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p:scale>
          <a:sx n="64" d="100"/>
          <a:sy n="64" d="100"/>
        </p:scale>
        <p:origin x="9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8/30/2019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8/30/2019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8/30/2019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8/30/2019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7AADC-0481-4F07-9A5B-A8E67BD0DBCB}"/>
              </a:ext>
            </a:extLst>
          </p:cNvPr>
          <p:cNvSpPr>
            <a:spLocks noGrp="1"/>
          </p:cNvSpPr>
          <p:nvPr>
            <p:ph type="ctrTitle"/>
          </p:nvPr>
        </p:nvSpPr>
        <p:spPr/>
        <p:txBody>
          <a:bodyPr/>
          <a:lstStyle/>
          <a:p>
            <a:r>
              <a:rPr lang="en-IN" dirty="0"/>
              <a:t>Collation</a:t>
            </a:r>
            <a:br>
              <a:rPr lang="en-IN" dirty="0"/>
            </a:br>
            <a:r>
              <a:rPr lang="en-IN" dirty="0"/>
              <a:t>in </a:t>
            </a:r>
            <a:r>
              <a:rPr lang="en-IN" dirty="0" err="1"/>
              <a:t>mongodb</a:t>
            </a:r>
            <a:endParaRPr lang="en-IN" dirty="0"/>
          </a:p>
        </p:txBody>
      </p:sp>
      <p:sp>
        <p:nvSpPr>
          <p:cNvPr id="3" name="Subtitle 2">
            <a:extLst>
              <a:ext uri="{FF2B5EF4-FFF2-40B4-BE49-F238E27FC236}">
                <a16:creationId xmlns:a16="http://schemas.microsoft.com/office/drawing/2014/main" id="{21BF488D-7DCD-4933-8676-8445CA1B884D}"/>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126781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61D7-F54E-433B-8C28-62A873A8EBB5}"/>
              </a:ext>
            </a:extLst>
          </p:cNvPr>
          <p:cNvSpPr>
            <a:spLocks noGrp="1"/>
          </p:cNvSpPr>
          <p:nvPr>
            <p:ph type="title"/>
          </p:nvPr>
        </p:nvSpPr>
        <p:spPr/>
        <p:txBody>
          <a:bodyPr/>
          <a:lstStyle/>
          <a:p>
            <a:r>
              <a:rPr lang="en-US" dirty="0" err="1"/>
              <a:t>numericOrdering</a:t>
            </a:r>
            <a:endParaRPr lang="en-IN" dirty="0"/>
          </a:p>
        </p:txBody>
      </p:sp>
      <p:sp>
        <p:nvSpPr>
          <p:cNvPr id="3" name="Content Placeholder 2">
            <a:extLst>
              <a:ext uri="{FF2B5EF4-FFF2-40B4-BE49-F238E27FC236}">
                <a16:creationId xmlns:a16="http://schemas.microsoft.com/office/drawing/2014/main" id="{382FC045-D7F6-4E55-952B-46B8ABB7D8C8}"/>
              </a:ext>
            </a:extLst>
          </p:cNvPr>
          <p:cNvSpPr>
            <a:spLocks noGrp="1"/>
          </p:cNvSpPr>
          <p:nvPr>
            <p:ph idx="1"/>
          </p:nvPr>
        </p:nvSpPr>
        <p:spPr>
          <a:xfrm>
            <a:off x="1103312" y="2052918"/>
            <a:ext cx="10708937" cy="4195481"/>
          </a:xfrm>
        </p:spPr>
        <p:txBody>
          <a:bodyPr/>
          <a:lstStyle/>
          <a:p>
            <a:r>
              <a:rPr lang="en-US" dirty="0"/>
              <a:t>	</a:t>
            </a:r>
            <a:r>
              <a:rPr lang="en-US" dirty="0" err="1"/>
              <a:t>boolean</a:t>
            </a:r>
            <a:r>
              <a:rPr lang="en-US" dirty="0"/>
              <a:t>	</a:t>
            </a:r>
          </a:p>
          <a:p>
            <a:r>
              <a:rPr lang="en-US" dirty="0"/>
              <a:t>Optional. Flag that determines whether to compare numeric strings as numbers or as strings.</a:t>
            </a:r>
          </a:p>
          <a:p>
            <a:r>
              <a:rPr lang="en-US" dirty="0"/>
              <a:t>If true, compare as numbers; i.e. "10" is greater than "2".</a:t>
            </a:r>
          </a:p>
          <a:p>
            <a:endParaRPr lang="en-US" dirty="0"/>
          </a:p>
          <a:p>
            <a:r>
              <a:rPr lang="en-US" dirty="0"/>
              <a:t>If false, compare as strings; i.e. "10" is less than "2".</a:t>
            </a:r>
          </a:p>
          <a:p>
            <a:endParaRPr lang="en-US" dirty="0"/>
          </a:p>
          <a:p>
            <a:r>
              <a:rPr lang="en-US" dirty="0"/>
              <a:t>Default is false.</a:t>
            </a:r>
            <a:endParaRPr lang="en-IN" dirty="0"/>
          </a:p>
        </p:txBody>
      </p:sp>
    </p:spTree>
    <p:extLst>
      <p:ext uri="{BB962C8B-B14F-4D97-AF65-F5344CB8AC3E}">
        <p14:creationId xmlns:p14="http://schemas.microsoft.com/office/powerpoint/2010/main" val="272057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3A771-6074-4B1C-91B7-0A892C6C2409}"/>
              </a:ext>
            </a:extLst>
          </p:cNvPr>
          <p:cNvSpPr>
            <a:spLocks noGrp="1"/>
          </p:cNvSpPr>
          <p:nvPr>
            <p:ph type="title"/>
          </p:nvPr>
        </p:nvSpPr>
        <p:spPr/>
        <p:txBody>
          <a:bodyPr/>
          <a:lstStyle/>
          <a:p>
            <a:r>
              <a:rPr lang="en-US" dirty="0"/>
              <a:t>Collation Default Parameters</a:t>
            </a:r>
            <a:br>
              <a:rPr lang="en-US" dirty="0"/>
            </a:br>
            <a:endParaRPr lang="en-IN" dirty="0"/>
          </a:p>
        </p:txBody>
      </p:sp>
      <p:sp>
        <p:nvSpPr>
          <p:cNvPr id="3" name="Content Placeholder 2">
            <a:extLst>
              <a:ext uri="{FF2B5EF4-FFF2-40B4-BE49-F238E27FC236}">
                <a16:creationId xmlns:a16="http://schemas.microsoft.com/office/drawing/2014/main" id="{039D38AD-ED7E-4F88-84D2-330310919C82}"/>
              </a:ext>
            </a:extLst>
          </p:cNvPr>
          <p:cNvSpPr>
            <a:spLocks noGrp="1"/>
          </p:cNvSpPr>
          <p:nvPr>
            <p:ph idx="1"/>
          </p:nvPr>
        </p:nvSpPr>
        <p:spPr>
          <a:xfrm>
            <a:off x="1103312" y="2052918"/>
            <a:ext cx="11088688" cy="4195481"/>
          </a:xfrm>
        </p:spPr>
        <p:txBody>
          <a:bodyPr>
            <a:normAutofit/>
          </a:bodyPr>
          <a:lstStyle/>
          <a:p>
            <a:r>
              <a:rPr lang="en-US" dirty="0"/>
              <a:t>A collation document contains several optional parameters in addition to the required locale parameter. Depending on which locale you use, the default parameters may be different.</a:t>
            </a:r>
          </a:p>
          <a:p>
            <a:r>
              <a:rPr lang="en-US" dirty="0"/>
              <a:t>The following default parameters are consistent across all locales:</a:t>
            </a:r>
          </a:p>
          <a:p>
            <a:endParaRPr lang="en-US" dirty="0"/>
          </a:p>
          <a:p>
            <a:r>
              <a:rPr lang="en-US" dirty="0" err="1"/>
              <a:t>caseLevel</a:t>
            </a:r>
            <a:r>
              <a:rPr lang="en-US" dirty="0"/>
              <a:t> : false</a:t>
            </a:r>
          </a:p>
          <a:p>
            <a:r>
              <a:rPr lang="en-US" dirty="0"/>
              <a:t>strength : 3</a:t>
            </a:r>
          </a:p>
          <a:p>
            <a:r>
              <a:rPr lang="en-US" dirty="0" err="1"/>
              <a:t>numericOrdering</a:t>
            </a:r>
            <a:r>
              <a:rPr lang="en-US" dirty="0"/>
              <a:t> : false</a:t>
            </a:r>
          </a:p>
          <a:p>
            <a:r>
              <a:rPr lang="en-US" dirty="0" err="1"/>
              <a:t>maxVariable</a:t>
            </a:r>
            <a:r>
              <a:rPr lang="en-US" dirty="0"/>
              <a:t> : </a:t>
            </a:r>
            <a:r>
              <a:rPr lang="en-US" dirty="0" err="1"/>
              <a:t>punct</a:t>
            </a:r>
            <a:endParaRPr lang="en-IN" dirty="0"/>
          </a:p>
        </p:txBody>
      </p:sp>
    </p:spTree>
    <p:extLst>
      <p:ext uri="{BB962C8B-B14F-4D97-AF65-F5344CB8AC3E}">
        <p14:creationId xmlns:p14="http://schemas.microsoft.com/office/powerpoint/2010/main" val="461500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1C61-CBAA-4B0F-88F8-BCD6F6F07A4A}"/>
              </a:ext>
            </a:extLst>
          </p:cNvPr>
          <p:cNvSpPr>
            <a:spLocks noGrp="1"/>
          </p:cNvSpPr>
          <p:nvPr>
            <p:ph type="title"/>
          </p:nvPr>
        </p:nvSpPr>
        <p:spPr/>
        <p:txBody>
          <a:bodyPr/>
          <a:lstStyle/>
          <a:p>
            <a:r>
              <a:rPr lang="en-IN" dirty="0"/>
              <a:t>Collation</a:t>
            </a:r>
            <a:br>
              <a:rPr lang="en-IN" dirty="0"/>
            </a:br>
            <a:endParaRPr lang="en-IN" dirty="0"/>
          </a:p>
        </p:txBody>
      </p:sp>
      <p:sp>
        <p:nvSpPr>
          <p:cNvPr id="3" name="Content Placeholder 2">
            <a:extLst>
              <a:ext uri="{FF2B5EF4-FFF2-40B4-BE49-F238E27FC236}">
                <a16:creationId xmlns:a16="http://schemas.microsoft.com/office/drawing/2014/main" id="{54B9A168-6F22-403D-AE62-8971E9B89EAC}"/>
              </a:ext>
            </a:extLst>
          </p:cNvPr>
          <p:cNvSpPr>
            <a:spLocks noGrp="1"/>
          </p:cNvSpPr>
          <p:nvPr>
            <p:ph idx="1"/>
          </p:nvPr>
        </p:nvSpPr>
        <p:spPr>
          <a:xfrm>
            <a:off x="1103312" y="2052918"/>
            <a:ext cx="10768898" cy="4195481"/>
          </a:xfrm>
        </p:spPr>
        <p:txBody>
          <a:bodyPr/>
          <a:lstStyle/>
          <a:p>
            <a:r>
              <a:rPr lang="en-US" dirty="0"/>
              <a:t>Collation involves a set of language-specific rules for string comparison, such as those for </a:t>
            </a:r>
            <a:r>
              <a:rPr lang="en-US" dirty="0" err="1"/>
              <a:t>lettercase</a:t>
            </a:r>
            <a:r>
              <a:rPr lang="en-US" dirty="0"/>
              <a:t> and accent marks. </a:t>
            </a:r>
          </a:p>
          <a:p>
            <a:r>
              <a:rPr lang="en-US" dirty="0"/>
              <a:t>Run of the mill sorting is fine for simple entries made up of alphanumeric characters, but once you include special characters, such as @, #, $, % (</a:t>
            </a:r>
            <a:r>
              <a:rPr lang="en-US" dirty="0" err="1"/>
              <a:t>etc</a:t>
            </a:r>
            <a:r>
              <a:rPr lang="en-US" dirty="0"/>
              <a:t>) and è, é, ê, ö (</a:t>
            </a:r>
            <a:r>
              <a:rPr lang="en-US" dirty="0" err="1"/>
              <a:t>etc</a:t>
            </a:r>
            <a:r>
              <a:rPr lang="en-US" dirty="0"/>
              <a:t>, </a:t>
            </a:r>
            <a:r>
              <a:rPr lang="en-US" dirty="0" err="1"/>
              <a:t>etc</a:t>
            </a:r>
            <a:r>
              <a:rPr lang="en-US" dirty="0"/>
              <a:t>), it becomes imperative that you specify your own collation.</a:t>
            </a:r>
          </a:p>
          <a:p>
            <a:r>
              <a:rPr lang="en-US" dirty="0"/>
              <a:t>MongoDB added collation support in version 3.4, so that you can specify collation for a collection or a view, an index, or certain operations that support collation, such as find() and aggregate().</a:t>
            </a:r>
            <a:endParaRPr lang="en-IN" dirty="0"/>
          </a:p>
        </p:txBody>
      </p:sp>
    </p:spTree>
    <p:extLst>
      <p:ext uri="{BB962C8B-B14F-4D97-AF65-F5344CB8AC3E}">
        <p14:creationId xmlns:p14="http://schemas.microsoft.com/office/powerpoint/2010/main" val="401483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61D7-F54E-433B-8C28-62A873A8EBB5}"/>
              </a:ext>
            </a:extLst>
          </p:cNvPr>
          <p:cNvSpPr>
            <a:spLocks noGrp="1"/>
          </p:cNvSpPr>
          <p:nvPr>
            <p:ph type="title"/>
          </p:nvPr>
        </p:nvSpPr>
        <p:spPr/>
        <p:txBody>
          <a:bodyPr/>
          <a:lstStyle/>
          <a:p>
            <a:r>
              <a:rPr lang="en-US" dirty="0"/>
              <a:t>Collation Document Fields</a:t>
            </a:r>
            <a:br>
              <a:rPr lang="en-US" dirty="0"/>
            </a:br>
            <a:endParaRPr lang="en-IN" dirty="0"/>
          </a:p>
        </p:txBody>
      </p:sp>
      <p:sp>
        <p:nvSpPr>
          <p:cNvPr id="3" name="Content Placeholder 2">
            <a:extLst>
              <a:ext uri="{FF2B5EF4-FFF2-40B4-BE49-F238E27FC236}">
                <a16:creationId xmlns:a16="http://schemas.microsoft.com/office/drawing/2014/main" id="{382FC045-D7F6-4E55-952B-46B8ABB7D8C8}"/>
              </a:ext>
            </a:extLst>
          </p:cNvPr>
          <p:cNvSpPr>
            <a:spLocks noGrp="1"/>
          </p:cNvSpPr>
          <p:nvPr>
            <p:ph idx="1"/>
          </p:nvPr>
        </p:nvSpPr>
        <p:spPr>
          <a:xfrm>
            <a:off x="389744" y="1543988"/>
            <a:ext cx="11422505" cy="4704412"/>
          </a:xfrm>
        </p:spPr>
        <p:txBody>
          <a:bodyPr>
            <a:normAutofit fontScale="85000" lnSpcReduction="10000"/>
          </a:bodyPr>
          <a:lstStyle/>
          <a:p>
            <a:r>
              <a:rPr lang="en-US" dirty="0"/>
              <a:t>To use collation options other than the default, you can specify a Collation Document. It's made up of the following fields:</a:t>
            </a:r>
          </a:p>
          <a:p>
            <a:pPr marL="0" indent="0">
              <a:buNone/>
            </a:pPr>
            <a:r>
              <a:rPr lang="en-US" dirty="0"/>
              <a:t>{</a:t>
            </a:r>
          </a:p>
          <a:p>
            <a:pPr marL="0" indent="0">
              <a:buNone/>
            </a:pPr>
            <a:r>
              <a:rPr lang="en-US" dirty="0"/>
              <a:t>   locale: &lt;string&gt;,</a:t>
            </a:r>
          </a:p>
          <a:p>
            <a:pPr marL="0" indent="0">
              <a:buNone/>
            </a:pPr>
            <a:r>
              <a:rPr lang="en-US" dirty="0"/>
              <a:t>   </a:t>
            </a:r>
            <a:r>
              <a:rPr lang="en-US" dirty="0" err="1"/>
              <a:t>caseLevel</a:t>
            </a:r>
            <a:r>
              <a:rPr lang="en-US" dirty="0"/>
              <a:t>: &lt;</a:t>
            </a:r>
            <a:r>
              <a:rPr lang="en-US" dirty="0" err="1"/>
              <a:t>boolean</a:t>
            </a:r>
            <a:r>
              <a:rPr lang="en-US" dirty="0"/>
              <a:t>&gt;,</a:t>
            </a:r>
          </a:p>
          <a:p>
            <a:pPr marL="0" indent="0">
              <a:buNone/>
            </a:pPr>
            <a:r>
              <a:rPr lang="en-US" dirty="0"/>
              <a:t>   </a:t>
            </a:r>
            <a:r>
              <a:rPr lang="en-US" dirty="0" err="1"/>
              <a:t>caseFirst</a:t>
            </a:r>
            <a:r>
              <a:rPr lang="en-US" dirty="0"/>
              <a:t>: &lt;string&gt;,</a:t>
            </a:r>
          </a:p>
          <a:p>
            <a:pPr marL="0" indent="0">
              <a:buNone/>
            </a:pPr>
            <a:r>
              <a:rPr lang="en-US" dirty="0"/>
              <a:t>   strength: &lt;int&gt;,</a:t>
            </a:r>
          </a:p>
          <a:p>
            <a:pPr marL="0" indent="0">
              <a:buNone/>
            </a:pPr>
            <a:r>
              <a:rPr lang="en-US" dirty="0"/>
              <a:t>   </a:t>
            </a:r>
            <a:r>
              <a:rPr lang="en-US" dirty="0" err="1"/>
              <a:t>numericOrdering</a:t>
            </a:r>
            <a:r>
              <a:rPr lang="en-US" dirty="0"/>
              <a:t>: &lt;</a:t>
            </a:r>
            <a:r>
              <a:rPr lang="en-US" dirty="0" err="1"/>
              <a:t>boolean</a:t>
            </a:r>
            <a:r>
              <a:rPr lang="en-US" dirty="0"/>
              <a:t>&gt;,</a:t>
            </a:r>
          </a:p>
          <a:p>
            <a:pPr marL="0" indent="0">
              <a:buNone/>
            </a:pPr>
            <a:r>
              <a:rPr lang="en-US" dirty="0"/>
              <a:t>   alternate: &lt;string&gt;,</a:t>
            </a:r>
          </a:p>
          <a:p>
            <a:pPr marL="0" indent="0">
              <a:buNone/>
            </a:pPr>
            <a:r>
              <a:rPr lang="en-US" dirty="0"/>
              <a:t>   </a:t>
            </a:r>
            <a:r>
              <a:rPr lang="en-US" dirty="0" err="1"/>
              <a:t>maxVariable</a:t>
            </a:r>
            <a:r>
              <a:rPr lang="en-US" dirty="0"/>
              <a:t>: &lt;string&gt;,</a:t>
            </a:r>
          </a:p>
          <a:p>
            <a:pPr marL="0" indent="0">
              <a:buNone/>
            </a:pPr>
            <a:r>
              <a:rPr lang="en-US" dirty="0"/>
              <a:t>   backwards: &lt;</a:t>
            </a:r>
            <a:r>
              <a:rPr lang="en-US" dirty="0" err="1"/>
              <a:t>boolean</a:t>
            </a:r>
            <a:r>
              <a:rPr lang="en-US" dirty="0"/>
              <a:t>&gt;</a:t>
            </a:r>
          </a:p>
          <a:p>
            <a:pPr marL="0" indent="0">
              <a:buNone/>
            </a:pPr>
            <a:r>
              <a:rPr lang="en-US" dirty="0"/>
              <a:t>}</a:t>
            </a:r>
          </a:p>
          <a:p>
            <a:pPr marL="0" indent="0">
              <a:buNone/>
            </a:pPr>
            <a:r>
              <a:rPr lang="en-US" dirty="0"/>
              <a:t>Of all the above fields, only the locale field is mandatory; all of the other collation fields are optional.</a:t>
            </a:r>
            <a:endParaRPr lang="en-IN" dirty="0"/>
          </a:p>
        </p:txBody>
      </p:sp>
    </p:spTree>
    <p:extLst>
      <p:ext uri="{BB962C8B-B14F-4D97-AF65-F5344CB8AC3E}">
        <p14:creationId xmlns:p14="http://schemas.microsoft.com/office/powerpoint/2010/main" val="1100848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61D7-F54E-433B-8C28-62A873A8EBB5}"/>
              </a:ext>
            </a:extLst>
          </p:cNvPr>
          <p:cNvSpPr>
            <a:spLocks noGrp="1"/>
          </p:cNvSpPr>
          <p:nvPr>
            <p:ph type="title"/>
          </p:nvPr>
        </p:nvSpPr>
        <p:spPr/>
        <p:txBody>
          <a:bodyPr/>
          <a:lstStyle/>
          <a:p>
            <a:r>
              <a:rPr lang="en-US" dirty="0"/>
              <a:t>Locale:</a:t>
            </a:r>
            <a:br>
              <a:rPr lang="en-US" dirty="0"/>
            </a:br>
            <a:endParaRPr lang="en-IN" dirty="0"/>
          </a:p>
        </p:txBody>
      </p:sp>
      <p:sp>
        <p:nvSpPr>
          <p:cNvPr id="3" name="Content Placeholder 2">
            <a:extLst>
              <a:ext uri="{FF2B5EF4-FFF2-40B4-BE49-F238E27FC236}">
                <a16:creationId xmlns:a16="http://schemas.microsoft.com/office/drawing/2014/main" id="{382FC045-D7F6-4E55-952B-46B8ABB7D8C8}"/>
              </a:ext>
            </a:extLst>
          </p:cNvPr>
          <p:cNvSpPr>
            <a:spLocks noGrp="1"/>
          </p:cNvSpPr>
          <p:nvPr>
            <p:ph idx="1"/>
          </p:nvPr>
        </p:nvSpPr>
        <p:spPr>
          <a:xfrm>
            <a:off x="1103312" y="2052918"/>
            <a:ext cx="10708937" cy="4195481"/>
          </a:xfrm>
        </p:spPr>
        <p:txBody>
          <a:bodyPr>
            <a:normAutofit fontScale="92500" lnSpcReduction="10000"/>
          </a:bodyPr>
          <a:lstStyle/>
          <a:p>
            <a:r>
              <a:rPr lang="en-US" dirty="0"/>
              <a:t>A locale identifies a specific user community, </a:t>
            </a:r>
            <a:r>
              <a:rPr lang="en-US" dirty="0" err="1"/>
              <a:t>i.e</a:t>
            </a:r>
            <a:r>
              <a:rPr lang="en-US" dirty="0"/>
              <a:t>, a group of individuals who share a similar culture and language idioms.</a:t>
            </a:r>
          </a:p>
          <a:p>
            <a:r>
              <a:rPr lang="en-US" dirty="0"/>
              <a:t> In practice, a community is the intersection of all people speaking the same language and living in the same country.</a:t>
            </a:r>
          </a:p>
          <a:p>
            <a:r>
              <a:rPr lang="en-US" dirty="0"/>
              <a:t> For example, the French locale for France is distinct from the French locale of Canada.</a:t>
            </a:r>
          </a:p>
          <a:p>
            <a:r>
              <a:rPr lang="en-US" dirty="0"/>
              <a:t> Therefore, "</a:t>
            </a:r>
            <a:r>
              <a:rPr lang="en-US" dirty="0" err="1"/>
              <a:t>fr</a:t>
            </a:r>
            <a:r>
              <a:rPr lang="en-US" dirty="0"/>
              <a:t>" is the locale code for France French, while "</a:t>
            </a:r>
            <a:r>
              <a:rPr lang="en-US" dirty="0" err="1"/>
              <a:t>fr_CA</a:t>
            </a:r>
            <a:r>
              <a:rPr lang="en-US" dirty="0"/>
              <a:t>" adds the 2 character Country code for Canada. </a:t>
            </a:r>
          </a:p>
          <a:p>
            <a:r>
              <a:rPr lang="en-US" dirty="0"/>
              <a:t>While the two locales will have many similarities, there will be some differences, such as currency, which is the Euro (€) in France and the Dollar ($) in Canada.</a:t>
            </a:r>
          </a:p>
          <a:p>
            <a:r>
              <a:rPr lang="en-US" dirty="0"/>
              <a:t>There are numerous locales.</a:t>
            </a:r>
          </a:p>
          <a:p>
            <a:r>
              <a:rPr lang="en-US" dirty="0"/>
              <a:t> "simple", specifies a simple binary comparison. Is the default value</a:t>
            </a:r>
            <a:endParaRPr lang="en-IN" dirty="0"/>
          </a:p>
        </p:txBody>
      </p:sp>
    </p:spTree>
    <p:extLst>
      <p:ext uri="{BB962C8B-B14F-4D97-AF65-F5344CB8AC3E}">
        <p14:creationId xmlns:p14="http://schemas.microsoft.com/office/powerpoint/2010/main" val="2101672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6F9E-70FE-4B23-8CDF-524A99AFB776}"/>
              </a:ext>
            </a:extLst>
          </p:cNvPr>
          <p:cNvSpPr>
            <a:spLocks noGrp="1"/>
          </p:cNvSpPr>
          <p:nvPr>
            <p:ph type="title"/>
          </p:nvPr>
        </p:nvSpPr>
        <p:spPr/>
        <p:txBody>
          <a:bodyPr/>
          <a:lstStyle/>
          <a:p>
            <a:r>
              <a:rPr lang="en-IN" dirty="0"/>
              <a:t>Sorting Differences Between Languages</a:t>
            </a:r>
            <a:br>
              <a:rPr lang="en-IN" dirty="0"/>
            </a:br>
            <a:endParaRPr lang="en-IN" dirty="0"/>
          </a:p>
        </p:txBody>
      </p:sp>
      <p:sp>
        <p:nvSpPr>
          <p:cNvPr id="3" name="Content Placeholder 2">
            <a:extLst>
              <a:ext uri="{FF2B5EF4-FFF2-40B4-BE49-F238E27FC236}">
                <a16:creationId xmlns:a16="http://schemas.microsoft.com/office/drawing/2014/main" id="{3912595D-75B6-4023-BC20-00E1A7E66EB3}"/>
              </a:ext>
            </a:extLst>
          </p:cNvPr>
          <p:cNvSpPr>
            <a:spLocks noGrp="1"/>
          </p:cNvSpPr>
          <p:nvPr>
            <p:ph idx="1"/>
          </p:nvPr>
        </p:nvSpPr>
        <p:spPr>
          <a:xfrm>
            <a:off x="1103312" y="2052918"/>
            <a:ext cx="10693947" cy="4195481"/>
          </a:xfrm>
        </p:spPr>
        <p:txBody>
          <a:bodyPr>
            <a:normAutofit/>
          </a:bodyPr>
          <a:lstStyle/>
          <a:p>
            <a:endParaRPr lang="en-IN" dirty="0"/>
          </a:p>
          <a:p>
            <a:r>
              <a:rPr lang="en-IN" dirty="0"/>
              <a:t>With regards to sorting, every language has its own sort order, and sometimes even multiple sort orders. Here's how the same names would be sorted under different locales:</a:t>
            </a:r>
          </a:p>
          <a:p>
            <a:endParaRPr lang="en-IN" dirty="0"/>
          </a:p>
          <a:p>
            <a:r>
              <a:rPr lang="en-IN" dirty="0"/>
              <a:t>English (</a:t>
            </a:r>
            <a:r>
              <a:rPr lang="en-IN" dirty="0" err="1"/>
              <a:t>en</a:t>
            </a:r>
            <a:r>
              <a:rPr lang="en-IN" dirty="0"/>
              <a:t>): bailey, </a:t>
            </a:r>
            <a:r>
              <a:rPr lang="en-IN" dirty="0" err="1"/>
              <a:t>boffey</a:t>
            </a:r>
            <a:r>
              <a:rPr lang="en-IN" dirty="0"/>
              <a:t>, </a:t>
            </a:r>
            <a:r>
              <a:rPr lang="en-IN" dirty="0" err="1"/>
              <a:t>böhm</a:t>
            </a:r>
            <a:r>
              <a:rPr lang="en-IN" dirty="0"/>
              <a:t>, brown</a:t>
            </a:r>
          </a:p>
          <a:p>
            <a:r>
              <a:rPr lang="en-IN" dirty="0"/>
              <a:t>German (</a:t>
            </a:r>
            <a:r>
              <a:rPr lang="en-IN" dirty="0" err="1"/>
              <a:t>de_DE</a:t>
            </a:r>
            <a:r>
              <a:rPr lang="en-IN" dirty="0"/>
              <a:t>): bailey, </a:t>
            </a:r>
            <a:r>
              <a:rPr lang="en-IN" dirty="0" err="1"/>
              <a:t>boffey</a:t>
            </a:r>
            <a:r>
              <a:rPr lang="en-IN" dirty="0"/>
              <a:t>, </a:t>
            </a:r>
            <a:r>
              <a:rPr lang="en-IN" dirty="0" err="1"/>
              <a:t>böhm</a:t>
            </a:r>
            <a:r>
              <a:rPr lang="en-IN" dirty="0"/>
              <a:t>, brown</a:t>
            </a:r>
          </a:p>
          <a:p>
            <a:r>
              <a:rPr lang="en-IN" dirty="0"/>
              <a:t>German phonebook (de-</a:t>
            </a:r>
            <a:r>
              <a:rPr lang="en-IN" dirty="0" err="1"/>
              <a:t>DE_phonebook</a:t>
            </a:r>
            <a:r>
              <a:rPr lang="en-IN" dirty="0"/>
              <a:t>): bailey, </a:t>
            </a:r>
            <a:r>
              <a:rPr lang="en-IN" dirty="0" err="1"/>
              <a:t>böhm</a:t>
            </a:r>
            <a:r>
              <a:rPr lang="en-IN" dirty="0"/>
              <a:t>, </a:t>
            </a:r>
            <a:r>
              <a:rPr lang="en-IN" dirty="0" err="1"/>
              <a:t>boffey</a:t>
            </a:r>
            <a:r>
              <a:rPr lang="en-IN" dirty="0"/>
              <a:t>, brown</a:t>
            </a:r>
          </a:p>
          <a:p>
            <a:r>
              <a:rPr lang="en-IN" dirty="0"/>
              <a:t>Swedish (</a:t>
            </a:r>
            <a:r>
              <a:rPr lang="en-IN" dirty="0" err="1"/>
              <a:t>sv_SE</a:t>
            </a:r>
            <a:r>
              <a:rPr lang="en-IN" dirty="0"/>
              <a:t>): bailey, </a:t>
            </a:r>
            <a:r>
              <a:rPr lang="en-IN" dirty="0" err="1"/>
              <a:t>boffey</a:t>
            </a:r>
            <a:r>
              <a:rPr lang="en-IN" dirty="0"/>
              <a:t>, brown, </a:t>
            </a:r>
            <a:r>
              <a:rPr lang="en-IN" dirty="0" err="1"/>
              <a:t>böhm</a:t>
            </a:r>
            <a:endParaRPr lang="en-IN" dirty="0"/>
          </a:p>
        </p:txBody>
      </p:sp>
    </p:spTree>
    <p:extLst>
      <p:ext uri="{BB962C8B-B14F-4D97-AF65-F5344CB8AC3E}">
        <p14:creationId xmlns:p14="http://schemas.microsoft.com/office/powerpoint/2010/main" val="427324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61D7-F54E-433B-8C28-62A873A8EBB5}"/>
              </a:ext>
            </a:extLst>
          </p:cNvPr>
          <p:cNvSpPr>
            <a:spLocks noGrp="1"/>
          </p:cNvSpPr>
          <p:nvPr>
            <p:ph type="title"/>
          </p:nvPr>
        </p:nvSpPr>
        <p:spPr/>
        <p:txBody>
          <a:bodyPr/>
          <a:lstStyle/>
          <a:p>
            <a:r>
              <a:rPr lang="en-US" dirty="0"/>
              <a:t>Case Level:</a:t>
            </a:r>
            <a:br>
              <a:rPr lang="en-US" dirty="0"/>
            </a:br>
            <a:endParaRPr lang="en-IN" dirty="0"/>
          </a:p>
        </p:txBody>
      </p:sp>
      <p:sp>
        <p:nvSpPr>
          <p:cNvPr id="3" name="Content Placeholder 2">
            <a:extLst>
              <a:ext uri="{FF2B5EF4-FFF2-40B4-BE49-F238E27FC236}">
                <a16:creationId xmlns:a16="http://schemas.microsoft.com/office/drawing/2014/main" id="{382FC045-D7F6-4E55-952B-46B8ABB7D8C8}"/>
              </a:ext>
            </a:extLst>
          </p:cNvPr>
          <p:cNvSpPr>
            <a:spLocks noGrp="1"/>
          </p:cNvSpPr>
          <p:nvPr>
            <p:ph idx="1"/>
          </p:nvPr>
        </p:nvSpPr>
        <p:spPr>
          <a:xfrm>
            <a:off x="1103312" y="2052918"/>
            <a:ext cx="10708937" cy="4195481"/>
          </a:xfrm>
        </p:spPr>
        <p:txBody>
          <a:bodyPr/>
          <a:lstStyle/>
          <a:p>
            <a:endParaRPr lang="en-US" dirty="0"/>
          </a:p>
          <a:p>
            <a:r>
              <a:rPr lang="en-US" dirty="0"/>
              <a:t>A flag that determines whether to include case comparison.</a:t>
            </a:r>
          </a:p>
          <a:p>
            <a:endParaRPr lang="en-US" dirty="0"/>
          </a:p>
          <a:p>
            <a:r>
              <a:rPr lang="en-US" dirty="0"/>
              <a:t>If "on", include case comparison.</a:t>
            </a:r>
          </a:p>
          <a:p>
            <a:r>
              <a:rPr lang="en-US" dirty="0"/>
              <a:t>If "off", do not include case comparison.</a:t>
            </a:r>
            <a:endParaRPr lang="en-IN" dirty="0"/>
          </a:p>
        </p:txBody>
      </p:sp>
    </p:spTree>
    <p:extLst>
      <p:ext uri="{BB962C8B-B14F-4D97-AF65-F5344CB8AC3E}">
        <p14:creationId xmlns:p14="http://schemas.microsoft.com/office/powerpoint/2010/main" val="98461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61D7-F54E-433B-8C28-62A873A8EBB5}"/>
              </a:ext>
            </a:extLst>
          </p:cNvPr>
          <p:cNvSpPr>
            <a:spLocks noGrp="1"/>
          </p:cNvSpPr>
          <p:nvPr>
            <p:ph type="title"/>
          </p:nvPr>
        </p:nvSpPr>
        <p:spPr/>
        <p:txBody>
          <a:bodyPr/>
          <a:lstStyle/>
          <a:p>
            <a:r>
              <a:rPr lang="en-US" dirty="0"/>
              <a:t>Case First:</a:t>
            </a:r>
            <a:br>
              <a:rPr lang="en-US" dirty="0"/>
            </a:br>
            <a:br>
              <a:rPr lang="en-US" dirty="0"/>
            </a:br>
            <a:endParaRPr lang="en-IN" dirty="0"/>
          </a:p>
        </p:txBody>
      </p:sp>
      <p:sp>
        <p:nvSpPr>
          <p:cNvPr id="3" name="Content Placeholder 2">
            <a:extLst>
              <a:ext uri="{FF2B5EF4-FFF2-40B4-BE49-F238E27FC236}">
                <a16:creationId xmlns:a16="http://schemas.microsoft.com/office/drawing/2014/main" id="{382FC045-D7F6-4E55-952B-46B8ABB7D8C8}"/>
              </a:ext>
            </a:extLst>
          </p:cNvPr>
          <p:cNvSpPr>
            <a:spLocks noGrp="1"/>
          </p:cNvSpPr>
          <p:nvPr>
            <p:ph idx="1"/>
          </p:nvPr>
        </p:nvSpPr>
        <p:spPr>
          <a:xfrm>
            <a:off x="1103312" y="2052918"/>
            <a:ext cx="10708937" cy="4195481"/>
          </a:xfrm>
        </p:spPr>
        <p:txBody>
          <a:bodyPr/>
          <a:lstStyle/>
          <a:p>
            <a:r>
              <a:rPr lang="en-US" dirty="0"/>
              <a:t>A field that determines sort order of case differences. Values include:</a:t>
            </a:r>
          </a:p>
          <a:p>
            <a:endParaRPr lang="en-US" dirty="0"/>
          </a:p>
          <a:p>
            <a:r>
              <a:rPr lang="en-US" dirty="0"/>
              <a:t>"upper": Uppercase sorts before lowercase.</a:t>
            </a:r>
          </a:p>
          <a:p>
            <a:r>
              <a:rPr lang="en-US" dirty="0"/>
              <a:t>"lower": Lowercase sorts before uppercase.</a:t>
            </a:r>
          </a:p>
          <a:p>
            <a:r>
              <a:rPr lang="en-US" dirty="0"/>
              <a:t>"off":	Default value. Similar to "lower", but with slight differences.</a:t>
            </a:r>
            <a:endParaRPr lang="en-IN" dirty="0"/>
          </a:p>
        </p:txBody>
      </p:sp>
    </p:spTree>
    <p:extLst>
      <p:ext uri="{BB962C8B-B14F-4D97-AF65-F5344CB8AC3E}">
        <p14:creationId xmlns:p14="http://schemas.microsoft.com/office/powerpoint/2010/main" val="3922134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61D7-F54E-433B-8C28-62A873A8EBB5}"/>
              </a:ext>
            </a:extLst>
          </p:cNvPr>
          <p:cNvSpPr>
            <a:spLocks noGrp="1"/>
          </p:cNvSpPr>
          <p:nvPr>
            <p:ph type="title"/>
          </p:nvPr>
        </p:nvSpPr>
        <p:spPr/>
        <p:txBody>
          <a:bodyPr/>
          <a:lstStyle/>
          <a:p>
            <a:r>
              <a:rPr lang="en-US" dirty="0"/>
              <a:t>strength</a:t>
            </a:r>
            <a:endParaRPr lang="en-IN" dirty="0"/>
          </a:p>
        </p:txBody>
      </p:sp>
      <p:sp>
        <p:nvSpPr>
          <p:cNvPr id="3" name="Content Placeholder 2">
            <a:extLst>
              <a:ext uri="{FF2B5EF4-FFF2-40B4-BE49-F238E27FC236}">
                <a16:creationId xmlns:a16="http://schemas.microsoft.com/office/drawing/2014/main" id="{382FC045-D7F6-4E55-952B-46B8ABB7D8C8}"/>
              </a:ext>
            </a:extLst>
          </p:cNvPr>
          <p:cNvSpPr>
            <a:spLocks noGrp="1"/>
          </p:cNvSpPr>
          <p:nvPr>
            <p:ph idx="1"/>
          </p:nvPr>
        </p:nvSpPr>
        <p:spPr>
          <a:xfrm>
            <a:off x="1103312" y="2052918"/>
            <a:ext cx="10708937" cy="4195481"/>
          </a:xfrm>
        </p:spPr>
        <p:txBody>
          <a:bodyPr/>
          <a:lstStyle/>
          <a:p>
            <a:r>
              <a:rPr lang="en-US" dirty="0"/>
              <a:t>	integer	</a:t>
            </a:r>
          </a:p>
          <a:p>
            <a:r>
              <a:rPr lang="en-US" dirty="0"/>
              <a:t>Optional. </a:t>
            </a:r>
          </a:p>
          <a:p>
            <a:r>
              <a:rPr lang="en-US" dirty="0"/>
              <a:t>The level of comparison to perform. Corresponds to ICU Comparison </a:t>
            </a:r>
            <a:endParaRPr lang="en-IN" dirty="0"/>
          </a:p>
        </p:txBody>
      </p:sp>
    </p:spTree>
    <p:extLst>
      <p:ext uri="{BB962C8B-B14F-4D97-AF65-F5344CB8AC3E}">
        <p14:creationId xmlns:p14="http://schemas.microsoft.com/office/powerpoint/2010/main" val="2720399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61D7-F54E-433B-8C28-62A873A8EBB5}"/>
              </a:ext>
            </a:extLst>
          </p:cNvPr>
          <p:cNvSpPr>
            <a:spLocks noGrp="1"/>
          </p:cNvSpPr>
          <p:nvPr>
            <p:ph type="title"/>
          </p:nvPr>
        </p:nvSpPr>
        <p:spPr/>
        <p:txBody>
          <a:bodyPr/>
          <a:lstStyle/>
          <a:p>
            <a:r>
              <a:rPr lang="en-US" dirty="0"/>
              <a:t>Strength</a:t>
            </a:r>
            <a:endParaRPr lang="en-IN" dirty="0"/>
          </a:p>
        </p:txBody>
      </p:sp>
      <p:graphicFrame>
        <p:nvGraphicFramePr>
          <p:cNvPr id="4" name="Content Placeholder 3">
            <a:extLst>
              <a:ext uri="{FF2B5EF4-FFF2-40B4-BE49-F238E27FC236}">
                <a16:creationId xmlns:a16="http://schemas.microsoft.com/office/drawing/2014/main" id="{CD58914F-5EA8-4D4C-85D2-5946ED1959BB}"/>
              </a:ext>
            </a:extLst>
          </p:cNvPr>
          <p:cNvGraphicFramePr>
            <a:graphicFrameLocks noGrp="1"/>
          </p:cNvGraphicFramePr>
          <p:nvPr>
            <p:ph idx="1"/>
            <p:extLst>
              <p:ext uri="{D42A27DB-BD31-4B8C-83A1-F6EECF244321}">
                <p14:modId xmlns:p14="http://schemas.microsoft.com/office/powerpoint/2010/main" val="314221803"/>
              </p:ext>
            </p:extLst>
          </p:nvPr>
        </p:nvGraphicFramePr>
        <p:xfrm>
          <a:off x="164892" y="1498002"/>
          <a:ext cx="11542766" cy="5095875"/>
        </p:xfrm>
        <a:graphic>
          <a:graphicData uri="http://schemas.openxmlformats.org/drawingml/2006/table">
            <a:tbl>
              <a:tblPr firstRow="1" bandRow="1">
                <a:tableStyleId>{5C22544A-7EE6-4342-B048-85BDC9FD1C3A}</a:tableStyleId>
              </a:tblPr>
              <a:tblGrid>
                <a:gridCol w="704538">
                  <a:extLst>
                    <a:ext uri="{9D8B030D-6E8A-4147-A177-3AD203B41FA5}">
                      <a16:colId xmlns:a16="http://schemas.microsoft.com/office/drawing/2014/main" val="870816417"/>
                    </a:ext>
                  </a:extLst>
                </a:gridCol>
                <a:gridCol w="10838228">
                  <a:extLst>
                    <a:ext uri="{9D8B030D-6E8A-4147-A177-3AD203B41FA5}">
                      <a16:colId xmlns:a16="http://schemas.microsoft.com/office/drawing/2014/main" val="1127741858"/>
                    </a:ext>
                  </a:extLst>
                </a:gridCol>
              </a:tblGrid>
              <a:tr h="370840">
                <a:tc>
                  <a:txBody>
                    <a:bodyPr/>
                    <a:lstStyle/>
                    <a:p>
                      <a:pPr algn="l"/>
                      <a:r>
                        <a:rPr lang="en-IN" dirty="0">
                          <a:effectLst/>
                        </a:rPr>
                        <a:t>Value</a:t>
                      </a:r>
                    </a:p>
                  </a:txBody>
                  <a:tcPr marL="47625" marR="47625" marB="114300" anchor="ctr"/>
                </a:tc>
                <a:tc>
                  <a:txBody>
                    <a:bodyPr/>
                    <a:lstStyle/>
                    <a:p>
                      <a:pPr algn="l"/>
                      <a:r>
                        <a:rPr lang="en-IN">
                          <a:effectLst/>
                        </a:rPr>
                        <a:t>Description</a:t>
                      </a:r>
                    </a:p>
                  </a:txBody>
                  <a:tcPr marL="47625" marR="47625" marB="114300" anchor="ctr"/>
                </a:tc>
                <a:extLst>
                  <a:ext uri="{0D108BD9-81ED-4DB2-BD59-A6C34878D82A}">
                    <a16:rowId xmlns:a16="http://schemas.microsoft.com/office/drawing/2014/main" val="1200153370"/>
                  </a:ext>
                </a:extLst>
              </a:tr>
              <a:tr h="370840">
                <a:tc>
                  <a:txBody>
                    <a:bodyPr/>
                    <a:lstStyle/>
                    <a:p>
                      <a:pPr algn="l"/>
                      <a:r>
                        <a:rPr lang="en-IN">
                          <a:effectLst/>
                        </a:rPr>
                        <a:t>1</a:t>
                      </a:r>
                    </a:p>
                  </a:txBody>
                  <a:tcPr marL="47625" marR="47625" marT="104775" marB="114300" anchor="ctr"/>
                </a:tc>
                <a:tc>
                  <a:txBody>
                    <a:bodyPr/>
                    <a:lstStyle/>
                    <a:p>
                      <a:pPr algn="l"/>
                      <a:r>
                        <a:rPr lang="en-US">
                          <a:effectLst/>
                        </a:rPr>
                        <a:t>Primary level of comparison. Collation performs comparisons of the base characters only, ignoring other differences such as diacritics and case.</a:t>
                      </a:r>
                    </a:p>
                  </a:txBody>
                  <a:tcPr marL="47625" marR="47625" marT="104775" marB="114300" anchor="ctr"/>
                </a:tc>
                <a:extLst>
                  <a:ext uri="{0D108BD9-81ED-4DB2-BD59-A6C34878D82A}">
                    <a16:rowId xmlns:a16="http://schemas.microsoft.com/office/drawing/2014/main" val="204991539"/>
                  </a:ext>
                </a:extLst>
              </a:tr>
              <a:tr h="370840">
                <a:tc>
                  <a:txBody>
                    <a:bodyPr/>
                    <a:lstStyle/>
                    <a:p>
                      <a:pPr algn="l"/>
                      <a:r>
                        <a:rPr lang="en-IN">
                          <a:effectLst/>
                        </a:rPr>
                        <a:t>2</a:t>
                      </a:r>
                    </a:p>
                  </a:txBody>
                  <a:tcPr marL="47625" marR="47625" marT="104775" marB="114300" anchor="ctr"/>
                </a:tc>
                <a:tc>
                  <a:txBody>
                    <a:bodyPr/>
                    <a:lstStyle/>
                    <a:p>
                      <a:pPr algn="l"/>
                      <a:r>
                        <a:rPr lang="en-US">
                          <a:effectLst/>
                        </a:rPr>
                        <a:t>Secondary level of comparison. Collation performs comparisons up to secondary differences, such as diacritics. That is, collation performs comparisons of base characters (primary differences) and diacritics (secondary differences). Differences between base characters takes precedence over secondary differences.</a:t>
                      </a:r>
                    </a:p>
                  </a:txBody>
                  <a:tcPr marL="47625" marR="47625" marT="104775" marB="114300" anchor="ctr"/>
                </a:tc>
                <a:extLst>
                  <a:ext uri="{0D108BD9-81ED-4DB2-BD59-A6C34878D82A}">
                    <a16:rowId xmlns:a16="http://schemas.microsoft.com/office/drawing/2014/main" val="877495982"/>
                  </a:ext>
                </a:extLst>
              </a:tr>
              <a:tr h="370840">
                <a:tc>
                  <a:txBody>
                    <a:bodyPr/>
                    <a:lstStyle/>
                    <a:p>
                      <a:pPr algn="l"/>
                      <a:r>
                        <a:rPr lang="en-IN" dirty="0">
                          <a:effectLst/>
                        </a:rPr>
                        <a:t>3 Default</a:t>
                      </a:r>
                    </a:p>
                  </a:txBody>
                  <a:tcPr marL="47625" marR="47625" marT="104775" marB="114300" anchor="ctr"/>
                </a:tc>
                <a:tc>
                  <a:txBody>
                    <a:bodyPr/>
                    <a:lstStyle/>
                    <a:p>
                      <a:pPr algn="l"/>
                      <a:r>
                        <a:rPr lang="en-US" dirty="0">
                          <a:effectLst/>
                        </a:rPr>
                        <a:t>Tertiary level of comparison. Collation performs comparisons up to tertiary differences, such as case and letter variants. That is, collation performs comparisons of base characters (primary differences), diacritics (secondary differences), and case and variants (tertiary differences). </a:t>
                      </a:r>
                    </a:p>
                  </a:txBody>
                  <a:tcPr marL="47625" marR="47625" marT="104775" marB="114300" anchor="ctr"/>
                </a:tc>
                <a:extLst>
                  <a:ext uri="{0D108BD9-81ED-4DB2-BD59-A6C34878D82A}">
                    <a16:rowId xmlns:a16="http://schemas.microsoft.com/office/drawing/2014/main" val="788900293"/>
                  </a:ext>
                </a:extLst>
              </a:tr>
              <a:tr h="370840">
                <a:tc>
                  <a:txBody>
                    <a:bodyPr/>
                    <a:lstStyle/>
                    <a:p>
                      <a:pPr algn="l"/>
                      <a:r>
                        <a:rPr lang="en-IN">
                          <a:effectLst/>
                        </a:rPr>
                        <a:t>4</a:t>
                      </a:r>
                    </a:p>
                  </a:txBody>
                  <a:tcPr marL="47625" marR="47625" marT="104775" marB="114300" anchor="ctr"/>
                </a:tc>
                <a:tc>
                  <a:txBody>
                    <a:bodyPr/>
                    <a:lstStyle/>
                    <a:p>
                      <a:pPr algn="l"/>
                      <a:r>
                        <a:rPr lang="en-US">
                          <a:effectLst/>
                        </a:rPr>
                        <a:t>Quaternary Level. Limited for specific use case to consider punctuation when levels 1-3 ignore punctuation or for processing Japanese text.</a:t>
                      </a:r>
                    </a:p>
                  </a:txBody>
                  <a:tcPr marL="47625" marR="47625" marT="104775" marB="114300" anchor="ctr"/>
                </a:tc>
                <a:extLst>
                  <a:ext uri="{0D108BD9-81ED-4DB2-BD59-A6C34878D82A}">
                    <a16:rowId xmlns:a16="http://schemas.microsoft.com/office/drawing/2014/main" val="2574165551"/>
                  </a:ext>
                </a:extLst>
              </a:tr>
              <a:tr h="370840">
                <a:tc>
                  <a:txBody>
                    <a:bodyPr/>
                    <a:lstStyle/>
                    <a:p>
                      <a:pPr algn="l"/>
                      <a:r>
                        <a:rPr lang="en-IN">
                          <a:effectLst/>
                        </a:rPr>
                        <a:t>5</a:t>
                      </a:r>
                    </a:p>
                  </a:txBody>
                  <a:tcPr marL="47625" marR="47625" marT="104775" marB="114300" anchor="ctr"/>
                </a:tc>
                <a:tc>
                  <a:txBody>
                    <a:bodyPr/>
                    <a:lstStyle/>
                    <a:p>
                      <a:pPr algn="l"/>
                      <a:r>
                        <a:rPr lang="en-US" dirty="0">
                          <a:effectLst/>
                        </a:rPr>
                        <a:t>Identical Level. Limited for specific use case of tie breaker.</a:t>
                      </a:r>
                    </a:p>
                  </a:txBody>
                  <a:tcPr marL="47625" marR="47625" marT="104775" marB="114300" anchor="ctr"/>
                </a:tc>
                <a:extLst>
                  <a:ext uri="{0D108BD9-81ED-4DB2-BD59-A6C34878D82A}">
                    <a16:rowId xmlns:a16="http://schemas.microsoft.com/office/drawing/2014/main" val="1183699525"/>
                  </a:ext>
                </a:extLst>
              </a:tr>
            </a:tbl>
          </a:graphicData>
        </a:graphic>
      </p:graphicFrame>
    </p:spTree>
    <p:extLst>
      <p:ext uri="{BB962C8B-B14F-4D97-AF65-F5344CB8AC3E}">
        <p14:creationId xmlns:p14="http://schemas.microsoft.com/office/powerpoint/2010/main" val="620378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13</TotalTime>
  <Words>734</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Collation in mongodb</vt:lpstr>
      <vt:lpstr>Collation </vt:lpstr>
      <vt:lpstr>Collation Document Fields </vt:lpstr>
      <vt:lpstr>Locale: </vt:lpstr>
      <vt:lpstr>Sorting Differences Between Languages </vt:lpstr>
      <vt:lpstr>Case Level: </vt:lpstr>
      <vt:lpstr>Case First:  </vt:lpstr>
      <vt:lpstr>strength</vt:lpstr>
      <vt:lpstr>Strength</vt:lpstr>
      <vt:lpstr>numericOrdering</vt:lpstr>
      <vt:lpstr>Collation Default Parameters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Collation in mongodb</dc:title>
  <dc:creator>anju munoth</dc:creator>
  <cp:lastModifiedBy>anju munoth</cp:lastModifiedBy>
  <cp:revision>10</cp:revision>
  <dcterms:created xsi:type="dcterms:W3CDTF">2019-08-30T02:47:34Z</dcterms:created>
  <dcterms:modified xsi:type="dcterms:W3CDTF">2019-08-30T03:01:29Z</dcterms:modified>
</cp:coreProperties>
</file>