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74" r:id="rId7"/>
    <p:sldId id="273" r:id="rId8"/>
    <p:sldId id="275" r:id="rId9"/>
    <p:sldId id="277" r:id="rId10"/>
    <p:sldId id="276" r:id="rId11"/>
    <p:sldId id="278" r:id="rId12"/>
    <p:sldId id="280" r:id="rId13"/>
    <p:sldId id="279" r:id="rId14"/>
    <p:sldId id="281" r:id="rId15"/>
    <p:sldId id="282" r:id="rId16"/>
    <p:sldId id="284" r:id="rId17"/>
    <p:sldId id="258" r:id="rId18"/>
    <p:sldId id="261" r:id="rId19"/>
    <p:sldId id="259" r:id="rId20"/>
    <p:sldId id="260" r:id="rId21"/>
    <p:sldId id="262" r:id="rId22"/>
    <p:sldId id="263" r:id="rId23"/>
    <p:sldId id="264" r:id="rId24"/>
    <p:sldId id="265" r:id="rId25"/>
    <p:sldId id="266" r:id="rId26"/>
    <p:sldId id="285" r:id="rId27"/>
    <p:sldId id="286" r:id="rId28"/>
    <p:sldId id="294" r:id="rId29"/>
    <p:sldId id="295" r:id="rId30"/>
    <p:sldId id="287" r:id="rId31"/>
    <p:sldId id="288" r:id="rId32"/>
    <p:sldId id="289" r:id="rId33"/>
    <p:sldId id="290" r:id="rId34"/>
    <p:sldId id="291" r:id="rId35"/>
    <p:sldId id="292" r:id="rId36"/>
    <p:sldId id="293" r:id="rId37"/>
    <p:sldId id="267" r:id="rId38"/>
    <p:sldId id="268" r:id="rId39"/>
    <p:sldId id="26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reactjs.org/docs/hooks-reference.html#conditionally-firing-an-effec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3C1A-B3FA-47E9-A320-4D4960072625}"/>
              </a:ext>
            </a:extLst>
          </p:cNvPr>
          <p:cNvSpPr>
            <a:spLocks noGrp="1"/>
          </p:cNvSpPr>
          <p:nvPr>
            <p:ph type="ctrTitle"/>
          </p:nvPr>
        </p:nvSpPr>
        <p:spPr/>
        <p:txBody>
          <a:bodyPr/>
          <a:lstStyle/>
          <a:p>
            <a:r>
              <a:rPr lang="en-US" dirty="0"/>
              <a:t>React Hooks</a:t>
            </a:r>
            <a:endParaRPr lang="en-IN" dirty="0"/>
          </a:p>
        </p:txBody>
      </p:sp>
      <p:sp>
        <p:nvSpPr>
          <p:cNvPr id="3" name="Subtitle 2">
            <a:extLst>
              <a:ext uri="{FF2B5EF4-FFF2-40B4-BE49-F238E27FC236}">
                <a16:creationId xmlns:a16="http://schemas.microsoft.com/office/drawing/2014/main" id="{FCDD59AB-F987-44BF-B95C-EB65C13E9F0A}"/>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67035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22D7-7B4D-4718-8827-597D0079745D}"/>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E38E1CC1-7228-44AD-91A5-64A086C0BCAA}"/>
              </a:ext>
            </a:extLst>
          </p:cNvPr>
          <p:cNvSpPr>
            <a:spLocks noGrp="1"/>
          </p:cNvSpPr>
          <p:nvPr>
            <p:ph idx="1"/>
          </p:nvPr>
        </p:nvSpPr>
        <p:spPr>
          <a:xfrm>
            <a:off x="159026" y="2372139"/>
            <a:ext cx="11701670" cy="4320209"/>
          </a:xfrm>
        </p:spPr>
        <p:txBody>
          <a:bodyPr>
            <a:normAutofit fontScale="92500"/>
          </a:bodyPr>
          <a:lstStyle/>
          <a:p>
            <a:r>
              <a:rPr lang="en-US" sz="2000" b="1" dirty="0" err="1">
                <a:solidFill>
                  <a:srgbClr val="FF0000"/>
                </a:solidFill>
              </a:rPr>
              <a:t>React's</a:t>
            </a:r>
            <a:r>
              <a:rPr lang="en-US" sz="2000" b="1" dirty="0">
                <a:solidFill>
                  <a:srgbClr val="FF0000"/>
                </a:solidFill>
              </a:rPr>
              <a:t> Abstraction Hell: </a:t>
            </a:r>
          </a:p>
          <a:p>
            <a:r>
              <a:rPr lang="en-US" dirty="0"/>
              <a:t>Abstraction and thus reusability were introduced with Higher-Order Components and Render Prop Components in React.</a:t>
            </a:r>
          </a:p>
          <a:p>
            <a:r>
              <a:rPr lang="en-US" dirty="0"/>
              <a:t> There is also </a:t>
            </a:r>
            <a:r>
              <a:rPr lang="en-US" dirty="0" err="1"/>
              <a:t>React's</a:t>
            </a:r>
            <a:r>
              <a:rPr lang="en-US" dirty="0"/>
              <a:t> Context with its Provider and Consumer Components that introduce another level of abstraction. All of these advanced patterns in React are using so called wrapping components. </a:t>
            </a:r>
          </a:p>
          <a:p>
            <a:r>
              <a:rPr lang="en-US" dirty="0"/>
              <a:t>Sophie Alpert coined it "the wrapper hell" in React.</a:t>
            </a:r>
          </a:p>
          <a:p>
            <a:r>
              <a:rPr lang="en-US" dirty="0"/>
              <a:t>May not be seeing it in the implementation, but also when inspecting your components in the browser. There are dozens of wrapped components due to Render Prop Components (including Consumer components from </a:t>
            </a:r>
            <a:r>
              <a:rPr lang="en-US" dirty="0" err="1"/>
              <a:t>React's</a:t>
            </a:r>
            <a:r>
              <a:rPr lang="en-US" dirty="0"/>
              <a:t> Context) and Higher-Order Components. </a:t>
            </a:r>
          </a:p>
          <a:p>
            <a:r>
              <a:rPr lang="en-US" dirty="0"/>
              <a:t>It becomes an unreadable component tree, because all the abstracted logic is covered up in other React components. </a:t>
            </a:r>
          </a:p>
          <a:p>
            <a:r>
              <a:rPr lang="en-US" dirty="0"/>
              <a:t>The actual visible components are hard to track down in the browser's DOM. So what if these additional components were not needed because the logic is only encapsulated in functions as side-effects instead</a:t>
            </a:r>
            <a:endParaRPr lang="en-IN" dirty="0"/>
          </a:p>
        </p:txBody>
      </p:sp>
    </p:spTree>
    <p:extLst>
      <p:ext uri="{BB962C8B-B14F-4D97-AF65-F5344CB8AC3E}">
        <p14:creationId xmlns:p14="http://schemas.microsoft.com/office/powerpoint/2010/main" val="344825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A65F2E-B304-4FA2-BCCE-91131E4CED9F}"/>
              </a:ext>
            </a:extLst>
          </p:cNvPr>
          <p:cNvSpPr/>
          <p:nvPr/>
        </p:nvSpPr>
        <p:spPr>
          <a:xfrm>
            <a:off x="1378225" y="630778"/>
            <a:ext cx="9090991" cy="4801314"/>
          </a:xfrm>
          <a:prstGeom prst="rect">
            <a:avLst/>
          </a:prstGeom>
        </p:spPr>
        <p:txBody>
          <a:bodyPr wrap="square">
            <a:spAutoFit/>
          </a:bodyPr>
          <a:lstStyle/>
          <a:p>
            <a:r>
              <a:rPr lang="en-IN" dirty="0"/>
              <a:t>import { compose } from 'recompose';</a:t>
            </a:r>
          </a:p>
          <a:p>
            <a:r>
              <a:rPr lang="en-IN" dirty="0"/>
              <a:t>import { </a:t>
            </a:r>
            <a:r>
              <a:rPr lang="en-IN" dirty="0" err="1"/>
              <a:t>withRouter</a:t>
            </a:r>
            <a:r>
              <a:rPr lang="en-IN" dirty="0"/>
              <a:t> } from 'react-router-</a:t>
            </a:r>
            <a:r>
              <a:rPr lang="en-IN" dirty="0" err="1"/>
              <a:t>dom</a:t>
            </a:r>
            <a:r>
              <a:rPr lang="en-IN" dirty="0"/>
              <a:t>';</a:t>
            </a:r>
          </a:p>
          <a:p>
            <a:r>
              <a:rPr lang="en-IN" dirty="0"/>
              <a:t>function App({ history, state, dispatch }) {</a:t>
            </a:r>
          </a:p>
          <a:p>
            <a:r>
              <a:rPr lang="en-IN" dirty="0"/>
              <a:t>  return (</a:t>
            </a:r>
          </a:p>
          <a:p>
            <a:r>
              <a:rPr lang="en-IN" dirty="0"/>
              <a:t>    &lt;</a:t>
            </a:r>
            <a:r>
              <a:rPr lang="en-IN" dirty="0" err="1"/>
              <a:t>ThemeContext.Consumer</a:t>
            </a:r>
            <a:r>
              <a:rPr lang="en-IN" dirty="0"/>
              <a:t>&gt;</a:t>
            </a:r>
          </a:p>
          <a:p>
            <a:r>
              <a:rPr lang="en-IN" dirty="0"/>
              <a:t>      {theme =&gt;</a:t>
            </a:r>
          </a:p>
          <a:p>
            <a:r>
              <a:rPr lang="en-IN" dirty="0"/>
              <a:t>        &lt;Content theme={theme}&gt;</a:t>
            </a:r>
          </a:p>
          <a:p>
            <a:r>
              <a:rPr lang="en-IN" dirty="0"/>
              <a:t>          ...</a:t>
            </a:r>
          </a:p>
          <a:p>
            <a:r>
              <a:rPr lang="en-IN" dirty="0"/>
              <a:t>        &lt;/Content&gt;</a:t>
            </a:r>
          </a:p>
          <a:p>
            <a:r>
              <a:rPr lang="en-IN" dirty="0"/>
              <a:t>      }</a:t>
            </a:r>
          </a:p>
          <a:p>
            <a:r>
              <a:rPr lang="en-IN" dirty="0"/>
              <a:t>    &lt;/</a:t>
            </a:r>
            <a:r>
              <a:rPr lang="en-IN" dirty="0" err="1"/>
              <a:t>ThemeContext.Consumer</a:t>
            </a:r>
            <a:r>
              <a:rPr lang="en-IN" dirty="0"/>
              <a:t>&gt;</a:t>
            </a:r>
          </a:p>
          <a:p>
            <a:r>
              <a:rPr lang="en-IN" dirty="0"/>
              <a:t>  );</a:t>
            </a:r>
          </a:p>
          <a:p>
            <a:r>
              <a:rPr lang="en-IN" dirty="0"/>
              <a:t>}</a:t>
            </a:r>
          </a:p>
          <a:p>
            <a:r>
              <a:rPr lang="en-IN" dirty="0"/>
              <a:t>export default compose(</a:t>
            </a:r>
          </a:p>
          <a:p>
            <a:r>
              <a:rPr lang="en-IN" dirty="0"/>
              <a:t>  </a:t>
            </a:r>
            <a:r>
              <a:rPr lang="en-IN" dirty="0" err="1"/>
              <a:t>withRouter</a:t>
            </a:r>
            <a:r>
              <a:rPr lang="en-IN" dirty="0"/>
              <a:t>,</a:t>
            </a:r>
          </a:p>
          <a:p>
            <a:r>
              <a:rPr lang="en-IN" dirty="0"/>
              <a:t>  </a:t>
            </a:r>
            <a:r>
              <a:rPr lang="en-IN" dirty="0" err="1"/>
              <a:t>withReducer</a:t>
            </a:r>
            <a:r>
              <a:rPr lang="en-IN" dirty="0"/>
              <a:t>(reducer, </a:t>
            </a:r>
            <a:r>
              <a:rPr lang="en-IN" dirty="0" err="1"/>
              <a:t>initialState</a:t>
            </a:r>
            <a:r>
              <a:rPr lang="en-IN" dirty="0"/>
              <a:t>)</a:t>
            </a:r>
          </a:p>
          <a:p>
            <a:r>
              <a:rPr lang="en-IN" dirty="0"/>
              <a:t>)(App);</a:t>
            </a:r>
          </a:p>
        </p:txBody>
      </p:sp>
    </p:spTree>
    <p:extLst>
      <p:ext uri="{BB962C8B-B14F-4D97-AF65-F5344CB8AC3E}">
        <p14:creationId xmlns:p14="http://schemas.microsoft.com/office/powerpoint/2010/main" val="23802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52B3CB-4F91-4374-9C6F-196FEFF2E813}"/>
              </a:ext>
            </a:extLst>
          </p:cNvPr>
          <p:cNvSpPr/>
          <p:nvPr/>
        </p:nvSpPr>
        <p:spPr>
          <a:xfrm>
            <a:off x="1099930" y="675861"/>
            <a:ext cx="8044070" cy="3139321"/>
          </a:xfrm>
          <a:prstGeom prst="rect">
            <a:avLst/>
          </a:prstGeom>
        </p:spPr>
        <p:txBody>
          <a:bodyPr wrap="square">
            <a:spAutoFit/>
          </a:bodyPr>
          <a:lstStyle/>
          <a:p>
            <a:r>
              <a:rPr lang="en-IN" dirty="0"/>
              <a:t>function App() {</a:t>
            </a:r>
          </a:p>
          <a:p>
            <a:r>
              <a:rPr lang="en-IN" dirty="0"/>
              <a:t>  </a:t>
            </a:r>
            <a:r>
              <a:rPr lang="en-IN" dirty="0" err="1"/>
              <a:t>const</a:t>
            </a:r>
            <a:r>
              <a:rPr lang="en-IN" dirty="0"/>
              <a:t> theme = </a:t>
            </a:r>
            <a:r>
              <a:rPr lang="en-IN" dirty="0" err="1"/>
              <a:t>useTheme</a:t>
            </a:r>
            <a:r>
              <a:rPr lang="en-IN" dirty="0"/>
              <a:t>();</a:t>
            </a:r>
          </a:p>
          <a:p>
            <a:r>
              <a:rPr lang="en-IN" dirty="0"/>
              <a:t>  </a:t>
            </a:r>
            <a:r>
              <a:rPr lang="en-IN" dirty="0" err="1"/>
              <a:t>const</a:t>
            </a:r>
            <a:r>
              <a:rPr lang="en-IN" dirty="0"/>
              <a:t> history = </a:t>
            </a:r>
            <a:r>
              <a:rPr lang="en-IN" dirty="0" err="1"/>
              <a:t>useRouter</a:t>
            </a:r>
            <a:r>
              <a:rPr lang="en-IN" dirty="0"/>
              <a:t>();</a:t>
            </a:r>
          </a:p>
          <a:p>
            <a:r>
              <a:rPr lang="en-IN" dirty="0"/>
              <a:t>  </a:t>
            </a:r>
            <a:r>
              <a:rPr lang="en-IN" dirty="0" err="1"/>
              <a:t>const</a:t>
            </a:r>
            <a:r>
              <a:rPr lang="en-IN" dirty="0"/>
              <a:t> [state, dispatch] = </a:t>
            </a:r>
            <a:r>
              <a:rPr lang="en-IN" dirty="0" err="1"/>
              <a:t>useReducer</a:t>
            </a:r>
            <a:r>
              <a:rPr lang="en-IN" dirty="0"/>
              <a:t>(reducer, </a:t>
            </a:r>
            <a:r>
              <a:rPr lang="en-IN" dirty="0" err="1"/>
              <a:t>initialState</a:t>
            </a:r>
            <a:r>
              <a:rPr lang="en-IN" dirty="0"/>
              <a:t>);</a:t>
            </a:r>
          </a:p>
          <a:p>
            <a:r>
              <a:rPr lang="en-IN" dirty="0"/>
              <a:t>  return (</a:t>
            </a:r>
          </a:p>
          <a:p>
            <a:r>
              <a:rPr lang="en-IN" dirty="0"/>
              <a:t>    &lt;Content theme={theme}&gt;</a:t>
            </a:r>
          </a:p>
          <a:p>
            <a:r>
              <a:rPr lang="en-IN" dirty="0"/>
              <a:t>      ...</a:t>
            </a:r>
          </a:p>
          <a:p>
            <a:r>
              <a:rPr lang="en-IN" dirty="0"/>
              <a:t>    &lt;/Content&gt;</a:t>
            </a:r>
          </a:p>
          <a:p>
            <a:r>
              <a:rPr lang="en-IN" dirty="0"/>
              <a:t>  );</a:t>
            </a:r>
          </a:p>
          <a:p>
            <a:r>
              <a:rPr lang="en-IN" dirty="0"/>
              <a:t>}</a:t>
            </a:r>
          </a:p>
          <a:p>
            <a:r>
              <a:rPr lang="en-IN" dirty="0"/>
              <a:t>export default App;</a:t>
            </a:r>
          </a:p>
        </p:txBody>
      </p:sp>
      <p:sp>
        <p:nvSpPr>
          <p:cNvPr id="3" name="Rectangle 2">
            <a:extLst>
              <a:ext uri="{FF2B5EF4-FFF2-40B4-BE49-F238E27FC236}">
                <a16:creationId xmlns:a16="http://schemas.microsoft.com/office/drawing/2014/main" id="{C80F54E9-266A-4A70-A36D-D8DEED17ED7F}"/>
              </a:ext>
            </a:extLst>
          </p:cNvPr>
          <p:cNvSpPr/>
          <p:nvPr/>
        </p:nvSpPr>
        <p:spPr>
          <a:xfrm>
            <a:off x="1868556" y="4981810"/>
            <a:ext cx="9409043" cy="923330"/>
          </a:xfrm>
          <a:prstGeom prst="rect">
            <a:avLst/>
          </a:prstGeom>
        </p:spPr>
        <p:txBody>
          <a:bodyPr wrap="square">
            <a:spAutoFit/>
          </a:bodyPr>
          <a:lstStyle/>
          <a:p>
            <a:r>
              <a:rPr lang="en-US" dirty="0"/>
              <a:t>All side-effects are sitting directly in the component without introducing other components as container for business logic. The container disappears and the logic just sits in React Hooks that are only functions. </a:t>
            </a:r>
            <a:endParaRPr lang="en-IN" dirty="0"/>
          </a:p>
        </p:txBody>
      </p:sp>
    </p:spTree>
    <p:extLst>
      <p:ext uri="{BB962C8B-B14F-4D97-AF65-F5344CB8AC3E}">
        <p14:creationId xmlns:p14="http://schemas.microsoft.com/office/powerpoint/2010/main" val="113776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F73B-9B0C-4E07-A802-72B6549212E4}"/>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B7BDEFCD-AF8B-4358-B776-AA17C79B50FE}"/>
              </a:ext>
            </a:extLst>
          </p:cNvPr>
          <p:cNvSpPr>
            <a:spLocks noGrp="1"/>
          </p:cNvSpPr>
          <p:nvPr>
            <p:ph idx="1"/>
          </p:nvPr>
        </p:nvSpPr>
        <p:spPr>
          <a:xfrm>
            <a:off x="1154954" y="2603499"/>
            <a:ext cx="10878020" cy="3996083"/>
          </a:xfrm>
        </p:spPr>
        <p:txBody>
          <a:bodyPr/>
          <a:lstStyle/>
          <a:p>
            <a:r>
              <a:rPr lang="en-US" dirty="0"/>
              <a:t>JavaScript Class Confusion: </a:t>
            </a:r>
          </a:p>
          <a:p>
            <a:r>
              <a:rPr lang="en-US" dirty="0"/>
              <a:t>JavaScript mixes two worlds pretty well: Object-oriented programming (OOP) and functional programming. </a:t>
            </a:r>
          </a:p>
          <a:p>
            <a:r>
              <a:rPr lang="en-US" dirty="0"/>
              <a:t> On the one side, React (and Redux) introduced people to functional programming (FP) with function compositions, general programming concepts with functions (e.g. higher-order functions, JavaScript built-in methods like map, reduce, filter) and other terms such as immutability and side-effects</a:t>
            </a:r>
          </a:p>
          <a:p>
            <a:r>
              <a:rPr lang="en-US" dirty="0"/>
              <a:t>React itself didn't really introduce these things, because they are features of the language or the programming paradigm itself, but they are heavily used in React whereas every React developer becomes automatically a better JavaScript developer.</a:t>
            </a:r>
            <a:endParaRPr lang="en-IN" dirty="0"/>
          </a:p>
        </p:txBody>
      </p:sp>
    </p:spTree>
    <p:extLst>
      <p:ext uri="{BB962C8B-B14F-4D97-AF65-F5344CB8AC3E}">
        <p14:creationId xmlns:p14="http://schemas.microsoft.com/office/powerpoint/2010/main" val="20804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2C5E-3D19-4A01-B9AC-846F753A1016}"/>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29121EA6-F712-41A5-BB66-CD3EFF82DCCD}"/>
              </a:ext>
            </a:extLst>
          </p:cNvPr>
          <p:cNvSpPr>
            <a:spLocks noGrp="1"/>
          </p:cNvSpPr>
          <p:nvPr>
            <p:ph idx="1"/>
          </p:nvPr>
        </p:nvSpPr>
        <p:spPr/>
        <p:txBody>
          <a:bodyPr>
            <a:normAutofit/>
          </a:bodyPr>
          <a:lstStyle/>
          <a:p>
            <a:r>
              <a:rPr lang="en-US" dirty="0"/>
              <a:t> React uses JavaScript classes as one way to define React components. </a:t>
            </a:r>
          </a:p>
          <a:p>
            <a:r>
              <a:rPr lang="en-US" dirty="0"/>
              <a:t>A class is only the declaration whereas the actual usage of the component is the instantiation of it.</a:t>
            </a:r>
          </a:p>
          <a:p>
            <a:r>
              <a:rPr lang="en-US" dirty="0"/>
              <a:t> It creates a class instance whereas the this object of the class instance is used to interact with class methods (e.g. </a:t>
            </a:r>
            <a:r>
              <a:rPr lang="en-US" dirty="0" err="1"/>
              <a:t>setState</a:t>
            </a:r>
            <a:r>
              <a:rPr lang="en-US" dirty="0"/>
              <a:t>, </a:t>
            </a:r>
            <a:r>
              <a:rPr lang="en-US" dirty="0" err="1"/>
              <a:t>forceUpdate</a:t>
            </a:r>
            <a:r>
              <a:rPr lang="en-US" dirty="0"/>
              <a:t>, other custom class methods). </a:t>
            </a:r>
          </a:p>
          <a:p>
            <a:r>
              <a:rPr lang="en-US" dirty="0"/>
              <a:t>However, classes come with a steeper learning curve for React beginners who are not coming from an OOP background. </a:t>
            </a:r>
          </a:p>
          <a:p>
            <a:r>
              <a:rPr lang="en-US" dirty="0"/>
              <a:t>That's why class bindings, the this object and inheritance can be confusing.</a:t>
            </a:r>
            <a:endParaRPr lang="en-IN" dirty="0"/>
          </a:p>
        </p:txBody>
      </p:sp>
    </p:spTree>
    <p:extLst>
      <p:ext uri="{BB962C8B-B14F-4D97-AF65-F5344CB8AC3E}">
        <p14:creationId xmlns:p14="http://schemas.microsoft.com/office/powerpoint/2010/main" val="424868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2A37BD-9414-4DAA-B87D-D5758D917D00}"/>
              </a:ext>
            </a:extLst>
          </p:cNvPr>
          <p:cNvSpPr/>
          <p:nvPr/>
        </p:nvSpPr>
        <p:spPr>
          <a:xfrm>
            <a:off x="596348" y="474345"/>
            <a:ext cx="10522226" cy="5355312"/>
          </a:xfrm>
          <a:prstGeom prst="rect">
            <a:avLst/>
          </a:prstGeom>
        </p:spPr>
        <p:txBody>
          <a:bodyPr wrap="square">
            <a:spAutoFit/>
          </a:bodyPr>
          <a:lstStyle/>
          <a:p>
            <a:r>
              <a:rPr lang="en-US" b="1" dirty="0">
                <a:solidFill>
                  <a:srgbClr val="6A9955"/>
                </a:solidFill>
                <a:latin typeface="Consolas" panose="020B0609020204030204" pitchFamily="49" charset="0"/>
              </a:rPr>
              <a:t>// I THOUGHT WE ARE USING A CLASS. WHY IS IT EXTENDING FROM SOMETHING?</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class</a:t>
            </a:r>
            <a:r>
              <a:rPr lang="en-US" b="1" dirty="0">
                <a:solidFill>
                  <a:srgbClr val="D4D4D4"/>
                </a:solidFill>
                <a:latin typeface="Consolas" panose="020B0609020204030204" pitchFamily="49" charset="0"/>
              </a:rPr>
              <a:t> </a:t>
            </a:r>
            <a:r>
              <a:rPr lang="en-US" b="1" dirty="0">
                <a:solidFill>
                  <a:srgbClr val="4EC9B0"/>
                </a:solidFill>
                <a:latin typeface="Consolas" panose="020B0609020204030204" pitchFamily="49" charset="0"/>
              </a:rPr>
              <a:t>Counter</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extends</a:t>
            </a:r>
            <a:r>
              <a:rPr lang="en-US" b="1" dirty="0">
                <a:solidFill>
                  <a:srgbClr val="D4D4D4"/>
                </a:solidFill>
                <a:latin typeface="Consolas" panose="020B0609020204030204" pitchFamily="49" charset="0"/>
              </a:rPr>
              <a:t> </a:t>
            </a:r>
            <a:r>
              <a:rPr lang="en-US" b="1" dirty="0">
                <a:solidFill>
                  <a:srgbClr val="4EC9B0"/>
                </a:solidFill>
                <a:latin typeface="Consolas" panose="020B0609020204030204" pitchFamily="49" charset="0"/>
              </a:rPr>
              <a:t>Component</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WAIT ... THIS WORKS???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state</a:t>
            </a:r>
            <a:r>
              <a:rPr lang="en-US" b="1" dirty="0">
                <a:solidFill>
                  <a:srgbClr val="D4D4D4"/>
                </a:solidFill>
                <a:latin typeface="Consolas" panose="020B0609020204030204" pitchFamily="49" charset="0"/>
              </a:rPr>
              <a:t> = { </a:t>
            </a:r>
            <a:r>
              <a:rPr lang="en-US" b="1" dirty="0">
                <a:solidFill>
                  <a:srgbClr val="9CDCFE"/>
                </a:solidFill>
                <a:latin typeface="Consolas" panose="020B0609020204030204" pitchFamily="49" charset="0"/>
              </a:rPr>
              <a:t>value:</a:t>
            </a:r>
            <a:r>
              <a:rPr lang="en-US" b="1" dirty="0">
                <a:solidFill>
                  <a:srgbClr val="D4D4D4"/>
                </a:solidFill>
                <a:latin typeface="Consolas" panose="020B0609020204030204" pitchFamily="49" charset="0"/>
              </a:rPr>
              <a: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I THOUGH IT'S THIS WAY, BUT WHY DO I NEED PROPS HERE?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constructor(props)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SUPER???</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super(props);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a:t>
            </a:r>
            <a:r>
              <a:rPr lang="en-US" b="1" dirty="0" err="1">
                <a:solidFill>
                  <a:srgbClr val="6A9955"/>
                </a:solidFill>
                <a:latin typeface="Consolas" panose="020B0609020204030204" pitchFamily="49" charset="0"/>
              </a:rPr>
              <a:t>this.state</a:t>
            </a:r>
            <a:r>
              <a:rPr lang="en-US" b="1" dirty="0">
                <a:solidFill>
                  <a:srgbClr val="6A9955"/>
                </a:solidFill>
                <a:latin typeface="Consolas" panose="020B0609020204030204" pitchFamily="49" charset="0"/>
              </a:rPr>
              <a:t> =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value: 0,</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WHY DO I HAVE TO USE AN ARROW FUNCTION???</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CDCAA"/>
                </a:solidFill>
                <a:latin typeface="Consolas" panose="020B0609020204030204" pitchFamily="49" charset="0"/>
              </a:rPr>
              <a:t>onIncrement</a:t>
            </a:r>
            <a:r>
              <a:rPr lang="en-US" b="1" dirty="0">
                <a:solidFill>
                  <a:srgbClr val="D4D4D4"/>
                </a:solidFill>
                <a:latin typeface="Consolas" panose="020B0609020204030204" pitchFamily="49" charset="0"/>
              </a:rPr>
              <a:t> = () </a:t>
            </a:r>
            <a:r>
              <a:rPr lang="en-US" b="1" dirty="0">
                <a:solidFill>
                  <a:srgbClr val="569CD6"/>
                </a:solidFill>
                <a:latin typeface="Consolas" panose="020B0609020204030204" pitchFamily="49" charset="0"/>
              </a:rPr>
              <a:t>=&gt;</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this</a:t>
            </a:r>
            <a:r>
              <a:rPr lang="en-US" b="1" dirty="0" err="1">
                <a:solidFill>
                  <a:srgbClr val="D4D4D4"/>
                </a:solidFill>
                <a:latin typeface="Consolas" panose="020B0609020204030204" pitchFamily="49" charset="0"/>
              </a:rPr>
              <a:t>.</a:t>
            </a:r>
            <a:r>
              <a:rPr lang="en-US" b="1" dirty="0" err="1">
                <a:solidFill>
                  <a:srgbClr val="DCDCAA"/>
                </a:solidFill>
                <a:latin typeface="Consolas" panose="020B0609020204030204" pitchFamily="49" charset="0"/>
              </a:rPr>
              <a:t>setState</a:t>
            </a:r>
            <a:r>
              <a:rPr lang="en-US" b="1" dirty="0">
                <a:solidFill>
                  <a:srgbClr val="D4D4D4"/>
                </a:solidFill>
                <a:latin typeface="Consolas" panose="020B0609020204030204" pitchFamily="49" charset="0"/>
              </a:rPr>
              <a:t>(</a:t>
            </a:r>
            <a:r>
              <a:rPr lang="en-US" b="1" dirty="0">
                <a:solidFill>
                  <a:srgbClr val="9CDCFE"/>
                </a:solidFill>
                <a:latin typeface="Consolas" panose="020B0609020204030204" pitchFamily="49" charset="0"/>
              </a:rPr>
              <a:t>state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=&gt;</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value:</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state</a:t>
            </a:r>
            <a:r>
              <a:rPr lang="en-US" b="1" dirty="0" err="1">
                <a:solidFill>
                  <a:srgbClr val="D4D4D4"/>
                </a:solidFill>
                <a:latin typeface="Consolas" panose="020B0609020204030204" pitchFamily="49" charset="0"/>
              </a:rPr>
              <a:t>.</a:t>
            </a:r>
            <a:r>
              <a:rPr lang="en-US" b="1" dirty="0" err="1">
                <a:solidFill>
                  <a:srgbClr val="9CDCFE"/>
                </a:solidFill>
                <a:latin typeface="Consolas" panose="020B0609020204030204" pitchFamily="49" charset="0"/>
              </a:rPr>
              <a:t>value</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1</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endParaRPr lang="en-US"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7740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76E07C-C1F6-46E7-ACD8-FE981755ABBE}"/>
              </a:ext>
            </a:extLst>
          </p:cNvPr>
          <p:cNvSpPr/>
          <p:nvPr/>
        </p:nvSpPr>
        <p:spPr>
          <a:xfrm>
            <a:off x="371061" y="263607"/>
            <a:ext cx="11675165" cy="6740307"/>
          </a:xfrm>
          <a:prstGeom prst="rect">
            <a:avLst/>
          </a:prstGeom>
        </p:spPr>
        <p:txBody>
          <a:bodyPr wrap="square">
            <a:spAutoFit/>
          </a:bodyPr>
          <a:lstStyle/>
          <a:p>
            <a:r>
              <a:rPr lang="en-IN" sz="2400" dirty="0">
                <a:solidFill>
                  <a:srgbClr val="6A9955"/>
                </a:solidFill>
                <a:latin typeface="Consolas" panose="020B0609020204030204" pitchFamily="49" charset="0"/>
              </a:rPr>
              <a:t>// SHOULDN'T IT BE </a:t>
            </a:r>
            <a:r>
              <a:rPr lang="en-IN" sz="2400" dirty="0" err="1">
                <a:solidFill>
                  <a:srgbClr val="6A9955"/>
                </a:solidFill>
                <a:latin typeface="Consolas" panose="020B0609020204030204" pitchFamily="49" charset="0"/>
              </a:rPr>
              <a:t>this.onDecrement</a:t>
            </a:r>
            <a:r>
              <a:rPr lang="en-IN" sz="2400" dirty="0">
                <a:solidFill>
                  <a:srgbClr val="6A9955"/>
                </a:solidFill>
                <a:latin typeface="Consolas" panose="020B0609020204030204" pitchFamily="49" charset="0"/>
              </a:rPr>
              <a:t> = </a:t>
            </a:r>
            <a:r>
              <a:rPr lang="en-IN" sz="2400" dirty="0" err="1">
                <a:solidFill>
                  <a:srgbClr val="6A9955"/>
                </a:solidFill>
                <a:latin typeface="Consolas" panose="020B0609020204030204" pitchFamily="49" charset="0"/>
              </a:rPr>
              <a:t>this.onDecrement.bind</a:t>
            </a:r>
            <a:r>
              <a:rPr lang="en-IN" sz="2400" dirty="0">
                <a:solidFill>
                  <a:srgbClr val="6A9955"/>
                </a:solidFill>
                <a:latin typeface="Consolas" panose="020B0609020204030204" pitchFamily="49" charset="0"/>
              </a:rPr>
              <a:t>(this); in the constructor???</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6A9955"/>
                </a:solidFill>
                <a:latin typeface="Consolas" panose="020B0609020204030204" pitchFamily="49" charset="0"/>
              </a:rPr>
              <a:t>// WHAT'S </a:t>
            </a:r>
            <a:r>
              <a:rPr lang="en-IN" sz="2400" dirty="0" err="1">
                <a:solidFill>
                  <a:srgbClr val="6A9955"/>
                </a:solidFill>
                <a:latin typeface="Consolas" panose="020B0609020204030204" pitchFamily="49" charset="0"/>
              </a:rPr>
              <a:t>this.onDecrement</a:t>
            </a:r>
            <a:r>
              <a:rPr lang="en-IN" sz="2400" dirty="0">
                <a:solidFill>
                  <a:srgbClr val="6A9955"/>
                </a:solidFill>
                <a:latin typeface="Consolas" panose="020B0609020204030204" pitchFamily="49" charset="0"/>
              </a:rPr>
              <a:t> = </a:t>
            </a:r>
            <a:r>
              <a:rPr lang="en-IN" sz="2400" dirty="0" err="1">
                <a:solidFill>
                  <a:srgbClr val="6A9955"/>
                </a:solidFill>
                <a:latin typeface="Consolas" panose="020B0609020204030204" pitchFamily="49" charset="0"/>
              </a:rPr>
              <a:t>this.onDecrement.bind</a:t>
            </a:r>
            <a:r>
              <a:rPr lang="en-IN" sz="2400" dirty="0">
                <a:solidFill>
                  <a:srgbClr val="6A9955"/>
                </a:solidFill>
                <a:latin typeface="Consolas" panose="020B0609020204030204" pitchFamily="49" charset="0"/>
              </a:rPr>
              <a:t>(this); DOING ANYWAY?</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err="1">
                <a:solidFill>
                  <a:srgbClr val="DCDCAA"/>
                </a:solidFill>
                <a:latin typeface="Consolas" panose="020B0609020204030204" pitchFamily="49" charset="0"/>
              </a:rPr>
              <a:t>onDecrement</a:t>
            </a:r>
            <a:r>
              <a:rPr lang="en-IN" sz="2400" dirty="0">
                <a:solidFill>
                  <a:srgbClr val="D4D4D4"/>
                </a:solidFill>
                <a:latin typeface="Consolas" panose="020B0609020204030204" pitchFamily="49" charset="0"/>
              </a:rPr>
              <a:t> = () </a:t>
            </a:r>
            <a:r>
              <a:rPr lang="en-IN" sz="2400" dirty="0">
                <a:solidFill>
                  <a:srgbClr val="569CD6"/>
                </a:solidFill>
                <a:latin typeface="Consolas" panose="020B0609020204030204" pitchFamily="49" charset="0"/>
              </a:rPr>
              <a:t>=&gt;</a:t>
            </a:r>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r>
              <a:rPr lang="en-IN" sz="2400" dirty="0" err="1">
                <a:solidFill>
                  <a:srgbClr val="569CD6"/>
                </a:solidFill>
                <a:latin typeface="Consolas" panose="020B0609020204030204" pitchFamily="49" charset="0"/>
              </a:rPr>
              <a:t>this</a:t>
            </a:r>
            <a:r>
              <a:rPr lang="en-IN" sz="2400" dirty="0" err="1">
                <a:solidFill>
                  <a:srgbClr val="D4D4D4"/>
                </a:solidFill>
                <a:latin typeface="Consolas" panose="020B0609020204030204" pitchFamily="49" charset="0"/>
              </a:rPr>
              <a:t>.</a:t>
            </a:r>
            <a:r>
              <a:rPr lang="en-IN" sz="2400" dirty="0" err="1">
                <a:solidFill>
                  <a:srgbClr val="DCDCAA"/>
                </a:solidFill>
                <a:latin typeface="Consolas" panose="020B0609020204030204" pitchFamily="49" charset="0"/>
              </a:rPr>
              <a:t>setState</a:t>
            </a:r>
            <a:r>
              <a:rPr lang="en-IN" sz="2400" dirty="0">
                <a:solidFill>
                  <a:srgbClr val="D4D4D4"/>
                </a:solidFill>
                <a:latin typeface="Consolas" panose="020B0609020204030204" pitchFamily="49" charset="0"/>
              </a:rPr>
              <a:t>(</a:t>
            </a:r>
            <a:r>
              <a:rPr lang="en-IN" sz="2400" dirty="0">
                <a:solidFill>
                  <a:srgbClr val="9CDCFE"/>
                </a:solidFill>
                <a:latin typeface="Consolas" panose="020B0609020204030204" pitchFamily="49" charset="0"/>
              </a:rPr>
              <a:t>state</a:t>
            </a:r>
            <a:r>
              <a:rPr lang="en-IN" sz="2400" dirty="0">
                <a:solidFill>
                  <a:srgbClr val="D4D4D4"/>
                </a:solidFill>
                <a:latin typeface="Consolas" panose="020B0609020204030204" pitchFamily="49" charset="0"/>
              </a:rPr>
              <a:t> </a:t>
            </a:r>
            <a:r>
              <a:rPr lang="en-IN" sz="2400" dirty="0">
                <a:solidFill>
                  <a:srgbClr val="569CD6"/>
                </a:solidFill>
                <a:latin typeface="Consolas" panose="020B0609020204030204" pitchFamily="49" charset="0"/>
              </a:rPr>
              <a:t>=&gt;</a:t>
            </a:r>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r>
              <a:rPr lang="en-IN" sz="2400" dirty="0">
                <a:solidFill>
                  <a:srgbClr val="9CDCFE"/>
                </a:solidFill>
                <a:latin typeface="Consolas" panose="020B0609020204030204" pitchFamily="49" charset="0"/>
              </a:rPr>
              <a:t>value:</a:t>
            </a:r>
            <a:r>
              <a:rPr lang="en-IN" sz="2400" dirty="0">
                <a:solidFill>
                  <a:srgbClr val="D4D4D4"/>
                </a:solidFill>
                <a:latin typeface="Consolas" panose="020B0609020204030204" pitchFamily="49" charset="0"/>
              </a:rPr>
              <a:t> </a:t>
            </a:r>
            <a:r>
              <a:rPr lang="en-IN" sz="2400" dirty="0" err="1">
                <a:solidFill>
                  <a:srgbClr val="9CDCFE"/>
                </a:solidFill>
                <a:latin typeface="Consolas" panose="020B0609020204030204" pitchFamily="49" charset="0"/>
              </a:rPr>
              <a:t>state</a:t>
            </a:r>
            <a:r>
              <a:rPr lang="en-IN" sz="2400" dirty="0" err="1">
                <a:solidFill>
                  <a:srgbClr val="D4D4D4"/>
                </a:solidFill>
                <a:latin typeface="Consolas" panose="020B0609020204030204" pitchFamily="49" charset="0"/>
              </a:rPr>
              <a:t>.</a:t>
            </a:r>
            <a:r>
              <a:rPr lang="en-IN" sz="2400" dirty="0" err="1">
                <a:solidFill>
                  <a:srgbClr val="9CDCFE"/>
                </a:solidFill>
                <a:latin typeface="Consolas" panose="020B0609020204030204" pitchFamily="49" charset="0"/>
              </a:rPr>
              <a:t>value</a:t>
            </a:r>
            <a:r>
              <a:rPr lang="en-IN" sz="2400" dirty="0">
                <a:solidFill>
                  <a:srgbClr val="D4D4D4"/>
                </a:solidFill>
                <a:latin typeface="Consolas" panose="020B0609020204030204" pitchFamily="49" charset="0"/>
              </a:rPr>
              <a:t> - </a:t>
            </a:r>
            <a:r>
              <a:rPr lang="en-IN" sz="2400" dirty="0">
                <a:solidFill>
                  <a:srgbClr val="B5CEA8"/>
                </a:solidFill>
                <a:latin typeface="Consolas" panose="020B0609020204030204" pitchFamily="49" charset="0"/>
              </a:rPr>
              <a:t>1</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r>
              <a:rPr lang="en-IN" sz="2400" dirty="0">
                <a:solidFill>
                  <a:srgbClr val="DCDCAA"/>
                </a:solidFill>
                <a:latin typeface="Consolas" panose="020B0609020204030204" pitchFamily="49" charset="0"/>
              </a:rPr>
              <a:t>render</a:t>
            </a:r>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r>
              <a:rPr lang="en-IN" sz="2400" dirty="0">
                <a:solidFill>
                  <a:srgbClr val="C586C0"/>
                </a:solidFill>
                <a:latin typeface="Consolas" panose="020B0609020204030204" pitchFamily="49" charset="0"/>
              </a:rPr>
              <a:t>return</a:t>
            </a:r>
            <a:r>
              <a:rPr lang="en-IN" sz="2400" dirty="0">
                <a:solidFill>
                  <a:srgbClr val="D4D4D4"/>
                </a:solidFill>
                <a:latin typeface="Consolas" panose="020B0609020204030204" pitchFamily="49" charset="0"/>
              </a:rPr>
              <a:t> (</a:t>
            </a:r>
          </a:p>
          <a:p>
            <a:r>
              <a:rPr lang="en-IN" sz="2400" dirty="0">
                <a:solidFill>
                  <a:srgbClr val="D4D4D4"/>
                </a:solidFill>
                <a:latin typeface="Consolas" panose="020B0609020204030204" pitchFamily="49" charset="0"/>
              </a:rPr>
              <a:t>      </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div</a:t>
            </a:r>
            <a:r>
              <a:rPr lang="en-IN" sz="2400" dirty="0">
                <a:solidFill>
                  <a:srgbClr val="808080"/>
                </a:solidFill>
                <a:latin typeface="Consolas" panose="020B0609020204030204" pitchFamily="49" charset="0"/>
              </a:rPr>
              <a:t>&gt;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569CD6"/>
                </a:solidFill>
                <a:latin typeface="Consolas" panose="020B0609020204030204" pitchFamily="49" charset="0"/>
              </a:rPr>
              <a:t>{</a:t>
            </a:r>
            <a:r>
              <a:rPr lang="en-IN" sz="2400" dirty="0" err="1">
                <a:solidFill>
                  <a:srgbClr val="569CD6"/>
                </a:solidFill>
                <a:latin typeface="Consolas" panose="020B0609020204030204" pitchFamily="49" charset="0"/>
              </a:rPr>
              <a:t>this</a:t>
            </a:r>
            <a:r>
              <a:rPr lang="en-IN" sz="2400" dirty="0" err="1">
                <a:solidFill>
                  <a:srgbClr val="D4D4D4"/>
                </a:solidFill>
                <a:latin typeface="Consolas" panose="020B0609020204030204" pitchFamily="49" charset="0"/>
              </a:rPr>
              <a:t>.</a:t>
            </a:r>
            <a:r>
              <a:rPr lang="en-IN" sz="2400" dirty="0" err="1">
                <a:solidFill>
                  <a:srgbClr val="9CDCFE"/>
                </a:solidFill>
                <a:latin typeface="Consolas" panose="020B0609020204030204" pitchFamily="49" charset="0"/>
              </a:rPr>
              <a:t>state</a:t>
            </a:r>
            <a:r>
              <a:rPr lang="en-IN" sz="2400" dirty="0" err="1">
                <a:solidFill>
                  <a:srgbClr val="D4D4D4"/>
                </a:solidFill>
                <a:latin typeface="Consolas" panose="020B0609020204030204" pitchFamily="49" charset="0"/>
              </a:rPr>
              <a:t>.</a:t>
            </a:r>
            <a:r>
              <a:rPr lang="en-IN" sz="2400" dirty="0" err="1">
                <a:solidFill>
                  <a:srgbClr val="9CDCFE"/>
                </a:solidFill>
                <a:latin typeface="Consolas" panose="020B0609020204030204" pitchFamily="49" charset="0"/>
              </a:rPr>
              <a:t>value</a:t>
            </a:r>
            <a:r>
              <a:rPr lang="en-IN" sz="2400" dirty="0">
                <a:solidFill>
                  <a:srgbClr val="569CD6"/>
                </a:solidFill>
                <a:latin typeface="Consolas" panose="020B0609020204030204" pitchFamily="49" charset="0"/>
              </a:rPr>
              <a: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569CD6"/>
                </a:solidFill>
                <a:latin typeface="Consolas" panose="020B0609020204030204" pitchFamily="49" charset="0"/>
              </a:rPr>
              <a:t>{</a:t>
            </a:r>
            <a:r>
              <a:rPr lang="en-IN" sz="2400" dirty="0">
                <a:solidFill>
                  <a:srgbClr val="6A9955"/>
                </a:solidFill>
                <a:latin typeface="Consolas" panose="020B0609020204030204" pitchFamily="49" charset="0"/>
              </a:rPr>
              <a:t>/* WHY IS EVERYTHING AVAILABLE ON "THIS"??? */</a:t>
            </a:r>
            <a:r>
              <a:rPr lang="en-IN" sz="2400" dirty="0">
                <a:solidFill>
                  <a:srgbClr val="569CD6"/>
                </a:solidFill>
                <a:latin typeface="Consolas" panose="020B0609020204030204" pitchFamily="49" charset="0"/>
              </a:rPr>
              <a: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button</a:t>
            </a:r>
            <a:r>
              <a:rPr lang="en-IN" sz="2400" dirty="0">
                <a:solidFill>
                  <a:srgbClr val="D4D4D4"/>
                </a:solidFill>
                <a:latin typeface="Consolas" panose="020B0609020204030204" pitchFamily="49" charset="0"/>
              </a:rPr>
              <a:t> </a:t>
            </a:r>
            <a:r>
              <a:rPr lang="en-IN" sz="2400" dirty="0" err="1">
                <a:solidFill>
                  <a:srgbClr val="9CDCFE"/>
                </a:solidFill>
                <a:latin typeface="Consolas" panose="020B0609020204030204" pitchFamily="49" charset="0"/>
              </a:rPr>
              <a:t>onClick</a:t>
            </a:r>
            <a:r>
              <a:rPr lang="en-IN" sz="2400" dirty="0">
                <a:solidFill>
                  <a:srgbClr val="D4D4D4"/>
                </a:solidFill>
                <a:latin typeface="Consolas" panose="020B0609020204030204" pitchFamily="49" charset="0"/>
              </a:rPr>
              <a:t>=</a:t>
            </a:r>
            <a:r>
              <a:rPr lang="en-IN" sz="2400" dirty="0">
                <a:solidFill>
                  <a:srgbClr val="569CD6"/>
                </a:solidFill>
                <a:latin typeface="Consolas" panose="020B0609020204030204" pitchFamily="49" charset="0"/>
              </a:rPr>
              <a:t>{</a:t>
            </a:r>
            <a:r>
              <a:rPr lang="en-IN" sz="2400" dirty="0" err="1">
                <a:solidFill>
                  <a:srgbClr val="569CD6"/>
                </a:solidFill>
                <a:latin typeface="Consolas" panose="020B0609020204030204" pitchFamily="49" charset="0"/>
              </a:rPr>
              <a:t>this</a:t>
            </a:r>
            <a:r>
              <a:rPr lang="en-IN" sz="2400" dirty="0" err="1">
                <a:solidFill>
                  <a:srgbClr val="D4D4D4"/>
                </a:solidFill>
                <a:latin typeface="Consolas" panose="020B0609020204030204" pitchFamily="49" charset="0"/>
              </a:rPr>
              <a:t>.</a:t>
            </a:r>
            <a:r>
              <a:rPr lang="en-IN" sz="2400" dirty="0" err="1">
                <a:solidFill>
                  <a:srgbClr val="9CDCFE"/>
                </a:solidFill>
                <a:latin typeface="Consolas" panose="020B0609020204030204" pitchFamily="49" charset="0"/>
              </a:rPr>
              <a:t>onIncrement</a:t>
            </a:r>
            <a:r>
              <a:rPr lang="en-IN" sz="2400" dirty="0">
                <a:solidFill>
                  <a:srgbClr val="569CD6"/>
                </a:solidFill>
                <a:latin typeface="Consolas" panose="020B0609020204030204" pitchFamily="49" charset="0"/>
              </a:rPr>
              <a:t>}</a:t>
            </a:r>
            <a:r>
              <a:rPr lang="en-IN" sz="2400" dirty="0">
                <a:solidFill>
                  <a:srgbClr val="808080"/>
                </a:solidFill>
                <a:latin typeface="Consolas" panose="020B0609020204030204" pitchFamily="49" charset="0"/>
              </a:rPr>
              <a:t>&gt;</a:t>
            </a:r>
            <a:r>
              <a:rPr lang="en-IN" sz="2400" dirty="0">
                <a:solidFill>
                  <a:srgbClr val="D4D4D4"/>
                </a:solidFill>
                <a:latin typeface="Consolas" panose="020B0609020204030204" pitchFamily="49" charset="0"/>
              </a:rPr>
              <a:t>+</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button</a:t>
            </a:r>
            <a:r>
              <a:rPr lang="en-IN" sz="2400" dirty="0">
                <a:solidFill>
                  <a:srgbClr val="808080"/>
                </a:solidFill>
                <a:latin typeface="Consolas" panose="020B0609020204030204" pitchFamily="49" charset="0"/>
              </a:rPr>
              <a:t>&gt;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button</a:t>
            </a:r>
            <a:r>
              <a:rPr lang="en-IN" sz="2400" dirty="0">
                <a:solidFill>
                  <a:srgbClr val="D4D4D4"/>
                </a:solidFill>
                <a:latin typeface="Consolas" panose="020B0609020204030204" pitchFamily="49" charset="0"/>
              </a:rPr>
              <a:t> </a:t>
            </a:r>
            <a:r>
              <a:rPr lang="en-IN" sz="2400" dirty="0" err="1">
                <a:solidFill>
                  <a:srgbClr val="9CDCFE"/>
                </a:solidFill>
                <a:latin typeface="Consolas" panose="020B0609020204030204" pitchFamily="49" charset="0"/>
              </a:rPr>
              <a:t>onClick</a:t>
            </a:r>
            <a:r>
              <a:rPr lang="en-IN" sz="2400" dirty="0">
                <a:solidFill>
                  <a:srgbClr val="D4D4D4"/>
                </a:solidFill>
                <a:latin typeface="Consolas" panose="020B0609020204030204" pitchFamily="49" charset="0"/>
              </a:rPr>
              <a:t>=</a:t>
            </a:r>
            <a:r>
              <a:rPr lang="en-IN" sz="2400" dirty="0">
                <a:solidFill>
                  <a:srgbClr val="569CD6"/>
                </a:solidFill>
                <a:latin typeface="Consolas" panose="020B0609020204030204" pitchFamily="49" charset="0"/>
              </a:rPr>
              <a:t>{</a:t>
            </a:r>
            <a:r>
              <a:rPr lang="en-IN" sz="2400" dirty="0" err="1">
                <a:solidFill>
                  <a:srgbClr val="569CD6"/>
                </a:solidFill>
                <a:latin typeface="Consolas" panose="020B0609020204030204" pitchFamily="49" charset="0"/>
              </a:rPr>
              <a:t>this</a:t>
            </a:r>
            <a:r>
              <a:rPr lang="en-IN" sz="2400" dirty="0" err="1">
                <a:solidFill>
                  <a:srgbClr val="D4D4D4"/>
                </a:solidFill>
                <a:latin typeface="Consolas" panose="020B0609020204030204" pitchFamily="49" charset="0"/>
              </a:rPr>
              <a:t>.</a:t>
            </a:r>
            <a:r>
              <a:rPr lang="en-IN" sz="2400" dirty="0" err="1">
                <a:solidFill>
                  <a:srgbClr val="9CDCFE"/>
                </a:solidFill>
                <a:latin typeface="Consolas" panose="020B0609020204030204" pitchFamily="49" charset="0"/>
              </a:rPr>
              <a:t>onDecrement</a:t>
            </a:r>
            <a:r>
              <a:rPr lang="en-IN" sz="2400" dirty="0">
                <a:solidFill>
                  <a:srgbClr val="569CD6"/>
                </a:solidFill>
                <a:latin typeface="Consolas" panose="020B0609020204030204" pitchFamily="49" charset="0"/>
              </a:rPr>
              <a:t>}</a:t>
            </a:r>
            <a:r>
              <a:rPr lang="en-IN" sz="2400" dirty="0">
                <a:solidFill>
                  <a:srgbClr val="808080"/>
                </a:solidFill>
                <a:latin typeface="Consolas" panose="020B0609020204030204" pitchFamily="49" charset="0"/>
              </a:rPr>
              <a:t>&gt;</a:t>
            </a:r>
            <a:r>
              <a:rPr lang="en-IN" sz="2400" dirty="0">
                <a:solidFill>
                  <a:srgbClr val="D4D4D4"/>
                </a:solidFill>
                <a:latin typeface="Consolas" panose="020B0609020204030204" pitchFamily="49" charset="0"/>
              </a:rPr>
              <a:t>-</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button</a:t>
            </a:r>
            <a:r>
              <a:rPr lang="en-IN" sz="2400" dirty="0">
                <a:solidFill>
                  <a:srgbClr val="808080"/>
                </a:solidFill>
                <a:latin typeface="Consolas" panose="020B0609020204030204" pitchFamily="49" charset="0"/>
              </a:rPr>
              <a:t>&gt;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a:t>
            </a:r>
            <a:r>
              <a:rPr lang="en-IN" sz="2400" dirty="0">
                <a:solidFill>
                  <a:srgbClr val="808080"/>
                </a:solidFill>
                <a:latin typeface="Consolas" panose="020B0609020204030204" pitchFamily="49" charset="0"/>
              </a:rPr>
              <a:t>&lt;/</a:t>
            </a:r>
            <a:r>
              <a:rPr lang="en-IN" sz="2400" dirty="0">
                <a:solidFill>
                  <a:srgbClr val="569CD6"/>
                </a:solidFill>
                <a:latin typeface="Consolas" panose="020B0609020204030204" pitchFamily="49" charset="0"/>
              </a:rPr>
              <a:t>div</a:t>
            </a:r>
            <a:r>
              <a:rPr lang="en-IN" sz="2400" dirty="0">
                <a:solidFill>
                  <a:srgbClr val="808080"/>
                </a:solidFill>
                <a:latin typeface="Consolas" panose="020B0609020204030204" pitchFamily="49" charset="0"/>
              </a:rPr>
              <a:t>&gt;</a:t>
            </a:r>
            <a:endParaRPr lang="en-IN" sz="2400" dirty="0">
              <a:solidFill>
                <a:srgbClr val="D4D4D4"/>
              </a:solidFill>
              <a:latin typeface="Consolas" panose="020B0609020204030204" pitchFamily="49" charset="0"/>
            </a:endParaRPr>
          </a:p>
          <a:p>
            <a:r>
              <a:rPr lang="en-IN" sz="2400" dirty="0">
                <a:solidFill>
                  <a:srgbClr val="D4D4D4"/>
                </a:solidFill>
                <a:latin typeface="Consolas" panose="020B0609020204030204" pitchFamily="49" charset="0"/>
              </a:rPr>
              <a:t>    )  }	}</a:t>
            </a:r>
            <a:endParaRPr lang="en-IN"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1185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0444-8433-4FEA-B835-8B06911EB3A1}"/>
              </a:ext>
            </a:extLst>
          </p:cNvPr>
          <p:cNvSpPr>
            <a:spLocks noGrp="1"/>
          </p:cNvSpPr>
          <p:nvPr>
            <p:ph type="title"/>
          </p:nvPr>
        </p:nvSpPr>
        <p:spPr/>
        <p:txBody>
          <a:bodyPr/>
          <a:lstStyle/>
          <a:p>
            <a:r>
              <a:rPr lang="en-IN" b="1" cap="all" dirty="0">
                <a:solidFill>
                  <a:srgbClr val="FF0000"/>
                </a:solidFill>
                <a:latin typeface="-apple-system"/>
              </a:rPr>
              <a:t>COMPONENT STATE WITH REACT’S  classes</a:t>
            </a:r>
            <a:endParaRPr lang="en-IN" dirty="0"/>
          </a:p>
        </p:txBody>
      </p:sp>
      <p:sp>
        <p:nvSpPr>
          <p:cNvPr id="3" name="Content Placeholder 2">
            <a:extLst>
              <a:ext uri="{FF2B5EF4-FFF2-40B4-BE49-F238E27FC236}">
                <a16:creationId xmlns:a16="http://schemas.microsoft.com/office/drawing/2014/main" id="{B430B25E-0644-451D-826A-6CF99CF7F2F1}"/>
              </a:ext>
            </a:extLst>
          </p:cNvPr>
          <p:cNvSpPr>
            <a:spLocks noGrp="1"/>
          </p:cNvSpPr>
          <p:nvPr>
            <p:ph idx="1"/>
          </p:nvPr>
        </p:nvSpPr>
        <p:spPr/>
        <p:txBody>
          <a:bodyPr/>
          <a:lstStyle/>
          <a:p>
            <a:r>
              <a:rPr lang="en-US" dirty="0"/>
              <a:t>React Class Components were the go-to solution when implementing stateful components.</a:t>
            </a:r>
          </a:p>
          <a:p>
            <a:r>
              <a:rPr lang="en-US" dirty="0"/>
              <a:t>Allocate initial state in a constructor, write state with the given </a:t>
            </a:r>
            <a:r>
              <a:rPr lang="en-US" dirty="0" err="1"/>
              <a:t>this.setState</a:t>
            </a:r>
            <a:r>
              <a:rPr lang="en-US" dirty="0"/>
              <a:t>() method -- which often happened in a class method --, and read state with </a:t>
            </a:r>
            <a:r>
              <a:rPr lang="en-US" dirty="0" err="1"/>
              <a:t>this.state</a:t>
            </a:r>
            <a:r>
              <a:rPr lang="en-US" dirty="0"/>
              <a:t> from the component instance.</a:t>
            </a:r>
            <a:endParaRPr lang="en-IN" dirty="0"/>
          </a:p>
        </p:txBody>
      </p:sp>
    </p:spTree>
    <p:extLst>
      <p:ext uri="{BB962C8B-B14F-4D97-AF65-F5344CB8AC3E}">
        <p14:creationId xmlns:p14="http://schemas.microsoft.com/office/powerpoint/2010/main" val="416898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A819-32EB-4DFF-A1EE-BC1799B59A41}"/>
              </a:ext>
            </a:extLst>
          </p:cNvPr>
          <p:cNvSpPr>
            <a:spLocks noGrp="1"/>
          </p:cNvSpPr>
          <p:nvPr>
            <p:ph type="title"/>
          </p:nvPr>
        </p:nvSpPr>
        <p:spPr/>
        <p:txBody>
          <a:bodyPr/>
          <a:lstStyle/>
          <a:p>
            <a:r>
              <a:rPr lang="en-US" b="1" cap="all" dirty="0">
                <a:solidFill>
                  <a:srgbClr val="FF0000"/>
                </a:solidFill>
                <a:latin typeface="-apple-system"/>
              </a:rPr>
              <a:t>COMPONENT STATE WITH REACT'S USESTATE HOOK</a:t>
            </a:r>
            <a:endParaRPr lang="en-IN" dirty="0"/>
          </a:p>
        </p:txBody>
      </p:sp>
      <p:sp>
        <p:nvSpPr>
          <p:cNvPr id="3" name="Content Placeholder 2">
            <a:extLst>
              <a:ext uri="{FF2B5EF4-FFF2-40B4-BE49-F238E27FC236}">
                <a16:creationId xmlns:a16="http://schemas.microsoft.com/office/drawing/2014/main" id="{2AEFD152-F7B2-4C3C-9771-A00B57CB875A}"/>
              </a:ext>
            </a:extLst>
          </p:cNvPr>
          <p:cNvSpPr>
            <a:spLocks noGrp="1"/>
          </p:cNvSpPr>
          <p:nvPr>
            <p:ph idx="1"/>
          </p:nvPr>
        </p:nvSpPr>
        <p:spPr/>
        <p:txBody>
          <a:bodyPr/>
          <a:lstStyle/>
          <a:p>
            <a:r>
              <a:rPr lang="en-US" dirty="0"/>
              <a:t> Function Component is able to do the same now by using a React Hook called </a:t>
            </a:r>
            <a:r>
              <a:rPr lang="en-US" dirty="0" err="1"/>
              <a:t>useState</a:t>
            </a:r>
            <a:r>
              <a:rPr lang="en-US" dirty="0"/>
              <a:t>. </a:t>
            </a:r>
          </a:p>
          <a:p>
            <a:r>
              <a:rPr lang="en-US" dirty="0"/>
              <a:t>The hook let's us allocate initial state (e.g. an empty string) and returns an array which has the state and a function to set the state. </a:t>
            </a:r>
          </a:p>
          <a:p>
            <a:r>
              <a:rPr lang="en-US" dirty="0"/>
              <a:t>By using JavaScript Array </a:t>
            </a:r>
            <a:r>
              <a:rPr lang="en-US" dirty="0" err="1"/>
              <a:t>Destructuring</a:t>
            </a:r>
            <a:r>
              <a:rPr lang="en-US" dirty="0"/>
              <a:t>, we can conveniently extract the returned values from the hook in one line of code</a:t>
            </a:r>
            <a:endParaRPr lang="en-IN" dirty="0"/>
          </a:p>
        </p:txBody>
      </p:sp>
    </p:spTree>
    <p:extLst>
      <p:ext uri="{BB962C8B-B14F-4D97-AF65-F5344CB8AC3E}">
        <p14:creationId xmlns:p14="http://schemas.microsoft.com/office/powerpoint/2010/main" val="226417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980A6C-30AC-4F8D-941D-3CCEA682BAB9}"/>
              </a:ext>
            </a:extLst>
          </p:cNvPr>
          <p:cNvSpPr/>
          <p:nvPr/>
        </p:nvSpPr>
        <p:spPr>
          <a:xfrm>
            <a:off x="614149" y="889843"/>
            <a:ext cx="11191164" cy="5078313"/>
          </a:xfrm>
          <a:prstGeom prst="rect">
            <a:avLst/>
          </a:prstGeom>
        </p:spPr>
        <p:txBody>
          <a:bodyPr wrap="square">
            <a:spAutoFit/>
          </a:bodyPr>
          <a:lstStyle/>
          <a:p>
            <a:r>
              <a:rPr lang="en-IN" dirty="0"/>
              <a:t>class App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      value: ''    };</a:t>
            </a:r>
          </a:p>
          <a:p>
            <a:r>
              <a:rPr lang="en-IN" dirty="0"/>
              <a:t>  }</a:t>
            </a:r>
          </a:p>
          <a:p>
            <a:r>
              <a:rPr lang="en-IN" dirty="0"/>
              <a:t>  </a:t>
            </a:r>
            <a:r>
              <a:rPr lang="en-IN" dirty="0" err="1"/>
              <a:t>onChange</a:t>
            </a:r>
            <a:r>
              <a:rPr lang="en-IN" dirty="0"/>
              <a:t> = event =&gt; {</a:t>
            </a:r>
          </a:p>
          <a:p>
            <a:r>
              <a:rPr lang="en-IN" dirty="0"/>
              <a:t>    </a:t>
            </a:r>
            <a:r>
              <a:rPr lang="en-IN" dirty="0" err="1"/>
              <a:t>this.setState</a:t>
            </a:r>
            <a:r>
              <a:rPr lang="en-IN" dirty="0"/>
              <a:t>({ value: </a:t>
            </a:r>
            <a:r>
              <a:rPr lang="en-IN" dirty="0" err="1"/>
              <a:t>event.target.value</a:t>
            </a:r>
            <a:r>
              <a:rPr lang="en-IN" dirty="0"/>
              <a:t> });</a:t>
            </a:r>
          </a:p>
          <a:p>
            <a:r>
              <a:rPr lang="en-IN" dirty="0"/>
              <a:t>  };</a:t>
            </a:r>
          </a:p>
          <a:p>
            <a:r>
              <a:rPr lang="en-IN" dirty="0"/>
              <a:t>  render() {</a:t>
            </a:r>
          </a:p>
          <a:p>
            <a:r>
              <a:rPr lang="en-IN" dirty="0"/>
              <a:t>    return (</a:t>
            </a:r>
          </a:p>
          <a:p>
            <a:r>
              <a:rPr lang="en-IN" dirty="0"/>
              <a:t>      &lt;div&gt;</a:t>
            </a:r>
          </a:p>
          <a:p>
            <a:r>
              <a:rPr lang="en-IN" dirty="0"/>
              <a:t>        &lt;h1&gt;Hello React ES6 Class Component!&lt;/h1&gt;</a:t>
            </a:r>
          </a:p>
          <a:p>
            <a:r>
              <a:rPr lang="en-IN" dirty="0"/>
              <a:t>        &lt;input  value={</a:t>
            </a:r>
            <a:r>
              <a:rPr lang="en-IN" dirty="0" err="1"/>
              <a:t>this.state.value</a:t>
            </a:r>
            <a:r>
              <a:rPr lang="en-IN" dirty="0"/>
              <a:t>}           type="text“           </a:t>
            </a:r>
            <a:r>
              <a:rPr lang="en-IN" dirty="0" err="1"/>
              <a:t>onChange</a:t>
            </a:r>
            <a:r>
              <a:rPr lang="en-IN" dirty="0"/>
              <a:t>={</a:t>
            </a:r>
            <a:r>
              <a:rPr lang="en-IN" dirty="0" err="1"/>
              <a:t>this.onChange</a:t>
            </a:r>
            <a:r>
              <a:rPr lang="en-IN" dirty="0"/>
              <a:t>}        /&gt;</a:t>
            </a:r>
          </a:p>
          <a:p>
            <a:r>
              <a:rPr lang="en-IN" dirty="0"/>
              <a:t>        &lt;p&gt;{</a:t>
            </a:r>
            <a:r>
              <a:rPr lang="en-IN" dirty="0" err="1"/>
              <a:t>this.state.value</a:t>
            </a:r>
            <a:r>
              <a:rPr lang="en-IN" dirty="0"/>
              <a:t>}&lt;/p&gt;</a:t>
            </a:r>
          </a:p>
          <a:p>
            <a:r>
              <a:rPr lang="en-IN" dirty="0"/>
              <a:t>      &lt;/div&gt;</a:t>
            </a:r>
          </a:p>
          <a:p>
            <a:r>
              <a:rPr lang="en-IN" dirty="0"/>
              <a:t>    );</a:t>
            </a:r>
          </a:p>
          <a:p>
            <a:r>
              <a:rPr lang="en-IN" dirty="0"/>
              <a:t>  }</a:t>
            </a:r>
          </a:p>
          <a:p>
            <a:r>
              <a:rPr lang="en-IN" dirty="0"/>
              <a:t>}</a:t>
            </a:r>
          </a:p>
        </p:txBody>
      </p:sp>
      <p:sp>
        <p:nvSpPr>
          <p:cNvPr id="6" name="Rectangle 5">
            <a:extLst>
              <a:ext uri="{FF2B5EF4-FFF2-40B4-BE49-F238E27FC236}">
                <a16:creationId xmlns:a16="http://schemas.microsoft.com/office/drawing/2014/main" id="{9D68F70E-5401-439C-8B80-6A31178C61C6}"/>
              </a:ext>
            </a:extLst>
          </p:cNvPr>
          <p:cNvSpPr/>
          <p:nvPr/>
        </p:nvSpPr>
        <p:spPr>
          <a:xfrm>
            <a:off x="1364019" y="6192251"/>
            <a:ext cx="8617808" cy="646331"/>
          </a:xfrm>
          <a:prstGeom prst="rect">
            <a:avLst/>
          </a:prstGeom>
        </p:spPr>
        <p:txBody>
          <a:bodyPr wrap="none">
            <a:spAutoFit/>
          </a:bodyPr>
          <a:lstStyle/>
          <a:p>
            <a:pPr algn="ctr"/>
            <a:r>
              <a:rPr lang="en-IN" sz="3600" b="1" cap="all" dirty="0">
                <a:solidFill>
                  <a:srgbClr val="FF0000"/>
                </a:solidFill>
                <a:latin typeface="-apple-system"/>
              </a:rPr>
              <a:t>COMPONENT STATE WITH REACT’S  classes</a:t>
            </a:r>
            <a:endParaRPr lang="en-IN" sz="3600" b="1" i="0" cap="all" dirty="0">
              <a:solidFill>
                <a:srgbClr val="FF0000"/>
              </a:solidFill>
              <a:effectLst/>
              <a:latin typeface="-apple-system"/>
            </a:endParaRPr>
          </a:p>
        </p:txBody>
      </p:sp>
    </p:spTree>
    <p:extLst>
      <p:ext uri="{BB962C8B-B14F-4D97-AF65-F5344CB8AC3E}">
        <p14:creationId xmlns:p14="http://schemas.microsoft.com/office/powerpoint/2010/main" val="67834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04FD-F150-48F8-BB58-DC2F3049EF74}"/>
              </a:ext>
            </a:extLst>
          </p:cNvPr>
          <p:cNvSpPr>
            <a:spLocks noGrp="1"/>
          </p:cNvSpPr>
          <p:nvPr>
            <p:ph type="title"/>
          </p:nvPr>
        </p:nvSpPr>
        <p:spPr/>
        <p:txBody>
          <a:bodyPr/>
          <a:lstStyle/>
          <a:p>
            <a:r>
              <a:rPr lang="en-US" dirty="0"/>
              <a:t>React Hooks</a:t>
            </a:r>
            <a:endParaRPr lang="en-IN" dirty="0"/>
          </a:p>
        </p:txBody>
      </p:sp>
      <p:sp>
        <p:nvSpPr>
          <p:cNvPr id="3" name="Content Placeholder 2">
            <a:extLst>
              <a:ext uri="{FF2B5EF4-FFF2-40B4-BE49-F238E27FC236}">
                <a16:creationId xmlns:a16="http://schemas.microsoft.com/office/drawing/2014/main" id="{7B0ED5EA-6A10-4998-8FB3-8B1859D29959}"/>
              </a:ext>
            </a:extLst>
          </p:cNvPr>
          <p:cNvSpPr>
            <a:spLocks noGrp="1"/>
          </p:cNvSpPr>
          <p:nvPr>
            <p:ph idx="1"/>
          </p:nvPr>
        </p:nvSpPr>
        <p:spPr/>
        <p:txBody>
          <a:bodyPr/>
          <a:lstStyle/>
          <a:p>
            <a:r>
              <a:rPr lang="en-US" dirty="0"/>
              <a:t>Introduced to React to make state and side-effects available in React Function Components.</a:t>
            </a:r>
          </a:p>
          <a:p>
            <a:r>
              <a:rPr lang="en-US" dirty="0"/>
              <a:t> Before it was only possible to have these in React Class Components; </a:t>
            </a:r>
            <a:endParaRPr lang="en-IN" dirty="0"/>
          </a:p>
        </p:txBody>
      </p:sp>
    </p:spTree>
    <p:extLst>
      <p:ext uri="{BB962C8B-B14F-4D97-AF65-F5344CB8AC3E}">
        <p14:creationId xmlns:p14="http://schemas.microsoft.com/office/powerpoint/2010/main" val="3588342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ED2469-1440-4F17-810F-193BC1E2C6DC}"/>
              </a:ext>
            </a:extLst>
          </p:cNvPr>
          <p:cNvSpPr/>
          <p:nvPr/>
        </p:nvSpPr>
        <p:spPr>
          <a:xfrm>
            <a:off x="1346020" y="6211669"/>
            <a:ext cx="10018576" cy="646331"/>
          </a:xfrm>
          <a:prstGeom prst="rect">
            <a:avLst/>
          </a:prstGeom>
        </p:spPr>
        <p:txBody>
          <a:bodyPr wrap="none">
            <a:spAutoFit/>
          </a:bodyPr>
          <a:lstStyle/>
          <a:p>
            <a:pPr algn="ctr"/>
            <a:r>
              <a:rPr lang="en-US" sz="3600" b="1" cap="all" dirty="0">
                <a:solidFill>
                  <a:srgbClr val="FF0000"/>
                </a:solidFill>
                <a:latin typeface="-apple-system"/>
              </a:rPr>
              <a:t>COMPONENT STATE WITH REACT'S USESTATE HOOK</a:t>
            </a:r>
            <a:endParaRPr lang="en-US" sz="3600" b="1" i="0" cap="all" dirty="0">
              <a:solidFill>
                <a:srgbClr val="FF0000"/>
              </a:solidFill>
              <a:effectLst/>
              <a:latin typeface="-apple-system"/>
            </a:endParaRPr>
          </a:p>
        </p:txBody>
      </p:sp>
      <p:sp>
        <p:nvSpPr>
          <p:cNvPr id="3" name="Rectangle 2">
            <a:extLst>
              <a:ext uri="{FF2B5EF4-FFF2-40B4-BE49-F238E27FC236}">
                <a16:creationId xmlns:a16="http://schemas.microsoft.com/office/drawing/2014/main" id="{A8B9F491-7433-4EE4-86B4-2EDD46D94D50}"/>
              </a:ext>
            </a:extLst>
          </p:cNvPr>
          <p:cNvSpPr/>
          <p:nvPr/>
        </p:nvSpPr>
        <p:spPr>
          <a:xfrm>
            <a:off x="696036" y="668741"/>
            <a:ext cx="10668560" cy="4154984"/>
          </a:xfrm>
          <a:prstGeom prst="rect">
            <a:avLst/>
          </a:prstGeom>
        </p:spPr>
        <p:txBody>
          <a:bodyPr wrap="square">
            <a:spAutoFit/>
          </a:bodyPr>
          <a:lstStyle/>
          <a:p>
            <a:r>
              <a:rPr lang="en-IN" sz="2400" dirty="0" err="1"/>
              <a:t>const</a:t>
            </a:r>
            <a:r>
              <a:rPr lang="en-IN" sz="2400" dirty="0"/>
              <a:t> App = () =&gt; {</a:t>
            </a:r>
          </a:p>
          <a:p>
            <a:r>
              <a:rPr lang="en-IN" sz="2400" dirty="0"/>
              <a:t>  </a:t>
            </a:r>
            <a:r>
              <a:rPr lang="en-IN" sz="2400" dirty="0" err="1"/>
              <a:t>const</a:t>
            </a:r>
            <a:r>
              <a:rPr lang="en-IN" sz="2400" dirty="0"/>
              <a:t> [value, </a:t>
            </a:r>
            <a:r>
              <a:rPr lang="en-IN" sz="2400" dirty="0" err="1"/>
              <a:t>setValue</a:t>
            </a:r>
            <a:r>
              <a:rPr lang="en-IN" sz="2400" dirty="0"/>
              <a:t>] = </a:t>
            </a:r>
            <a:r>
              <a:rPr lang="en-IN" sz="2400" dirty="0" err="1"/>
              <a:t>React.useState</a:t>
            </a:r>
            <a:r>
              <a:rPr lang="en-IN" sz="2400" dirty="0"/>
              <a:t>('');</a:t>
            </a:r>
          </a:p>
          <a:p>
            <a:r>
              <a:rPr lang="en-IN" sz="2400" dirty="0"/>
              <a:t>  </a:t>
            </a:r>
            <a:r>
              <a:rPr lang="en-IN" sz="2400" dirty="0" err="1"/>
              <a:t>const</a:t>
            </a:r>
            <a:r>
              <a:rPr lang="en-IN" sz="2400" dirty="0"/>
              <a:t> </a:t>
            </a:r>
            <a:r>
              <a:rPr lang="en-IN" sz="2400" dirty="0" err="1"/>
              <a:t>onChange</a:t>
            </a:r>
            <a:r>
              <a:rPr lang="en-IN" sz="2400" dirty="0"/>
              <a:t> = event =&gt; </a:t>
            </a:r>
            <a:r>
              <a:rPr lang="en-IN" sz="2400" dirty="0" err="1"/>
              <a:t>setValue</a:t>
            </a:r>
            <a:r>
              <a:rPr lang="en-IN" sz="2400" dirty="0"/>
              <a:t>(</a:t>
            </a:r>
            <a:r>
              <a:rPr lang="en-IN" sz="2400" dirty="0" err="1"/>
              <a:t>event.target.value</a:t>
            </a:r>
            <a:r>
              <a:rPr lang="en-IN" sz="2400" dirty="0"/>
              <a:t>);</a:t>
            </a:r>
          </a:p>
          <a:p>
            <a:r>
              <a:rPr lang="en-IN" sz="2400" dirty="0"/>
              <a:t>  return (</a:t>
            </a:r>
          </a:p>
          <a:p>
            <a:r>
              <a:rPr lang="en-IN" sz="2400" dirty="0"/>
              <a:t>    &lt;div&gt;</a:t>
            </a:r>
          </a:p>
          <a:p>
            <a:r>
              <a:rPr lang="en-IN" sz="2400" dirty="0"/>
              <a:t>      &lt;h1&gt;Hello React Function Component!&lt;/h1&gt;</a:t>
            </a:r>
          </a:p>
          <a:p>
            <a:r>
              <a:rPr lang="en-IN" sz="2400" dirty="0"/>
              <a:t>      &lt;input value={value} type="text" </a:t>
            </a:r>
            <a:r>
              <a:rPr lang="en-IN" sz="2400" dirty="0" err="1"/>
              <a:t>onChange</a:t>
            </a:r>
            <a:r>
              <a:rPr lang="en-IN" sz="2400" dirty="0"/>
              <a:t>={</a:t>
            </a:r>
            <a:r>
              <a:rPr lang="en-IN" sz="2400" dirty="0" err="1"/>
              <a:t>onChange</a:t>
            </a:r>
            <a:r>
              <a:rPr lang="en-IN" sz="2400" dirty="0"/>
              <a:t>} /&gt;</a:t>
            </a:r>
          </a:p>
          <a:p>
            <a:r>
              <a:rPr lang="en-IN" sz="2400" dirty="0"/>
              <a:t>      &lt;p&gt;{value}&lt;/p&gt;</a:t>
            </a:r>
          </a:p>
          <a:p>
            <a:r>
              <a:rPr lang="en-IN" sz="2400" dirty="0"/>
              <a:t>    &lt;/div&gt;</a:t>
            </a:r>
          </a:p>
          <a:p>
            <a:r>
              <a:rPr lang="en-IN" sz="2400" dirty="0"/>
              <a:t>  );</a:t>
            </a:r>
          </a:p>
          <a:p>
            <a:r>
              <a:rPr lang="en-IN" sz="2400" dirty="0"/>
              <a:t>};</a:t>
            </a:r>
          </a:p>
        </p:txBody>
      </p:sp>
    </p:spTree>
    <p:extLst>
      <p:ext uri="{BB962C8B-B14F-4D97-AF65-F5344CB8AC3E}">
        <p14:creationId xmlns:p14="http://schemas.microsoft.com/office/powerpoint/2010/main" val="293236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E638-6712-47B7-81F7-703F21617961}"/>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A86C7CCE-ABB5-472D-A063-8901F0ABE922}"/>
              </a:ext>
            </a:extLst>
          </p:cNvPr>
          <p:cNvSpPr>
            <a:spLocks noGrp="1"/>
          </p:cNvSpPr>
          <p:nvPr>
            <p:ph idx="1"/>
          </p:nvPr>
        </p:nvSpPr>
        <p:spPr/>
        <p:txBody>
          <a:bodyPr/>
          <a:lstStyle/>
          <a:p>
            <a:r>
              <a:rPr lang="en-US" dirty="0"/>
              <a:t>By nature React Function Components are way more lightweight than React Class Components.</a:t>
            </a:r>
          </a:p>
          <a:p>
            <a:r>
              <a:rPr lang="en-US" dirty="0"/>
              <a:t>Don't need to deal with a constructor or class methods anymore, because the React Hook for state management let's you initialize component state and the other functions can be defined inline in the Function Component (e.g. </a:t>
            </a:r>
            <a:r>
              <a:rPr lang="en-US" dirty="0" err="1"/>
              <a:t>onChange</a:t>
            </a:r>
            <a:r>
              <a:rPr lang="en-US" dirty="0"/>
              <a:t>()).</a:t>
            </a:r>
            <a:endParaRPr lang="en-IN" dirty="0"/>
          </a:p>
        </p:txBody>
      </p:sp>
    </p:spTree>
    <p:extLst>
      <p:ext uri="{BB962C8B-B14F-4D97-AF65-F5344CB8AC3E}">
        <p14:creationId xmlns:p14="http://schemas.microsoft.com/office/powerpoint/2010/main" val="2121636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3DA6-FAAB-4401-80D9-FC557FECC6AE}"/>
              </a:ext>
            </a:extLst>
          </p:cNvPr>
          <p:cNvSpPr>
            <a:spLocks noGrp="1"/>
          </p:cNvSpPr>
          <p:nvPr>
            <p:ph type="title"/>
          </p:nvPr>
        </p:nvSpPr>
        <p:spPr>
          <a:xfrm>
            <a:off x="1154954" y="973668"/>
            <a:ext cx="9791342" cy="706964"/>
          </a:xfrm>
        </p:spPr>
        <p:txBody>
          <a:bodyPr/>
          <a:lstStyle/>
          <a:p>
            <a:r>
              <a:rPr lang="en-US" cap="all" dirty="0"/>
              <a:t>COMPONENT SIDE-EFFECTS WITH Classes</a:t>
            </a:r>
            <a:br>
              <a:rPr lang="en-US" cap="all" dirty="0"/>
            </a:br>
            <a:endParaRPr lang="en-IN" dirty="0"/>
          </a:p>
        </p:txBody>
      </p:sp>
      <p:sp>
        <p:nvSpPr>
          <p:cNvPr id="3" name="Content Placeholder 2">
            <a:extLst>
              <a:ext uri="{FF2B5EF4-FFF2-40B4-BE49-F238E27FC236}">
                <a16:creationId xmlns:a16="http://schemas.microsoft.com/office/drawing/2014/main" id="{E4A06DE3-F6A4-4201-A483-3C7D70FB11F7}"/>
              </a:ext>
            </a:extLst>
          </p:cNvPr>
          <p:cNvSpPr>
            <a:spLocks noGrp="1"/>
          </p:cNvSpPr>
          <p:nvPr>
            <p:ph idx="1"/>
          </p:nvPr>
        </p:nvSpPr>
        <p:spPr>
          <a:xfrm>
            <a:off x="1154954" y="2603500"/>
            <a:ext cx="10718994" cy="3770796"/>
          </a:xfrm>
        </p:spPr>
        <p:txBody>
          <a:bodyPr>
            <a:normAutofit/>
          </a:bodyPr>
          <a:lstStyle/>
          <a:p>
            <a:r>
              <a:rPr lang="en-US" dirty="0"/>
              <a:t>Every time the component updates (e.g. when state changes), the value from the state -- initially coming from the changed value from the input field -- is stored in the browser's local storage. </a:t>
            </a:r>
          </a:p>
          <a:p>
            <a:r>
              <a:rPr lang="en-US" dirty="0"/>
              <a:t>When the application is started again by refreshing the browser, the constructor of the component makes sure to take the initial state from the local storage.</a:t>
            </a:r>
          </a:p>
          <a:p>
            <a:r>
              <a:rPr lang="en-US" dirty="0"/>
              <a:t>Since this component is using the local storage, it's output from the render method is not predictable from only knowing about the props, because a side-effect is involved to get information from somewhere else than the input (props) of the component</a:t>
            </a:r>
            <a:endParaRPr lang="en-IN" dirty="0"/>
          </a:p>
        </p:txBody>
      </p:sp>
    </p:spTree>
    <p:extLst>
      <p:ext uri="{BB962C8B-B14F-4D97-AF65-F5344CB8AC3E}">
        <p14:creationId xmlns:p14="http://schemas.microsoft.com/office/powerpoint/2010/main" val="226988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EDE44F-BE80-4DE9-928A-46ABB1B52399}"/>
              </a:ext>
            </a:extLst>
          </p:cNvPr>
          <p:cNvSpPr/>
          <p:nvPr/>
        </p:nvSpPr>
        <p:spPr>
          <a:xfrm>
            <a:off x="973540" y="863846"/>
            <a:ext cx="11218460" cy="5355312"/>
          </a:xfrm>
          <a:prstGeom prst="rect">
            <a:avLst/>
          </a:prstGeom>
        </p:spPr>
        <p:txBody>
          <a:bodyPr wrap="square">
            <a:spAutoFit/>
          </a:bodyPr>
          <a:lstStyle/>
          <a:p>
            <a:r>
              <a:rPr lang="en-IN" dirty="0"/>
              <a:t>class App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      value: </a:t>
            </a:r>
            <a:r>
              <a:rPr lang="en-IN" dirty="0" err="1"/>
              <a:t>localStorage.getItem</a:t>
            </a:r>
            <a:r>
              <a:rPr lang="en-IN" dirty="0"/>
              <a:t>('</a:t>
            </a:r>
            <a:r>
              <a:rPr lang="en-IN" dirty="0" err="1"/>
              <a:t>myValueInLocalStorage</a:t>
            </a:r>
            <a:r>
              <a:rPr lang="en-IN" dirty="0"/>
              <a:t>') || '',    };</a:t>
            </a:r>
          </a:p>
          <a:p>
            <a:r>
              <a:rPr lang="en-IN" dirty="0"/>
              <a:t>  }</a:t>
            </a:r>
          </a:p>
          <a:p>
            <a:r>
              <a:rPr lang="en-IN" dirty="0"/>
              <a:t>  </a:t>
            </a:r>
            <a:r>
              <a:rPr lang="en-IN" dirty="0" err="1"/>
              <a:t>componentDidUpdate</a:t>
            </a:r>
            <a:r>
              <a:rPr lang="en-IN" dirty="0"/>
              <a:t>() {</a:t>
            </a:r>
          </a:p>
          <a:p>
            <a:r>
              <a:rPr lang="en-IN" dirty="0"/>
              <a:t>    </a:t>
            </a:r>
            <a:r>
              <a:rPr lang="en-IN" dirty="0" err="1"/>
              <a:t>localStorage.setItem</a:t>
            </a:r>
            <a:r>
              <a:rPr lang="en-IN" dirty="0"/>
              <a:t>('</a:t>
            </a:r>
            <a:r>
              <a:rPr lang="en-IN" dirty="0" err="1"/>
              <a:t>myValueInLocalStorage</a:t>
            </a:r>
            <a:r>
              <a:rPr lang="en-IN" dirty="0"/>
              <a:t>', </a:t>
            </a:r>
            <a:r>
              <a:rPr lang="en-IN" dirty="0" err="1"/>
              <a:t>this.state.value</a:t>
            </a:r>
            <a:r>
              <a:rPr lang="en-IN" dirty="0"/>
              <a:t>);</a:t>
            </a:r>
          </a:p>
          <a:p>
            <a:r>
              <a:rPr lang="en-IN" dirty="0"/>
              <a:t>  }</a:t>
            </a:r>
          </a:p>
          <a:p>
            <a:r>
              <a:rPr lang="en-IN" dirty="0"/>
              <a:t>  </a:t>
            </a:r>
            <a:r>
              <a:rPr lang="en-IN" dirty="0" err="1"/>
              <a:t>onChange</a:t>
            </a:r>
            <a:r>
              <a:rPr lang="en-IN" dirty="0"/>
              <a:t> = event =&gt; {    </a:t>
            </a:r>
            <a:r>
              <a:rPr lang="en-IN" dirty="0" err="1"/>
              <a:t>this.setState</a:t>
            </a:r>
            <a:r>
              <a:rPr lang="en-IN" dirty="0"/>
              <a:t>({ value: </a:t>
            </a:r>
            <a:r>
              <a:rPr lang="en-IN" dirty="0" err="1"/>
              <a:t>event.target.value</a:t>
            </a:r>
            <a:r>
              <a:rPr lang="en-IN" dirty="0"/>
              <a:t> });  };</a:t>
            </a:r>
          </a:p>
          <a:p>
            <a:r>
              <a:rPr lang="en-IN" dirty="0"/>
              <a:t>  render() {</a:t>
            </a:r>
          </a:p>
          <a:p>
            <a:r>
              <a:rPr lang="en-IN" dirty="0"/>
              <a:t>    return (</a:t>
            </a:r>
          </a:p>
          <a:p>
            <a:r>
              <a:rPr lang="en-IN" dirty="0"/>
              <a:t>      &lt;div&gt;</a:t>
            </a:r>
          </a:p>
          <a:p>
            <a:r>
              <a:rPr lang="en-IN" dirty="0"/>
              <a:t>        &lt;h1&gt;Hello React ES6 Class Component!&lt;/h1&gt;</a:t>
            </a:r>
          </a:p>
          <a:p>
            <a:r>
              <a:rPr lang="en-IN" dirty="0"/>
              <a:t>        &lt;input           value={</a:t>
            </a:r>
            <a:r>
              <a:rPr lang="en-IN" dirty="0" err="1"/>
              <a:t>this.state.value</a:t>
            </a:r>
            <a:r>
              <a:rPr lang="en-IN" dirty="0"/>
              <a:t>}          type="text"          </a:t>
            </a:r>
            <a:r>
              <a:rPr lang="en-IN" dirty="0" err="1"/>
              <a:t>onChange</a:t>
            </a:r>
            <a:r>
              <a:rPr lang="en-IN" dirty="0"/>
              <a:t>={</a:t>
            </a:r>
            <a:r>
              <a:rPr lang="en-IN" dirty="0" err="1"/>
              <a:t>this.onChange</a:t>
            </a:r>
            <a:r>
              <a:rPr lang="en-IN" dirty="0"/>
              <a:t>}        /&gt;</a:t>
            </a:r>
          </a:p>
          <a:p>
            <a:r>
              <a:rPr lang="en-IN" dirty="0"/>
              <a:t>        &lt;p&gt;{</a:t>
            </a:r>
            <a:r>
              <a:rPr lang="en-IN" dirty="0" err="1"/>
              <a:t>this.state.value</a:t>
            </a:r>
            <a:r>
              <a:rPr lang="en-IN" dirty="0"/>
              <a:t>}&lt;/p&gt;</a:t>
            </a:r>
          </a:p>
          <a:p>
            <a:r>
              <a:rPr lang="en-IN" dirty="0"/>
              <a:t>      &lt;/div&gt;</a:t>
            </a:r>
          </a:p>
          <a:p>
            <a:r>
              <a:rPr lang="en-IN" dirty="0"/>
              <a:t>    );</a:t>
            </a:r>
          </a:p>
          <a:p>
            <a:r>
              <a:rPr lang="en-IN" dirty="0"/>
              <a:t>  }</a:t>
            </a:r>
          </a:p>
          <a:p>
            <a:r>
              <a:rPr lang="en-IN" dirty="0"/>
              <a:t>}</a:t>
            </a:r>
          </a:p>
        </p:txBody>
      </p:sp>
      <p:sp>
        <p:nvSpPr>
          <p:cNvPr id="5" name="Rectangle 4">
            <a:extLst>
              <a:ext uri="{FF2B5EF4-FFF2-40B4-BE49-F238E27FC236}">
                <a16:creationId xmlns:a16="http://schemas.microsoft.com/office/drawing/2014/main" id="{27972E45-6C0F-4547-A4B3-46B30792ACCC}"/>
              </a:ext>
            </a:extLst>
          </p:cNvPr>
          <p:cNvSpPr/>
          <p:nvPr/>
        </p:nvSpPr>
        <p:spPr>
          <a:xfrm>
            <a:off x="1351722" y="6219158"/>
            <a:ext cx="8309113" cy="584775"/>
          </a:xfrm>
          <a:prstGeom prst="rect">
            <a:avLst/>
          </a:prstGeom>
        </p:spPr>
        <p:txBody>
          <a:bodyPr wrap="square">
            <a:spAutoFit/>
          </a:bodyPr>
          <a:lstStyle/>
          <a:p>
            <a:r>
              <a:rPr lang="en-US" sz="3200" b="1" cap="all" dirty="0">
                <a:solidFill>
                  <a:srgbClr val="FF0000"/>
                </a:solidFill>
              </a:rPr>
              <a:t>COMPONENT SIDE-EFFECTS WITH Classes</a:t>
            </a:r>
            <a:endParaRPr lang="en-IN" sz="3200" b="1" dirty="0">
              <a:solidFill>
                <a:srgbClr val="FF0000"/>
              </a:solidFill>
            </a:endParaRPr>
          </a:p>
        </p:txBody>
      </p:sp>
    </p:spTree>
    <p:extLst>
      <p:ext uri="{BB962C8B-B14F-4D97-AF65-F5344CB8AC3E}">
        <p14:creationId xmlns:p14="http://schemas.microsoft.com/office/powerpoint/2010/main" val="423209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6853-5342-4402-B5CE-6A597587570F}"/>
              </a:ext>
            </a:extLst>
          </p:cNvPr>
          <p:cNvSpPr>
            <a:spLocks noGrp="1"/>
          </p:cNvSpPr>
          <p:nvPr>
            <p:ph type="title"/>
          </p:nvPr>
        </p:nvSpPr>
        <p:spPr/>
        <p:txBody>
          <a:bodyPr/>
          <a:lstStyle/>
          <a:p>
            <a:r>
              <a:rPr lang="en-US" cap="all" dirty="0"/>
              <a:t>COMPONENT SIDE-EFFECTS WITH REACT'S USEEFFECT HOOK</a:t>
            </a:r>
            <a:br>
              <a:rPr lang="en-US" cap="all" dirty="0"/>
            </a:br>
            <a:endParaRPr lang="en-IN" dirty="0"/>
          </a:p>
        </p:txBody>
      </p:sp>
      <p:sp>
        <p:nvSpPr>
          <p:cNvPr id="3" name="Content Placeholder 2">
            <a:extLst>
              <a:ext uri="{FF2B5EF4-FFF2-40B4-BE49-F238E27FC236}">
                <a16:creationId xmlns:a16="http://schemas.microsoft.com/office/drawing/2014/main" id="{A068DED5-24E3-4E00-983D-0C5E91CA03C8}"/>
              </a:ext>
            </a:extLst>
          </p:cNvPr>
          <p:cNvSpPr>
            <a:spLocks noGrp="1"/>
          </p:cNvSpPr>
          <p:nvPr>
            <p:ph idx="1"/>
          </p:nvPr>
        </p:nvSpPr>
        <p:spPr>
          <a:xfrm>
            <a:off x="1154954" y="2603500"/>
            <a:ext cx="10772003" cy="3416300"/>
          </a:xfrm>
        </p:spPr>
        <p:txBody>
          <a:bodyPr>
            <a:normAutofit/>
          </a:bodyPr>
          <a:lstStyle/>
          <a:p>
            <a:r>
              <a:rPr lang="en-US" dirty="0" err="1"/>
              <a:t>React's</a:t>
            </a:r>
            <a:r>
              <a:rPr lang="en-US" dirty="0"/>
              <a:t> </a:t>
            </a:r>
            <a:r>
              <a:rPr lang="en-US" dirty="0" err="1"/>
              <a:t>useEffect</a:t>
            </a:r>
            <a:r>
              <a:rPr lang="en-US" dirty="0"/>
              <a:t> Hook runs every time one of the values in the passed array (second argument) got changed.</a:t>
            </a:r>
          </a:p>
          <a:p>
            <a:r>
              <a:rPr lang="en-US" dirty="0"/>
              <a:t> In our case, every time the value from the input field changes, we update the local storage with it. </a:t>
            </a:r>
          </a:p>
          <a:p>
            <a:r>
              <a:rPr lang="en-US" dirty="0"/>
              <a:t>Also the value from the local storage is used initially to set the initial value for the input field.</a:t>
            </a:r>
          </a:p>
          <a:p>
            <a:r>
              <a:rPr lang="en-US" dirty="0"/>
              <a:t>Again, by nature the Function Component is way more lightweight, because it can use state and side-effects within its function body. Also the usage of the local storage moved closer in the function's body rather than having it in different class methods as before.</a:t>
            </a:r>
            <a:endParaRPr lang="en-IN" dirty="0"/>
          </a:p>
        </p:txBody>
      </p:sp>
    </p:spTree>
    <p:extLst>
      <p:ext uri="{BB962C8B-B14F-4D97-AF65-F5344CB8AC3E}">
        <p14:creationId xmlns:p14="http://schemas.microsoft.com/office/powerpoint/2010/main" val="161032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831122-DEEE-4F02-8892-8EFECEBF8500}"/>
              </a:ext>
            </a:extLst>
          </p:cNvPr>
          <p:cNvSpPr/>
          <p:nvPr/>
        </p:nvSpPr>
        <p:spPr>
          <a:xfrm>
            <a:off x="1046922" y="612845"/>
            <a:ext cx="8097078" cy="4524315"/>
          </a:xfrm>
          <a:prstGeom prst="rect">
            <a:avLst/>
          </a:prstGeom>
        </p:spPr>
        <p:txBody>
          <a:bodyPr wrap="square">
            <a:spAutoFit/>
          </a:bodyPr>
          <a:lstStyle/>
          <a:p>
            <a:r>
              <a:rPr lang="en-IN" dirty="0" err="1"/>
              <a:t>const</a:t>
            </a:r>
            <a:r>
              <a:rPr lang="en-IN" dirty="0"/>
              <a:t> App = () =&gt; {</a:t>
            </a:r>
          </a:p>
          <a:p>
            <a:r>
              <a:rPr lang="en-IN" dirty="0"/>
              <a:t>  </a:t>
            </a:r>
            <a:r>
              <a:rPr lang="en-IN" dirty="0" err="1"/>
              <a:t>const</a:t>
            </a:r>
            <a:r>
              <a:rPr lang="en-IN" dirty="0"/>
              <a:t> [value, </a:t>
            </a:r>
            <a:r>
              <a:rPr lang="en-IN" dirty="0" err="1"/>
              <a:t>setValue</a:t>
            </a:r>
            <a:r>
              <a:rPr lang="en-IN" dirty="0"/>
              <a:t>] = </a:t>
            </a:r>
            <a:r>
              <a:rPr lang="en-IN" dirty="0" err="1"/>
              <a:t>React.useState</a:t>
            </a:r>
            <a:r>
              <a:rPr lang="en-IN" dirty="0"/>
              <a:t>(</a:t>
            </a:r>
          </a:p>
          <a:p>
            <a:r>
              <a:rPr lang="en-IN" dirty="0"/>
              <a:t>    </a:t>
            </a:r>
            <a:r>
              <a:rPr lang="en-IN" dirty="0" err="1"/>
              <a:t>localStorage.getItem</a:t>
            </a:r>
            <a:r>
              <a:rPr lang="en-IN" dirty="0"/>
              <a:t>('</a:t>
            </a:r>
            <a:r>
              <a:rPr lang="en-IN" dirty="0" err="1"/>
              <a:t>myValueInLocalStorage</a:t>
            </a:r>
            <a:r>
              <a:rPr lang="en-IN" dirty="0"/>
              <a:t>') || '',</a:t>
            </a:r>
          </a:p>
          <a:p>
            <a:r>
              <a:rPr lang="en-IN" dirty="0"/>
              <a:t>  );</a:t>
            </a:r>
          </a:p>
          <a:p>
            <a:r>
              <a:rPr lang="en-IN" dirty="0"/>
              <a:t>  </a:t>
            </a:r>
            <a:r>
              <a:rPr lang="en-IN" dirty="0" err="1"/>
              <a:t>React.useEffect</a:t>
            </a:r>
            <a:r>
              <a:rPr lang="en-IN" dirty="0"/>
              <a:t>(() =&gt; {</a:t>
            </a:r>
          </a:p>
          <a:p>
            <a:r>
              <a:rPr lang="en-IN" dirty="0"/>
              <a:t>    </a:t>
            </a:r>
            <a:r>
              <a:rPr lang="en-IN" dirty="0" err="1"/>
              <a:t>localStorage.setItem</a:t>
            </a:r>
            <a:r>
              <a:rPr lang="en-IN" dirty="0"/>
              <a:t>('</a:t>
            </a:r>
            <a:r>
              <a:rPr lang="en-IN" dirty="0" err="1"/>
              <a:t>myValueInLocalStorage</a:t>
            </a:r>
            <a:r>
              <a:rPr lang="en-IN" dirty="0"/>
              <a:t>', value);</a:t>
            </a:r>
          </a:p>
          <a:p>
            <a:r>
              <a:rPr lang="en-IN" dirty="0"/>
              <a:t>  }, [value]);</a:t>
            </a:r>
          </a:p>
          <a:p>
            <a:r>
              <a:rPr lang="en-IN" dirty="0"/>
              <a:t>  </a:t>
            </a:r>
            <a:r>
              <a:rPr lang="en-IN" dirty="0" err="1"/>
              <a:t>const</a:t>
            </a:r>
            <a:r>
              <a:rPr lang="en-IN" dirty="0"/>
              <a:t> </a:t>
            </a:r>
            <a:r>
              <a:rPr lang="en-IN" dirty="0" err="1"/>
              <a:t>onChange</a:t>
            </a:r>
            <a:r>
              <a:rPr lang="en-IN" dirty="0"/>
              <a:t> = event =&gt; </a:t>
            </a:r>
            <a:r>
              <a:rPr lang="en-IN" dirty="0" err="1"/>
              <a:t>setValue</a:t>
            </a:r>
            <a:r>
              <a:rPr lang="en-IN" dirty="0"/>
              <a:t>(</a:t>
            </a:r>
            <a:r>
              <a:rPr lang="en-IN" dirty="0" err="1"/>
              <a:t>event.target.value</a:t>
            </a:r>
            <a:r>
              <a:rPr lang="en-IN" dirty="0"/>
              <a:t>);</a:t>
            </a:r>
          </a:p>
          <a:p>
            <a:r>
              <a:rPr lang="en-IN" dirty="0"/>
              <a:t>  return (</a:t>
            </a:r>
          </a:p>
          <a:p>
            <a:r>
              <a:rPr lang="en-IN" dirty="0"/>
              <a:t>    &lt;div&gt;</a:t>
            </a:r>
          </a:p>
          <a:p>
            <a:r>
              <a:rPr lang="en-IN" dirty="0"/>
              <a:t>      &lt;h1&gt;Hello React Function Component!&lt;/h1&gt;</a:t>
            </a:r>
          </a:p>
          <a:p>
            <a:r>
              <a:rPr lang="en-IN" dirty="0"/>
              <a:t>      &lt;input value={value} type="text" </a:t>
            </a:r>
            <a:r>
              <a:rPr lang="en-IN" dirty="0" err="1"/>
              <a:t>onChange</a:t>
            </a:r>
            <a:r>
              <a:rPr lang="en-IN" dirty="0"/>
              <a:t>={</a:t>
            </a:r>
            <a:r>
              <a:rPr lang="en-IN" dirty="0" err="1"/>
              <a:t>onChange</a:t>
            </a:r>
            <a:r>
              <a:rPr lang="en-IN" dirty="0"/>
              <a:t>} /&gt;</a:t>
            </a:r>
          </a:p>
          <a:p>
            <a:r>
              <a:rPr lang="en-IN" dirty="0"/>
              <a:t>      &lt;p&gt;{value}&lt;/p&gt;</a:t>
            </a:r>
          </a:p>
          <a:p>
            <a:r>
              <a:rPr lang="en-IN" dirty="0"/>
              <a:t>    &lt;/div&gt;</a:t>
            </a:r>
          </a:p>
          <a:p>
            <a:r>
              <a:rPr lang="en-IN" dirty="0"/>
              <a:t>  );</a:t>
            </a:r>
          </a:p>
          <a:p>
            <a:r>
              <a:rPr lang="en-IN" dirty="0"/>
              <a:t>};</a:t>
            </a:r>
          </a:p>
        </p:txBody>
      </p:sp>
      <p:sp>
        <p:nvSpPr>
          <p:cNvPr id="3" name="Rectangle 2">
            <a:extLst>
              <a:ext uri="{FF2B5EF4-FFF2-40B4-BE49-F238E27FC236}">
                <a16:creationId xmlns:a16="http://schemas.microsoft.com/office/drawing/2014/main" id="{2AF19F59-F994-4143-BDFC-B2BBAF5D9B5B}"/>
              </a:ext>
            </a:extLst>
          </p:cNvPr>
          <p:cNvSpPr/>
          <p:nvPr/>
        </p:nvSpPr>
        <p:spPr>
          <a:xfrm>
            <a:off x="172278" y="5921989"/>
            <a:ext cx="11834191" cy="584775"/>
          </a:xfrm>
          <a:prstGeom prst="rect">
            <a:avLst/>
          </a:prstGeom>
        </p:spPr>
        <p:txBody>
          <a:bodyPr wrap="square">
            <a:spAutoFit/>
          </a:bodyPr>
          <a:lstStyle/>
          <a:p>
            <a:r>
              <a:rPr lang="en-US" sz="3200" b="1" dirty="0">
                <a:solidFill>
                  <a:srgbClr val="FF0000"/>
                </a:solidFill>
              </a:rPr>
              <a:t>COMPONENT SIDE-EFFECTS WITH REACT'S USEEFFECT HOOK</a:t>
            </a:r>
            <a:endParaRPr lang="en-IN" sz="3200" b="1" dirty="0">
              <a:solidFill>
                <a:srgbClr val="FF0000"/>
              </a:solidFill>
            </a:endParaRPr>
          </a:p>
        </p:txBody>
      </p:sp>
    </p:spTree>
    <p:extLst>
      <p:ext uri="{BB962C8B-B14F-4D97-AF65-F5344CB8AC3E}">
        <p14:creationId xmlns:p14="http://schemas.microsoft.com/office/powerpoint/2010/main" val="130170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FCB9-F226-47CE-9D4E-2477BFA1623F}"/>
              </a:ext>
            </a:extLst>
          </p:cNvPr>
          <p:cNvSpPr>
            <a:spLocks noGrp="1"/>
          </p:cNvSpPr>
          <p:nvPr>
            <p:ph type="title"/>
          </p:nvPr>
        </p:nvSpPr>
        <p:spPr/>
        <p:txBody>
          <a:bodyPr/>
          <a:lstStyle/>
          <a:p>
            <a:r>
              <a:rPr lang="en-IN" cap="all" dirty="0"/>
              <a:t>REACT USESTATE HOOK</a:t>
            </a:r>
            <a:endParaRPr lang="en-IN" dirty="0"/>
          </a:p>
        </p:txBody>
      </p:sp>
      <p:sp>
        <p:nvSpPr>
          <p:cNvPr id="3" name="Content Placeholder 2">
            <a:extLst>
              <a:ext uri="{FF2B5EF4-FFF2-40B4-BE49-F238E27FC236}">
                <a16:creationId xmlns:a16="http://schemas.microsoft.com/office/drawing/2014/main" id="{0F7179E4-C268-4FEE-9B60-144DD35705EC}"/>
              </a:ext>
            </a:extLst>
          </p:cNvPr>
          <p:cNvSpPr>
            <a:spLocks noGrp="1"/>
          </p:cNvSpPr>
          <p:nvPr>
            <p:ph idx="1"/>
          </p:nvPr>
        </p:nvSpPr>
        <p:spPr/>
        <p:txBody>
          <a:bodyPr/>
          <a:lstStyle/>
          <a:p>
            <a:r>
              <a:rPr lang="en-US" dirty="0"/>
              <a:t>Used to manage local state in function components.</a:t>
            </a:r>
          </a:p>
          <a:p>
            <a:r>
              <a:rPr lang="en-US" dirty="0"/>
              <a:t>The </a:t>
            </a:r>
            <a:r>
              <a:rPr lang="en-US" dirty="0" err="1"/>
              <a:t>useState</a:t>
            </a:r>
            <a:r>
              <a:rPr lang="en-US" dirty="0"/>
              <a:t> hook accepts an initial state as argument and returns, by using array </a:t>
            </a:r>
            <a:r>
              <a:rPr lang="en-US" dirty="0" err="1"/>
              <a:t>destructuring</a:t>
            </a:r>
            <a:r>
              <a:rPr lang="en-US" dirty="0"/>
              <a:t>, two variables that can be named however you want to name them. </a:t>
            </a:r>
          </a:p>
          <a:p>
            <a:r>
              <a:rPr lang="en-US" dirty="0"/>
              <a:t>Whereas the first variable is the actual state, the second variable is a function to update the state by providing a new state.</a:t>
            </a:r>
            <a:endParaRPr lang="en-IN" dirty="0"/>
          </a:p>
        </p:txBody>
      </p:sp>
    </p:spTree>
    <p:extLst>
      <p:ext uri="{BB962C8B-B14F-4D97-AF65-F5344CB8AC3E}">
        <p14:creationId xmlns:p14="http://schemas.microsoft.com/office/powerpoint/2010/main" val="2262587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AC235-0F50-48D2-AA8B-D988D5631394}"/>
              </a:ext>
            </a:extLst>
          </p:cNvPr>
          <p:cNvSpPr/>
          <p:nvPr/>
        </p:nvSpPr>
        <p:spPr>
          <a:xfrm>
            <a:off x="556591" y="612845"/>
            <a:ext cx="11171583" cy="6186309"/>
          </a:xfrm>
          <a:prstGeom prst="rect">
            <a:avLst/>
          </a:prstGeom>
        </p:spPr>
        <p:txBody>
          <a:bodyPr wrap="square">
            <a:spAutoFit/>
          </a:bodyPr>
          <a:lstStyle/>
          <a:p>
            <a:r>
              <a:rPr lang="en-IN" dirty="0"/>
              <a:t>import React, { </a:t>
            </a:r>
            <a:r>
              <a:rPr lang="en-IN" dirty="0" err="1"/>
              <a:t>useState</a:t>
            </a:r>
            <a:r>
              <a:rPr lang="en-IN" dirty="0"/>
              <a:t> } from 'react';</a:t>
            </a:r>
          </a:p>
          <a:p>
            <a:r>
              <a:rPr lang="en-IN" dirty="0" err="1"/>
              <a:t>const</a:t>
            </a:r>
            <a:r>
              <a:rPr lang="en-IN" dirty="0"/>
              <a:t> INITIAL_LIST = [</a:t>
            </a:r>
          </a:p>
          <a:p>
            <a:r>
              <a:rPr lang="en-IN" dirty="0"/>
              <a:t>  {    id: '0',    title: 'React with </a:t>
            </a:r>
            <a:r>
              <a:rPr lang="en-IN" dirty="0" err="1"/>
              <a:t>RxJS</a:t>
            </a:r>
            <a:r>
              <a:rPr lang="en-IN" dirty="0"/>
              <a:t> for State Management Tutorial',     },</a:t>
            </a:r>
          </a:p>
          <a:p>
            <a:r>
              <a:rPr lang="en-IN" dirty="0"/>
              <a:t>  {    id: '1',    title: 'A complete React with Apollo and </a:t>
            </a:r>
            <a:r>
              <a:rPr lang="en-IN" dirty="0" err="1"/>
              <a:t>GraphQL</a:t>
            </a:r>
            <a:r>
              <a:rPr lang="en-IN" dirty="0"/>
              <a:t> Tutorial' },</a:t>
            </a:r>
          </a:p>
          <a:p>
            <a:r>
              <a:rPr lang="en-IN" dirty="0"/>
              <a:t>];</a:t>
            </a:r>
          </a:p>
          <a:p>
            <a:r>
              <a:rPr lang="en-IN" dirty="0"/>
              <a:t>function App() {</a:t>
            </a:r>
          </a:p>
          <a:p>
            <a:r>
              <a:rPr lang="en-IN" dirty="0"/>
              <a:t>  </a:t>
            </a:r>
            <a:r>
              <a:rPr lang="en-IN" dirty="0" err="1"/>
              <a:t>const</a:t>
            </a:r>
            <a:r>
              <a:rPr lang="en-IN" dirty="0"/>
              <a:t> [list, </a:t>
            </a:r>
            <a:r>
              <a:rPr lang="en-IN" dirty="0" err="1"/>
              <a:t>setList</a:t>
            </a:r>
            <a:r>
              <a:rPr lang="en-IN" dirty="0"/>
              <a:t>] = </a:t>
            </a:r>
            <a:r>
              <a:rPr lang="en-IN" dirty="0" err="1"/>
              <a:t>useState</a:t>
            </a:r>
            <a:r>
              <a:rPr lang="en-IN" dirty="0"/>
              <a:t>(INITIAL_LIST);</a:t>
            </a:r>
          </a:p>
          <a:p>
            <a:r>
              <a:rPr lang="en-IN" dirty="0"/>
              <a:t>  function </a:t>
            </a:r>
            <a:r>
              <a:rPr lang="en-IN" dirty="0" err="1"/>
              <a:t>onRemoveItem</a:t>
            </a:r>
            <a:r>
              <a:rPr lang="en-IN" dirty="0"/>
              <a:t>(id) {</a:t>
            </a:r>
          </a:p>
          <a:p>
            <a:r>
              <a:rPr lang="en-IN" dirty="0"/>
              <a:t>    </a:t>
            </a:r>
            <a:r>
              <a:rPr lang="en-IN" dirty="0" err="1"/>
              <a:t>const</a:t>
            </a:r>
            <a:r>
              <a:rPr lang="en-IN" dirty="0"/>
              <a:t> </a:t>
            </a:r>
            <a:r>
              <a:rPr lang="en-IN" dirty="0" err="1"/>
              <a:t>newList</a:t>
            </a:r>
            <a:r>
              <a:rPr lang="en-IN" dirty="0"/>
              <a:t> = </a:t>
            </a:r>
            <a:r>
              <a:rPr lang="en-IN" dirty="0" err="1"/>
              <a:t>list.filter</a:t>
            </a:r>
            <a:r>
              <a:rPr lang="en-IN" dirty="0"/>
              <a:t>(item =&gt; item.id !== id);</a:t>
            </a:r>
          </a:p>
          <a:p>
            <a:r>
              <a:rPr lang="en-IN" dirty="0"/>
              <a:t>    </a:t>
            </a:r>
            <a:r>
              <a:rPr lang="en-IN" dirty="0" err="1"/>
              <a:t>setList</a:t>
            </a:r>
            <a:r>
              <a:rPr lang="en-IN" dirty="0"/>
              <a:t>(</a:t>
            </a:r>
            <a:r>
              <a:rPr lang="en-IN" dirty="0" err="1"/>
              <a:t>newList</a:t>
            </a:r>
            <a:r>
              <a:rPr lang="en-IN" dirty="0"/>
              <a:t>);</a:t>
            </a:r>
          </a:p>
          <a:p>
            <a:r>
              <a:rPr lang="en-IN" dirty="0"/>
              <a:t>  }</a:t>
            </a:r>
          </a:p>
          <a:p>
            <a:r>
              <a:rPr lang="en-IN" dirty="0"/>
              <a:t>  return (</a:t>
            </a:r>
          </a:p>
          <a:p>
            <a:r>
              <a:rPr lang="en-IN" dirty="0"/>
              <a:t>    &lt;ul&gt;</a:t>
            </a:r>
          </a:p>
          <a:p>
            <a:r>
              <a:rPr lang="en-IN" dirty="0"/>
              <a:t>      {</a:t>
            </a:r>
            <a:r>
              <a:rPr lang="en-IN" dirty="0" err="1"/>
              <a:t>list.map</a:t>
            </a:r>
            <a:r>
              <a:rPr lang="en-IN" dirty="0"/>
              <a:t>(item =&gt; (</a:t>
            </a:r>
          </a:p>
          <a:p>
            <a:r>
              <a:rPr lang="en-IN" dirty="0"/>
              <a:t>        &lt;li key={item.id}&gt;</a:t>
            </a:r>
          </a:p>
          <a:p>
            <a:r>
              <a:rPr lang="en-IN" dirty="0"/>
              <a:t>          &lt;p&gt;{</a:t>
            </a:r>
            <a:r>
              <a:rPr lang="en-IN" dirty="0" err="1"/>
              <a:t>item.title</a:t>
            </a:r>
            <a:r>
              <a:rPr lang="en-IN" dirty="0"/>
              <a:t>}&lt;/p&gt;</a:t>
            </a:r>
          </a:p>
          <a:p>
            <a:r>
              <a:rPr lang="en-IN" dirty="0"/>
              <a:t>          &lt;button type="button" </a:t>
            </a:r>
            <a:r>
              <a:rPr lang="en-IN" dirty="0" err="1"/>
              <a:t>onClick</a:t>
            </a:r>
            <a:r>
              <a:rPr lang="en-IN" dirty="0"/>
              <a:t>={() =&gt; </a:t>
            </a:r>
            <a:r>
              <a:rPr lang="en-IN" dirty="0" err="1"/>
              <a:t>onRemoveItem</a:t>
            </a:r>
            <a:r>
              <a:rPr lang="en-IN" dirty="0"/>
              <a:t>(item.id)}&gt;         Remove         &lt;/button&gt;</a:t>
            </a:r>
          </a:p>
          <a:p>
            <a:r>
              <a:rPr lang="en-IN" dirty="0"/>
              <a:t>        &lt;/li&gt;</a:t>
            </a:r>
          </a:p>
          <a:p>
            <a:r>
              <a:rPr lang="en-IN" dirty="0"/>
              <a:t>      ))}</a:t>
            </a:r>
          </a:p>
          <a:p>
            <a:r>
              <a:rPr lang="en-IN" dirty="0"/>
              <a:t>    &lt;/ul&gt;</a:t>
            </a:r>
          </a:p>
          <a:p>
            <a:r>
              <a:rPr lang="en-IN" dirty="0"/>
              <a:t>  );</a:t>
            </a:r>
          </a:p>
          <a:p>
            <a:r>
              <a:rPr lang="en-IN" dirty="0"/>
              <a:t>}</a:t>
            </a:r>
          </a:p>
        </p:txBody>
      </p:sp>
      <p:sp>
        <p:nvSpPr>
          <p:cNvPr id="6" name="Rectangle 5">
            <a:extLst>
              <a:ext uri="{FF2B5EF4-FFF2-40B4-BE49-F238E27FC236}">
                <a16:creationId xmlns:a16="http://schemas.microsoft.com/office/drawing/2014/main" id="{C00855A1-EF48-40AD-9ABC-AE37C812F731}"/>
              </a:ext>
            </a:extLst>
          </p:cNvPr>
          <p:cNvSpPr/>
          <p:nvPr/>
        </p:nvSpPr>
        <p:spPr>
          <a:xfrm>
            <a:off x="3261136" y="58846"/>
            <a:ext cx="4652236" cy="584775"/>
          </a:xfrm>
          <a:prstGeom prst="rect">
            <a:avLst/>
          </a:prstGeom>
        </p:spPr>
        <p:txBody>
          <a:bodyPr wrap="none">
            <a:spAutoFit/>
          </a:bodyPr>
          <a:lstStyle/>
          <a:p>
            <a:r>
              <a:rPr lang="en-IN" sz="3200" b="1" cap="all" dirty="0">
                <a:solidFill>
                  <a:srgbClr val="FF0000"/>
                </a:solidFill>
              </a:rPr>
              <a:t>REACT USESTATE HOOK</a:t>
            </a:r>
            <a:endParaRPr lang="en-IN" sz="3200" b="1" dirty="0">
              <a:solidFill>
                <a:srgbClr val="FF0000"/>
              </a:solidFill>
            </a:endParaRPr>
          </a:p>
        </p:txBody>
      </p:sp>
    </p:spTree>
    <p:extLst>
      <p:ext uri="{BB962C8B-B14F-4D97-AF65-F5344CB8AC3E}">
        <p14:creationId xmlns:p14="http://schemas.microsoft.com/office/powerpoint/2010/main" val="24809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8EE6C5-B57F-4FDB-A010-C642647E62C4}"/>
              </a:ext>
            </a:extLst>
          </p:cNvPr>
          <p:cNvSpPr/>
          <p:nvPr/>
        </p:nvSpPr>
        <p:spPr>
          <a:xfrm>
            <a:off x="622852" y="530087"/>
            <a:ext cx="8521148" cy="3693319"/>
          </a:xfrm>
          <a:prstGeom prst="rect">
            <a:avLst/>
          </a:prstGeom>
        </p:spPr>
        <p:txBody>
          <a:bodyPr wrap="square">
            <a:spAutoFit/>
          </a:bodyPr>
          <a:lstStyle/>
          <a:p>
            <a:r>
              <a:rPr lang="en-IN" dirty="0"/>
              <a:t>function Counter({</a:t>
            </a:r>
            <a:r>
              <a:rPr lang="en-IN" dirty="0" err="1"/>
              <a:t>initialCount</a:t>
            </a:r>
            <a:r>
              <a:rPr lang="en-IN" dirty="0"/>
              <a:t>}) {</a:t>
            </a:r>
          </a:p>
          <a:p>
            <a:r>
              <a:rPr lang="en-IN" dirty="0"/>
              <a:t>  </a:t>
            </a:r>
            <a:r>
              <a:rPr lang="en-IN" dirty="0" err="1"/>
              <a:t>const</a:t>
            </a:r>
            <a:r>
              <a:rPr lang="en-IN" dirty="0"/>
              <a:t> [count, </a:t>
            </a:r>
            <a:r>
              <a:rPr lang="en-IN" dirty="0" err="1"/>
              <a:t>setCount</a:t>
            </a:r>
            <a:r>
              <a:rPr lang="en-IN" dirty="0"/>
              <a:t>] = </a:t>
            </a:r>
            <a:r>
              <a:rPr lang="en-IN" dirty="0" err="1"/>
              <a:t>useState</a:t>
            </a:r>
            <a:r>
              <a:rPr lang="en-IN" dirty="0"/>
              <a:t>(</a:t>
            </a:r>
            <a:r>
              <a:rPr lang="en-IN" dirty="0" err="1"/>
              <a:t>initialCount</a:t>
            </a:r>
            <a:r>
              <a:rPr lang="en-IN" dirty="0"/>
              <a:t>);</a:t>
            </a:r>
          </a:p>
          <a:p>
            <a:r>
              <a:rPr lang="en-IN" dirty="0"/>
              <a:t>  return (</a:t>
            </a:r>
          </a:p>
          <a:p>
            <a:r>
              <a:rPr lang="en-IN" dirty="0"/>
              <a:t>    &lt;&gt;</a:t>
            </a:r>
          </a:p>
          <a:p>
            <a:r>
              <a:rPr lang="en-IN" dirty="0"/>
              <a:t>      Count: {count}</a:t>
            </a:r>
          </a:p>
          <a:p>
            <a:r>
              <a:rPr lang="en-IN" dirty="0"/>
              <a:t>      &lt;button </a:t>
            </a:r>
            <a:r>
              <a:rPr lang="en-IN" dirty="0" err="1"/>
              <a:t>onClick</a:t>
            </a:r>
            <a:r>
              <a:rPr lang="en-IN" dirty="0"/>
              <a:t>={() =&gt; </a:t>
            </a:r>
            <a:r>
              <a:rPr lang="en-IN" dirty="0" err="1"/>
              <a:t>setCount</a:t>
            </a:r>
            <a:r>
              <a:rPr lang="en-IN" dirty="0"/>
              <a:t>(</a:t>
            </a:r>
            <a:r>
              <a:rPr lang="en-IN" dirty="0" err="1"/>
              <a:t>initialCount</a:t>
            </a:r>
            <a:r>
              <a:rPr lang="en-IN" dirty="0"/>
              <a:t>)}&gt;Reset&lt;/button&gt;</a:t>
            </a:r>
          </a:p>
          <a:p>
            <a:r>
              <a:rPr lang="en-IN" dirty="0"/>
              <a:t>      &lt;button </a:t>
            </a:r>
            <a:r>
              <a:rPr lang="en-IN" dirty="0" err="1"/>
              <a:t>onClick</a:t>
            </a:r>
            <a:r>
              <a:rPr lang="en-IN" dirty="0"/>
              <a:t>={() =&gt; </a:t>
            </a:r>
            <a:r>
              <a:rPr lang="en-IN" dirty="0" err="1"/>
              <a:t>setCount</a:t>
            </a:r>
            <a:r>
              <a:rPr lang="en-IN" dirty="0"/>
              <a:t>(</a:t>
            </a:r>
            <a:r>
              <a:rPr lang="en-IN" dirty="0" err="1"/>
              <a:t>prevCount</a:t>
            </a:r>
            <a:r>
              <a:rPr lang="en-IN" dirty="0"/>
              <a:t> =&gt; </a:t>
            </a:r>
            <a:r>
              <a:rPr lang="en-IN" dirty="0" err="1"/>
              <a:t>prevCount</a:t>
            </a:r>
            <a:r>
              <a:rPr lang="en-IN" dirty="0"/>
              <a:t> - 1)}&gt;-&lt;/button&gt;</a:t>
            </a:r>
          </a:p>
          <a:p>
            <a:r>
              <a:rPr lang="en-IN" dirty="0"/>
              <a:t>      &lt;button </a:t>
            </a:r>
            <a:r>
              <a:rPr lang="en-IN" dirty="0" err="1"/>
              <a:t>onClick</a:t>
            </a:r>
            <a:r>
              <a:rPr lang="en-IN" dirty="0"/>
              <a:t>={() =&gt; </a:t>
            </a:r>
            <a:r>
              <a:rPr lang="en-IN" dirty="0" err="1"/>
              <a:t>setCount</a:t>
            </a:r>
            <a:r>
              <a:rPr lang="en-IN" dirty="0"/>
              <a:t>(</a:t>
            </a:r>
            <a:r>
              <a:rPr lang="en-IN" dirty="0" err="1"/>
              <a:t>prevCount</a:t>
            </a:r>
            <a:r>
              <a:rPr lang="en-IN" dirty="0"/>
              <a:t> =&gt; </a:t>
            </a:r>
            <a:r>
              <a:rPr lang="en-IN" dirty="0" err="1"/>
              <a:t>prevCount</a:t>
            </a:r>
            <a:r>
              <a:rPr lang="en-IN" dirty="0"/>
              <a:t> + 1)}&gt;+&lt;/button&gt;</a:t>
            </a:r>
          </a:p>
          <a:p>
            <a:r>
              <a:rPr lang="en-IN" dirty="0"/>
              <a:t>    &lt;/&gt;</a:t>
            </a:r>
          </a:p>
          <a:p>
            <a:r>
              <a:rPr lang="en-IN" dirty="0"/>
              <a:t>  );</a:t>
            </a:r>
          </a:p>
          <a:p>
            <a:r>
              <a:rPr lang="en-IN" dirty="0"/>
              <a:t>}</a:t>
            </a:r>
          </a:p>
        </p:txBody>
      </p:sp>
      <p:sp>
        <p:nvSpPr>
          <p:cNvPr id="3" name="Rectangle 2">
            <a:extLst>
              <a:ext uri="{FF2B5EF4-FFF2-40B4-BE49-F238E27FC236}">
                <a16:creationId xmlns:a16="http://schemas.microsoft.com/office/drawing/2014/main" id="{3C4627C4-1FFC-486C-9741-9610100B429D}"/>
              </a:ext>
            </a:extLst>
          </p:cNvPr>
          <p:cNvSpPr/>
          <p:nvPr/>
        </p:nvSpPr>
        <p:spPr>
          <a:xfrm>
            <a:off x="1709531" y="4598649"/>
            <a:ext cx="9515060" cy="923330"/>
          </a:xfrm>
          <a:prstGeom prst="rect">
            <a:avLst/>
          </a:prstGeom>
        </p:spPr>
        <p:txBody>
          <a:bodyPr wrap="square">
            <a:spAutoFit/>
          </a:bodyPr>
          <a:lstStyle/>
          <a:p>
            <a:r>
              <a:rPr lang="en-US" dirty="0"/>
              <a:t>If the new state is computed using the previous state, you can pass a function to </a:t>
            </a:r>
            <a:r>
              <a:rPr lang="en-US" dirty="0" err="1"/>
              <a:t>setState</a:t>
            </a:r>
            <a:r>
              <a:rPr lang="en-US" dirty="0"/>
              <a:t>. The function will receive the previous value, and return an updated value. Here’s an example of a counter component that uses both forms of </a:t>
            </a:r>
            <a:r>
              <a:rPr lang="en-US" dirty="0" err="1"/>
              <a:t>setState</a:t>
            </a:r>
            <a:endParaRPr lang="en-IN" dirty="0"/>
          </a:p>
        </p:txBody>
      </p:sp>
    </p:spTree>
    <p:extLst>
      <p:ext uri="{BB962C8B-B14F-4D97-AF65-F5344CB8AC3E}">
        <p14:creationId xmlns:p14="http://schemas.microsoft.com/office/powerpoint/2010/main" val="3300278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BE9373-1F92-44FB-88CF-7D9FB1E3DC83}"/>
              </a:ext>
            </a:extLst>
          </p:cNvPr>
          <p:cNvSpPr/>
          <p:nvPr/>
        </p:nvSpPr>
        <p:spPr>
          <a:xfrm>
            <a:off x="198783" y="821635"/>
            <a:ext cx="10880034" cy="3416320"/>
          </a:xfrm>
          <a:prstGeom prst="rect">
            <a:avLst/>
          </a:prstGeom>
        </p:spPr>
        <p:txBody>
          <a:bodyPr wrap="square">
            <a:spAutoFit/>
          </a:bodyPr>
          <a:lstStyle/>
          <a:p>
            <a:r>
              <a:rPr lang="en-US" dirty="0"/>
              <a:t>Lazy initial state</a:t>
            </a:r>
          </a:p>
          <a:p>
            <a:endParaRPr lang="en-US" dirty="0"/>
          </a:p>
          <a:p>
            <a:r>
              <a:rPr lang="en-US" dirty="0"/>
              <a:t>The </a:t>
            </a:r>
            <a:r>
              <a:rPr lang="en-US" dirty="0" err="1"/>
              <a:t>initialState</a:t>
            </a:r>
            <a:r>
              <a:rPr lang="en-US" dirty="0"/>
              <a:t> argument is the state used during the initial render. In subsequent renders, it is disregarded.</a:t>
            </a:r>
          </a:p>
          <a:p>
            <a:endParaRPr lang="en-US" dirty="0"/>
          </a:p>
          <a:p>
            <a:r>
              <a:rPr lang="en-US" dirty="0"/>
              <a:t> If the initial state is the result of an expensive computation, you may provide a function instead, which will be executed only on the initial render:</a:t>
            </a:r>
          </a:p>
          <a:p>
            <a:endParaRPr lang="en-US" dirty="0"/>
          </a:p>
          <a:p>
            <a:r>
              <a:rPr lang="en-US" dirty="0"/>
              <a:t>const [state, </a:t>
            </a:r>
            <a:r>
              <a:rPr lang="en-US" dirty="0" err="1"/>
              <a:t>setState</a:t>
            </a:r>
            <a:r>
              <a:rPr lang="en-US" dirty="0"/>
              <a:t>] = </a:t>
            </a:r>
            <a:r>
              <a:rPr lang="en-US" dirty="0" err="1"/>
              <a:t>useState</a:t>
            </a:r>
            <a:r>
              <a:rPr lang="en-US" dirty="0"/>
              <a:t>(() =&gt; {</a:t>
            </a:r>
          </a:p>
          <a:p>
            <a:r>
              <a:rPr lang="en-US" dirty="0"/>
              <a:t>  const </a:t>
            </a:r>
            <a:r>
              <a:rPr lang="en-US" dirty="0" err="1"/>
              <a:t>initialState</a:t>
            </a:r>
            <a:r>
              <a:rPr lang="en-US" dirty="0"/>
              <a:t> = </a:t>
            </a:r>
            <a:r>
              <a:rPr lang="en-US" dirty="0" err="1"/>
              <a:t>someExpensiveComputation</a:t>
            </a:r>
            <a:r>
              <a:rPr lang="en-US" dirty="0"/>
              <a:t>(props);</a:t>
            </a:r>
          </a:p>
          <a:p>
            <a:r>
              <a:rPr lang="en-US" dirty="0"/>
              <a:t>  return </a:t>
            </a:r>
            <a:r>
              <a:rPr lang="en-US" dirty="0" err="1"/>
              <a:t>initialState</a:t>
            </a:r>
            <a:r>
              <a:rPr lang="en-US" dirty="0"/>
              <a:t>;</a:t>
            </a:r>
          </a:p>
          <a:p>
            <a:r>
              <a:rPr lang="en-US" dirty="0"/>
              <a:t>});</a:t>
            </a:r>
          </a:p>
        </p:txBody>
      </p:sp>
    </p:spTree>
    <p:extLst>
      <p:ext uri="{BB962C8B-B14F-4D97-AF65-F5344CB8AC3E}">
        <p14:creationId xmlns:p14="http://schemas.microsoft.com/office/powerpoint/2010/main" val="177096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6DC6-0AE5-4884-B471-0D47CC06A721}"/>
              </a:ext>
            </a:extLst>
          </p:cNvPr>
          <p:cNvSpPr>
            <a:spLocks noGrp="1"/>
          </p:cNvSpPr>
          <p:nvPr>
            <p:ph type="title"/>
          </p:nvPr>
        </p:nvSpPr>
        <p:spPr/>
        <p:txBody>
          <a:bodyPr/>
          <a:lstStyle/>
          <a:p>
            <a:r>
              <a:rPr lang="en-IN" cap="all" dirty="0"/>
              <a:t>WHY REACT HOOKS?</a:t>
            </a:r>
            <a:endParaRPr lang="en-IN" dirty="0"/>
          </a:p>
        </p:txBody>
      </p:sp>
      <p:sp>
        <p:nvSpPr>
          <p:cNvPr id="3" name="Content Placeholder 2">
            <a:extLst>
              <a:ext uri="{FF2B5EF4-FFF2-40B4-BE49-F238E27FC236}">
                <a16:creationId xmlns:a16="http://schemas.microsoft.com/office/drawing/2014/main" id="{78B9C27F-B797-4F73-AF75-931D3C8F78E0}"/>
              </a:ext>
            </a:extLst>
          </p:cNvPr>
          <p:cNvSpPr>
            <a:spLocks noGrp="1"/>
          </p:cNvSpPr>
          <p:nvPr>
            <p:ph idx="1"/>
          </p:nvPr>
        </p:nvSpPr>
        <p:spPr/>
        <p:txBody>
          <a:bodyPr/>
          <a:lstStyle/>
          <a:p>
            <a:r>
              <a:rPr lang="en-US" dirty="0"/>
              <a:t>React Hooks were invented by the React team to introduce state management and side-effects in function components.</a:t>
            </a:r>
          </a:p>
          <a:p>
            <a:r>
              <a:rPr lang="en-US" dirty="0"/>
              <a:t> It's their way of making it more effortless to use only React function components without the need to refactor a React function component to a React class component for using lifecycle methods, in order to use have side-effects, or local state. </a:t>
            </a:r>
          </a:p>
          <a:p>
            <a:r>
              <a:rPr lang="en-US" dirty="0"/>
              <a:t>React Hooks enable us to write React applications with only function components.</a:t>
            </a:r>
            <a:endParaRPr lang="en-IN" dirty="0"/>
          </a:p>
        </p:txBody>
      </p:sp>
    </p:spTree>
    <p:extLst>
      <p:ext uri="{BB962C8B-B14F-4D97-AF65-F5344CB8AC3E}">
        <p14:creationId xmlns:p14="http://schemas.microsoft.com/office/powerpoint/2010/main" val="367968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901E-7922-4476-B72F-86134A1DF699}"/>
              </a:ext>
            </a:extLst>
          </p:cNvPr>
          <p:cNvSpPr>
            <a:spLocks noGrp="1"/>
          </p:cNvSpPr>
          <p:nvPr>
            <p:ph type="title"/>
          </p:nvPr>
        </p:nvSpPr>
        <p:spPr/>
        <p:txBody>
          <a:bodyPr/>
          <a:lstStyle/>
          <a:p>
            <a:r>
              <a:rPr lang="en-IN" cap="all" dirty="0"/>
              <a:t>REACT USEEFFECT HOOK</a:t>
            </a:r>
            <a:endParaRPr lang="en-IN" dirty="0"/>
          </a:p>
        </p:txBody>
      </p:sp>
      <p:sp>
        <p:nvSpPr>
          <p:cNvPr id="3" name="Content Placeholder 2">
            <a:extLst>
              <a:ext uri="{FF2B5EF4-FFF2-40B4-BE49-F238E27FC236}">
                <a16:creationId xmlns:a16="http://schemas.microsoft.com/office/drawing/2014/main" id="{E147D90C-7399-41B8-A549-8E7B8EA18527}"/>
              </a:ext>
            </a:extLst>
          </p:cNvPr>
          <p:cNvSpPr>
            <a:spLocks noGrp="1"/>
          </p:cNvSpPr>
          <p:nvPr>
            <p:ph idx="1"/>
          </p:nvPr>
        </p:nvSpPr>
        <p:spPr/>
        <p:txBody>
          <a:bodyPr>
            <a:normAutofit fontScale="92500" lnSpcReduction="10000"/>
          </a:bodyPr>
          <a:lstStyle/>
          <a:p>
            <a:r>
              <a:rPr lang="en-US" dirty="0"/>
              <a:t> </a:t>
            </a:r>
            <a:r>
              <a:rPr lang="en-US" dirty="0" err="1"/>
              <a:t>useEffect</a:t>
            </a:r>
            <a:r>
              <a:rPr lang="en-US" dirty="0"/>
              <a:t> hook--- for side-effects which are usually used for interactions with the Browser/DOM API or external API like data fetching.</a:t>
            </a:r>
          </a:p>
          <a:p>
            <a:r>
              <a:rPr lang="en-US" dirty="0" err="1"/>
              <a:t>useEffect</a:t>
            </a:r>
            <a:r>
              <a:rPr lang="en-US" dirty="0"/>
              <a:t> hook can be used for interaction with the Browser API by implementing a simple stopwatch</a:t>
            </a:r>
          </a:p>
          <a:p>
            <a:r>
              <a:rPr lang="en-US" dirty="0"/>
              <a:t>The function passed to </a:t>
            </a:r>
            <a:r>
              <a:rPr lang="en-US" dirty="0" err="1"/>
              <a:t>useEffect</a:t>
            </a:r>
            <a:r>
              <a:rPr lang="en-US" dirty="0"/>
              <a:t> will run after the render is committed to the screen. </a:t>
            </a:r>
          </a:p>
          <a:p>
            <a:r>
              <a:rPr lang="en-US" dirty="0"/>
              <a:t>By default, effects run after every completed render, but you can choose to fire them </a:t>
            </a:r>
            <a:r>
              <a:rPr lang="en-US" dirty="0">
                <a:hlinkClick r:id="rId2"/>
              </a:rPr>
              <a:t>only when certain values have changed</a:t>
            </a:r>
            <a:r>
              <a:rPr lang="en-US" dirty="0"/>
              <a:t>.</a:t>
            </a:r>
          </a:p>
          <a:p>
            <a:r>
              <a:rPr lang="en-US" dirty="0"/>
              <a:t>Often, effects create resources that need to be cleaned up before the component leaves the screen, such as a subscription or timer ID. To do this, the function passed to </a:t>
            </a:r>
            <a:r>
              <a:rPr lang="en-US" dirty="0" err="1"/>
              <a:t>useEffect</a:t>
            </a:r>
            <a:r>
              <a:rPr lang="en-US" dirty="0"/>
              <a:t> may return a clean-up function</a:t>
            </a:r>
            <a:br>
              <a:rPr lang="en-US" dirty="0"/>
            </a:br>
            <a:endParaRPr lang="en-IN" dirty="0"/>
          </a:p>
        </p:txBody>
      </p:sp>
    </p:spTree>
    <p:extLst>
      <p:ext uri="{BB962C8B-B14F-4D97-AF65-F5344CB8AC3E}">
        <p14:creationId xmlns:p14="http://schemas.microsoft.com/office/powerpoint/2010/main" val="1988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6F3B2F-AF32-4669-8C40-98A419FF1FC1}"/>
              </a:ext>
            </a:extLst>
          </p:cNvPr>
          <p:cNvSpPr/>
          <p:nvPr/>
        </p:nvSpPr>
        <p:spPr>
          <a:xfrm>
            <a:off x="463825" y="577629"/>
            <a:ext cx="10508974" cy="4801314"/>
          </a:xfrm>
          <a:prstGeom prst="rect">
            <a:avLst/>
          </a:prstGeom>
        </p:spPr>
        <p:txBody>
          <a:bodyPr wrap="square">
            <a:spAutoFit/>
          </a:bodyPr>
          <a:lstStyle/>
          <a:p>
            <a:r>
              <a:rPr lang="en-IN" dirty="0"/>
              <a:t>import React, { </a:t>
            </a:r>
            <a:r>
              <a:rPr lang="en-IN" dirty="0" err="1"/>
              <a:t>useState</a:t>
            </a:r>
            <a:r>
              <a:rPr lang="en-IN" dirty="0"/>
              <a:t> } from 'react';</a:t>
            </a:r>
          </a:p>
          <a:p>
            <a:r>
              <a:rPr lang="en-IN" dirty="0"/>
              <a:t>function App() {</a:t>
            </a:r>
          </a:p>
          <a:p>
            <a:r>
              <a:rPr lang="en-IN" dirty="0"/>
              <a:t>  </a:t>
            </a:r>
            <a:r>
              <a:rPr lang="en-IN" dirty="0" err="1"/>
              <a:t>const</a:t>
            </a:r>
            <a:r>
              <a:rPr lang="en-IN" dirty="0"/>
              <a:t> [</a:t>
            </a:r>
            <a:r>
              <a:rPr lang="en-IN" dirty="0" err="1"/>
              <a:t>isOn</a:t>
            </a:r>
            <a:r>
              <a:rPr lang="en-IN" dirty="0"/>
              <a:t>, </a:t>
            </a:r>
            <a:r>
              <a:rPr lang="en-IN" dirty="0" err="1"/>
              <a:t>setIsOn</a:t>
            </a:r>
            <a:r>
              <a:rPr lang="en-IN" dirty="0"/>
              <a:t>] = </a:t>
            </a:r>
            <a:r>
              <a:rPr lang="en-IN" dirty="0" err="1"/>
              <a:t>useState</a:t>
            </a:r>
            <a:r>
              <a:rPr lang="en-IN" dirty="0"/>
              <a:t>(false);</a:t>
            </a:r>
          </a:p>
          <a:p>
            <a:r>
              <a:rPr lang="en-IN" dirty="0"/>
              <a:t>  return (</a:t>
            </a:r>
          </a:p>
          <a:p>
            <a:r>
              <a:rPr lang="en-IN" dirty="0"/>
              <a:t>    &lt;div&gt;</a:t>
            </a:r>
          </a:p>
          <a:p>
            <a:r>
              <a:rPr lang="en-IN" dirty="0"/>
              <a:t>      {!</a:t>
            </a:r>
            <a:r>
              <a:rPr lang="en-IN" dirty="0" err="1"/>
              <a:t>isOn</a:t>
            </a:r>
            <a:r>
              <a:rPr lang="en-IN" dirty="0"/>
              <a:t> &amp;&amp; (</a:t>
            </a:r>
          </a:p>
          <a:p>
            <a:r>
              <a:rPr lang="en-IN" dirty="0"/>
              <a:t>        &lt;button type="button" </a:t>
            </a:r>
            <a:r>
              <a:rPr lang="en-IN" dirty="0" err="1"/>
              <a:t>onClick</a:t>
            </a:r>
            <a:r>
              <a:rPr lang="en-IN" dirty="0"/>
              <a:t>={() =&gt; </a:t>
            </a:r>
            <a:r>
              <a:rPr lang="en-IN" dirty="0" err="1"/>
              <a:t>setIsOn</a:t>
            </a:r>
            <a:r>
              <a:rPr lang="en-IN" dirty="0"/>
              <a:t>(true)}&gt;          Start        &lt;/button&gt;</a:t>
            </a:r>
          </a:p>
          <a:p>
            <a:r>
              <a:rPr lang="en-IN" dirty="0"/>
              <a:t>      )}</a:t>
            </a:r>
          </a:p>
          <a:p>
            <a:r>
              <a:rPr lang="en-IN" dirty="0"/>
              <a:t>      {</a:t>
            </a:r>
            <a:r>
              <a:rPr lang="en-IN" dirty="0" err="1"/>
              <a:t>isOn</a:t>
            </a:r>
            <a:r>
              <a:rPr lang="en-IN" dirty="0"/>
              <a:t> &amp;&amp; (</a:t>
            </a:r>
          </a:p>
          <a:p>
            <a:r>
              <a:rPr lang="en-IN" dirty="0"/>
              <a:t>        &lt;button type="button" </a:t>
            </a:r>
            <a:r>
              <a:rPr lang="en-IN" dirty="0" err="1"/>
              <a:t>onClick</a:t>
            </a:r>
            <a:r>
              <a:rPr lang="en-IN" dirty="0"/>
              <a:t>={() =&gt; </a:t>
            </a:r>
            <a:r>
              <a:rPr lang="en-IN" dirty="0" err="1"/>
              <a:t>setIsOn</a:t>
            </a:r>
            <a:r>
              <a:rPr lang="en-IN" dirty="0"/>
              <a:t>(false)}&gt;          Stop        &lt;/button&gt;</a:t>
            </a:r>
          </a:p>
          <a:p>
            <a:r>
              <a:rPr lang="en-IN" dirty="0"/>
              <a:t>      )}</a:t>
            </a:r>
          </a:p>
          <a:p>
            <a:r>
              <a:rPr lang="en-IN" dirty="0"/>
              <a:t>    &lt;/div&gt;</a:t>
            </a:r>
          </a:p>
          <a:p>
            <a:r>
              <a:rPr lang="en-IN" dirty="0"/>
              <a:t>  );</a:t>
            </a:r>
          </a:p>
          <a:p>
            <a:r>
              <a:rPr lang="en-IN" dirty="0"/>
              <a:t>}</a:t>
            </a:r>
          </a:p>
          <a:p>
            <a:r>
              <a:rPr lang="en-IN" dirty="0"/>
              <a:t>export default App;</a:t>
            </a:r>
          </a:p>
          <a:p>
            <a:r>
              <a:rPr lang="en-IN" dirty="0"/>
              <a:t>There is no stopwatch yet. But at least there are is a conditional rendering to show either a "Start" or "Stop" button. The state for the </a:t>
            </a:r>
            <a:r>
              <a:rPr lang="en-IN" dirty="0" err="1"/>
              <a:t>boolean</a:t>
            </a:r>
            <a:r>
              <a:rPr lang="en-IN" dirty="0"/>
              <a:t> flag is managed by the </a:t>
            </a:r>
            <a:r>
              <a:rPr lang="en-IN" dirty="0" err="1"/>
              <a:t>useState</a:t>
            </a:r>
            <a:r>
              <a:rPr lang="en-IN" dirty="0"/>
              <a:t> hook.</a:t>
            </a:r>
          </a:p>
        </p:txBody>
      </p:sp>
    </p:spTree>
    <p:extLst>
      <p:ext uri="{BB962C8B-B14F-4D97-AF65-F5344CB8AC3E}">
        <p14:creationId xmlns:p14="http://schemas.microsoft.com/office/powerpoint/2010/main" val="450973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22A957-96D2-45CD-9974-B1EA70D90896}"/>
              </a:ext>
            </a:extLst>
          </p:cNvPr>
          <p:cNvSpPr/>
          <p:nvPr/>
        </p:nvSpPr>
        <p:spPr>
          <a:xfrm>
            <a:off x="1563755" y="888040"/>
            <a:ext cx="7686261" cy="1200329"/>
          </a:xfrm>
          <a:prstGeom prst="rect">
            <a:avLst/>
          </a:prstGeom>
        </p:spPr>
        <p:txBody>
          <a:bodyPr wrap="square">
            <a:spAutoFit/>
          </a:bodyPr>
          <a:lstStyle/>
          <a:p>
            <a:r>
              <a:rPr lang="en-US" dirty="0" err="1"/>
              <a:t>useEffect</a:t>
            </a:r>
            <a:r>
              <a:rPr lang="en-US" dirty="0"/>
              <a:t>(() =&gt; {</a:t>
            </a:r>
          </a:p>
          <a:p>
            <a:r>
              <a:rPr lang="en-US" dirty="0"/>
              <a:t>    const interval = </a:t>
            </a:r>
            <a:r>
              <a:rPr lang="en-US" dirty="0" err="1"/>
              <a:t>setInterval</a:t>
            </a:r>
            <a:r>
              <a:rPr lang="en-US" dirty="0"/>
              <a:t>(() =&gt; console.log('tick'), 1000);</a:t>
            </a:r>
          </a:p>
          <a:p>
            <a:r>
              <a:rPr lang="en-US" dirty="0"/>
              <a:t>    return () =&gt; </a:t>
            </a:r>
            <a:r>
              <a:rPr lang="en-US" dirty="0" err="1"/>
              <a:t>clearInterval</a:t>
            </a:r>
            <a:r>
              <a:rPr lang="en-US" dirty="0"/>
              <a:t>(interval);</a:t>
            </a:r>
          </a:p>
          <a:p>
            <a:r>
              <a:rPr lang="en-US" dirty="0"/>
              <a:t>  });</a:t>
            </a:r>
            <a:endParaRPr lang="en-IN" dirty="0"/>
          </a:p>
        </p:txBody>
      </p:sp>
      <p:sp>
        <p:nvSpPr>
          <p:cNvPr id="4" name="Rectangle 3">
            <a:extLst>
              <a:ext uri="{FF2B5EF4-FFF2-40B4-BE49-F238E27FC236}">
                <a16:creationId xmlns:a16="http://schemas.microsoft.com/office/drawing/2014/main" id="{36143C3D-2B62-4D90-AA38-BBACB5931B9F}"/>
              </a:ext>
            </a:extLst>
          </p:cNvPr>
          <p:cNvSpPr/>
          <p:nvPr/>
        </p:nvSpPr>
        <p:spPr>
          <a:xfrm>
            <a:off x="715618" y="2404766"/>
            <a:ext cx="10707756" cy="3139321"/>
          </a:xfrm>
          <a:prstGeom prst="rect">
            <a:avLst/>
          </a:prstGeom>
        </p:spPr>
        <p:txBody>
          <a:bodyPr wrap="square">
            <a:spAutoFit/>
          </a:bodyPr>
          <a:lstStyle/>
          <a:p>
            <a:r>
              <a:rPr lang="en-US" dirty="0"/>
              <a:t>Let's introduce our side-effect with </a:t>
            </a:r>
            <a:r>
              <a:rPr lang="en-US" dirty="0" err="1"/>
              <a:t>useEffect</a:t>
            </a:r>
            <a:r>
              <a:rPr lang="en-US" dirty="0"/>
              <a:t> that registers an interval. The function used for the interval emits a console logging every second to your developer tools of your browser.</a:t>
            </a:r>
          </a:p>
          <a:p>
            <a:endParaRPr lang="en-US" dirty="0"/>
          </a:p>
          <a:p>
            <a:r>
              <a:rPr lang="en-US" dirty="0"/>
              <a:t>In order to remove the interval when the component unmounts (but also after every other render update), you can return a function in </a:t>
            </a:r>
            <a:r>
              <a:rPr lang="en-US" dirty="0" err="1"/>
              <a:t>useEffect</a:t>
            </a:r>
            <a:r>
              <a:rPr lang="en-US" dirty="0"/>
              <a:t> for anything to be called for the clean up. For instance, there shouldn't be any memory leak left behind when the component isn't there anymore.</a:t>
            </a:r>
          </a:p>
          <a:p>
            <a:endParaRPr lang="en-US" dirty="0"/>
          </a:p>
          <a:p>
            <a:r>
              <a:rPr lang="en-US" dirty="0"/>
              <a:t>If you would log how many times the function within the effect is called, you would see that it sets a new interval every time the state of the component changes (e.g. click on "Start"/"Stop" button).</a:t>
            </a:r>
            <a:endParaRPr lang="en-IN" dirty="0"/>
          </a:p>
        </p:txBody>
      </p:sp>
    </p:spTree>
    <p:extLst>
      <p:ext uri="{BB962C8B-B14F-4D97-AF65-F5344CB8AC3E}">
        <p14:creationId xmlns:p14="http://schemas.microsoft.com/office/powerpoint/2010/main" val="270796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92EB0-ABE5-4B21-B30A-9019927ACCBB}"/>
              </a:ext>
            </a:extLst>
          </p:cNvPr>
          <p:cNvSpPr/>
          <p:nvPr/>
        </p:nvSpPr>
        <p:spPr>
          <a:xfrm>
            <a:off x="622852" y="2967335"/>
            <a:ext cx="10827026" cy="646331"/>
          </a:xfrm>
          <a:prstGeom prst="rect">
            <a:avLst/>
          </a:prstGeom>
        </p:spPr>
        <p:txBody>
          <a:bodyPr wrap="square">
            <a:spAutoFit/>
          </a:bodyPr>
          <a:lstStyle/>
          <a:p>
            <a:r>
              <a:rPr lang="en-US" dirty="0"/>
              <a:t>In order to only run the effect on mount and unmount of the component, you can pass it an empty array as second argument.</a:t>
            </a:r>
          </a:p>
        </p:txBody>
      </p:sp>
      <p:sp>
        <p:nvSpPr>
          <p:cNvPr id="4" name="Rectangle 3">
            <a:extLst>
              <a:ext uri="{FF2B5EF4-FFF2-40B4-BE49-F238E27FC236}">
                <a16:creationId xmlns:a16="http://schemas.microsoft.com/office/drawing/2014/main" id="{8E2F7213-3CA6-4E3F-A131-3C26B05A8828}"/>
              </a:ext>
            </a:extLst>
          </p:cNvPr>
          <p:cNvSpPr/>
          <p:nvPr/>
        </p:nvSpPr>
        <p:spPr>
          <a:xfrm>
            <a:off x="1232452" y="1232597"/>
            <a:ext cx="8640418" cy="1200329"/>
          </a:xfrm>
          <a:prstGeom prst="rect">
            <a:avLst/>
          </a:prstGeom>
          <a:ln>
            <a:solidFill>
              <a:schemeClr val="accent1"/>
            </a:solidFill>
          </a:ln>
        </p:spPr>
        <p:txBody>
          <a:bodyPr wrap="square">
            <a:spAutoFit/>
          </a:bodyPr>
          <a:lstStyle/>
          <a:p>
            <a:r>
              <a:rPr lang="en-US" dirty="0" err="1"/>
              <a:t>useEffect</a:t>
            </a:r>
            <a:r>
              <a:rPr lang="en-US" dirty="0"/>
              <a:t>(() =&gt; {</a:t>
            </a:r>
          </a:p>
          <a:p>
            <a:r>
              <a:rPr lang="en-US" dirty="0"/>
              <a:t>    const interval = </a:t>
            </a:r>
            <a:r>
              <a:rPr lang="en-US" dirty="0" err="1"/>
              <a:t>setInterval</a:t>
            </a:r>
            <a:r>
              <a:rPr lang="en-US" dirty="0"/>
              <a:t>(() =&gt; console.log('tick'), 1000);</a:t>
            </a:r>
          </a:p>
          <a:p>
            <a:r>
              <a:rPr lang="en-US" dirty="0"/>
              <a:t>    return () =&gt; </a:t>
            </a:r>
            <a:r>
              <a:rPr lang="en-US" dirty="0" err="1"/>
              <a:t>clearInterval</a:t>
            </a:r>
            <a:r>
              <a:rPr lang="en-US" dirty="0"/>
              <a:t>(interval);</a:t>
            </a:r>
          </a:p>
          <a:p>
            <a:r>
              <a:rPr lang="en-US" dirty="0"/>
              <a:t>  }, []);</a:t>
            </a:r>
            <a:endParaRPr lang="en-IN" dirty="0"/>
          </a:p>
        </p:txBody>
      </p:sp>
      <p:sp>
        <p:nvSpPr>
          <p:cNvPr id="5" name="Rectangle 4">
            <a:extLst>
              <a:ext uri="{FF2B5EF4-FFF2-40B4-BE49-F238E27FC236}">
                <a16:creationId xmlns:a16="http://schemas.microsoft.com/office/drawing/2014/main" id="{F9308BD7-5B94-4499-997C-1420CFBD2314}"/>
              </a:ext>
            </a:extLst>
          </p:cNvPr>
          <p:cNvSpPr/>
          <p:nvPr/>
        </p:nvSpPr>
        <p:spPr>
          <a:xfrm>
            <a:off x="622852" y="5507073"/>
            <a:ext cx="11092070" cy="923330"/>
          </a:xfrm>
          <a:prstGeom prst="rect">
            <a:avLst/>
          </a:prstGeom>
        </p:spPr>
        <p:txBody>
          <a:bodyPr wrap="square">
            <a:spAutoFit/>
          </a:bodyPr>
          <a:lstStyle/>
          <a:p>
            <a:r>
              <a:rPr lang="en-US" dirty="0"/>
              <a:t> Only when one of the variables in the array changes, the effect will run during the update cycle. If you keep the array empty, the effect will only run on mount and unmount, because there is no variable to be checked for running the side-effect again</a:t>
            </a:r>
            <a:endParaRPr lang="en-IN" dirty="0"/>
          </a:p>
        </p:txBody>
      </p:sp>
      <p:sp>
        <p:nvSpPr>
          <p:cNvPr id="6" name="Rectangle 5">
            <a:extLst>
              <a:ext uri="{FF2B5EF4-FFF2-40B4-BE49-F238E27FC236}">
                <a16:creationId xmlns:a16="http://schemas.microsoft.com/office/drawing/2014/main" id="{4ADA4534-2843-434C-B4F1-6F596C9E16BC}"/>
              </a:ext>
            </a:extLst>
          </p:cNvPr>
          <p:cNvSpPr/>
          <p:nvPr/>
        </p:nvSpPr>
        <p:spPr>
          <a:xfrm>
            <a:off x="1232452" y="3960205"/>
            <a:ext cx="8640418" cy="1200329"/>
          </a:xfrm>
          <a:prstGeom prst="rect">
            <a:avLst/>
          </a:prstGeom>
          <a:ln>
            <a:solidFill>
              <a:schemeClr val="accent1"/>
            </a:solidFill>
          </a:ln>
        </p:spPr>
        <p:txBody>
          <a:bodyPr wrap="square">
            <a:spAutoFit/>
          </a:bodyPr>
          <a:lstStyle/>
          <a:p>
            <a:r>
              <a:rPr lang="en-US" dirty="0" err="1"/>
              <a:t>useEffect</a:t>
            </a:r>
            <a:r>
              <a:rPr lang="en-US" dirty="0"/>
              <a:t>(() =&gt; {</a:t>
            </a:r>
          </a:p>
          <a:p>
            <a:r>
              <a:rPr lang="en-US" dirty="0"/>
              <a:t>    const interval = </a:t>
            </a:r>
            <a:r>
              <a:rPr lang="en-US" dirty="0" err="1"/>
              <a:t>setInterval</a:t>
            </a:r>
            <a:r>
              <a:rPr lang="en-US" dirty="0"/>
              <a:t>(() =&gt; console.log('tick'), 1000);</a:t>
            </a:r>
          </a:p>
          <a:p>
            <a:r>
              <a:rPr lang="en-US" dirty="0"/>
              <a:t>    return () =&gt; </a:t>
            </a:r>
            <a:r>
              <a:rPr lang="en-US" dirty="0" err="1"/>
              <a:t>clearInterval</a:t>
            </a:r>
            <a:r>
              <a:rPr lang="en-US" dirty="0"/>
              <a:t>(interval);</a:t>
            </a:r>
          </a:p>
          <a:p>
            <a:r>
              <a:rPr lang="en-US" dirty="0"/>
              <a:t>  }, [</a:t>
            </a:r>
            <a:r>
              <a:rPr lang="en-US" dirty="0" err="1"/>
              <a:t>isOn</a:t>
            </a:r>
            <a:r>
              <a:rPr lang="en-US" dirty="0"/>
              <a:t>]);</a:t>
            </a:r>
            <a:endParaRPr lang="en-IN" dirty="0"/>
          </a:p>
        </p:txBody>
      </p:sp>
    </p:spTree>
    <p:extLst>
      <p:ext uri="{BB962C8B-B14F-4D97-AF65-F5344CB8AC3E}">
        <p14:creationId xmlns:p14="http://schemas.microsoft.com/office/powerpoint/2010/main" val="212895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4D0B-5FB1-46D0-B9E4-BD1472B06D6B}"/>
              </a:ext>
            </a:extLst>
          </p:cNvPr>
          <p:cNvSpPr>
            <a:spLocks noGrp="1"/>
          </p:cNvSpPr>
          <p:nvPr>
            <p:ph type="title"/>
          </p:nvPr>
        </p:nvSpPr>
        <p:spPr/>
        <p:txBody>
          <a:bodyPr/>
          <a:lstStyle/>
          <a:p>
            <a:r>
              <a:rPr lang="en-IN" cap="all" dirty="0"/>
              <a:t>REACT CUSTOM HOOKS</a:t>
            </a:r>
            <a:endParaRPr lang="en-IN" dirty="0"/>
          </a:p>
        </p:txBody>
      </p:sp>
      <p:sp>
        <p:nvSpPr>
          <p:cNvPr id="3" name="Content Placeholder 2">
            <a:extLst>
              <a:ext uri="{FF2B5EF4-FFF2-40B4-BE49-F238E27FC236}">
                <a16:creationId xmlns:a16="http://schemas.microsoft.com/office/drawing/2014/main" id="{3E4E848B-AC2A-4B8D-8428-E5101614C0C1}"/>
              </a:ext>
            </a:extLst>
          </p:cNvPr>
          <p:cNvSpPr>
            <a:spLocks noGrp="1"/>
          </p:cNvSpPr>
          <p:nvPr>
            <p:ph idx="1"/>
          </p:nvPr>
        </p:nvSpPr>
        <p:spPr/>
        <p:txBody>
          <a:bodyPr>
            <a:normAutofit lnSpcReduction="10000"/>
          </a:bodyPr>
          <a:lstStyle/>
          <a:p>
            <a:r>
              <a:rPr lang="en-US" dirty="0"/>
              <a:t>When we want to share logic between two JavaScript functions, we extract it to a third function. Both components and Hooks are functions, so this works for them too!</a:t>
            </a:r>
          </a:p>
          <a:p>
            <a:endParaRPr lang="en-US" dirty="0"/>
          </a:p>
          <a:p>
            <a:r>
              <a:rPr lang="en-US" dirty="0"/>
              <a:t>A custom Hook is a JavaScript function whose name starts with ”use” and that may call other Hooks</a:t>
            </a:r>
          </a:p>
          <a:p>
            <a:r>
              <a:rPr lang="en-US" dirty="0"/>
              <a:t>Unlike a React component, a custom Hook doesn’t need to have a specific signature. We can decide what it takes as arguments, and what, if anything, it should return. </a:t>
            </a:r>
          </a:p>
          <a:p>
            <a:r>
              <a:rPr lang="en-US" dirty="0"/>
              <a:t>In other words, it’s just like a normal function. Its name should always start with use so that you can tell at a glance that the rules of Hooks apply to it.</a:t>
            </a:r>
            <a:endParaRPr lang="en-IN" dirty="0"/>
          </a:p>
        </p:txBody>
      </p:sp>
    </p:spTree>
    <p:extLst>
      <p:ext uri="{BB962C8B-B14F-4D97-AF65-F5344CB8AC3E}">
        <p14:creationId xmlns:p14="http://schemas.microsoft.com/office/powerpoint/2010/main" val="237380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097DE4-A972-43D7-8570-0E65DFB2CA01}"/>
              </a:ext>
            </a:extLst>
          </p:cNvPr>
          <p:cNvSpPr/>
          <p:nvPr/>
        </p:nvSpPr>
        <p:spPr>
          <a:xfrm>
            <a:off x="596348" y="751344"/>
            <a:ext cx="8547652" cy="5632311"/>
          </a:xfrm>
          <a:prstGeom prst="rect">
            <a:avLst/>
          </a:prstGeom>
        </p:spPr>
        <p:txBody>
          <a:bodyPr wrap="square">
            <a:spAutoFit/>
          </a:bodyPr>
          <a:lstStyle/>
          <a:p>
            <a:r>
              <a:rPr lang="en-IN" dirty="0"/>
              <a:t>import React, { </a:t>
            </a:r>
            <a:r>
              <a:rPr lang="en-IN" dirty="0" err="1"/>
              <a:t>useState</a:t>
            </a:r>
            <a:r>
              <a:rPr lang="en-IN" dirty="0"/>
              <a:t>, </a:t>
            </a:r>
            <a:r>
              <a:rPr lang="en-IN" dirty="0" err="1"/>
              <a:t>useEffect</a:t>
            </a:r>
            <a:r>
              <a:rPr lang="en-IN" dirty="0"/>
              <a:t> } from 'react’;</a:t>
            </a:r>
          </a:p>
          <a:p>
            <a:endParaRPr lang="en-IN" dirty="0"/>
          </a:p>
          <a:p>
            <a:r>
              <a:rPr lang="en-IN" dirty="0"/>
              <a:t>function </a:t>
            </a:r>
            <a:r>
              <a:rPr lang="en-IN" dirty="0" err="1"/>
              <a:t>useOffline</a:t>
            </a:r>
            <a:r>
              <a:rPr lang="en-IN" dirty="0"/>
              <a:t>() {</a:t>
            </a:r>
          </a:p>
          <a:p>
            <a:r>
              <a:rPr lang="en-IN" dirty="0"/>
              <a:t>  </a:t>
            </a:r>
            <a:r>
              <a:rPr lang="en-IN" dirty="0" err="1"/>
              <a:t>const</a:t>
            </a:r>
            <a:r>
              <a:rPr lang="en-IN" dirty="0"/>
              <a:t> [</a:t>
            </a:r>
            <a:r>
              <a:rPr lang="en-IN" dirty="0" err="1"/>
              <a:t>isOffline</a:t>
            </a:r>
            <a:r>
              <a:rPr lang="en-IN" dirty="0"/>
              <a:t>, </a:t>
            </a:r>
            <a:r>
              <a:rPr lang="en-IN" dirty="0" err="1"/>
              <a:t>setIsOffline</a:t>
            </a:r>
            <a:r>
              <a:rPr lang="en-IN" dirty="0"/>
              <a:t>] = </a:t>
            </a:r>
            <a:r>
              <a:rPr lang="en-IN" dirty="0" err="1"/>
              <a:t>useState</a:t>
            </a:r>
            <a:r>
              <a:rPr lang="en-IN" dirty="0"/>
              <a:t>(false);</a:t>
            </a:r>
          </a:p>
          <a:p>
            <a:r>
              <a:rPr lang="en-IN" dirty="0"/>
              <a:t>  function </a:t>
            </a:r>
            <a:r>
              <a:rPr lang="en-IN" dirty="0" err="1"/>
              <a:t>onOffline</a:t>
            </a:r>
            <a:r>
              <a:rPr lang="en-IN" dirty="0"/>
              <a:t>() {</a:t>
            </a:r>
          </a:p>
          <a:p>
            <a:r>
              <a:rPr lang="en-IN" dirty="0"/>
              <a:t>    </a:t>
            </a:r>
            <a:r>
              <a:rPr lang="en-IN" dirty="0" err="1"/>
              <a:t>setIsOffline</a:t>
            </a:r>
            <a:r>
              <a:rPr lang="en-IN" dirty="0"/>
              <a:t>(true);</a:t>
            </a:r>
          </a:p>
          <a:p>
            <a:r>
              <a:rPr lang="en-IN" dirty="0"/>
              <a:t>  }</a:t>
            </a:r>
          </a:p>
          <a:p>
            <a:r>
              <a:rPr lang="en-IN" dirty="0"/>
              <a:t>  function </a:t>
            </a:r>
            <a:r>
              <a:rPr lang="en-IN" dirty="0" err="1"/>
              <a:t>onOnline</a:t>
            </a:r>
            <a:r>
              <a:rPr lang="en-IN" dirty="0"/>
              <a:t>() {</a:t>
            </a:r>
          </a:p>
          <a:p>
            <a:r>
              <a:rPr lang="en-IN" dirty="0"/>
              <a:t>    </a:t>
            </a:r>
            <a:r>
              <a:rPr lang="en-IN" dirty="0" err="1"/>
              <a:t>setIsOffline</a:t>
            </a:r>
            <a:r>
              <a:rPr lang="en-IN" dirty="0"/>
              <a:t>(false);</a:t>
            </a:r>
          </a:p>
          <a:p>
            <a:r>
              <a:rPr lang="en-IN" dirty="0"/>
              <a:t>  }</a:t>
            </a:r>
          </a:p>
          <a:p>
            <a:r>
              <a:rPr lang="en-IN" dirty="0"/>
              <a:t>  </a:t>
            </a:r>
            <a:r>
              <a:rPr lang="en-IN" dirty="0" err="1"/>
              <a:t>useEffect</a:t>
            </a:r>
            <a:r>
              <a:rPr lang="en-IN" dirty="0"/>
              <a:t>(() =&gt; {</a:t>
            </a:r>
          </a:p>
          <a:p>
            <a:r>
              <a:rPr lang="en-IN" dirty="0"/>
              <a:t>    </a:t>
            </a:r>
            <a:r>
              <a:rPr lang="en-IN" dirty="0" err="1"/>
              <a:t>window.addEventListener</a:t>
            </a:r>
            <a:r>
              <a:rPr lang="en-IN" dirty="0"/>
              <a:t>('offline', </a:t>
            </a:r>
            <a:r>
              <a:rPr lang="en-IN" dirty="0" err="1"/>
              <a:t>onOffline</a:t>
            </a:r>
            <a:r>
              <a:rPr lang="en-IN" dirty="0"/>
              <a:t>);</a:t>
            </a:r>
          </a:p>
          <a:p>
            <a:r>
              <a:rPr lang="en-IN" dirty="0"/>
              <a:t>    </a:t>
            </a:r>
            <a:r>
              <a:rPr lang="en-IN" dirty="0" err="1"/>
              <a:t>window.addEventListener</a:t>
            </a:r>
            <a:r>
              <a:rPr lang="en-IN" dirty="0"/>
              <a:t>('online', </a:t>
            </a:r>
            <a:r>
              <a:rPr lang="en-IN" dirty="0" err="1"/>
              <a:t>onOnline</a:t>
            </a:r>
            <a:r>
              <a:rPr lang="en-IN" dirty="0"/>
              <a:t>);</a:t>
            </a:r>
          </a:p>
          <a:p>
            <a:r>
              <a:rPr lang="en-IN" dirty="0"/>
              <a:t>    return () =&gt; {</a:t>
            </a:r>
          </a:p>
          <a:p>
            <a:r>
              <a:rPr lang="en-IN" dirty="0"/>
              <a:t>      </a:t>
            </a:r>
            <a:r>
              <a:rPr lang="en-IN" dirty="0" err="1"/>
              <a:t>window.removeEventListener</a:t>
            </a:r>
            <a:r>
              <a:rPr lang="en-IN" dirty="0"/>
              <a:t>('offline', </a:t>
            </a:r>
            <a:r>
              <a:rPr lang="en-IN" dirty="0" err="1"/>
              <a:t>onOffline</a:t>
            </a:r>
            <a:r>
              <a:rPr lang="en-IN" dirty="0"/>
              <a:t>);</a:t>
            </a:r>
          </a:p>
          <a:p>
            <a:r>
              <a:rPr lang="en-IN" dirty="0"/>
              <a:t>      </a:t>
            </a:r>
            <a:r>
              <a:rPr lang="en-IN" dirty="0" err="1"/>
              <a:t>window.removeEventListener</a:t>
            </a:r>
            <a:r>
              <a:rPr lang="en-IN" dirty="0"/>
              <a:t>('online', </a:t>
            </a:r>
            <a:r>
              <a:rPr lang="en-IN" dirty="0" err="1"/>
              <a:t>onOnline</a:t>
            </a:r>
            <a:r>
              <a:rPr lang="en-IN" dirty="0"/>
              <a:t>);</a:t>
            </a:r>
          </a:p>
          <a:p>
            <a:r>
              <a:rPr lang="en-IN" dirty="0"/>
              <a:t>    };</a:t>
            </a:r>
          </a:p>
          <a:p>
            <a:r>
              <a:rPr lang="en-IN" dirty="0"/>
              <a:t>  }, []);</a:t>
            </a:r>
          </a:p>
          <a:p>
            <a:r>
              <a:rPr lang="en-IN" dirty="0"/>
              <a:t>  return </a:t>
            </a:r>
            <a:r>
              <a:rPr lang="en-IN" dirty="0" err="1"/>
              <a:t>isOffline</a:t>
            </a:r>
            <a:r>
              <a:rPr lang="en-IN" dirty="0"/>
              <a:t>;</a:t>
            </a:r>
          </a:p>
          <a:p>
            <a:r>
              <a:rPr lang="en-IN" dirty="0"/>
              <a:t>}</a:t>
            </a:r>
          </a:p>
        </p:txBody>
      </p:sp>
    </p:spTree>
    <p:extLst>
      <p:ext uri="{BB962C8B-B14F-4D97-AF65-F5344CB8AC3E}">
        <p14:creationId xmlns:p14="http://schemas.microsoft.com/office/powerpoint/2010/main" val="2291902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678E6-0F36-4A51-9EB0-E371F8C7472A}"/>
              </a:ext>
            </a:extLst>
          </p:cNvPr>
          <p:cNvSpPr/>
          <p:nvPr/>
        </p:nvSpPr>
        <p:spPr>
          <a:xfrm>
            <a:off x="1974574" y="1258957"/>
            <a:ext cx="7169426" cy="2308324"/>
          </a:xfrm>
          <a:prstGeom prst="rect">
            <a:avLst/>
          </a:prstGeom>
        </p:spPr>
        <p:txBody>
          <a:bodyPr wrap="square">
            <a:spAutoFit/>
          </a:bodyPr>
          <a:lstStyle/>
          <a:p>
            <a:r>
              <a:rPr lang="en-IN" dirty="0"/>
              <a:t>function App() {</a:t>
            </a:r>
          </a:p>
          <a:p>
            <a:r>
              <a:rPr lang="en-IN" dirty="0"/>
              <a:t>  </a:t>
            </a:r>
            <a:r>
              <a:rPr lang="en-IN" dirty="0" err="1"/>
              <a:t>const</a:t>
            </a:r>
            <a:r>
              <a:rPr lang="en-IN" dirty="0"/>
              <a:t> </a:t>
            </a:r>
            <a:r>
              <a:rPr lang="en-IN" dirty="0" err="1"/>
              <a:t>isOffline</a:t>
            </a:r>
            <a:r>
              <a:rPr lang="en-IN" dirty="0"/>
              <a:t> = </a:t>
            </a:r>
            <a:r>
              <a:rPr lang="en-IN" dirty="0" err="1"/>
              <a:t>useOffline</a:t>
            </a:r>
            <a:r>
              <a:rPr lang="en-IN" dirty="0"/>
              <a:t>();</a:t>
            </a:r>
          </a:p>
          <a:p>
            <a:r>
              <a:rPr lang="en-IN" dirty="0"/>
              <a:t>  if (</a:t>
            </a:r>
            <a:r>
              <a:rPr lang="en-IN" dirty="0" err="1"/>
              <a:t>isOffline</a:t>
            </a:r>
            <a:r>
              <a:rPr lang="en-IN" dirty="0"/>
              <a:t>) {</a:t>
            </a:r>
          </a:p>
          <a:p>
            <a:r>
              <a:rPr lang="en-IN" dirty="0"/>
              <a:t>    return &lt;div&gt;Sorry, you are offline ...&lt;/div&gt;;</a:t>
            </a:r>
          </a:p>
          <a:p>
            <a:r>
              <a:rPr lang="en-IN" dirty="0"/>
              <a:t>  }</a:t>
            </a:r>
          </a:p>
          <a:p>
            <a:r>
              <a:rPr lang="en-IN" dirty="0"/>
              <a:t>  return &lt;div&gt;You are online!&lt;/div&gt;;</a:t>
            </a:r>
          </a:p>
          <a:p>
            <a:r>
              <a:rPr lang="en-IN" dirty="0"/>
              <a:t>}</a:t>
            </a:r>
          </a:p>
          <a:p>
            <a:r>
              <a:rPr lang="en-IN" dirty="0"/>
              <a:t>export default App;</a:t>
            </a:r>
          </a:p>
        </p:txBody>
      </p:sp>
    </p:spTree>
    <p:extLst>
      <p:ext uri="{BB962C8B-B14F-4D97-AF65-F5344CB8AC3E}">
        <p14:creationId xmlns:p14="http://schemas.microsoft.com/office/powerpoint/2010/main" val="652796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F264-3D53-4255-B845-2E53FF9BA68A}"/>
              </a:ext>
            </a:extLst>
          </p:cNvPr>
          <p:cNvSpPr>
            <a:spLocks noGrp="1"/>
          </p:cNvSpPr>
          <p:nvPr>
            <p:ph type="title"/>
          </p:nvPr>
        </p:nvSpPr>
        <p:spPr>
          <a:xfrm>
            <a:off x="1154954" y="973668"/>
            <a:ext cx="9976872" cy="706964"/>
          </a:xfrm>
        </p:spPr>
        <p:txBody>
          <a:bodyPr/>
          <a:lstStyle/>
          <a:p>
            <a:r>
              <a:rPr lang="en-US" cap="all" dirty="0"/>
              <a:t>ABSTRACTION WITH CUSTOM REACT HOOKS</a:t>
            </a:r>
            <a:br>
              <a:rPr lang="en-US" cap="all" dirty="0"/>
            </a:br>
            <a:endParaRPr lang="en-IN" dirty="0"/>
          </a:p>
        </p:txBody>
      </p:sp>
      <p:sp>
        <p:nvSpPr>
          <p:cNvPr id="3" name="Content Placeholder 2">
            <a:extLst>
              <a:ext uri="{FF2B5EF4-FFF2-40B4-BE49-F238E27FC236}">
                <a16:creationId xmlns:a16="http://schemas.microsoft.com/office/drawing/2014/main" id="{0139C05C-82DA-4227-BF9F-059BEE823246}"/>
              </a:ext>
            </a:extLst>
          </p:cNvPr>
          <p:cNvSpPr>
            <a:spLocks noGrp="1"/>
          </p:cNvSpPr>
          <p:nvPr>
            <p:ph idx="1"/>
          </p:nvPr>
        </p:nvSpPr>
        <p:spPr>
          <a:xfrm>
            <a:off x="1154954" y="2603500"/>
            <a:ext cx="10785255" cy="3416300"/>
          </a:xfrm>
        </p:spPr>
        <p:txBody>
          <a:bodyPr>
            <a:normAutofit/>
          </a:bodyPr>
          <a:lstStyle/>
          <a:p>
            <a:r>
              <a:rPr lang="en-US" dirty="0"/>
              <a:t>Ability to combine React Hooks to new custom React Hooks, that are designed to solve a problem , makes them the perfect fit for reusable component logic.</a:t>
            </a:r>
          </a:p>
          <a:p>
            <a:r>
              <a:rPr lang="en-US" dirty="0"/>
              <a:t>The </a:t>
            </a:r>
            <a:r>
              <a:rPr lang="en-US" dirty="0" err="1"/>
              <a:t>useStateWithLocalStorage</a:t>
            </a:r>
            <a:r>
              <a:rPr lang="en-US" dirty="0"/>
              <a:t> Hook allows us to have state management, but also to synchronize the state with the browser's local storage. </a:t>
            </a:r>
          </a:p>
          <a:p>
            <a:r>
              <a:rPr lang="en-US" dirty="0"/>
              <a:t>Every time the component mounts, the state from the local storage is used in case the local storage has a value stored in the first place.</a:t>
            </a:r>
          </a:p>
          <a:p>
            <a:r>
              <a:rPr lang="en-US" dirty="0"/>
              <a:t>Custom Hooks put reusable logic perfectly together in one function. Whereas all this logic was scattered around in the previously seen React Class Component, React Hooks put all of these pieces together and encapsulate them.</a:t>
            </a:r>
            <a:endParaRPr lang="en-IN" dirty="0"/>
          </a:p>
        </p:txBody>
      </p:sp>
    </p:spTree>
    <p:extLst>
      <p:ext uri="{BB962C8B-B14F-4D97-AF65-F5344CB8AC3E}">
        <p14:creationId xmlns:p14="http://schemas.microsoft.com/office/powerpoint/2010/main" val="3612461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A1113-3CB3-497E-977A-AD24D1534B23}"/>
              </a:ext>
            </a:extLst>
          </p:cNvPr>
          <p:cNvSpPr/>
          <p:nvPr/>
        </p:nvSpPr>
        <p:spPr>
          <a:xfrm>
            <a:off x="662608" y="612844"/>
            <a:ext cx="11436626" cy="5355312"/>
          </a:xfrm>
          <a:prstGeom prst="rect">
            <a:avLst/>
          </a:prstGeom>
        </p:spPr>
        <p:txBody>
          <a:bodyPr wrap="square">
            <a:spAutoFit/>
          </a:bodyPr>
          <a:lstStyle/>
          <a:p>
            <a:r>
              <a:rPr lang="en-IN" dirty="0" err="1"/>
              <a:t>const</a:t>
            </a:r>
            <a:r>
              <a:rPr lang="en-IN" dirty="0"/>
              <a:t> </a:t>
            </a:r>
            <a:r>
              <a:rPr lang="en-IN" dirty="0" err="1"/>
              <a:t>useStateWithLocalStorage</a:t>
            </a:r>
            <a:r>
              <a:rPr lang="en-IN" dirty="0"/>
              <a:t> = </a:t>
            </a:r>
            <a:r>
              <a:rPr lang="en-IN" dirty="0" err="1"/>
              <a:t>localStorageKey</a:t>
            </a:r>
            <a:r>
              <a:rPr lang="en-IN" dirty="0"/>
              <a:t> =&gt; {</a:t>
            </a:r>
          </a:p>
          <a:p>
            <a:r>
              <a:rPr lang="en-IN" dirty="0"/>
              <a:t>  </a:t>
            </a:r>
            <a:r>
              <a:rPr lang="en-IN" dirty="0" err="1"/>
              <a:t>const</a:t>
            </a:r>
            <a:r>
              <a:rPr lang="en-IN" dirty="0"/>
              <a:t> [value, </a:t>
            </a:r>
            <a:r>
              <a:rPr lang="en-IN" dirty="0" err="1"/>
              <a:t>setValue</a:t>
            </a:r>
            <a:r>
              <a:rPr lang="en-IN" dirty="0"/>
              <a:t>] = </a:t>
            </a:r>
            <a:r>
              <a:rPr lang="en-IN" dirty="0" err="1"/>
              <a:t>React.useState</a:t>
            </a:r>
            <a:r>
              <a:rPr lang="en-IN" dirty="0"/>
              <a:t>(</a:t>
            </a:r>
          </a:p>
          <a:p>
            <a:r>
              <a:rPr lang="en-IN" dirty="0"/>
              <a:t>    </a:t>
            </a:r>
            <a:r>
              <a:rPr lang="en-IN" dirty="0" err="1"/>
              <a:t>localStorage.getItem</a:t>
            </a:r>
            <a:r>
              <a:rPr lang="en-IN" dirty="0"/>
              <a:t>(</a:t>
            </a:r>
            <a:r>
              <a:rPr lang="en-IN" dirty="0" err="1"/>
              <a:t>localStorageKey</a:t>
            </a:r>
            <a:r>
              <a:rPr lang="en-IN" dirty="0"/>
              <a:t>) || '',  );</a:t>
            </a:r>
          </a:p>
          <a:p>
            <a:r>
              <a:rPr lang="en-IN" dirty="0"/>
              <a:t>  </a:t>
            </a:r>
            <a:r>
              <a:rPr lang="en-IN" dirty="0" err="1"/>
              <a:t>React.useEffect</a:t>
            </a:r>
            <a:r>
              <a:rPr lang="en-IN" dirty="0"/>
              <a:t>(() =&gt; {</a:t>
            </a:r>
          </a:p>
          <a:p>
            <a:r>
              <a:rPr lang="en-IN" dirty="0"/>
              <a:t>    </a:t>
            </a:r>
            <a:r>
              <a:rPr lang="en-IN" dirty="0" err="1"/>
              <a:t>localStorage.setItem</a:t>
            </a:r>
            <a:r>
              <a:rPr lang="en-IN" dirty="0"/>
              <a:t>(</a:t>
            </a:r>
            <a:r>
              <a:rPr lang="en-IN" dirty="0" err="1"/>
              <a:t>localStorageKey</a:t>
            </a:r>
            <a:r>
              <a:rPr lang="en-IN" dirty="0"/>
              <a:t>, value);</a:t>
            </a:r>
          </a:p>
          <a:p>
            <a:r>
              <a:rPr lang="en-IN" dirty="0"/>
              <a:t>  }, [value]);</a:t>
            </a:r>
          </a:p>
          <a:p>
            <a:r>
              <a:rPr lang="en-IN" dirty="0"/>
              <a:t>  return [value, </a:t>
            </a:r>
            <a:r>
              <a:rPr lang="en-IN" dirty="0" err="1"/>
              <a:t>setValue</a:t>
            </a:r>
            <a:r>
              <a:rPr lang="en-IN" dirty="0"/>
              <a:t>];</a:t>
            </a:r>
          </a:p>
          <a:p>
            <a:r>
              <a:rPr lang="en-IN" dirty="0"/>
              <a:t>};</a:t>
            </a:r>
          </a:p>
          <a:p>
            <a:r>
              <a:rPr lang="en-IN" dirty="0" err="1"/>
              <a:t>const</a:t>
            </a:r>
            <a:r>
              <a:rPr lang="en-IN" dirty="0"/>
              <a:t> App = () =&gt; {</a:t>
            </a:r>
          </a:p>
          <a:p>
            <a:r>
              <a:rPr lang="en-IN" dirty="0"/>
              <a:t>  </a:t>
            </a:r>
            <a:r>
              <a:rPr lang="en-IN" dirty="0" err="1"/>
              <a:t>const</a:t>
            </a:r>
            <a:r>
              <a:rPr lang="en-IN" dirty="0"/>
              <a:t> [value, </a:t>
            </a:r>
            <a:r>
              <a:rPr lang="en-IN" dirty="0" err="1"/>
              <a:t>setValue</a:t>
            </a:r>
            <a:r>
              <a:rPr lang="en-IN" dirty="0"/>
              <a:t>] = </a:t>
            </a:r>
            <a:r>
              <a:rPr lang="en-IN" dirty="0" err="1"/>
              <a:t>useStateWithLocalStorage</a:t>
            </a:r>
            <a:r>
              <a:rPr lang="en-IN" dirty="0"/>
              <a:t>(    '</a:t>
            </a:r>
            <a:r>
              <a:rPr lang="en-IN" dirty="0" err="1"/>
              <a:t>myValueInLocalStorage</a:t>
            </a:r>
            <a:r>
              <a:rPr lang="en-IN" dirty="0"/>
              <a:t>',  );</a:t>
            </a:r>
          </a:p>
          <a:p>
            <a:r>
              <a:rPr lang="en-IN" dirty="0"/>
              <a:t>  </a:t>
            </a:r>
            <a:r>
              <a:rPr lang="en-IN" dirty="0" err="1"/>
              <a:t>const</a:t>
            </a:r>
            <a:r>
              <a:rPr lang="en-IN" dirty="0"/>
              <a:t> </a:t>
            </a:r>
            <a:r>
              <a:rPr lang="en-IN" dirty="0" err="1"/>
              <a:t>onChange</a:t>
            </a:r>
            <a:r>
              <a:rPr lang="en-IN" dirty="0"/>
              <a:t> = event =&gt; </a:t>
            </a:r>
            <a:r>
              <a:rPr lang="en-IN" dirty="0" err="1"/>
              <a:t>setValue</a:t>
            </a:r>
            <a:r>
              <a:rPr lang="en-IN" dirty="0"/>
              <a:t>(</a:t>
            </a:r>
            <a:r>
              <a:rPr lang="en-IN" dirty="0" err="1"/>
              <a:t>event.target.value</a:t>
            </a:r>
            <a:r>
              <a:rPr lang="en-IN" dirty="0"/>
              <a:t>);</a:t>
            </a:r>
          </a:p>
          <a:p>
            <a:r>
              <a:rPr lang="en-IN" dirty="0"/>
              <a:t>  return (</a:t>
            </a:r>
          </a:p>
          <a:p>
            <a:r>
              <a:rPr lang="en-IN" dirty="0"/>
              <a:t>    &lt;div&gt;</a:t>
            </a:r>
          </a:p>
          <a:p>
            <a:r>
              <a:rPr lang="en-IN" dirty="0"/>
              <a:t>      &lt;h1&gt;Hello React Function Component!&lt;/h1&gt;</a:t>
            </a:r>
          </a:p>
          <a:p>
            <a:r>
              <a:rPr lang="en-IN" dirty="0"/>
              <a:t>      &lt;input value={value} type="text" </a:t>
            </a:r>
            <a:r>
              <a:rPr lang="en-IN" dirty="0" err="1"/>
              <a:t>onChange</a:t>
            </a:r>
            <a:r>
              <a:rPr lang="en-IN" dirty="0"/>
              <a:t>={</a:t>
            </a:r>
            <a:r>
              <a:rPr lang="en-IN" dirty="0" err="1"/>
              <a:t>onChange</a:t>
            </a:r>
            <a:r>
              <a:rPr lang="en-IN" dirty="0"/>
              <a:t>} /&gt;</a:t>
            </a:r>
          </a:p>
          <a:p>
            <a:r>
              <a:rPr lang="en-IN" dirty="0"/>
              <a:t>      &lt;p&gt;{value}&lt;/p&gt;</a:t>
            </a:r>
          </a:p>
          <a:p>
            <a:r>
              <a:rPr lang="en-IN" dirty="0"/>
              <a:t>    &lt;/div&gt;</a:t>
            </a:r>
          </a:p>
          <a:p>
            <a:r>
              <a:rPr lang="en-IN" dirty="0"/>
              <a:t>  );</a:t>
            </a:r>
          </a:p>
          <a:p>
            <a:r>
              <a:rPr lang="en-IN" dirty="0"/>
              <a:t>};</a:t>
            </a:r>
          </a:p>
        </p:txBody>
      </p:sp>
      <p:sp>
        <p:nvSpPr>
          <p:cNvPr id="5" name="Rectangle 4">
            <a:extLst>
              <a:ext uri="{FF2B5EF4-FFF2-40B4-BE49-F238E27FC236}">
                <a16:creationId xmlns:a16="http://schemas.microsoft.com/office/drawing/2014/main" id="{CB675AE4-A6B0-430B-A72E-A35E8B635F90}"/>
              </a:ext>
            </a:extLst>
          </p:cNvPr>
          <p:cNvSpPr/>
          <p:nvPr/>
        </p:nvSpPr>
        <p:spPr>
          <a:xfrm>
            <a:off x="2534981" y="6245156"/>
            <a:ext cx="9738563" cy="646331"/>
          </a:xfrm>
          <a:prstGeom prst="rect">
            <a:avLst/>
          </a:prstGeom>
        </p:spPr>
        <p:txBody>
          <a:bodyPr wrap="none">
            <a:spAutoFit/>
          </a:bodyPr>
          <a:lstStyle/>
          <a:p>
            <a:r>
              <a:rPr lang="en-US" sz="3600" b="1" dirty="0">
                <a:solidFill>
                  <a:srgbClr val="FF0000"/>
                </a:solidFill>
              </a:rPr>
              <a:t>ABSTRACTION WITH CUSTOM REACT HOOKS</a:t>
            </a:r>
            <a:endParaRPr lang="en-IN" sz="3600" b="1" dirty="0">
              <a:solidFill>
                <a:srgbClr val="FF0000"/>
              </a:solidFill>
            </a:endParaRPr>
          </a:p>
        </p:txBody>
      </p:sp>
    </p:spTree>
    <p:extLst>
      <p:ext uri="{BB962C8B-B14F-4D97-AF65-F5344CB8AC3E}">
        <p14:creationId xmlns:p14="http://schemas.microsoft.com/office/powerpoint/2010/main" val="1146685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C1F4-3298-482C-9767-CB44439FADB9}"/>
              </a:ext>
            </a:extLst>
          </p:cNvPr>
          <p:cNvSpPr>
            <a:spLocks noGrp="1"/>
          </p:cNvSpPr>
          <p:nvPr>
            <p:ph type="title"/>
          </p:nvPr>
        </p:nvSpPr>
        <p:spPr/>
        <p:txBody>
          <a:bodyPr/>
          <a:lstStyle/>
          <a:p>
            <a:r>
              <a:rPr lang="en-IN" b="1" dirty="0"/>
              <a:t>Hooks </a:t>
            </a:r>
            <a:endParaRPr lang="en-IN" dirty="0"/>
          </a:p>
        </p:txBody>
      </p:sp>
      <p:sp>
        <p:nvSpPr>
          <p:cNvPr id="3" name="Content Placeholder 2">
            <a:extLst>
              <a:ext uri="{FF2B5EF4-FFF2-40B4-BE49-F238E27FC236}">
                <a16:creationId xmlns:a16="http://schemas.microsoft.com/office/drawing/2014/main" id="{23C230C9-5093-4D9A-9D63-B4A89642CF4A}"/>
              </a:ext>
            </a:extLst>
          </p:cNvPr>
          <p:cNvSpPr>
            <a:spLocks noGrp="1"/>
          </p:cNvSpPr>
          <p:nvPr>
            <p:ph idx="1"/>
          </p:nvPr>
        </p:nvSpPr>
        <p:spPr>
          <a:xfrm>
            <a:off x="1154954" y="2603499"/>
            <a:ext cx="10082889" cy="4035839"/>
          </a:xfrm>
        </p:spPr>
        <p:txBody>
          <a:bodyPr>
            <a:normAutofit fontScale="92500" lnSpcReduction="20000"/>
          </a:bodyPr>
          <a:lstStyle/>
          <a:p>
            <a:pPr marL="0" indent="0">
              <a:buNone/>
            </a:pPr>
            <a:r>
              <a:rPr lang="en-IN" dirty="0"/>
              <a:t>Basic Hooks</a:t>
            </a:r>
          </a:p>
          <a:p>
            <a:r>
              <a:rPr lang="en-IN" dirty="0" err="1"/>
              <a:t>useState</a:t>
            </a:r>
            <a:endParaRPr lang="en-IN" dirty="0"/>
          </a:p>
          <a:p>
            <a:r>
              <a:rPr lang="en-IN" dirty="0" err="1"/>
              <a:t>useEffect</a:t>
            </a:r>
            <a:endParaRPr lang="en-IN" dirty="0"/>
          </a:p>
          <a:p>
            <a:r>
              <a:rPr lang="en-IN" dirty="0" err="1"/>
              <a:t>useContext</a:t>
            </a:r>
            <a:endParaRPr lang="en-IN" dirty="0"/>
          </a:p>
          <a:p>
            <a:pPr marL="0" indent="0">
              <a:buNone/>
            </a:pPr>
            <a:r>
              <a:rPr lang="en-IN" dirty="0"/>
              <a:t>Additional Hooks</a:t>
            </a:r>
          </a:p>
          <a:p>
            <a:r>
              <a:rPr lang="en-IN" dirty="0" err="1"/>
              <a:t>useReducer</a:t>
            </a:r>
            <a:endParaRPr lang="en-IN" dirty="0"/>
          </a:p>
          <a:p>
            <a:r>
              <a:rPr lang="en-IN" dirty="0" err="1"/>
              <a:t>useCallback</a:t>
            </a:r>
            <a:endParaRPr lang="en-IN" dirty="0"/>
          </a:p>
          <a:p>
            <a:r>
              <a:rPr lang="en-IN" dirty="0" err="1"/>
              <a:t>useMemo</a:t>
            </a:r>
            <a:endParaRPr lang="en-IN" dirty="0"/>
          </a:p>
          <a:p>
            <a:r>
              <a:rPr lang="en-IN" dirty="0" err="1"/>
              <a:t>useRef</a:t>
            </a:r>
            <a:endParaRPr lang="en-IN" dirty="0"/>
          </a:p>
          <a:p>
            <a:r>
              <a:rPr lang="en-IN" dirty="0" err="1"/>
              <a:t>useImperativeHandle</a:t>
            </a:r>
            <a:endParaRPr lang="en-IN" dirty="0"/>
          </a:p>
          <a:p>
            <a:r>
              <a:rPr lang="en-IN" dirty="0" err="1"/>
              <a:t>useLayoutEffect</a:t>
            </a:r>
            <a:endParaRPr lang="en-IN" dirty="0"/>
          </a:p>
          <a:p>
            <a:r>
              <a:rPr lang="en-IN" dirty="0" err="1"/>
              <a:t>useDebugValue</a:t>
            </a:r>
            <a:endParaRPr lang="en-IN" dirty="0"/>
          </a:p>
          <a:p>
            <a:endParaRPr lang="en-IN" dirty="0"/>
          </a:p>
        </p:txBody>
      </p:sp>
    </p:spTree>
    <p:extLst>
      <p:ext uri="{BB962C8B-B14F-4D97-AF65-F5344CB8AC3E}">
        <p14:creationId xmlns:p14="http://schemas.microsoft.com/office/powerpoint/2010/main" val="6106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D868-B797-4D91-9821-53577B98A2F9}"/>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DED264BA-50A6-4032-8562-F8F72C8D575C}"/>
              </a:ext>
            </a:extLst>
          </p:cNvPr>
          <p:cNvSpPr>
            <a:spLocks noGrp="1"/>
          </p:cNvSpPr>
          <p:nvPr>
            <p:ph idx="1"/>
          </p:nvPr>
        </p:nvSpPr>
        <p:spPr>
          <a:xfrm>
            <a:off x="1154954" y="2603500"/>
            <a:ext cx="10255168" cy="3416300"/>
          </a:xfrm>
        </p:spPr>
        <p:txBody>
          <a:bodyPr/>
          <a:lstStyle/>
          <a:p>
            <a:pPr marL="0" indent="0">
              <a:buNone/>
            </a:pPr>
            <a:r>
              <a:rPr lang="en-US" b="1" dirty="0">
                <a:solidFill>
                  <a:srgbClr val="FF0000"/>
                </a:solidFill>
              </a:rPr>
              <a:t>Unnecessary Component </a:t>
            </a:r>
            <a:r>
              <a:rPr lang="en-US" b="1" dirty="0" err="1">
                <a:solidFill>
                  <a:srgbClr val="FF0000"/>
                </a:solidFill>
              </a:rPr>
              <a:t>Refactorings</a:t>
            </a:r>
            <a:r>
              <a:rPr lang="en-US" dirty="0"/>
              <a:t>: </a:t>
            </a:r>
          </a:p>
          <a:p>
            <a:r>
              <a:rPr lang="en-US" dirty="0"/>
              <a:t>Previously, only React class components were used for local state management and lifecycle methods. </a:t>
            </a:r>
          </a:p>
          <a:p>
            <a:r>
              <a:rPr lang="en-US" dirty="0"/>
              <a:t>The latter have been essential for introducing side-effects, such as listeners or data fetching, in React class components.</a:t>
            </a:r>
          </a:p>
          <a:p>
            <a:r>
              <a:rPr lang="en-US" dirty="0"/>
              <a:t>With Hooks there is no need for this refactoring. Side-effects and state are finally available in React function components. That's why a rebranding from functional stateless components to function components would be reasonable.</a:t>
            </a:r>
            <a:endParaRPr lang="en-IN" dirty="0"/>
          </a:p>
        </p:txBody>
      </p:sp>
    </p:spTree>
    <p:extLst>
      <p:ext uri="{BB962C8B-B14F-4D97-AF65-F5344CB8AC3E}">
        <p14:creationId xmlns:p14="http://schemas.microsoft.com/office/powerpoint/2010/main" val="84673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E7604C-04B8-4486-A752-F374851E3870}"/>
              </a:ext>
            </a:extLst>
          </p:cNvPr>
          <p:cNvSpPr/>
          <p:nvPr/>
        </p:nvSpPr>
        <p:spPr>
          <a:xfrm>
            <a:off x="424070" y="191368"/>
            <a:ext cx="11078817" cy="4801314"/>
          </a:xfrm>
          <a:prstGeom prst="rect">
            <a:avLst/>
          </a:prstGeom>
        </p:spPr>
        <p:txBody>
          <a:bodyPr wrap="square">
            <a:spAutoFit/>
          </a:bodyPr>
          <a:lstStyle/>
          <a:p>
            <a:r>
              <a:rPr lang="en-IN" dirty="0"/>
              <a:t>import React from 'react';</a:t>
            </a:r>
          </a:p>
          <a:p>
            <a:r>
              <a:rPr lang="en-IN" dirty="0"/>
              <a:t>class Counter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      count: 0,    };</a:t>
            </a:r>
          </a:p>
          <a:p>
            <a:r>
              <a:rPr lang="en-IN" dirty="0"/>
              <a:t>  }</a:t>
            </a:r>
          </a:p>
          <a:p>
            <a:r>
              <a:rPr lang="en-IN" dirty="0"/>
              <a:t>  render() {</a:t>
            </a:r>
          </a:p>
          <a:p>
            <a:r>
              <a:rPr lang="en-IN" dirty="0"/>
              <a:t>    return (</a:t>
            </a:r>
          </a:p>
          <a:p>
            <a:r>
              <a:rPr lang="en-IN" dirty="0"/>
              <a:t>      &lt;div&gt;</a:t>
            </a:r>
          </a:p>
          <a:p>
            <a:r>
              <a:rPr lang="en-IN" dirty="0"/>
              <a:t>        &lt;p&gt;You clicked {</a:t>
            </a:r>
            <a:r>
              <a:rPr lang="en-IN" dirty="0" err="1"/>
              <a:t>this.state.count</a:t>
            </a:r>
            <a:r>
              <a:rPr lang="en-IN" dirty="0"/>
              <a:t>} times&lt;/p&gt;</a:t>
            </a:r>
          </a:p>
          <a:p>
            <a:r>
              <a:rPr lang="en-IN" dirty="0"/>
              <a:t>        &lt;button           </a:t>
            </a:r>
            <a:r>
              <a:rPr lang="en-IN" dirty="0" err="1"/>
              <a:t>onClick</a:t>
            </a:r>
            <a:r>
              <a:rPr lang="en-IN" dirty="0"/>
              <a:t>={() =&gt;            </a:t>
            </a:r>
            <a:r>
              <a:rPr lang="en-IN" dirty="0" err="1"/>
              <a:t>this.setState</a:t>
            </a:r>
            <a:r>
              <a:rPr lang="en-IN" dirty="0"/>
              <a:t>({ count: </a:t>
            </a:r>
            <a:r>
              <a:rPr lang="en-IN" dirty="0" err="1"/>
              <a:t>this.state.count</a:t>
            </a:r>
            <a:r>
              <a:rPr lang="en-IN" dirty="0"/>
              <a:t> + 1 })          }        &gt;</a:t>
            </a:r>
          </a:p>
          <a:p>
            <a:r>
              <a:rPr lang="en-IN" dirty="0"/>
              <a:t>          Click me        &lt;/button&gt;</a:t>
            </a:r>
          </a:p>
          <a:p>
            <a:r>
              <a:rPr lang="en-IN" dirty="0"/>
              <a:t>      &lt;/div&gt;</a:t>
            </a:r>
          </a:p>
          <a:p>
            <a:r>
              <a:rPr lang="en-IN" dirty="0"/>
              <a:t>    );</a:t>
            </a:r>
          </a:p>
          <a:p>
            <a:r>
              <a:rPr lang="en-IN" dirty="0"/>
              <a:t>  }</a:t>
            </a:r>
          </a:p>
          <a:p>
            <a:r>
              <a:rPr lang="en-IN" dirty="0"/>
              <a:t>}</a:t>
            </a:r>
          </a:p>
          <a:p>
            <a:r>
              <a:rPr lang="en-IN" dirty="0"/>
              <a:t>export default Counter;</a:t>
            </a:r>
          </a:p>
        </p:txBody>
      </p:sp>
      <p:sp>
        <p:nvSpPr>
          <p:cNvPr id="6" name="Rectangle 5">
            <a:extLst>
              <a:ext uri="{FF2B5EF4-FFF2-40B4-BE49-F238E27FC236}">
                <a16:creationId xmlns:a16="http://schemas.microsoft.com/office/drawing/2014/main" id="{1396FE33-B14F-4352-95FB-009BD93358C2}"/>
              </a:ext>
            </a:extLst>
          </p:cNvPr>
          <p:cNvSpPr/>
          <p:nvPr/>
        </p:nvSpPr>
        <p:spPr>
          <a:xfrm>
            <a:off x="3896887" y="6000786"/>
            <a:ext cx="6497291" cy="646331"/>
          </a:xfrm>
          <a:prstGeom prst="rect">
            <a:avLst/>
          </a:prstGeom>
        </p:spPr>
        <p:txBody>
          <a:bodyPr wrap="none">
            <a:spAutoFit/>
          </a:bodyPr>
          <a:lstStyle/>
          <a:p>
            <a:r>
              <a:rPr lang="en-IN" sz="3600" b="1" dirty="0">
                <a:solidFill>
                  <a:srgbClr val="FF0000"/>
                </a:solidFill>
              </a:rPr>
              <a:t>React with class component</a:t>
            </a:r>
          </a:p>
        </p:txBody>
      </p:sp>
    </p:spTree>
    <p:extLst>
      <p:ext uri="{BB962C8B-B14F-4D97-AF65-F5344CB8AC3E}">
        <p14:creationId xmlns:p14="http://schemas.microsoft.com/office/powerpoint/2010/main" val="1626380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AE0C8A-79A7-4E37-9D61-F725DBE1ED11}"/>
              </a:ext>
            </a:extLst>
          </p:cNvPr>
          <p:cNvSpPr/>
          <p:nvPr/>
        </p:nvSpPr>
        <p:spPr>
          <a:xfrm>
            <a:off x="940904" y="549968"/>
            <a:ext cx="6096000" cy="4247317"/>
          </a:xfrm>
          <a:prstGeom prst="rect">
            <a:avLst/>
          </a:prstGeom>
        </p:spPr>
        <p:txBody>
          <a:bodyPr>
            <a:spAutoFit/>
          </a:bodyPr>
          <a:lstStyle/>
          <a:p>
            <a:r>
              <a:rPr lang="en-IN" dirty="0"/>
              <a:t>import React, { </a:t>
            </a:r>
            <a:r>
              <a:rPr lang="en-IN" dirty="0" err="1"/>
              <a:t>useState</a:t>
            </a:r>
            <a:r>
              <a:rPr lang="en-IN" dirty="0"/>
              <a:t> } from 'react';</a:t>
            </a:r>
          </a:p>
          <a:p>
            <a:r>
              <a:rPr lang="en-IN" dirty="0"/>
              <a:t>// how to use the state hook in a React function component</a:t>
            </a:r>
          </a:p>
          <a:p>
            <a:r>
              <a:rPr lang="en-IN" dirty="0"/>
              <a:t>function Counter() {</a:t>
            </a:r>
          </a:p>
          <a:p>
            <a:r>
              <a:rPr lang="en-IN" dirty="0"/>
              <a:t>  </a:t>
            </a:r>
            <a:r>
              <a:rPr lang="en-IN" dirty="0" err="1"/>
              <a:t>const</a:t>
            </a:r>
            <a:r>
              <a:rPr lang="en-IN" dirty="0"/>
              <a:t> [count, </a:t>
            </a:r>
            <a:r>
              <a:rPr lang="en-IN" dirty="0" err="1"/>
              <a:t>setCount</a:t>
            </a:r>
            <a:r>
              <a:rPr lang="en-IN" dirty="0"/>
              <a:t>] = </a:t>
            </a:r>
            <a:r>
              <a:rPr lang="en-IN" dirty="0" err="1"/>
              <a:t>useState</a:t>
            </a:r>
            <a:r>
              <a:rPr lang="en-IN" dirty="0"/>
              <a:t>(0);</a:t>
            </a:r>
          </a:p>
          <a:p>
            <a:r>
              <a:rPr lang="en-IN" dirty="0"/>
              <a:t>  return (</a:t>
            </a:r>
          </a:p>
          <a:p>
            <a:r>
              <a:rPr lang="en-IN" dirty="0"/>
              <a:t>    &lt;div&gt;</a:t>
            </a:r>
          </a:p>
          <a:p>
            <a:r>
              <a:rPr lang="en-IN" dirty="0"/>
              <a:t>      &lt;p&gt;You clicked {count} times&lt;/p&gt;</a:t>
            </a:r>
          </a:p>
          <a:p>
            <a:r>
              <a:rPr lang="en-IN" dirty="0"/>
              <a:t>      &lt;button </a:t>
            </a:r>
            <a:r>
              <a:rPr lang="en-IN" dirty="0" err="1"/>
              <a:t>onClick</a:t>
            </a:r>
            <a:r>
              <a:rPr lang="en-IN" dirty="0"/>
              <a:t>={() =&gt; </a:t>
            </a:r>
            <a:r>
              <a:rPr lang="en-IN" dirty="0" err="1"/>
              <a:t>setCount</a:t>
            </a:r>
            <a:r>
              <a:rPr lang="en-IN" dirty="0"/>
              <a:t>(count + 1)}&gt;</a:t>
            </a:r>
          </a:p>
          <a:p>
            <a:r>
              <a:rPr lang="en-IN" dirty="0"/>
              <a:t>        Click me</a:t>
            </a:r>
          </a:p>
          <a:p>
            <a:r>
              <a:rPr lang="en-IN" dirty="0"/>
              <a:t>      &lt;/button&gt;</a:t>
            </a:r>
          </a:p>
          <a:p>
            <a:r>
              <a:rPr lang="en-IN" dirty="0"/>
              <a:t>    &lt;/div&gt;</a:t>
            </a:r>
          </a:p>
          <a:p>
            <a:r>
              <a:rPr lang="en-IN" dirty="0"/>
              <a:t>  );</a:t>
            </a:r>
          </a:p>
          <a:p>
            <a:r>
              <a:rPr lang="en-IN" dirty="0"/>
              <a:t>}</a:t>
            </a:r>
          </a:p>
          <a:p>
            <a:r>
              <a:rPr lang="en-IN" dirty="0"/>
              <a:t>export default Counter;</a:t>
            </a:r>
          </a:p>
        </p:txBody>
      </p:sp>
      <p:sp>
        <p:nvSpPr>
          <p:cNvPr id="3" name="Rectangle 2">
            <a:extLst>
              <a:ext uri="{FF2B5EF4-FFF2-40B4-BE49-F238E27FC236}">
                <a16:creationId xmlns:a16="http://schemas.microsoft.com/office/drawing/2014/main" id="{05B133F1-2A80-46FF-B3B8-E6738910A17C}"/>
              </a:ext>
            </a:extLst>
          </p:cNvPr>
          <p:cNvSpPr/>
          <p:nvPr/>
        </p:nvSpPr>
        <p:spPr>
          <a:xfrm>
            <a:off x="3988904" y="6082745"/>
            <a:ext cx="4014240" cy="646331"/>
          </a:xfrm>
          <a:prstGeom prst="rect">
            <a:avLst/>
          </a:prstGeom>
        </p:spPr>
        <p:txBody>
          <a:bodyPr wrap="none">
            <a:spAutoFit/>
          </a:bodyPr>
          <a:lstStyle/>
          <a:p>
            <a:r>
              <a:rPr lang="en-US" sz="3600" b="1" dirty="0">
                <a:solidFill>
                  <a:srgbClr val="FF0000"/>
                </a:solidFill>
              </a:rPr>
              <a:t>React with Hooks</a:t>
            </a:r>
            <a:endParaRPr lang="en-IN" sz="3600" b="1" dirty="0">
              <a:solidFill>
                <a:srgbClr val="FF0000"/>
              </a:solidFill>
            </a:endParaRPr>
          </a:p>
        </p:txBody>
      </p:sp>
    </p:spTree>
    <p:extLst>
      <p:ext uri="{BB962C8B-B14F-4D97-AF65-F5344CB8AC3E}">
        <p14:creationId xmlns:p14="http://schemas.microsoft.com/office/powerpoint/2010/main" val="72475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6B54-DA6D-405D-9728-F5AC0AE02518}"/>
              </a:ext>
            </a:extLst>
          </p:cNvPr>
          <p:cNvSpPr>
            <a:spLocks noGrp="1"/>
          </p:cNvSpPr>
          <p:nvPr>
            <p:ph type="title"/>
          </p:nvPr>
        </p:nvSpPr>
        <p:spPr/>
        <p:txBody>
          <a:bodyPr/>
          <a:lstStyle/>
          <a:p>
            <a:r>
              <a:rPr lang="en-US" dirty="0"/>
              <a:t>Why React hooks</a:t>
            </a:r>
            <a:endParaRPr lang="en-IN" dirty="0"/>
          </a:p>
        </p:txBody>
      </p:sp>
      <p:sp>
        <p:nvSpPr>
          <p:cNvPr id="3" name="Content Placeholder 2">
            <a:extLst>
              <a:ext uri="{FF2B5EF4-FFF2-40B4-BE49-F238E27FC236}">
                <a16:creationId xmlns:a16="http://schemas.microsoft.com/office/drawing/2014/main" id="{A85483A5-3EAD-4FB6-A9ED-958ADA24D857}"/>
              </a:ext>
            </a:extLst>
          </p:cNvPr>
          <p:cNvSpPr>
            <a:spLocks noGrp="1"/>
          </p:cNvSpPr>
          <p:nvPr>
            <p:ph idx="1"/>
          </p:nvPr>
        </p:nvSpPr>
        <p:spPr>
          <a:xfrm>
            <a:off x="238539" y="2603499"/>
            <a:ext cx="11781183" cy="4049091"/>
          </a:xfrm>
        </p:spPr>
        <p:txBody>
          <a:bodyPr>
            <a:normAutofit/>
          </a:bodyPr>
          <a:lstStyle/>
          <a:p>
            <a:r>
              <a:rPr lang="en-US" b="1" dirty="0">
                <a:solidFill>
                  <a:srgbClr val="FF0000"/>
                </a:solidFill>
              </a:rPr>
              <a:t>Side-effect Logic:</a:t>
            </a:r>
          </a:p>
          <a:p>
            <a:r>
              <a:rPr lang="en-US" dirty="0"/>
              <a:t> In React class components, side-effects were mostly introduced in lifecycle methods (e.g. </a:t>
            </a:r>
            <a:r>
              <a:rPr lang="en-US" dirty="0" err="1"/>
              <a:t>componentDidMount</a:t>
            </a:r>
            <a:r>
              <a:rPr lang="en-US" dirty="0"/>
              <a:t>, </a:t>
            </a:r>
            <a:r>
              <a:rPr lang="en-US" dirty="0" err="1"/>
              <a:t>componentDidUpdate</a:t>
            </a:r>
            <a:r>
              <a:rPr lang="en-US" dirty="0"/>
              <a:t>, </a:t>
            </a:r>
            <a:r>
              <a:rPr lang="en-US" dirty="0" err="1"/>
              <a:t>componentWillUnmount</a:t>
            </a:r>
            <a:r>
              <a:rPr lang="en-US" dirty="0"/>
              <a:t>). </a:t>
            </a:r>
          </a:p>
          <a:p>
            <a:r>
              <a:rPr lang="en-US" dirty="0"/>
              <a:t>A side-effect could be fetching data in React or interacting with the Browser API.</a:t>
            </a:r>
          </a:p>
          <a:p>
            <a:r>
              <a:rPr lang="en-US" dirty="0"/>
              <a:t> Usually these side-effects came with a setup and clean up phase. For instance, if you would miss to remove your listener, you could run into React performance issues</a:t>
            </a:r>
          </a:p>
          <a:p>
            <a:r>
              <a:rPr lang="en-US" dirty="0"/>
              <a:t>Now, if you would introduce more than one of these side-effects in a React class component's lifecycle methods, all side-effects would be grouped by lifecycle method but not by side-effect.</a:t>
            </a:r>
          </a:p>
          <a:p>
            <a:r>
              <a:rPr lang="en-US" dirty="0"/>
              <a:t>That's what React Hooks are going to change by encapsulating a side-effect in one hook whereas every hook has its own side-effect with a setup and clean up phase</a:t>
            </a:r>
            <a:endParaRPr lang="en-IN" dirty="0"/>
          </a:p>
        </p:txBody>
      </p:sp>
    </p:spTree>
    <p:extLst>
      <p:ext uri="{BB962C8B-B14F-4D97-AF65-F5344CB8AC3E}">
        <p14:creationId xmlns:p14="http://schemas.microsoft.com/office/powerpoint/2010/main" val="312678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DB0435-7502-4D35-8DEE-9788F870F6D3}"/>
              </a:ext>
            </a:extLst>
          </p:cNvPr>
          <p:cNvSpPr/>
          <p:nvPr/>
        </p:nvSpPr>
        <p:spPr>
          <a:xfrm>
            <a:off x="1364973" y="1274663"/>
            <a:ext cx="10349948" cy="3693319"/>
          </a:xfrm>
          <a:prstGeom prst="rect">
            <a:avLst/>
          </a:prstGeom>
        </p:spPr>
        <p:txBody>
          <a:bodyPr wrap="square">
            <a:spAutoFit/>
          </a:bodyPr>
          <a:lstStyle/>
          <a:p>
            <a:r>
              <a:rPr lang="en-IN" dirty="0"/>
              <a:t>// side-effects in a React class component</a:t>
            </a:r>
          </a:p>
          <a:p>
            <a:r>
              <a:rPr lang="en-IN" dirty="0"/>
              <a:t>class </a:t>
            </a:r>
            <a:r>
              <a:rPr lang="en-IN" dirty="0" err="1"/>
              <a:t>MyComponent</a:t>
            </a:r>
            <a:r>
              <a:rPr lang="en-IN" dirty="0"/>
              <a:t> extends Component {</a:t>
            </a:r>
          </a:p>
          <a:p>
            <a:r>
              <a:rPr lang="en-IN" dirty="0"/>
              <a:t>  // setup phase</a:t>
            </a:r>
          </a:p>
          <a:p>
            <a:r>
              <a:rPr lang="en-IN" dirty="0"/>
              <a:t>  </a:t>
            </a:r>
            <a:r>
              <a:rPr lang="en-IN" dirty="0" err="1"/>
              <a:t>componentDidMount</a:t>
            </a:r>
            <a:r>
              <a:rPr lang="en-IN" dirty="0"/>
              <a:t>() {</a:t>
            </a:r>
          </a:p>
          <a:p>
            <a:r>
              <a:rPr lang="en-IN" dirty="0"/>
              <a:t>    // add listener for feature 1</a:t>
            </a:r>
          </a:p>
          <a:p>
            <a:r>
              <a:rPr lang="en-IN" dirty="0"/>
              <a:t>    // add listener for feature 2</a:t>
            </a:r>
          </a:p>
          <a:p>
            <a:r>
              <a:rPr lang="en-IN" dirty="0"/>
              <a:t>  }</a:t>
            </a:r>
          </a:p>
          <a:p>
            <a:r>
              <a:rPr lang="en-IN" dirty="0"/>
              <a:t>  // clean up phase</a:t>
            </a:r>
          </a:p>
          <a:p>
            <a:r>
              <a:rPr lang="en-IN" dirty="0"/>
              <a:t>  </a:t>
            </a:r>
            <a:r>
              <a:rPr lang="en-IN" dirty="0" err="1"/>
              <a:t>componentWillUnmount</a:t>
            </a:r>
            <a:r>
              <a:rPr lang="en-IN" dirty="0"/>
              <a:t>() {</a:t>
            </a:r>
          </a:p>
          <a:p>
            <a:r>
              <a:rPr lang="en-IN" dirty="0"/>
              <a:t>    // remove listener for feature 1</a:t>
            </a:r>
          </a:p>
          <a:p>
            <a:r>
              <a:rPr lang="en-IN" dirty="0"/>
              <a:t>    // remove listener for feature 2</a:t>
            </a:r>
          </a:p>
          <a:p>
            <a:r>
              <a:rPr lang="en-IN" dirty="0"/>
              <a:t>  }  ...</a:t>
            </a:r>
          </a:p>
          <a:p>
            <a:r>
              <a:rPr lang="en-IN" dirty="0"/>
              <a:t>}</a:t>
            </a:r>
          </a:p>
        </p:txBody>
      </p:sp>
      <p:sp>
        <p:nvSpPr>
          <p:cNvPr id="5" name="Rectangle 4">
            <a:extLst>
              <a:ext uri="{FF2B5EF4-FFF2-40B4-BE49-F238E27FC236}">
                <a16:creationId xmlns:a16="http://schemas.microsoft.com/office/drawing/2014/main" id="{29200E18-D9B9-47F7-AEF5-13526B0BB630}"/>
              </a:ext>
            </a:extLst>
          </p:cNvPr>
          <p:cNvSpPr/>
          <p:nvPr/>
        </p:nvSpPr>
        <p:spPr>
          <a:xfrm>
            <a:off x="4170054" y="5583337"/>
            <a:ext cx="7843814" cy="584775"/>
          </a:xfrm>
          <a:prstGeom prst="rect">
            <a:avLst/>
          </a:prstGeom>
        </p:spPr>
        <p:txBody>
          <a:bodyPr wrap="none">
            <a:spAutoFit/>
          </a:bodyPr>
          <a:lstStyle/>
          <a:p>
            <a:r>
              <a:rPr lang="en-US" sz="3200" b="1" dirty="0">
                <a:solidFill>
                  <a:srgbClr val="FF0000"/>
                </a:solidFill>
              </a:rPr>
              <a:t>Side-effect Logic in Class Components</a:t>
            </a:r>
          </a:p>
        </p:txBody>
      </p:sp>
    </p:spTree>
    <p:extLst>
      <p:ext uri="{BB962C8B-B14F-4D97-AF65-F5344CB8AC3E}">
        <p14:creationId xmlns:p14="http://schemas.microsoft.com/office/powerpoint/2010/main" val="410423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B7F99-3A16-4090-B3D5-D34E5379C8D5}"/>
              </a:ext>
            </a:extLst>
          </p:cNvPr>
          <p:cNvSpPr/>
          <p:nvPr/>
        </p:nvSpPr>
        <p:spPr>
          <a:xfrm>
            <a:off x="3048000" y="1443841"/>
            <a:ext cx="6096000" cy="3970318"/>
          </a:xfrm>
          <a:prstGeom prst="rect">
            <a:avLst/>
          </a:prstGeom>
        </p:spPr>
        <p:txBody>
          <a:bodyPr>
            <a:spAutoFit/>
          </a:bodyPr>
          <a:lstStyle/>
          <a:p>
            <a:r>
              <a:rPr lang="en-IN" dirty="0"/>
              <a:t>// side-effects in React function component with React Hooks</a:t>
            </a:r>
          </a:p>
          <a:p>
            <a:r>
              <a:rPr lang="en-IN" dirty="0"/>
              <a:t>function </a:t>
            </a:r>
            <a:r>
              <a:rPr lang="en-IN" dirty="0" err="1"/>
              <a:t>MyComponent</a:t>
            </a:r>
            <a:r>
              <a:rPr lang="en-IN" dirty="0"/>
              <a:t>() {</a:t>
            </a:r>
          </a:p>
          <a:p>
            <a:r>
              <a:rPr lang="en-IN" dirty="0"/>
              <a:t>  </a:t>
            </a:r>
            <a:r>
              <a:rPr lang="en-IN" dirty="0" err="1"/>
              <a:t>useEffect</a:t>
            </a:r>
            <a:r>
              <a:rPr lang="en-IN" dirty="0"/>
              <a:t>(() =&gt; {</a:t>
            </a:r>
          </a:p>
          <a:p>
            <a:r>
              <a:rPr lang="en-IN" dirty="0"/>
              <a:t>    // add listener for feature 1 (setup)</a:t>
            </a:r>
          </a:p>
          <a:p>
            <a:r>
              <a:rPr lang="en-IN" dirty="0"/>
              <a:t>    // return function to remove listener for feature 1 (clean up)</a:t>
            </a:r>
          </a:p>
          <a:p>
            <a:r>
              <a:rPr lang="en-IN" dirty="0"/>
              <a:t>  });</a:t>
            </a:r>
          </a:p>
          <a:p>
            <a:r>
              <a:rPr lang="en-IN" dirty="0"/>
              <a:t>  </a:t>
            </a:r>
            <a:r>
              <a:rPr lang="en-IN" dirty="0" err="1"/>
              <a:t>useEffect</a:t>
            </a:r>
            <a:r>
              <a:rPr lang="en-IN" dirty="0"/>
              <a:t>(() =&gt; {</a:t>
            </a:r>
          </a:p>
          <a:p>
            <a:r>
              <a:rPr lang="en-IN" dirty="0"/>
              <a:t>    // add listener for feature 2 (setup)</a:t>
            </a:r>
          </a:p>
          <a:p>
            <a:r>
              <a:rPr lang="en-IN" dirty="0"/>
              <a:t>    // return function to remove listener for feature 2 (clean up)</a:t>
            </a:r>
          </a:p>
          <a:p>
            <a:r>
              <a:rPr lang="en-IN" dirty="0"/>
              <a:t>  });  ...</a:t>
            </a:r>
          </a:p>
          <a:p>
            <a:r>
              <a:rPr lang="en-IN" dirty="0"/>
              <a:t>}</a:t>
            </a:r>
          </a:p>
        </p:txBody>
      </p:sp>
      <p:sp>
        <p:nvSpPr>
          <p:cNvPr id="3" name="Rectangle 2">
            <a:extLst>
              <a:ext uri="{FF2B5EF4-FFF2-40B4-BE49-F238E27FC236}">
                <a16:creationId xmlns:a16="http://schemas.microsoft.com/office/drawing/2014/main" id="{C26CAC23-FD00-4C24-9CB4-9E02EC863C7D}"/>
              </a:ext>
            </a:extLst>
          </p:cNvPr>
          <p:cNvSpPr/>
          <p:nvPr/>
        </p:nvSpPr>
        <p:spPr>
          <a:xfrm>
            <a:off x="3048000" y="5815255"/>
            <a:ext cx="7699544" cy="523220"/>
          </a:xfrm>
          <a:prstGeom prst="rect">
            <a:avLst/>
          </a:prstGeom>
        </p:spPr>
        <p:txBody>
          <a:bodyPr wrap="none">
            <a:spAutoFit/>
          </a:bodyPr>
          <a:lstStyle/>
          <a:p>
            <a:r>
              <a:rPr lang="en-US" sz="2800" b="1" dirty="0">
                <a:solidFill>
                  <a:srgbClr val="FF0000"/>
                </a:solidFill>
              </a:rPr>
              <a:t>Side-effect Logic in Functional components</a:t>
            </a:r>
          </a:p>
        </p:txBody>
      </p:sp>
    </p:spTree>
    <p:extLst>
      <p:ext uri="{BB962C8B-B14F-4D97-AF65-F5344CB8AC3E}">
        <p14:creationId xmlns:p14="http://schemas.microsoft.com/office/powerpoint/2010/main" val="285202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75</TotalTime>
  <Words>3642</Words>
  <Application>Microsoft Office PowerPoint</Application>
  <PresentationFormat>Widescreen</PresentationFormat>
  <Paragraphs>412</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-apple-system</vt:lpstr>
      <vt:lpstr>Arial</vt:lpstr>
      <vt:lpstr>Century Gothic</vt:lpstr>
      <vt:lpstr>Consolas</vt:lpstr>
      <vt:lpstr>Wingdings 3</vt:lpstr>
      <vt:lpstr>Ion Boardroom</vt:lpstr>
      <vt:lpstr>React Hooks</vt:lpstr>
      <vt:lpstr>React Hooks</vt:lpstr>
      <vt:lpstr>WHY REACT HOOKS?</vt:lpstr>
      <vt:lpstr>Why react Hooks</vt:lpstr>
      <vt:lpstr>PowerPoint Presentation</vt:lpstr>
      <vt:lpstr>PowerPoint Presentation</vt:lpstr>
      <vt:lpstr>Why React hooks</vt:lpstr>
      <vt:lpstr>PowerPoint Presentation</vt:lpstr>
      <vt:lpstr>PowerPoint Presentation</vt:lpstr>
      <vt:lpstr>Why React Hooks</vt:lpstr>
      <vt:lpstr>PowerPoint Presentation</vt:lpstr>
      <vt:lpstr>PowerPoint Presentation</vt:lpstr>
      <vt:lpstr>Why React hooks</vt:lpstr>
      <vt:lpstr>Why React Hooks</vt:lpstr>
      <vt:lpstr>PowerPoint Presentation</vt:lpstr>
      <vt:lpstr>PowerPoint Presentation</vt:lpstr>
      <vt:lpstr>COMPONENT STATE WITH REACT’S  classes</vt:lpstr>
      <vt:lpstr>COMPONENT STATE WITH REACT'S USESTATE HOOK</vt:lpstr>
      <vt:lpstr>PowerPoint Presentation</vt:lpstr>
      <vt:lpstr>PowerPoint Presentation</vt:lpstr>
      <vt:lpstr>Why React hooks</vt:lpstr>
      <vt:lpstr>COMPONENT SIDE-EFFECTS WITH Classes </vt:lpstr>
      <vt:lpstr>PowerPoint Presentation</vt:lpstr>
      <vt:lpstr>COMPONENT SIDE-EFFECTS WITH REACT'S USEEFFECT HOOK </vt:lpstr>
      <vt:lpstr>PowerPoint Presentation</vt:lpstr>
      <vt:lpstr>REACT USESTATE HOOK</vt:lpstr>
      <vt:lpstr>PowerPoint Presentation</vt:lpstr>
      <vt:lpstr>PowerPoint Presentation</vt:lpstr>
      <vt:lpstr>PowerPoint Presentation</vt:lpstr>
      <vt:lpstr>REACT USEEFFECT HOOK</vt:lpstr>
      <vt:lpstr>PowerPoint Presentation</vt:lpstr>
      <vt:lpstr>PowerPoint Presentation</vt:lpstr>
      <vt:lpstr>PowerPoint Presentation</vt:lpstr>
      <vt:lpstr>REACT CUSTOM HOOKS</vt:lpstr>
      <vt:lpstr>PowerPoint Presentation</vt:lpstr>
      <vt:lpstr>PowerPoint Presentation</vt:lpstr>
      <vt:lpstr>ABSTRACTION WITH CUSTOM REACT HOOKS </vt:lpstr>
      <vt:lpstr>PowerPoint Presentation</vt:lpstr>
      <vt:lpstr>Hooks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Hooks</dc:title>
  <dc:creator>anju munoth</dc:creator>
  <cp:lastModifiedBy>anju munoth</cp:lastModifiedBy>
  <cp:revision>70</cp:revision>
  <dcterms:created xsi:type="dcterms:W3CDTF">2019-10-14T01:57:56Z</dcterms:created>
  <dcterms:modified xsi:type="dcterms:W3CDTF">2019-10-14T03:13:21Z</dcterms:modified>
</cp:coreProperties>
</file>