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2" r:id="rId19"/>
    <p:sldId id="283" r:id="rId20"/>
    <p:sldId id="270" r:id="rId21"/>
    <p:sldId id="272" r:id="rId22"/>
    <p:sldId id="273" r:id="rId23"/>
    <p:sldId id="274" r:id="rId24"/>
    <p:sldId id="275" r:id="rId25"/>
    <p:sldId id="276" r:id="rId26"/>
    <p:sldId id="277" r:id="rId27"/>
    <p:sldId id="271" r:id="rId28"/>
    <p:sldId id="28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6/9/2022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6/9/2022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6/9/2022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6/9/2022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6/9/2022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6/9/2022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6/9/2022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6/9/2022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6/9/2022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6/9/2022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router</a:t>
            </a:r>
            <a:r>
              <a:rPr lang="en-US"/>
              <a:t>	</a:t>
            </a:r>
            <a:r>
              <a:rPr lang="en-US" dirty="0"/>
              <a:t>	</a:t>
            </a:r>
          </a:p>
        </p:txBody>
      </p:sp>
      <p:sp>
        <p:nvSpPr>
          <p:cNvPr id="3" name="Subtitle 2"/>
          <p:cNvSpPr>
            <a:spLocks noGrp="1"/>
          </p:cNvSpPr>
          <p:nvPr>
            <p:ph type="subTitle" idx="1"/>
          </p:nvPr>
        </p:nvSpPr>
        <p:spPr/>
        <p:txBody>
          <a:bodyPr/>
          <a:lstStyle/>
          <a:p>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311573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a:t>
            </a:r>
          </a:p>
        </p:txBody>
      </p:sp>
      <p:sp>
        <p:nvSpPr>
          <p:cNvPr id="3" name="Content Placeholder 2"/>
          <p:cNvSpPr>
            <a:spLocks noGrp="1"/>
          </p:cNvSpPr>
          <p:nvPr>
            <p:ph idx="1"/>
          </p:nvPr>
        </p:nvSpPr>
        <p:spPr>
          <a:xfrm>
            <a:off x="1154954" y="2603500"/>
            <a:ext cx="10758004" cy="3416300"/>
          </a:xfrm>
        </p:spPr>
        <p:txBody>
          <a:bodyPr>
            <a:noAutofit/>
          </a:bodyPr>
          <a:lstStyle/>
          <a:p>
            <a:r>
              <a:rPr lang="en-US" sz="2000" dirty="0"/>
              <a:t>The &lt; Route &gt; component -the most useful components of React Router v4</a:t>
            </a:r>
          </a:p>
          <a:p>
            <a:endParaRPr lang="en-US" sz="2000" dirty="0"/>
          </a:p>
          <a:p>
            <a:r>
              <a:rPr lang="en-US" sz="2000" dirty="0"/>
              <a:t>The Route component takes many properties such as:</a:t>
            </a:r>
          </a:p>
          <a:p>
            <a:r>
              <a:rPr lang="en-US" sz="2000" dirty="0">
                <a:solidFill>
                  <a:srgbClr val="FF0000"/>
                </a:solidFill>
              </a:rPr>
              <a:t>path property</a:t>
            </a:r>
            <a:r>
              <a:rPr lang="en-US" sz="2000" dirty="0"/>
              <a:t>: of type string, it holds the name of path to be matched.</a:t>
            </a:r>
          </a:p>
          <a:p>
            <a:r>
              <a:rPr lang="en-US" sz="2000" dirty="0">
                <a:solidFill>
                  <a:srgbClr val="FF0000"/>
                </a:solidFill>
              </a:rPr>
              <a:t>component property: </a:t>
            </a:r>
            <a:r>
              <a:rPr lang="en-US" sz="2000" dirty="0"/>
              <a:t>it holds the name of the component to be rendered if there is a match.</a:t>
            </a:r>
          </a:p>
          <a:p>
            <a:r>
              <a:rPr lang="en-US" sz="2000" dirty="0">
                <a:solidFill>
                  <a:srgbClr val="FF0000"/>
                </a:solidFill>
              </a:rPr>
              <a:t>exact property: </a:t>
            </a:r>
            <a:r>
              <a:rPr lang="en-US" sz="2000" dirty="0"/>
              <a:t>this property tells Route to exactly match the path (see inclusive and exclusive routing)</a:t>
            </a:r>
          </a:p>
          <a:p>
            <a:r>
              <a:rPr lang="en-US" sz="2000" dirty="0">
                <a:solidFill>
                  <a:srgbClr val="FF0000"/>
                </a:solidFill>
              </a:rPr>
              <a:t>strict property</a:t>
            </a:r>
            <a:r>
              <a:rPr lang="en-US" sz="2000" dirty="0"/>
              <a:t>: this property tells Route to match only a path that has a trailing slash.</a:t>
            </a:r>
          </a:p>
        </p:txBody>
      </p:sp>
    </p:spTree>
    <p:extLst>
      <p:ext uri="{BB962C8B-B14F-4D97-AF65-F5344CB8AC3E}">
        <p14:creationId xmlns:p14="http://schemas.microsoft.com/office/powerpoint/2010/main" val="27371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603500"/>
            <a:ext cx="10667852" cy="3416300"/>
          </a:xfrm>
        </p:spPr>
        <p:txBody>
          <a:bodyPr/>
          <a:lstStyle/>
          <a:p>
            <a:r>
              <a:rPr lang="en-US" dirty="0"/>
              <a:t>Two other properties which can replace the component property to tell the Route component what it needs to render when there is a match:</a:t>
            </a:r>
          </a:p>
          <a:p>
            <a:endParaRPr lang="en-US" dirty="0"/>
          </a:p>
          <a:p>
            <a:r>
              <a:rPr lang="en-US" sz="2000" b="1" dirty="0">
                <a:solidFill>
                  <a:srgbClr val="FF0000"/>
                </a:solidFill>
              </a:rPr>
              <a:t>render </a:t>
            </a:r>
            <a:r>
              <a:rPr lang="en-US" sz="2000" b="1" dirty="0" err="1">
                <a:solidFill>
                  <a:srgbClr val="FF0000"/>
                </a:solidFill>
              </a:rPr>
              <a:t>property</a:t>
            </a:r>
            <a:r>
              <a:rPr lang="en-US" dirty="0" err="1"/>
              <a:t>:a</a:t>
            </a:r>
            <a:r>
              <a:rPr lang="en-US" dirty="0"/>
              <a:t> function that return a React element. More useful for inline rendering or for </a:t>
            </a:r>
            <a:r>
              <a:rPr lang="en-US" dirty="0" err="1"/>
              <a:t>wraping</a:t>
            </a:r>
            <a:r>
              <a:rPr lang="en-US" dirty="0"/>
              <a:t> rendered component.</a:t>
            </a:r>
          </a:p>
          <a:p>
            <a:r>
              <a:rPr lang="en-US" sz="2000" b="1" dirty="0">
                <a:solidFill>
                  <a:srgbClr val="FF0000"/>
                </a:solidFill>
              </a:rPr>
              <a:t>children: </a:t>
            </a:r>
            <a:r>
              <a:rPr lang="en-US" dirty="0"/>
              <a:t>also a function which renders a React element. Except that this one will always render even if there is no path match.</a:t>
            </a:r>
          </a:p>
        </p:txBody>
      </p:sp>
    </p:spTree>
    <p:extLst>
      <p:ext uri="{BB962C8B-B14F-4D97-AF65-F5344CB8AC3E}">
        <p14:creationId xmlns:p14="http://schemas.microsoft.com/office/powerpoint/2010/main" val="177953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a:t>
            </a:r>
          </a:p>
        </p:txBody>
      </p:sp>
      <p:sp>
        <p:nvSpPr>
          <p:cNvPr id="3" name="Content Placeholder 2"/>
          <p:cNvSpPr>
            <a:spLocks noGrp="1"/>
          </p:cNvSpPr>
          <p:nvPr>
            <p:ph idx="1"/>
          </p:nvPr>
        </p:nvSpPr>
        <p:spPr/>
        <p:txBody>
          <a:bodyPr/>
          <a:lstStyle/>
          <a:p>
            <a:r>
              <a:rPr lang="en-US" dirty="0"/>
              <a:t>Three methods will be passed these three props:</a:t>
            </a:r>
          </a:p>
          <a:p>
            <a:endParaRPr lang="en-US" dirty="0"/>
          </a:p>
          <a:p>
            <a:r>
              <a:rPr lang="en-US" dirty="0"/>
              <a:t>match</a:t>
            </a:r>
          </a:p>
          <a:p>
            <a:r>
              <a:rPr lang="en-US" dirty="0"/>
              <a:t>location</a:t>
            </a:r>
          </a:p>
          <a:p>
            <a:r>
              <a:rPr lang="en-US" dirty="0"/>
              <a:t>history</a:t>
            </a:r>
          </a:p>
        </p:txBody>
      </p:sp>
    </p:spTree>
    <p:extLst>
      <p:ext uri="{BB962C8B-B14F-4D97-AF65-F5344CB8AC3E}">
        <p14:creationId xmlns:p14="http://schemas.microsoft.com/office/powerpoint/2010/main" val="404541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component</a:t>
            </a:r>
          </a:p>
        </p:txBody>
      </p:sp>
      <p:sp>
        <p:nvSpPr>
          <p:cNvPr id="3" name="Content Placeholder 2"/>
          <p:cNvSpPr>
            <a:spLocks noGrp="1"/>
          </p:cNvSpPr>
          <p:nvPr>
            <p:ph idx="1"/>
          </p:nvPr>
        </p:nvSpPr>
        <p:spPr>
          <a:xfrm>
            <a:off x="1154954" y="2603500"/>
            <a:ext cx="10358759" cy="3416300"/>
          </a:xfrm>
        </p:spPr>
        <p:txBody>
          <a:bodyPr/>
          <a:lstStyle/>
          <a:p>
            <a:r>
              <a:rPr lang="en-US" dirty="0"/>
              <a:t>Using component:</a:t>
            </a:r>
          </a:p>
          <a:p>
            <a:endParaRPr lang="en-US" dirty="0"/>
          </a:p>
          <a:p>
            <a:pPr marL="0" indent="0">
              <a:buNone/>
            </a:pPr>
            <a:r>
              <a:rPr lang="en-US" dirty="0"/>
              <a:t>			</a:t>
            </a:r>
            <a:r>
              <a:rPr lang="en-US" sz="2000" b="1" dirty="0">
                <a:solidFill>
                  <a:srgbClr val="FF0000"/>
                </a:solidFill>
              </a:rPr>
              <a:t>&lt;Route exact path="/" component={</a:t>
            </a:r>
            <a:r>
              <a:rPr lang="en-US" sz="2000" b="1" dirty="0" err="1">
                <a:solidFill>
                  <a:srgbClr val="FF0000"/>
                </a:solidFill>
              </a:rPr>
              <a:t>HomePage</a:t>
            </a:r>
            <a:r>
              <a:rPr lang="en-US" sz="2000" b="1" dirty="0">
                <a:solidFill>
                  <a:srgbClr val="FF0000"/>
                </a:solidFill>
              </a:rPr>
              <a:t>} /&gt;</a:t>
            </a:r>
          </a:p>
          <a:p>
            <a:r>
              <a:rPr lang="en-US" dirty="0"/>
              <a:t>Will render the </a:t>
            </a:r>
            <a:r>
              <a:rPr lang="en-US" dirty="0" err="1"/>
              <a:t>HomePage</a:t>
            </a:r>
            <a:r>
              <a:rPr lang="en-US" dirty="0"/>
              <a:t> component when browser's location path matches exactly /.</a:t>
            </a:r>
          </a:p>
        </p:txBody>
      </p:sp>
    </p:spTree>
    <p:extLst>
      <p:ext uri="{BB962C8B-B14F-4D97-AF65-F5344CB8AC3E}">
        <p14:creationId xmlns:p14="http://schemas.microsoft.com/office/powerpoint/2010/main" val="334935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Using render:</a:t>
            </a:r>
          </a:p>
        </p:txBody>
      </p:sp>
      <p:sp>
        <p:nvSpPr>
          <p:cNvPr id="3" name="Content Placeholder 2"/>
          <p:cNvSpPr>
            <a:spLocks noGrp="1"/>
          </p:cNvSpPr>
          <p:nvPr>
            <p:ph idx="1"/>
          </p:nvPr>
        </p:nvSpPr>
        <p:spPr>
          <a:xfrm>
            <a:off x="759854" y="2459865"/>
            <a:ext cx="10805374" cy="4262907"/>
          </a:xfrm>
        </p:spPr>
        <p:txBody>
          <a:bodyPr>
            <a:normAutofit fontScale="92500" lnSpcReduction="20000"/>
          </a:bodyPr>
          <a:lstStyle/>
          <a:p>
            <a:r>
              <a:rPr lang="en-US" dirty="0"/>
              <a:t>For inline rendering:</a:t>
            </a:r>
          </a:p>
          <a:p>
            <a:pPr marL="0" indent="0">
              <a:buNone/>
            </a:pPr>
            <a:r>
              <a:rPr lang="en-US" sz="2000" b="1" dirty="0">
                <a:solidFill>
                  <a:srgbClr val="FF0000"/>
                </a:solidFill>
              </a:rPr>
              <a:t>			&lt;Route path="/home" render={() =&gt; &lt;div&gt;Home&lt;/div&gt;}/&gt;</a:t>
            </a:r>
          </a:p>
          <a:p>
            <a:r>
              <a:rPr lang="en-US" dirty="0"/>
              <a:t>For wrapping:</a:t>
            </a:r>
          </a:p>
          <a:p>
            <a:pPr marL="0" indent="0">
              <a:buNone/>
            </a:pPr>
            <a:r>
              <a:rPr lang="en-US" sz="2000" b="1" dirty="0">
                <a:solidFill>
                  <a:srgbClr val="FF0000"/>
                </a:solidFill>
              </a:rPr>
              <a:t>			</a:t>
            </a:r>
            <a:r>
              <a:rPr lang="en-US" sz="2000" b="1" dirty="0" err="1">
                <a:solidFill>
                  <a:srgbClr val="FF0000"/>
                </a:solidFill>
              </a:rPr>
              <a:t>const</a:t>
            </a:r>
            <a:r>
              <a:rPr lang="en-US" sz="2000" b="1" dirty="0">
                <a:solidFill>
                  <a:srgbClr val="FF0000"/>
                </a:solidFill>
              </a:rPr>
              <a:t> </a:t>
            </a:r>
            <a:r>
              <a:rPr lang="en-US" sz="2000" b="1" dirty="0" err="1">
                <a:solidFill>
                  <a:srgbClr val="FF0000"/>
                </a:solidFill>
              </a:rPr>
              <a:t>FadingRoute</a:t>
            </a:r>
            <a:r>
              <a:rPr lang="en-US" sz="2000" b="1" dirty="0">
                <a:solidFill>
                  <a:srgbClr val="FF0000"/>
                </a:solidFill>
              </a:rPr>
              <a:t> = ({ component: Component, ...rest }) =&gt; (</a:t>
            </a:r>
          </a:p>
          <a:p>
            <a:pPr marL="0" indent="0">
              <a:buNone/>
            </a:pPr>
            <a:r>
              <a:rPr lang="en-US" sz="2000" b="1" dirty="0">
                <a:solidFill>
                  <a:srgbClr val="FF0000"/>
                </a:solidFill>
              </a:rPr>
              <a:t> 				 &lt;Route {...rest} render={props =&gt; (</a:t>
            </a:r>
          </a:p>
          <a:p>
            <a:pPr marL="0" indent="0">
              <a:buNone/>
            </a:pPr>
            <a:r>
              <a:rPr lang="en-US" sz="2000" b="1" dirty="0">
                <a:solidFill>
                  <a:srgbClr val="FF0000"/>
                </a:solidFill>
              </a:rPr>
              <a:t> 				   &lt;</a:t>
            </a:r>
            <a:r>
              <a:rPr lang="en-US" sz="2000" b="1" dirty="0" err="1">
                <a:solidFill>
                  <a:srgbClr val="FF0000"/>
                </a:solidFill>
              </a:rPr>
              <a:t>FadeIn</a:t>
            </a:r>
            <a:r>
              <a:rPr lang="en-US" sz="2000" b="1" dirty="0">
                <a:solidFill>
                  <a:srgbClr val="FF0000"/>
                </a:solidFill>
              </a:rPr>
              <a:t>&gt;</a:t>
            </a:r>
          </a:p>
          <a:p>
            <a:pPr marL="0" indent="0">
              <a:buNone/>
            </a:pPr>
            <a:r>
              <a:rPr lang="en-US" sz="2000" b="1" dirty="0">
                <a:solidFill>
                  <a:srgbClr val="FF0000"/>
                </a:solidFill>
              </a:rPr>
              <a:t>   					   &lt;Component {...props}/&gt;</a:t>
            </a:r>
          </a:p>
          <a:p>
            <a:pPr marL="0" indent="0">
              <a:buNone/>
            </a:pPr>
            <a:r>
              <a:rPr lang="en-US" sz="2000" b="1" dirty="0">
                <a:solidFill>
                  <a:srgbClr val="FF0000"/>
                </a:solidFill>
              </a:rPr>
              <a:t> 				   &lt;/</a:t>
            </a:r>
            <a:r>
              <a:rPr lang="en-US" sz="2000" b="1" dirty="0" err="1">
                <a:solidFill>
                  <a:srgbClr val="FF0000"/>
                </a:solidFill>
              </a:rPr>
              <a:t>FadeIn</a:t>
            </a:r>
            <a:r>
              <a:rPr lang="en-US" sz="2000" b="1" dirty="0">
                <a:solidFill>
                  <a:srgbClr val="FF0000"/>
                </a:solidFill>
              </a:rPr>
              <a:t>&gt;</a:t>
            </a:r>
          </a:p>
          <a:p>
            <a:pPr marL="0" indent="0">
              <a:buNone/>
            </a:pPr>
            <a:r>
              <a:rPr lang="en-US" sz="2000" b="1" dirty="0">
                <a:solidFill>
                  <a:srgbClr val="FF0000"/>
                </a:solidFill>
              </a:rPr>
              <a:t>				  )}/&gt;</a:t>
            </a:r>
          </a:p>
          <a:p>
            <a:pPr marL="0" indent="0">
              <a:buNone/>
            </a:pPr>
            <a:r>
              <a:rPr lang="en-US" sz="2000" b="1" dirty="0">
                <a:solidFill>
                  <a:srgbClr val="FF0000"/>
                </a:solidFill>
              </a:rPr>
              <a:t>				)</a:t>
            </a:r>
          </a:p>
          <a:p>
            <a:pPr marL="0" indent="0">
              <a:buNone/>
            </a:pPr>
            <a:endParaRPr lang="en-US" sz="2000" b="1" dirty="0">
              <a:solidFill>
                <a:srgbClr val="FF0000"/>
              </a:solidFill>
            </a:endParaRPr>
          </a:p>
          <a:p>
            <a:pPr marL="0" indent="0">
              <a:buNone/>
            </a:pPr>
            <a:r>
              <a:rPr lang="en-US" sz="2000" b="1" dirty="0">
                <a:solidFill>
                  <a:srgbClr val="FF0000"/>
                </a:solidFill>
              </a:rPr>
              <a:t>			&lt;</a:t>
            </a:r>
            <a:r>
              <a:rPr lang="en-US" sz="2000" b="1" dirty="0" err="1">
                <a:solidFill>
                  <a:srgbClr val="FF0000"/>
                </a:solidFill>
              </a:rPr>
              <a:t>FadingRoute</a:t>
            </a:r>
            <a:r>
              <a:rPr lang="en-US" sz="2000" b="1" dirty="0">
                <a:solidFill>
                  <a:srgbClr val="FF0000"/>
                </a:solidFill>
              </a:rPr>
              <a:t> path="/cool" component</a:t>
            </a:r>
            <a:r>
              <a:rPr lang="en-US" b="1" dirty="0">
                <a:solidFill>
                  <a:srgbClr val="FF0000"/>
                </a:solidFill>
              </a:rPr>
              <a:t>={Something}/&gt;</a:t>
            </a:r>
          </a:p>
        </p:txBody>
      </p:sp>
    </p:spTree>
    <p:extLst>
      <p:ext uri="{BB962C8B-B14F-4D97-AF65-F5344CB8AC3E}">
        <p14:creationId xmlns:p14="http://schemas.microsoft.com/office/powerpoint/2010/main" val="120767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Using children:</a:t>
            </a:r>
          </a:p>
        </p:txBody>
      </p:sp>
      <p:sp>
        <p:nvSpPr>
          <p:cNvPr id="3" name="Content Placeholder 2"/>
          <p:cNvSpPr>
            <a:spLocks noGrp="1"/>
          </p:cNvSpPr>
          <p:nvPr>
            <p:ph idx="1"/>
          </p:nvPr>
        </p:nvSpPr>
        <p:spPr>
          <a:xfrm>
            <a:off x="566670" y="1918952"/>
            <a:ext cx="9413943" cy="4100848"/>
          </a:xfrm>
        </p:spPr>
        <p:txBody>
          <a:bodyPr>
            <a:noAutofit/>
          </a:bodyPr>
          <a:lstStyle/>
          <a:p>
            <a:pPr marL="0" indent="0">
              <a:buNone/>
            </a:pPr>
            <a:endParaRPr lang="en-US" sz="1600" b="1" dirty="0">
              <a:solidFill>
                <a:srgbClr val="FF0000"/>
              </a:solidFill>
            </a:endParaRPr>
          </a:p>
          <a:p>
            <a:pPr marL="0" indent="0">
              <a:buNone/>
            </a:pPr>
            <a:r>
              <a:rPr lang="en-US" sz="1600" b="1" dirty="0">
                <a:solidFill>
                  <a:srgbClr val="FF0000"/>
                </a:solidFill>
              </a:rPr>
              <a:t>&lt;</a:t>
            </a:r>
            <a:r>
              <a:rPr lang="en-US" sz="1600" b="1" dirty="0" err="1">
                <a:solidFill>
                  <a:srgbClr val="FF0000"/>
                </a:solidFill>
              </a:rPr>
              <a:t>ul</a:t>
            </a:r>
            <a:r>
              <a:rPr lang="en-US" sz="1600" b="1" dirty="0">
                <a:solidFill>
                  <a:srgbClr val="FF0000"/>
                </a:solidFill>
              </a:rPr>
              <a:t>&gt;</a:t>
            </a:r>
          </a:p>
          <a:p>
            <a:pPr marL="0" indent="0">
              <a:buNone/>
            </a:pPr>
            <a:r>
              <a:rPr lang="en-US" sz="1600" b="1" dirty="0">
                <a:solidFill>
                  <a:srgbClr val="FF0000"/>
                </a:solidFill>
              </a:rPr>
              <a:t>  &lt;</a:t>
            </a:r>
            <a:r>
              <a:rPr lang="en-US" sz="1600" b="1" dirty="0" err="1">
                <a:solidFill>
                  <a:srgbClr val="FF0000"/>
                </a:solidFill>
              </a:rPr>
              <a:t>ListItemLink</a:t>
            </a:r>
            <a:r>
              <a:rPr lang="en-US" sz="1600" b="1" dirty="0">
                <a:solidFill>
                  <a:srgbClr val="FF0000"/>
                </a:solidFill>
              </a:rPr>
              <a:t> to="/somewhere"/&gt;</a:t>
            </a:r>
          </a:p>
          <a:p>
            <a:pPr marL="0" indent="0">
              <a:buNone/>
            </a:pPr>
            <a:r>
              <a:rPr lang="en-US" sz="1600" b="1" dirty="0">
                <a:solidFill>
                  <a:srgbClr val="FF0000"/>
                </a:solidFill>
              </a:rPr>
              <a:t>  &lt;</a:t>
            </a:r>
            <a:r>
              <a:rPr lang="en-US" sz="1600" b="1" dirty="0" err="1">
                <a:solidFill>
                  <a:srgbClr val="FF0000"/>
                </a:solidFill>
              </a:rPr>
              <a:t>ListItemLink</a:t>
            </a:r>
            <a:r>
              <a:rPr lang="en-US" sz="1600" b="1" dirty="0">
                <a:solidFill>
                  <a:srgbClr val="FF0000"/>
                </a:solidFill>
              </a:rPr>
              <a:t> to="/somewhere-else"/&gt;</a:t>
            </a:r>
          </a:p>
          <a:p>
            <a:pPr marL="0" indent="0">
              <a:buNone/>
            </a:pPr>
            <a:r>
              <a:rPr lang="en-US" sz="1600" b="1" dirty="0">
                <a:solidFill>
                  <a:srgbClr val="FF0000"/>
                </a:solidFill>
              </a:rPr>
              <a:t>&lt;/</a:t>
            </a:r>
            <a:r>
              <a:rPr lang="en-US" sz="1600" b="1" dirty="0" err="1">
                <a:solidFill>
                  <a:srgbClr val="FF0000"/>
                </a:solidFill>
              </a:rPr>
              <a:t>ul</a:t>
            </a:r>
            <a:r>
              <a:rPr lang="en-US" sz="1600" b="1" dirty="0">
                <a:solidFill>
                  <a:srgbClr val="FF0000"/>
                </a:solidFill>
              </a:rPr>
              <a:t>&gt;</a:t>
            </a:r>
          </a:p>
          <a:p>
            <a:pPr marL="0" indent="0">
              <a:buNone/>
            </a:pPr>
            <a:endParaRPr lang="en-US" sz="1600" b="1" dirty="0">
              <a:solidFill>
                <a:srgbClr val="FF0000"/>
              </a:solidFill>
            </a:endParaRPr>
          </a:p>
          <a:p>
            <a:pPr marL="0" indent="0">
              <a:buNone/>
            </a:pPr>
            <a:r>
              <a:rPr lang="en-US" sz="1600" b="1" dirty="0" err="1">
                <a:solidFill>
                  <a:srgbClr val="FF0000"/>
                </a:solidFill>
              </a:rPr>
              <a:t>const</a:t>
            </a:r>
            <a:r>
              <a:rPr lang="en-US" sz="1600" b="1" dirty="0">
                <a:solidFill>
                  <a:srgbClr val="FF0000"/>
                </a:solidFill>
              </a:rPr>
              <a:t> </a:t>
            </a:r>
            <a:r>
              <a:rPr lang="en-US" sz="1600" b="1" dirty="0" err="1">
                <a:solidFill>
                  <a:srgbClr val="FF0000"/>
                </a:solidFill>
              </a:rPr>
              <a:t>ListItemLink</a:t>
            </a:r>
            <a:r>
              <a:rPr lang="en-US" sz="1600" b="1" dirty="0">
                <a:solidFill>
                  <a:srgbClr val="FF0000"/>
                </a:solidFill>
              </a:rPr>
              <a:t> = ({ to, ...rest }) =&gt; (</a:t>
            </a:r>
          </a:p>
          <a:p>
            <a:pPr marL="0" indent="0">
              <a:buNone/>
            </a:pPr>
            <a:r>
              <a:rPr lang="en-US" sz="1600" b="1" dirty="0">
                <a:solidFill>
                  <a:srgbClr val="FF0000"/>
                </a:solidFill>
              </a:rPr>
              <a:t>  &lt;Route path={to} children={({ match }) =&gt; (</a:t>
            </a:r>
          </a:p>
          <a:p>
            <a:pPr marL="0" indent="0">
              <a:buNone/>
            </a:pPr>
            <a:r>
              <a:rPr lang="en-US" sz="1600" b="1" dirty="0">
                <a:solidFill>
                  <a:srgbClr val="FF0000"/>
                </a:solidFill>
              </a:rPr>
              <a:t>    &lt;li </a:t>
            </a:r>
            <a:r>
              <a:rPr lang="en-US" sz="1600" b="1" dirty="0" err="1">
                <a:solidFill>
                  <a:srgbClr val="FF0000"/>
                </a:solidFill>
              </a:rPr>
              <a:t>className</a:t>
            </a:r>
            <a:r>
              <a:rPr lang="en-US" sz="1600" b="1" dirty="0">
                <a:solidFill>
                  <a:srgbClr val="FF0000"/>
                </a:solidFill>
              </a:rPr>
              <a:t>={match ? 'active' : ''}&gt;</a:t>
            </a:r>
          </a:p>
          <a:p>
            <a:pPr marL="0" indent="0">
              <a:buNone/>
            </a:pPr>
            <a:r>
              <a:rPr lang="en-US" sz="1600" b="1" dirty="0">
                <a:solidFill>
                  <a:srgbClr val="FF0000"/>
                </a:solidFill>
              </a:rPr>
              <a:t>      &lt;Link to={to} {...rest}/&gt;</a:t>
            </a:r>
          </a:p>
          <a:p>
            <a:pPr marL="0" indent="0">
              <a:buNone/>
            </a:pPr>
            <a:r>
              <a:rPr lang="en-US" sz="1600" b="1" dirty="0">
                <a:solidFill>
                  <a:srgbClr val="FF0000"/>
                </a:solidFill>
              </a:rPr>
              <a:t>    &lt;/li&gt;</a:t>
            </a:r>
          </a:p>
          <a:p>
            <a:pPr marL="0" indent="0">
              <a:buNone/>
            </a:pPr>
            <a:r>
              <a:rPr lang="en-US" sz="1600" b="1" dirty="0">
                <a:solidFill>
                  <a:srgbClr val="FF0000"/>
                </a:solidFill>
              </a:rPr>
              <a:t>  )}/&gt;</a:t>
            </a:r>
          </a:p>
          <a:p>
            <a:pPr marL="0" indent="0">
              <a:buNone/>
            </a:pPr>
            <a:r>
              <a:rPr lang="en-US" sz="1600" b="1" dirty="0">
                <a:solidFill>
                  <a:srgbClr val="FF0000"/>
                </a:solidFill>
              </a:rPr>
              <a:t>)</a:t>
            </a:r>
          </a:p>
        </p:txBody>
      </p:sp>
    </p:spTree>
    <p:extLst>
      <p:ext uri="{BB962C8B-B14F-4D97-AF65-F5344CB8AC3E}">
        <p14:creationId xmlns:p14="http://schemas.microsoft.com/office/powerpoint/2010/main" val="296352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URL/Path/Route Parameters</a:t>
            </a:r>
          </a:p>
        </p:txBody>
      </p:sp>
      <p:sp>
        <p:nvSpPr>
          <p:cNvPr id="3" name="Content Placeholder 2"/>
          <p:cNvSpPr>
            <a:spLocks noGrp="1"/>
          </p:cNvSpPr>
          <p:nvPr>
            <p:ph idx="1"/>
          </p:nvPr>
        </p:nvSpPr>
        <p:spPr/>
        <p:txBody>
          <a:bodyPr>
            <a:normAutofit lnSpcReduction="10000"/>
          </a:bodyPr>
          <a:lstStyle/>
          <a:p>
            <a:r>
              <a:rPr lang="en-US" dirty="0"/>
              <a:t>Can just append the name to be used for the variable plus a colon : to the end of the route's path to use as parameters</a:t>
            </a:r>
          </a:p>
          <a:p>
            <a:endParaRPr lang="en-US" dirty="0"/>
          </a:p>
          <a:p>
            <a:pPr marL="0" indent="0">
              <a:buNone/>
            </a:pPr>
            <a:r>
              <a:rPr lang="en-US" sz="2000" b="1" dirty="0">
                <a:solidFill>
                  <a:srgbClr val="FF0000"/>
                </a:solidFill>
              </a:rPr>
              <a:t>&lt;Route path="/:param1" component={Home}/&gt;</a:t>
            </a:r>
          </a:p>
          <a:p>
            <a:pPr marL="0" indent="0">
              <a:buNone/>
            </a:pPr>
            <a:r>
              <a:rPr lang="en-US" sz="2000" b="1" dirty="0" err="1">
                <a:solidFill>
                  <a:srgbClr val="FF0000"/>
                </a:solidFill>
              </a:rPr>
              <a:t>const</a:t>
            </a:r>
            <a:r>
              <a:rPr lang="en-US" sz="2000" b="1" dirty="0">
                <a:solidFill>
                  <a:srgbClr val="FF0000"/>
                </a:solidFill>
              </a:rPr>
              <a:t> Home = ({ match }) =&gt; (</a:t>
            </a:r>
          </a:p>
          <a:p>
            <a:pPr marL="0" indent="0">
              <a:buNone/>
            </a:pPr>
            <a:r>
              <a:rPr lang="en-US" sz="2000" b="1" dirty="0">
                <a:solidFill>
                  <a:srgbClr val="FF0000"/>
                </a:solidFill>
              </a:rPr>
              <a:t>  &lt;div&gt;</a:t>
            </a:r>
          </a:p>
          <a:p>
            <a:pPr marL="0" indent="0">
              <a:buNone/>
            </a:pPr>
            <a:r>
              <a:rPr lang="en-US" sz="2000" b="1" dirty="0">
                <a:solidFill>
                  <a:srgbClr val="FF0000"/>
                </a:solidFill>
              </a:rPr>
              <a:t>    &lt;h1&gt; Parameter 1 : {match.params.param1}&lt;/h1&gt;</a:t>
            </a:r>
          </a:p>
          <a:p>
            <a:pPr marL="0" indent="0">
              <a:buNone/>
            </a:pPr>
            <a:r>
              <a:rPr lang="en-US" sz="2000" b="1" dirty="0">
                <a:solidFill>
                  <a:srgbClr val="FF0000"/>
                </a:solidFill>
              </a:rPr>
              <a:t>  &lt;/div&gt;</a:t>
            </a:r>
          </a:p>
          <a:p>
            <a:pPr marL="0" indent="0">
              <a:buNone/>
            </a:pPr>
            <a:r>
              <a:rPr lang="en-US" sz="2000" b="1" dirty="0">
                <a:solidFill>
                  <a:srgbClr val="FF0000"/>
                </a:solidFill>
              </a:rPr>
              <a:t>) </a:t>
            </a:r>
          </a:p>
        </p:txBody>
      </p:sp>
    </p:spTree>
    <p:extLst>
      <p:ext uri="{BB962C8B-B14F-4D97-AF65-F5344CB8AC3E}">
        <p14:creationId xmlns:p14="http://schemas.microsoft.com/office/powerpoint/2010/main" val="53701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object</a:t>
            </a:r>
          </a:p>
        </p:txBody>
      </p:sp>
      <p:sp>
        <p:nvSpPr>
          <p:cNvPr id="3" name="Content Placeholder 2"/>
          <p:cNvSpPr>
            <a:spLocks noGrp="1"/>
          </p:cNvSpPr>
          <p:nvPr>
            <p:ph idx="1"/>
          </p:nvPr>
        </p:nvSpPr>
        <p:spPr>
          <a:xfrm>
            <a:off x="1154954" y="2603500"/>
            <a:ext cx="10461790" cy="3416300"/>
          </a:xfrm>
        </p:spPr>
        <p:txBody>
          <a:bodyPr/>
          <a:lstStyle/>
          <a:p>
            <a:r>
              <a:rPr lang="en-US" dirty="0"/>
              <a:t>When there is a path match an object(</a:t>
            </a:r>
            <a:r>
              <a:rPr lang="en-US" b="1" dirty="0"/>
              <a:t>match</a:t>
            </a:r>
            <a:r>
              <a:rPr lang="en-US" dirty="0"/>
              <a:t>) which has the following properties will be created and passed to the component:</a:t>
            </a:r>
          </a:p>
          <a:p>
            <a:endParaRPr lang="en-US" dirty="0"/>
          </a:p>
          <a:p>
            <a:r>
              <a:rPr lang="en-US" sz="2000" b="1" dirty="0">
                <a:solidFill>
                  <a:srgbClr val="FF0000"/>
                </a:solidFill>
              </a:rPr>
              <a:t>url</a:t>
            </a:r>
            <a:r>
              <a:rPr lang="en-US" dirty="0"/>
              <a:t>: the matched part of the URL.</a:t>
            </a:r>
          </a:p>
          <a:p>
            <a:r>
              <a:rPr lang="en-US" sz="2000" b="1" dirty="0">
                <a:solidFill>
                  <a:srgbClr val="FF0000"/>
                </a:solidFill>
              </a:rPr>
              <a:t>path</a:t>
            </a:r>
            <a:r>
              <a:rPr lang="en-US" dirty="0"/>
              <a:t>: simply the path.</a:t>
            </a:r>
          </a:p>
          <a:p>
            <a:r>
              <a:rPr lang="en-US" sz="2000" b="1" dirty="0" err="1">
                <a:solidFill>
                  <a:srgbClr val="FF0000"/>
                </a:solidFill>
              </a:rPr>
              <a:t>isExact</a:t>
            </a:r>
            <a:r>
              <a:rPr lang="en-US" dirty="0"/>
              <a:t>: equals True if path equals </a:t>
            </a:r>
            <a:r>
              <a:rPr lang="en-US" dirty="0" err="1"/>
              <a:t>exacly</a:t>
            </a:r>
            <a:r>
              <a:rPr lang="en-US" dirty="0"/>
              <a:t> the current location's path-name.</a:t>
            </a:r>
          </a:p>
          <a:p>
            <a:r>
              <a:rPr lang="en-US" sz="2000" b="1" dirty="0" err="1">
                <a:solidFill>
                  <a:srgbClr val="FF0000"/>
                </a:solidFill>
              </a:rPr>
              <a:t>params</a:t>
            </a:r>
            <a:r>
              <a:rPr lang="en-US" dirty="0"/>
              <a:t>: an object containing URL parameters.</a:t>
            </a:r>
          </a:p>
        </p:txBody>
      </p:sp>
    </p:spTree>
    <p:extLst>
      <p:ext uri="{BB962C8B-B14F-4D97-AF65-F5344CB8AC3E}">
        <p14:creationId xmlns:p14="http://schemas.microsoft.com/office/powerpoint/2010/main" val="236298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1154954" y="2603500"/>
            <a:ext cx="10371638" cy="3416300"/>
          </a:xfrm>
        </p:spPr>
        <p:txBody>
          <a:bodyPr>
            <a:noAutofit/>
          </a:bodyPr>
          <a:lstStyle/>
          <a:p>
            <a:r>
              <a:rPr lang="en-US" sz="3200" b="1" dirty="0"/>
              <a:t>history is a JavaScript library that lets you easily manage session history anywhere JavaScript runs. history provides a minimal API that lets you manage the history stack, navigate, confirm navigation, and persist state between sessions. — React Training docs</a:t>
            </a:r>
          </a:p>
        </p:txBody>
      </p:sp>
    </p:spTree>
    <p:extLst>
      <p:ext uri="{BB962C8B-B14F-4D97-AF65-F5344CB8AC3E}">
        <p14:creationId xmlns:p14="http://schemas.microsoft.com/office/powerpoint/2010/main" val="138536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463640" y="2603500"/>
            <a:ext cx="11372046" cy="4029120"/>
          </a:xfrm>
        </p:spPr>
        <p:txBody>
          <a:bodyPr>
            <a:noAutofit/>
          </a:bodyPr>
          <a:lstStyle/>
          <a:p>
            <a:r>
              <a:rPr lang="en-US" sz="2300" dirty="0"/>
              <a:t>Each router component creates a history object that keeps track of the current location (</a:t>
            </a:r>
            <a:r>
              <a:rPr lang="en-US" sz="2300" dirty="0" err="1"/>
              <a:t>history.location</a:t>
            </a:r>
            <a:r>
              <a:rPr lang="en-US" sz="2300" dirty="0"/>
              <a:t>) and also the previous locations in a stack. </a:t>
            </a:r>
          </a:p>
          <a:p>
            <a:r>
              <a:rPr lang="en-US" sz="2300" dirty="0"/>
              <a:t>When the current location changes, the view is re-rendered and you get a sense of navigation. </a:t>
            </a:r>
          </a:p>
          <a:p>
            <a:r>
              <a:rPr lang="en-US" sz="2300" dirty="0"/>
              <a:t>history object has methods such as </a:t>
            </a:r>
            <a:r>
              <a:rPr lang="en-US" sz="2300" dirty="0" err="1"/>
              <a:t>history.push</a:t>
            </a:r>
            <a:r>
              <a:rPr lang="en-US" sz="2300" dirty="0"/>
              <a:t>() and </a:t>
            </a:r>
            <a:r>
              <a:rPr lang="en-US" sz="2300" dirty="0" err="1"/>
              <a:t>history.replace</a:t>
            </a:r>
            <a:r>
              <a:rPr lang="en-US" sz="2300" dirty="0"/>
              <a:t>() to take care of that. </a:t>
            </a:r>
            <a:r>
              <a:rPr lang="en-US" sz="2300" dirty="0" err="1"/>
              <a:t>history.push</a:t>
            </a:r>
            <a:r>
              <a:rPr lang="en-US" sz="2300" dirty="0"/>
              <a:t>() is invoked when you click on a &lt;Link&gt; component, and </a:t>
            </a:r>
            <a:r>
              <a:rPr lang="en-US" sz="2300" dirty="0" err="1"/>
              <a:t>history.replace</a:t>
            </a:r>
            <a:r>
              <a:rPr lang="en-US" sz="2300" dirty="0"/>
              <a:t>() is called when you use &lt;Redirect&gt;. </a:t>
            </a:r>
          </a:p>
          <a:p>
            <a:r>
              <a:rPr lang="en-US" sz="2300" dirty="0"/>
              <a:t>Other methods — such as </a:t>
            </a:r>
            <a:r>
              <a:rPr lang="en-US" sz="2300" dirty="0" err="1"/>
              <a:t>history.goBack</a:t>
            </a:r>
            <a:r>
              <a:rPr lang="en-US" sz="2300" dirty="0"/>
              <a:t>() and </a:t>
            </a:r>
            <a:r>
              <a:rPr lang="en-US" sz="2300" dirty="0" err="1"/>
              <a:t>history.goForward</a:t>
            </a:r>
            <a:r>
              <a:rPr lang="en-US" sz="2300" dirty="0"/>
              <a:t>() — are used to navigate through the history stack by going back or forward a page.</a:t>
            </a:r>
          </a:p>
        </p:txBody>
      </p:sp>
    </p:spTree>
    <p:extLst>
      <p:ext uri="{BB962C8B-B14F-4D97-AF65-F5344CB8AC3E}">
        <p14:creationId xmlns:p14="http://schemas.microsoft.com/office/powerpoint/2010/main" val="122535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4" y="2603499"/>
            <a:ext cx="10616336" cy="3926089"/>
          </a:xfrm>
        </p:spPr>
        <p:txBody>
          <a:bodyPr>
            <a:normAutofit/>
          </a:bodyPr>
          <a:lstStyle/>
          <a:p>
            <a:r>
              <a:rPr lang="en-US" sz="2400" dirty="0"/>
              <a:t>React is a popular library for creating single-page applications (SPAs) that are rendered on the client side.</a:t>
            </a:r>
          </a:p>
          <a:p>
            <a:r>
              <a:rPr lang="en-US" sz="2400" dirty="0"/>
              <a:t> An SPA might have multiple views (aka pages), and unlike the conventional multi-page apps, navigating through these views shouldn’t result in the entire page being reloaded.</a:t>
            </a:r>
          </a:p>
          <a:p>
            <a:r>
              <a:rPr lang="en-US" sz="2400" dirty="0"/>
              <a:t> Instead,  want the views to be rendered inline within the current page. </a:t>
            </a:r>
          </a:p>
        </p:txBody>
      </p:sp>
    </p:spTree>
    <p:extLst>
      <p:ext uri="{BB962C8B-B14F-4D97-AF65-F5344CB8AC3E}">
        <p14:creationId xmlns:p14="http://schemas.microsoft.com/office/powerpoint/2010/main" val="992813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in React Router 4</a:t>
            </a:r>
          </a:p>
        </p:txBody>
      </p:sp>
      <p:sp>
        <p:nvSpPr>
          <p:cNvPr id="3" name="Content Placeholder 2"/>
          <p:cNvSpPr>
            <a:spLocks noGrp="1"/>
          </p:cNvSpPr>
          <p:nvPr>
            <p:ph idx="1"/>
          </p:nvPr>
        </p:nvSpPr>
        <p:spPr>
          <a:xfrm>
            <a:off x="386366" y="2575775"/>
            <a:ext cx="11217499" cy="3928055"/>
          </a:xfrm>
        </p:spPr>
        <p:txBody>
          <a:bodyPr>
            <a:normAutofit fontScale="92500" lnSpcReduction="20000"/>
          </a:bodyPr>
          <a:lstStyle/>
          <a:p>
            <a:r>
              <a:rPr lang="en-US" dirty="0"/>
              <a:t>Links - React Router v4 components designed as a </a:t>
            </a:r>
            <a:r>
              <a:rPr lang="en-US" dirty="0" err="1"/>
              <a:t>replacment</a:t>
            </a:r>
            <a:r>
              <a:rPr lang="en-US" dirty="0"/>
              <a:t> of anchor links to create navigation elements which enable users to navigate between </a:t>
            </a:r>
            <a:r>
              <a:rPr lang="en-US" dirty="0" err="1"/>
              <a:t>differenet</a:t>
            </a:r>
            <a:r>
              <a:rPr lang="en-US" dirty="0"/>
              <a:t> pages of React apps. </a:t>
            </a:r>
          </a:p>
          <a:p>
            <a:r>
              <a:rPr lang="en-US" dirty="0"/>
              <a:t>Unlike anchors ,which reloads the whole page, Links only reload the portion(s) of the UI that match(s) the browser's location path.</a:t>
            </a:r>
          </a:p>
          <a:p>
            <a:r>
              <a:rPr lang="en-US" dirty="0"/>
              <a:t>A Link component takes a to property which tells React Router the destination to navigate to. For example:</a:t>
            </a:r>
          </a:p>
          <a:p>
            <a:pPr marL="0" indent="0">
              <a:buNone/>
            </a:pPr>
            <a:r>
              <a:rPr lang="en-US" sz="2000" b="1" dirty="0">
                <a:solidFill>
                  <a:srgbClr val="FF0000"/>
                </a:solidFill>
              </a:rPr>
              <a:t>import { Link } from 'react-router-</a:t>
            </a:r>
            <a:r>
              <a:rPr lang="en-US" sz="2000" b="1" dirty="0" err="1">
                <a:solidFill>
                  <a:srgbClr val="FF0000"/>
                </a:solidFill>
              </a:rPr>
              <a:t>dom</a:t>
            </a:r>
            <a:r>
              <a:rPr lang="en-US" sz="2000" b="1" dirty="0">
                <a:solidFill>
                  <a:srgbClr val="FF0000"/>
                </a:solidFill>
              </a:rPr>
              <a:t>'</a:t>
            </a:r>
          </a:p>
          <a:p>
            <a:pPr marL="0" indent="0">
              <a:buNone/>
            </a:pPr>
            <a:r>
              <a:rPr lang="en-US" sz="2000" b="1" dirty="0" err="1">
                <a:solidFill>
                  <a:srgbClr val="FF0000"/>
                </a:solidFill>
              </a:rPr>
              <a:t>const</a:t>
            </a:r>
            <a:r>
              <a:rPr lang="en-US" sz="2000" b="1" dirty="0">
                <a:solidFill>
                  <a:srgbClr val="FF0000"/>
                </a:solidFill>
              </a:rPr>
              <a:t> </a:t>
            </a:r>
            <a:r>
              <a:rPr lang="en-US" sz="2000" b="1" dirty="0" err="1">
                <a:solidFill>
                  <a:srgbClr val="FF0000"/>
                </a:solidFill>
              </a:rPr>
              <a:t>Nav</a:t>
            </a:r>
            <a:r>
              <a:rPr lang="en-US" sz="2000" b="1" dirty="0">
                <a:solidFill>
                  <a:srgbClr val="FF0000"/>
                </a:solidFill>
              </a:rPr>
              <a:t> = () =&gt; (</a:t>
            </a:r>
          </a:p>
          <a:p>
            <a:pPr marL="0" indent="0">
              <a:buNone/>
            </a:pPr>
            <a:r>
              <a:rPr lang="en-US" sz="2000" b="1" dirty="0">
                <a:solidFill>
                  <a:srgbClr val="FF0000"/>
                </a:solidFill>
              </a:rPr>
              <a:t>    &lt;Link to='/'&gt;Home&lt;/Link&gt;</a:t>
            </a:r>
          </a:p>
          <a:p>
            <a:pPr marL="0" indent="0">
              <a:buNone/>
            </a:pPr>
            <a:r>
              <a:rPr lang="en-US" sz="2000" b="1" dirty="0">
                <a:solidFill>
                  <a:srgbClr val="FF0000"/>
                </a:solidFill>
              </a:rPr>
              <a:t>)</a:t>
            </a:r>
          </a:p>
          <a:p>
            <a:r>
              <a:rPr lang="en-US" dirty="0"/>
              <a:t>When clicked will take us to location with path: /</a:t>
            </a:r>
          </a:p>
          <a:p>
            <a:r>
              <a:rPr lang="en-US" dirty="0"/>
              <a:t>the </a:t>
            </a:r>
            <a:r>
              <a:rPr lang="en-US" b="1" dirty="0"/>
              <a:t>to</a:t>
            </a:r>
            <a:r>
              <a:rPr lang="en-US" dirty="0"/>
              <a:t> prop can either take a string or a location (pathname, hash, search, and state) object</a:t>
            </a:r>
          </a:p>
        </p:txBody>
      </p:sp>
    </p:spTree>
    <p:extLst>
      <p:ext uri="{BB962C8B-B14F-4D97-AF65-F5344CB8AC3E}">
        <p14:creationId xmlns:p14="http://schemas.microsoft.com/office/powerpoint/2010/main" val="350040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solidFill>
                  <a:srgbClr val="FF0000"/>
                </a:solidFill>
              </a:rPr>
              <a:t>&lt;Link to={ {</a:t>
            </a:r>
          </a:p>
          <a:p>
            <a:pPr marL="0" indent="0">
              <a:buNone/>
            </a:pPr>
            <a:r>
              <a:rPr lang="en-US" sz="2000" b="1" dirty="0">
                <a:solidFill>
                  <a:srgbClr val="FF0000"/>
                </a:solidFill>
              </a:rPr>
              <a:t>  pathname: '/me',</a:t>
            </a:r>
          </a:p>
          <a:p>
            <a:pPr marL="0" indent="0">
              <a:buNone/>
            </a:pPr>
            <a:r>
              <a:rPr lang="en-US" sz="2000" b="1" dirty="0">
                <a:solidFill>
                  <a:srgbClr val="FF0000"/>
                </a:solidFill>
              </a:rPr>
              <a:t>  search: '?sort=</a:t>
            </a:r>
            <a:r>
              <a:rPr lang="en-US" sz="2000" b="1" dirty="0" err="1">
                <a:solidFill>
                  <a:srgbClr val="FF0000"/>
                </a:solidFill>
              </a:rPr>
              <a:t>asc</a:t>
            </a:r>
            <a:r>
              <a:rPr lang="en-US" sz="2000" b="1" dirty="0">
                <a:solidFill>
                  <a:srgbClr val="FF0000"/>
                </a:solidFill>
              </a:rPr>
              <a:t>',</a:t>
            </a:r>
          </a:p>
          <a:p>
            <a:pPr marL="0" indent="0">
              <a:buNone/>
            </a:pPr>
            <a:r>
              <a:rPr lang="en-US" sz="2000" b="1" dirty="0">
                <a:solidFill>
                  <a:srgbClr val="FF0000"/>
                </a:solidFill>
              </a:rPr>
              <a:t>  hash: '#hash',</a:t>
            </a:r>
          </a:p>
          <a:p>
            <a:pPr marL="0" indent="0">
              <a:buNone/>
            </a:pPr>
            <a:r>
              <a:rPr lang="en-US" sz="2000" b="1" dirty="0">
                <a:solidFill>
                  <a:srgbClr val="FF0000"/>
                </a:solidFill>
              </a:rPr>
              <a:t>  state: { </a:t>
            </a:r>
            <a:r>
              <a:rPr lang="en-US" sz="2000" b="1" dirty="0" err="1">
                <a:solidFill>
                  <a:srgbClr val="FF0000"/>
                </a:solidFill>
              </a:rPr>
              <a:t>fromHome</a:t>
            </a:r>
            <a:r>
              <a:rPr lang="en-US" sz="2000" b="1" dirty="0">
                <a:solidFill>
                  <a:srgbClr val="FF0000"/>
                </a:solidFill>
              </a:rPr>
              <a:t>: true }</a:t>
            </a:r>
          </a:p>
          <a:p>
            <a:pPr marL="0" indent="0">
              <a:buNone/>
            </a:pPr>
            <a:r>
              <a:rPr lang="en-US" sz="2000" b="1" dirty="0">
                <a:solidFill>
                  <a:srgbClr val="FF0000"/>
                </a:solidFill>
              </a:rPr>
              <a:t>} } /&gt;</a:t>
            </a:r>
          </a:p>
          <a:p>
            <a:r>
              <a:rPr lang="en-US" dirty="0"/>
              <a:t>Link can take also another property: replace if True, when clicked the link entry will be replaced in the history.</a:t>
            </a:r>
          </a:p>
        </p:txBody>
      </p:sp>
    </p:spTree>
    <p:extLst>
      <p:ext uri="{BB962C8B-B14F-4D97-AF65-F5344CB8AC3E}">
        <p14:creationId xmlns:p14="http://schemas.microsoft.com/office/powerpoint/2010/main" val="66310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NavLink</a:t>
            </a:r>
            <a:endParaRPr lang="en-US" dirty="0"/>
          </a:p>
        </p:txBody>
      </p:sp>
      <p:sp>
        <p:nvSpPr>
          <p:cNvPr id="3" name="Content Placeholder 2"/>
          <p:cNvSpPr>
            <a:spLocks noGrp="1"/>
          </p:cNvSpPr>
          <p:nvPr>
            <p:ph idx="1"/>
          </p:nvPr>
        </p:nvSpPr>
        <p:spPr/>
        <p:txBody>
          <a:bodyPr>
            <a:normAutofit lnSpcReduction="10000"/>
          </a:bodyPr>
          <a:lstStyle/>
          <a:p>
            <a:r>
              <a:rPr lang="en-US" dirty="0" err="1"/>
              <a:t>NavLink</a:t>
            </a:r>
            <a:r>
              <a:rPr lang="en-US" dirty="0"/>
              <a:t> is a subclass of Link which adds styling information to the rendered element(s), for example:</a:t>
            </a:r>
          </a:p>
          <a:p>
            <a:endParaRPr lang="en-US" dirty="0"/>
          </a:p>
          <a:p>
            <a:pPr marL="0" indent="0">
              <a:buNone/>
            </a:pPr>
            <a:r>
              <a:rPr lang="en-US" sz="2000" b="1" dirty="0">
                <a:solidFill>
                  <a:srgbClr val="FF0000"/>
                </a:solidFill>
              </a:rPr>
              <a:t>import { </a:t>
            </a:r>
            <a:r>
              <a:rPr lang="en-US" sz="2000" b="1" dirty="0" err="1">
                <a:solidFill>
                  <a:srgbClr val="FF0000"/>
                </a:solidFill>
              </a:rPr>
              <a:t>NavLink</a:t>
            </a:r>
            <a:r>
              <a:rPr lang="en-US" sz="2000" b="1" dirty="0">
                <a:solidFill>
                  <a:srgbClr val="FF0000"/>
                </a:solidFill>
              </a:rPr>
              <a:t> } from 'react-router-</a:t>
            </a:r>
            <a:r>
              <a:rPr lang="en-US" sz="2000" b="1" dirty="0" err="1">
                <a:solidFill>
                  <a:srgbClr val="FF0000"/>
                </a:solidFill>
              </a:rPr>
              <a:t>dom</a:t>
            </a:r>
            <a:r>
              <a:rPr lang="en-US" sz="2000" b="1" dirty="0">
                <a:solidFill>
                  <a:srgbClr val="FF0000"/>
                </a:solidFill>
              </a:rPr>
              <a:t>'</a:t>
            </a:r>
          </a:p>
          <a:p>
            <a:pPr marL="0" indent="0">
              <a:buNone/>
            </a:pPr>
            <a:endParaRPr lang="en-US" sz="2000" b="1" dirty="0">
              <a:solidFill>
                <a:srgbClr val="FF0000"/>
              </a:solidFill>
            </a:endParaRPr>
          </a:p>
          <a:p>
            <a:pPr marL="0" indent="0">
              <a:buNone/>
            </a:pPr>
            <a:r>
              <a:rPr lang="en-US" sz="2000" b="1" dirty="0">
                <a:solidFill>
                  <a:srgbClr val="FF0000"/>
                </a:solidFill>
              </a:rPr>
              <a:t>&lt;</a:t>
            </a:r>
            <a:r>
              <a:rPr lang="en-US" sz="2000" b="1" dirty="0" err="1">
                <a:solidFill>
                  <a:srgbClr val="FF0000"/>
                </a:solidFill>
              </a:rPr>
              <a:t>NavLink</a:t>
            </a:r>
            <a:endParaRPr lang="en-US" sz="2000" b="1" dirty="0">
              <a:solidFill>
                <a:srgbClr val="FF0000"/>
              </a:solidFill>
            </a:endParaRPr>
          </a:p>
          <a:p>
            <a:pPr marL="0" indent="0">
              <a:buNone/>
            </a:pPr>
            <a:r>
              <a:rPr lang="en-US" sz="2000" b="1" dirty="0">
                <a:solidFill>
                  <a:srgbClr val="FF0000"/>
                </a:solidFill>
              </a:rPr>
              <a:t>  to="/me"</a:t>
            </a:r>
          </a:p>
          <a:p>
            <a:pPr marL="0" indent="0">
              <a:buNone/>
            </a:pPr>
            <a:r>
              <a:rPr lang="en-US" sz="2000" b="1" dirty="0">
                <a:solidFill>
                  <a:srgbClr val="FF0000"/>
                </a:solidFill>
              </a:rPr>
              <a:t>  </a:t>
            </a:r>
            <a:r>
              <a:rPr lang="en-US" sz="2000" b="1" dirty="0" err="1">
                <a:solidFill>
                  <a:srgbClr val="FF0000"/>
                </a:solidFill>
              </a:rPr>
              <a:t>activeStyle</a:t>
            </a:r>
            <a:r>
              <a:rPr lang="en-US" sz="2000" b="1" dirty="0">
                <a:solidFill>
                  <a:srgbClr val="FF0000"/>
                </a:solidFill>
              </a:rPr>
              <a:t>=</a:t>
            </a:r>
          </a:p>
          <a:p>
            <a:pPr marL="0" indent="0">
              <a:buNone/>
            </a:pPr>
            <a:r>
              <a:rPr lang="en-US" sz="2000" b="1" dirty="0">
                <a:solidFill>
                  <a:srgbClr val="FF0000"/>
                </a:solidFill>
              </a:rPr>
              <a:t>   </a:t>
            </a:r>
            <a:r>
              <a:rPr lang="en-US" sz="2000" b="1" dirty="0" err="1">
                <a:solidFill>
                  <a:srgbClr val="FF0000"/>
                </a:solidFill>
              </a:rPr>
              <a:t>activeClassName</a:t>
            </a:r>
            <a:r>
              <a:rPr lang="en-US" sz="2000" b="1" dirty="0">
                <a:solidFill>
                  <a:srgbClr val="FF0000"/>
                </a:solidFill>
              </a:rPr>
              <a:t>="selected"&gt;My Profile&lt;/</a:t>
            </a:r>
            <a:r>
              <a:rPr lang="en-US" sz="2000" b="1" dirty="0" err="1">
                <a:solidFill>
                  <a:srgbClr val="FF0000"/>
                </a:solidFill>
              </a:rPr>
              <a:t>NavLink</a:t>
            </a:r>
            <a:r>
              <a:rPr lang="en-US" sz="2000" b="1" dirty="0">
                <a:solidFill>
                  <a:srgbClr val="FF0000"/>
                </a:solidFill>
              </a:rPr>
              <a:t>&gt;</a:t>
            </a:r>
          </a:p>
        </p:txBody>
      </p:sp>
    </p:spTree>
    <p:extLst>
      <p:ext uri="{BB962C8B-B14F-4D97-AF65-F5344CB8AC3E}">
        <p14:creationId xmlns:p14="http://schemas.microsoft.com/office/powerpoint/2010/main" val="3028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Inclusive Routing</a:t>
            </a:r>
            <a:br>
              <a:rPr lang="en-US" dirty="0"/>
            </a:br>
            <a:endParaRPr lang="en-US" dirty="0"/>
          </a:p>
        </p:txBody>
      </p:sp>
      <p:sp>
        <p:nvSpPr>
          <p:cNvPr id="3" name="Content Placeholder 2"/>
          <p:cNvSpPr>
            <a:spLocks noGrp="1"/>
          </p:cNvSpPr>
          <p:nvPr>
            <p:ph idx="1"/>
          </p:nvPr>
        </p:nvSpPr>
        <p:spPr>
          <a:xfrm>
            <a:off x="1154954" y="2603499"/>
            <a:ext cx="10654973" cy="3990483"/>
          </a:xfrm>
        </p:spPr>
        <p:txBody>
          <a:bodyPr>
            <a:noAutofit/>
          </a:bodyPr>
          <a:lstStyle/>
          <a:p>
            <a:r>
              <a:rPr lang="en-US" sz="2400" dirty="0"/>
              <a:t>&lt;Route path="/" exact component={</a:t>
            </a:r>
            <a:r>
              <a:rPr lang="en-US" sz="2400" dirty="0" err="1"/>
              <a:t>HomePage</a:t>
            </a:r>
            <a:r>
              <a:rPr lang="en-US" sz="2400" dirty="0"/>
              <a:t>} /&gt;</a:t>
            </a:r>
          </a:p>
          <a:p>
            <a:r>
              <a:rPr lang="en-US" sz="2400" dirty="0"/>
              <a:t>React Router v4 uses inclusive routing instead of exclusive routing used by React Router v3 so without exact property the home component will be rendered with all other components</a:t>
            </a:r>
          </a:p>
          <a:p>
            <a:r>
              <a:rPr lang="en-US" sz="2400" dirty="0"/>
              <a:t>for example when the user visits /login path both / and /login paths will be matched and their corresponding components </a:t>
            </a:r>
            <a:r>
              <a:rPr lang="en-US" sz="2400" dirty="0" err="1"/>
              <a:t>LoginPage</a:t>
            </a:r>
            <a:r>
              <a:rPr lang="en-US" sz="2400" dirty="0"/>
              <a:t> and </a:t>
            </a:r>
            <a:r>
              <a:rPr lang="en-US" sz="2400" dirty="0" err="1"/>
              <a:t>HomePage</a:t>
            </a:r>
            <a:r>
              <a:rPr lang="en-US" sz="2400" dirty="0"/>
              <a:t> will be rendered. </a:t>
            </a:r>
          </a:p>
          <a:p>
            <a:r>
              <a:rPr lang="en-US" sz="2400" dirty="0"/>
              <a:t>But that's not the behavior we are looking for, that's why we need to add the exact prop which tells the Route component to match exactly the / path.</a:t>
            </a:r>
          </a:p>
        </p:txBody>
      </p:sp>
    </p:spTree>
    <p:extLst>
      <p:ext uri="{BB962C8B-B14F-4D97-AF65-F5344CB8AC3E}">
        <p14:creationId xmlns:p14="http://schemas.microsoft.com/office/powerpoint/2010/main" val="346686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Exclusive Routing</a:t>
            </a:r>
          </a:p>
        </p:txBody>
      </p:sp>
      <p:sp>
        <p:nvSpPr>
          <p:cNvPr id="3" name="Content Placeholder 2"/>
          <p:cNvSpPr>
            <a:spLocks noGrp="1"/>
          </p:cNvSpPr>
          <p:nvPr>
            <p:ph idx="1"/>
          </p:nvPr>
        </p:nvSpPr>
        <p:spPr>
          <a:xfrm>
            <a:off x="1154954" y="2603499"/>
            <a:ext cx="10036787" cy="4041999"/>
          </a:xfrm>
        </p:spPr>
        <p:txBody>
          <a:bodyPr>
            <a:normAutofit fontScale="70000" lnSpcReduction="20000"/>
          </a:bodyPr>
          <a:lstStyle/>
          <a:p>
            <a:r>
              <a:rPr lang="en-US" sz="2600" dirty="0"/>
              <a:t>Exclusive routing is the inverse of inclusive routing, </a:t>
            </a:r>
          </a:p>
          <a:p>
            <a:r>
              <a:rPr lang="en-US" sz="2600" dirty="0"/>
              <a:t>Was the default routing in React Router v3 where only the first match is rendered </a:t>
            </a:r>
          </a:p>
          <a:p>
            <a:r>
              <a:rPr lang="en-US" sz="2600" dirty="0"/>
              <a:t>Can be done using v4 router using the Switch component.</a:t>
            </a:r>
          </a:p>
          <a:p>
            <a:r>
              <a:rPr lang="en-US" sz="2600" dirty="0"/>
              <a:t> In a Switch component only the first child &lt; Route &gt; or &lt; Redirect &gt;, that matches the location, will be rendered. For example</a:t>
            </a:r>
            <a:r>
              <a:rPr lang="en-US" dirty="0"/>
              <a:t>:</a:t>
            </a:r>
          </a:p>
          <a:p>
            <a:pPr marL="0" indent="0">
              <a:buNone/>
            </a:pPr>
            <a:r>
              <a:rPr lang="en-US" sz="2300" b="1" dirty="0">
                <a:solidFill>
                  <a:srgbClr val="FF0000"/>
                </a:solidFill>
              </a:rPr>
              <a:t>import { Switch, Route } from 'react-router'    </a:t>
            </a:r>
          </a:p>
          <a:p>
            <a:pPr marL="0" indent="0">
              <a:buNone/>
            </a:pPr>
            <a:r>
              <a:rPr lang="en-US" sz="2300" b="1" dirty="0">
                <a:solidFill>
                  <a:srgbClr val="FF0000"/>
                </a:solidFill>
              </a:rPr>
              <a:t>&lt;Switch&gt;</a:t>
            </a:r>
          </a:p>
          <a:p>
            <a:pPr marL="0" indent="0">
              <a:buNone/>
            </a:pPr>
            <a:r>
              <a:rPr lang="en-US" sz="2300" b="1" dirty="0">
                <a:solidFill>
                  <a:srgbClr val="FF0000"/>
                </a:solidFill>
              </a:rPr>
              <a:t>  &lt;Route exact path="/" component={</a:t>
            </a:r>
            <a:r>
              <a:rPr lang="en-US" sz="2300" b="1" dirty="0" err="1">
                <a:solidFill>
                  <a:srgbClr val="FF0000"/>
                </a:solidFill>
              </a:rPr>
              <a:t>HomePage</a:t>
            </a:r>
            <a:r>
              <a:rPr lang="en-US" sz="2300" b="1" dirty="0">
                <a:solidFill>
                  <a:srgbClr val="FF0000"/>
                </a:solidFill>
              </a:rPr>
              <a:t>}/&gt;</a:t>
            </a:r>
          </a:p>
          <a:p>
            <a:pPr marL="0" indent="0">
              <a:buNone/>
            </a:pPr>
            <a:r>
              <a:rPr lang="en-US" sz="2300" b="1" dirty="0">
                <a:solidFill>
                  <a:srgbClr val="FF0000"/>
                </a:solidFill>
              </a:rPr>
              <a:t>  &lt;Route path="/about" component={</a:t>
            </a:r>
            <a:r>
              <a:rPr lang="en-US" sz="2300" b="1" dirty="0" err="1">
                <a:solidFill>
                  <a:srgbClr val="FF0000"/>
                </a:solidFill>
              </a:rPr>
              <a:t>AboutPage</a:t>
            </a:r>
            <a:r>
              <a:rPr lang="en-US" sz="2300" b="1" dirty="0">
                <a:solidFill>
                  <a:srgbClr val="FF0000"/>
                </a:solidFill>
              </a:rPr>
              <a:t>}/&gt;</a:t>
            </a:r>
          </a:p>
          <a:p>
            <a:pPr marL="0" indent="0">
              <a:buNone/>
            </a:pPr>
            <a:r>
              <a:rPr lang="en-US" sz="2300" b="1" dirty="0">
                <a:solidFill>
                  <a:srgbClr val="FF0000"/>
                </a:solidFill>
              </a:rPr>
              <a:t>  &lt;Route path="/me" component={</a:t>
            </a:r>
            <a:r>
              <a:rPr lang="en-US" sz="2300" b="1" dirty="0" err="1">
                <a:solidFill>
                  <a:srgbClr val="FF0000"/>
                </a:solidFill>
              </a:rPr>
              <a:t>ProfilePage</a:t>
            </a:r>
            <a:r>
              <a:rPr lang="en-US" sz="2300" b="1" dirty="0">
                <a:solidFill>
                  <a:srgbClr val="FF0000"/>
                </a:solidFill>
              </a:rPr>
              <a:t>}/&gt;</a:t>
            </a:r>
          </a:p>
          <a:p>
            <a:pPr marL="0" indent="0">
              <a:buNone/>
            </a:pPr>
            <a:r>
              <a:rPr lang="en-US" sz="2300" b="1" dirty="0">
                <a:solidFill>
                  <a:srgbClr val="FF0000"/>
                </a:solidFill>
              </a:rPr>
              <a:t>  &lt;Route component={</a:t>
            </a:r>
            <a:r>
              <a:rPr lang="en-US" sz="2300" b="1" dirty="0" err="1">
                <a:solidFill>
                  <a:srgbClr val="FF0000"/>
                </a:solidFill>
              </a:rPr>
              <a:t>NotFound</a:t>
            </a:r>
            <a:r>
              <a:rPr lang="en-US" sz="2300" b="1" dirty="0">
                <a:solidFill>
                  <a:srgbClr val="FF0000"/>
                </a:solidFill>
              </a:rPr>
              <a:t>}/&gt;</a:t>
            </a:r>
          </a:p>
          <a:p>
            <a:pPr marL="0" indent="0">
              <a:buNone/>
            </a:pPr>
            <a:r>
              <a:rPr lang="en-US" sz="2300" b="1" dirty="0">
                <a:solidFill>
                  <a:srgbClr val="FF0000"/>
                </a:solidFill>
              </a:rPr>
              <a:t>&lt;/Switch&gt;</a:t>
            </a:r>
          </a:p>
        </p:txBody>
      </p:sp>
    </p:spTree>
    <p:extLst>
      <p:ext uri="{BB962C8B-B14F-4D97-AF65-F5344CB8AC3E}">
        <p14:creationId xmlns:p14="http://schemas.microsoft.com/office/powerpoint/2010/main" val="193879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Browser History</a:t>
            </a:r>
          </a:p>
        </p:txBody>
      </p:sp>
      <p:sp>
        <p:nvSpPr>
          <p:cNvPr id="3" name="Content Placeholder 2"/>
          <p:cNvSpPr>
            <a:spLocks noGrp="1"/>
          </p:cNvSpPr>
          <p:nvPr>
            <p:ph idx="1"/>
          </p:nvPr>
        </p:nvSpPr>
        <p:spPr>
          <a:xfrm>
            <a:off x="1154954" y="2603499"/>
            <a:ext cx="10590578" cy="4016241"/>
          </a:xfrm>
        </p:spPr>
        <p:txBody>
          <a:bodyPr>
            <a:normAutofit/>
          </a:bodyPr>
          <a:lstStyle/>
          <a:p>
            <a:r>
              <a:rPr lang="en-US" dirty="0"/>
              <a:t>React Router v4 provides a history object that exposes a simple API with different implementations (HTML5 history API for </a:t>
            </a:r>
            <a:r>
              <a:rPr lang="en-US" dirty="0" err="1"/>
              <a:t>dom</a:t>
            </a:r>
            <a:r>
              <a:rPr lang="en-US" dirty="0"/>
              <a:t>, legacy hash history for </a:t>
            </a:r>
            <a:r>
              <a:rPr lang="en-US" dirty="0" err="1"/>
              <a:t>dom</a:t>
            </a:r>
            <a:r>
              <a:rPr lang="en-US" dirty="0"/>
              <a:t>, in-memory history for react-native) to manage/manipulate browser history.</a:t>
            </a:r>
          </a:p>
          <a:p>
            <a:endParaRPr lang="en-US" dirty="0"/>
          </a:p>
          <a:p>
            <a:r>
              <a:rPr lang="en-US" dirty="0"/>
              <a:t>Can also navigate inside  React application using methods from the history object, for example:</a:t>
            </a:r>
          </a:p>
          <a:p>
            <a:pPr marL="1257300" lvl="3" indent="0">
              <a:buNone/>
            </a:pPr>
            <a:r>
              <a:rPr lang="en-US" sz="1800" b="1" dirty="0" err="1">
                <a:solidFill>
                  <a:srgbClr val="FF0000"/>
                </a:solidFill>
              </a:rPr>
              <a:t>history.push</a:t>
            </a:r>
            <a:r>
              <a:rPr lang="en-US" sz="1800" b="1" dirty="0">
                <a:solidFill>
                  <a:srgbClr val="FF0000"/>
                </a:solidFill>
              </a:rPr>
              <a:t>("/my-path")</a:t>
            </a:r>
          </a:p>
          <a:p>
            <a:pPr marL="1257300" lvl="3" indent="0">
              <a:buNone/>
            </a:pPr>
            <a:r>
              <a:rPr lang="en-US" sz="1800" b="1" dirty="0" err="1">
                <a:solidFill>
                  <a:srgbClr val="FF0000"/>
                </a:solidFill>
              </a:rPr>
              <a:t>history.replace</a:t>
            </a:r>
            <a:r>
              <a:rPr lang="en-US" sz="1800" b="1" dirty="0">
                <a:solidFill>
                  <a:srgbClr val="FF0000"/>
                </a:solidFill>
              </a:rPr>
              <a:t>("/my-path")</a:t>
            </a:r>
          </a:p>
          <a:p>
            <a:pPr marL="0" indent="0">
              <a:buNone/>
            </a:pPr>
            <a:r>
              <a:rPr lang="en-US" dirty="0"/>
              <a:t>Which are equivalent to:</a:t>
            </a:r>
          </a:p>
          <a:p>
            <a:pPr marL="1257300" lvl="3" indent="0">
              <a:buNone/>
            </a:pPr>
            <a:r>
              <a:rPr lang="en-US" sz="1800" b="1" dirty="0">
                <a:solidFill>
                  <a:srgbClr val="FF0000"/>
                </a:solidFill>
              </a:rPr>
              <a:t>&lt;Link to="/my-path"/&gt;</a:t>
            </a:r>
          </a:p>
          <a:p>
            <a:pPr marL="1257300" lvl="3" indent="0">
              <a:buNone/>
            </a:pPr>
            <a:r>
              <a:rPr lang="en-US" sz="1800" b="1" dirty="0">
                <a:solidFill>
                  <a:srgbClr val="FF0000"/>
                </a:solidFill>
              </a:rPr>
              <a:t>&lt;Redirect to="/my-path"/&gt;</a:t>
            </a:r>
          </a:p>
        </p:txBody>
      </p:sp>
    </p:spTree>
    <p:extLst>
      <p:ext uri="{BB962C8B-B14F-4D97-AF65-F5344CB8AC3E}">
        <p14:creationId xmlns:p14="http://schemas.microsoft.com/office/powerpoint/2010/main" val="2594785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 with Redirect Component</a:t>
            </a:r>
          </a:p>
        </p:txBody>
      </p:sp>
      <p:sp>
        <p:nvSpPr>
          <p:cNvPr id="3" name="Content Placeholder 2"/>
          <p:cNvSpPr>
            <a:spLocks noGrp="1"/>
          </p:cNvSpPr>
          <p:nvPr>
            <p:ph idx="1"/>
          </p:nvPr>
        </p:nvSpPr>
        <p:spPr>
          <a:xfrm>
            <a:off x="1154954" y="2603500"/>
            <a:ext cx="10178454" cy="3887452"/>
          </a:xfrm>
        </p:spPr>
        <p:txBody>
          <a:bodyPr>
            <a:normAutofit/>
          </a:bodyPr>
          <a:lstStyle/>
          <a:p>
            <a:r>
              <a:rPr lang="en-US" dirty="0"/>
              <a:t>Whenever you want to redirect to another location, can place component which is when rendered will redirect to the location specified in to prop that can either be a string or a location object, for example:</a:t>
            </a:r>
          </a:p>
          <a:p>
            <a:pPr marL="0" indent="0">
              <a:buNone/>
            </a:pPr>
            <a:r>
              <a:rPr lang="en-US" sz="1900" b="1" dirty="0">
                <a:solidFill>
                  <a:srgbClr val="FF0000"/>
                </a:solidFill>
              </a:rPr>
              <a:t>&lt;Redirect to={ {</a:t>
            </a:r>
          </a:p>
          <a:p>
            <a:pPr marL="0" indent="0">
              <a:buNone/>
            </a:pPr>
            <a:r>
              <a:rPr lang="en-US" sz="1900" b="1" dirty="0">
                <a:solidFill>
                  <a:srgbClr val="FF0000"/>
                </a:solidFill>
              </a:rPr>
              <a:t>  pathname: '/register',</a:t>
            </a:r>
          </a:p>
          <a:p>
            <a:pPr marL="0" indent="0">
              <a:buNone/>
            </a:pPr>
            <a:r>
              <a:rPr lang="en-US" sz="1900" b="1" dirty="0">
                <a:solidFill>
                  <a:srgbClr val="FF0000"/>
                </a:solidFill>
              </a:rPr>
              <a:t>  search: '?</a:t>
            </a:r>
            <a:r>
              <a:rPr lang="en-US" sz="1900" b="1" dirty="0" err="1">
                <a:solidFill>
                  <a:srgbClr val="FF0000"/>
                </a:solidFill>
              </a:rPr>
              <a:t>utm</a:t>
            </a:r>
            <a:r>
              <a:rPr lang="en-US" sz="1900" b="1" dirty="0">
                <a:solidFill>
                  <a:srgbClr val="FF0000"/>
                </a:solidFill>
              </a:rPr>
              <a:t>=</a:t>
            </a:r>
            <a:r>
              <a:rPr lang="en-US" sz="1900" b="1" dirty="0" err="1">
                <a:solidFill>
                  <a:srgbClr val="FF0000"/>
                </a:solidFill>
              </a:rPr>
              <a:t>techiediaries</a:t>
            </a:r>
            <a:r>
              <a:rPr lang="en-US" sz="1900" b="1" dirty="0">
                <a:solidFill>
                  <a:srgbClr val="FF0000"/>
                </a:solidFill>
              </a:rPr>
              <a:t>',</a:t>
            </a:r>
          </a:p>
          <a:p>
            <a:pPr marL="0" indent="0">
              <a:buNone/>
            </a:pPr>
            <a:r>
              <a:rPr lang="en-US" sz="1900" b="1" dirty="0">
                <a:solidFill>
                  <a:srgbClr val="FF0000"/>
                </a:solidFill>
              </a:rPr>
              <a:t>  state: { referrer: techiediaries.com }</a:t>
            </a:r>
          </a:p>
          <a:p>
            <a:pPr marL="0" indent="0">
              <a:buNone/>
            </a:pPr>
            <a:r>
              <a:rPr lang="en-US" sz="1900" b="1" dirty="0">
                <a:solidFill>
                  <a:srgbClr val="FF0000"/>
                </a:solidFill>
              </a:rPr>
              <a:t>} }/&gt;</a:t>
            </a:r>
          </a:p>
          <a:p>
            <a:r>
              <a:rPr lang="en-US" dirty="0"/>
              <a:t>Or simply:</a:t>
            </a:r>
          </a:p>
          <a:p>
            <a:pPr marL="0" indent="0">
              <a:buNone/>
            </a:pPr>
            <a:r>
              <a:rPr lang="en-US" sz="1900" b="1" dirty="0">
                <a:solidFill>
                  <a:srgbClr val="FF0000"/>
                </a:solidFill>
              </a:rPr>
              <a:t>&lt;Redirect to="/register"/&gt;</a:t>
            </a:r>
          </a:p>
        </p:txBody>
      </p:sp>
    </p:spTree>
    <p:extLst>
      <p:ext uri="{BB962C8B-B14F-4D97-AF65-F5344CB8AC3E}">
        <p14:creationId xmlns:p14="http://schemas.microsoft.com/office/powerpoint/2010/main" val="2800188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Routes</a:t>
            </a:r>
          </a:p>
        </p:txBody>
      </p:sp>
      <p:sp>
        <p:nvSpPr>
          <p:cNvPr id="3" name="Content Placeholder 2"/>
          <p:cNvSpPr>
            <a:spLocks noGrp="1"/>
          </p:cNvSpPr>
          <p:nvPr>
            <p:ph idx="1"/>
          </p:nvPr>
        </p:nvSpPr>
        <p:spPr>
          <a:xfrm>
            <a:off x="1154954" y="2603500"/>
            <a:ext cx="10758004" cy="3416300"/>
          </a:xfrm>
        </p:spPr>
        <p:txBody>
          <a:bodyPr>
            <a:noAutofit/>
          </a:bodyPr>
          <a:lstStyle/>
          <a:p>
            <a:r>
              <a:rPr lang="en-US" sz="2400" b="1" dirty="0"/>
              <a:t>&lt;Route&gt; component </a:t>
            </a:r>
            <a:r>
              <a:rPr lang="en-US" sz="2400" dirty="0"/>
              <a:t>- renders some UI if the current location matches the route’s path. </a:t>
            </a:r>
          </a:p>
          <a:p>
            <a:r>
              <a:rPr lang="en-US" sz="2400" dirty="0"/>
              <a:t>Ideally, a &lt;Route&gt; component should have a prop named path, and if the pathname is matched with the current location, it gets rendered.</a:t>
            </a:r>
          </a:p>
          <a:p>
            <a:r>
              <a:rPr lang="en-US" sz="2400" b="1" dirty="0"/>
              <a:t>&lt;Link&gt; component </a:t>
            </a:r>
            <a:r>
              <a:rPr lang="en-US" sz="2400" dirty="0"/>
              <a:t>-Used to navigate between pages. </a:t>
            </a:r>
          </a:p>
          <a:p>
            <a:r>
              <a:rPr lang="en-US" sz="2400" dirty="0"/>
              <a:t>Comparable to the HTML anchor element.</a:t>
            </a:r>
          </a:p>
          <a:p>
            <a:r>
              <a:rPr lang="en-US" sz="2400" dirty="0"/>
              <a:t>Using anchor links would result in a browser refresh, which we don’t want. So instead, we can use &lt;Link&gt; to navigate to a particular URL and have the view re-rendered without a browser refresh.</a:t>
            </a:r>
          </a:p>
        </p:txBody>
      </p:sp>
    </p:spTree>
    <p:extLst>
      <p:ext uri="{BB962C8B-B14F-4D97-AF65-F5344CB8AC3E}">
        <p14:creationId xmlns:p14="http://schemas.microsoft.com/office/powerpoint/2010/main" val="197662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a:t>
            </a:r>
            <a:br>
              <a:rPr lang="en-US" dirty="0"/>
            </a:br>
            <a:endParaRPr lang="en-US" dirty="0"/>
          </a:p>
        </p:txBody>
      </p:sp>
      <p:sp>
        <p:nvSpPr>
          <p:cNvPr id="3" name="Content Placeholder 2"/>
          <p:cNvSpPr>
            <a:spLocks noGrp="1"/>
          </p:cNvSpPr>
          <p:nvPr>
            <p:ph idx="1"/>
          </p:nvPr>
        </p:nvSpPr>
        <p:spPr>
          <a:xfrm>
            <a:off x="1154954" y="2603499"/>
            <a:ext cx="10101181" cy="3926089"/>
          </a:xfrm>
        </p:spPr>
        <p:txBody>
          <a:bodyPr>
            <a:normAutofit/>
          </a:bodyPr>
          <a:lstStyle/>
          <a:p>
            <a:r>
              <a:rPr lang="en-US" dirty="0"/>
              <a:t>Like the server-side redirects, &lt;Redirect&gt; will replace the current location in the history stack with a new location. </a:t>
            </a:r>
          </a:p>
          <a:p>
            <a:r>
              <a:rPr lang="en-US" dirty="0"/>
              <a:t>The new location is specified by the to prop. </a:t>
            </a:r>
          </a:p>
          <a:p>
            <a:r>
              <a:rPr lang="en-US" dirty="0"/>
              <a:t>&lt;Redirect to={{pathname: '/login', state: {from: </a:t>
            </a:r>
            <a:r>
              <a:rPr lang="en-US" dirty="0" err="1"/>
              <a:t>props.location</a:t>
            </a:r>
            <a:r>
              <a:rPr lang="en-US" dirty="0"/>
              <a:t>}}}</a:t>
            </a:r>
          </a:p>
          <a:p>
            <a:endParaRPr lang="en-US" dirty="0"/>
          </a:p>
          <a:p>
            <a:r>
              <a:rPr lang="en-US" dirty="0"/>
              <a:t>Information about the current location is passed via state, so that if needed, the user can be redirected back to the original location. </a:t>
            </a:r>
          </a:p>
          <a:p>
            <a:endParaRPr lang="en-US" dirty="0"/>
          </a:p>
          <a:p>
            <a:r>
              <a:rPr lang="en-US" dirty="0"/>
              <a:t>Inside the child component,  can access this information at </a:t>
            </a:r>
            <a:r>
              <a:rPr lang="en-US" dirty="0" err="1"/>
              <a:t>this.props.location.state</a:t>
            </a:r>
            <a:r>
              <a:rPr lang="en-US" dirty="0"/>
              <a:t>.</a:t>
            </a:r>
          </a:p>
        </p:txBody>
      </p:sp>
    </p:spTree>
    <p:extLst>
      <p:ext uri="{BB962C8B-B14F-4D97-AF65-F5344CB8AC3E}">
        <p14:creationId xmlns:p14="http://schemas.microsoft.com/office/powerpoint/2010/main" val="87868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682580" y="2551837"/>
            <a:ext cx="11024316" cy="3539430"/>
          </a:xfrm>
          <a:prstGeom prst="rect">
            <a:avLst/>
          </a:prstGeom>
        </p:spPr>
        <p:txBody>
          <a:bodyPr wrap="square">
            <a:spAutoFit/>
          </a:bodyPr>
          <a:lstStyle/>
          <a:p>
            <a:r>
              <a:rPr lang="en-US" sz="2800" dirty="0"/>
              <a:t>&lt;Route exact path="/" component={Home}/&gt;</a:t>
            </a:r>
          </a:p>
          <a:p>
            <a:endParaRPr lang="en-US" sz="2800" dirty="0"/>
          </a:p>
          <a:p>
            <a:r>
              <a:rPr lang="en-US" sz="2800" dirty="0"/>
              <a:t>&lt;Route path="/products" component={Products}/&gt;</a:t>
            </a:r>
          </a:p>
          <a:p>
            <a:endParaRPr lang="en-US" sz="2800" dirty="0"/>
          </a:p>
          <a:p>
            <a:r>
              <a:rPr lang="en-US" sz="2800" dirty="0"/>
              <a:t>&lt;Route path="/category" component={Category}/&gt;</a:t>
            </a:r>
          </a:p>
          <a:p>
            <a:endParaRPr lang="en-US" sz="2800" dirty="0"/>
          </a:p>
          <a:p>
            <a:r>
              <a:rPr lang="en-US" sz="2800" dirty="0"/>
              <a:t>&lt;Route path="/id" render = {()=&gt; (&lt;p&gt; Ids &lt;/p&gt;)}/&gt;</a:t>
            </a:r>
          </a:p>
          <a:p>
            <a:endParaRPr lang="en-US" sz="2800" dirty="0"/>
          </a:p>
        </p:txBody>
      </p:sp>
    </p:spTree>
    <p:extLst>
      <p:ext uri="{BB962C8B-B14F-4D97-AF65-F5344CB8AC3E}">
        <p14:creationId xmlns:p14="http://schemas.microsoft.com/office/powerpoint/2010/main" val="150401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3" y="2603499"/>
            <a:ext cx="10487547" cy="3964725"/>
          </a:xfrm>
        </p:spPr>
        <p:txBody>
          <a:bodyPr>
            <a:noAutofit/>
          </a:bodyPr>
          <a:lstStyle/>
          <a:p>
            <a:pPr marL="0" indent="0">
              <a:buNone/>
            </a:pPr>
            <a:r>
              <a:rPr lang="en-US" sz="2400" dirty="0"/>
              <a:t>End user, who’s accustomed to multi-page apps, expects the following features to be present in an SPA:</a:t>
            </a:r>
          </a:p>
          <a:p>
            <a:r>
              <a:rPr lang="en-US" sz="2400" dirty="0"/>
              <a:t>Each view in an application should have a URL that uniquely specifies that view. </a:t>
            </a:r>
          </a:p>
          <a:p>
            <a:r>
              <a:rPr lang="en-US" sz="2400" dirty="0"/>
              <a:t>This is so that the user can bookmark the URL for reference at a later time — e.g. www.example.com/products.</a:t>
            </a:r>
          </a:p>
          <a:p>
            <a:r>
              <a:rPr lang="en-US" sz="2400" dirty="0"/>
              <a:t>Browser’s back and forward button should work as expected.</a:t>
            </a:r>
          </a:p>
          <a:p>
            <a:r>
              <a:rPr lang="en-US" sz="2400" dirty="0"/>
              <a:t>Dynamically generated nested views should preferably have a URL of their own too — e.g. example.com/products/shoes/101, where 101 is the product id.</a:t>
            </a:r>
          </a:p>
        </p:txBody>
      </p:sp>
    </p:spTree>
    <p:extLst>
      <p:ext uri="{BB962C8B-B14F-4D97-AF65-F5344CB8AC3E}">
        <p14:creationId xmlns:p14="http://schemas.microsoft.com/office/powerpoint/2010/main" val="285912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759854" y="2056686"/>
            <a:ext cx="8500056" cy="4524315"/>
          </a:xfrm>
          <a:prstGeom prst="rect">
            <a:avLst/>
          </a:prstGeom>
        </p:spPr>
        <p:txBody>
          <a:bodyPr wrap="square">
            <a:spAutoFit/>
          </a:bodyPr>
          <a:lstStyle/>
          <a:p>
            <a:r>
              <a:rPr lang="en-US" dirty="0"/>
              <a:t> &lt;div&gt;</a:t>
            </a:r>
          </a:p>
          <a:p>
            <a:r>
              <a:rPr lang="en-US" dirty="0"/>
              <a:t>        &lt;</a:t>
            </a:r>
            <a:r>
              <a:rPr lang="en-US" dirty="0" err="1"/>
              <a:t>nav</a:t>
            </a:r>
            <a:r>
              <a:rPr lang="en-US" dirty="0"/>
              <a:t> </a:t>
            </a:r>
            <a:r>
              <a:rPr lang="en-US" dirty="0" err="1"/>
              <a:t>className</a:t>
            </a:r>
            <a:r>
              <a:rPr lang="en-US" dirty="0"/>
              <a:t>="</a:t>
            </a:r>
            <a:r>
              <a:rPr lang="en-US" dirty="0" err="1"/>
              <a:t>navbar</a:t>
            </a:r>
            <a:r>
              <a:rPr lang="en-US" dirty="0"/>
              <a:t> </a:t>
            </a:r>
            <a:r>
              <a:rPr lang="en-US" dirty="0" err="1"/>
              <a:t>navbar</a:t>
            </a:r>
            <a:r>
              <a:rPr lang="en-US" dirty="0"/>
              <a:t>-light"&gt;</a:t>
            </a:r>
          </a:p>
          <a:p>
            <a:r>
              <a:rPr lang="en-US" dirty="0"/>
              <a:t>          &lt;</a:t>
            </a:r>
            <a:r>
              <a:rPr lang="en-US" dirty="0" err="1"/>
              <a:t>ul</a:t>
            </a:r>
            <a:r>
              <a:rPr lang="en-US" dirty="0"/>
              <a:t> </a:t>
            </a:r>
            <a:r>
              <a:rPr lang="en-US" dirty="0" err="1"/>
              <a:t>className</a:t>
            </a:r>
            <a:r>
              <a:rPr lang="en-US" dirty="0"/>
              <a:t>="</a:t>
            </a:r>
            <a:r>
              <a:rPr lang="en-US" dirty="0" err="1"/>
              <a:t>nav</a:t>
            </a:r>
            <a:r>
              <a:rPr lang="en-US" dirty="0"/>
              <a:t> </a:t>
            </a:r>
            <a:r>
              <a:rPr lang="en-US" dirty="0" err="1"/>
              <a:t>navbar-nav</a:t>
            </a:r>
            <a:r>
              <a:rPr lang="en-US" dirty="0"/>
              <a:t>"&gt;</a:t>
            </a:r>
          </a:p>
          <a:p>
            <a:r>
              <a:rPr lang="en-US" dirty="0"/>
              <a:t>            &lt;li&gt;&lt;Link to="/"&gt;Homes&lt;/Link&gt;&lt;/li&gt;</a:t>
            </a:r>
          </a:p>
          <a:p>
            <a:r>
              <a:rPr lang="en-US" dirty="0"/>
              <a:t>            &lt;li&gt;&lt;Link to="/category"&gt;Category&lt;/Link&gt;&lt;/li&gt;</a:t>
            </a:r>
          </a:p>
          <a:p>
            <a:r>
              <a:rPr lang="en-US" dirty="0"/>
              <a:t>            &lt;li&gt;&lt;Link to="/products"&gt;Products&lt;/Link&gt;&lt;/li&gt;</a:t>
            </a:r>
          </a:p>
          <a:p>
            <a:r>
              <a:rPr lang="en-US" dirty="0"/>
              <a:t>          &lt;/</a:t>
            </a:r>
            <a:r>
              <a:rPr lang="en-US" dirty="0" err="1"/>
              <a:t>ul</a:t>
            </a:r>
            <a:r>
              <a:rPr lang="en-US" dirty="0"/>
              <a:t>&gt;</a:t>
            </a:r>
          </a:p>
          <a:p>
            <a:r>
              <a:rPr lang="en-US" dirty="0"/>
              <a:t>       &lt;/</a:t>
            </a:r>
            <a:r>
              <a:rPr lang="en-US" dirty="0" err="1"/>
              <a:t>nav</a:t>
            </a:r>
            <a:r>
              <a:rPr lang="en-US" dirty="0"/>
              <a:t>&gt;</a:t>
            </a:r>
          </a:p>
          <a:p>
            <a:endParaRPr lang="en-US" dirty="0"/>
          </a:p>
          <a:p>
            <a:r>
              <a:rPr lang="en-US" dirty="0"/>
              <a:t>    &lt;Switch&gt;</a:t>
            </a:r>
          </a:p>
          <a:p>
            <a:r>
              <a:rPr lang="en-US" dirty="0"/>
              <a:t>      &lt;Route exact path="/" component={Home}/&gt;</a:t>
            </a:r>
          </a:p>
          <a:p>
            <a:r>
              <a:rPr lang="en-US" dirty="0"/>
              <a:t>      &lt;Route path="/category" component={Category}/&gt;</a:t>
            </a:r>
          </a:p>
          <a:p>
            <a:r>
              <a:rPr lang="en-US" dirty="0"/>
              <a:t>       &lt;Route path="/products" component={Products}/&gt;</a:t>
            </a:r>
          </a:p>
          <a:p>
            <a:r>
              <a:rPr lang="en-US" dirty="0"/>
              <a:t>    &lt;/Switch&gt;</a:t>
            </a:r>
          </a:p>
          <a:p>
            <a:r>
              <a:rPr lang="en-US" dirty="0"/>
              <a:t>    &lt;/div&gt;</a:t>
            </a:r>
          </a:p>
          <a:p>
            <a:r>
              <a:rPr lang="en-US" dirty="0"/>
              <a:t>    );</a:t>
            </a:r>
          </a:p>
        </p:txBody>
      </p:sp>
    </p:spTree>
    <p:extLst>
      <p:ext uri="{BB962C8B-B14F-4D97-AF65-F5344CB8AC3E}">
        <p14:creationId xmlns:p14="http://schemas.microsoft.com/office/powerpoint/2010/main" val="127964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5459" y="695459"/>
            <a:ext cx="10470523" cy="5693866"/>
          </a:xfrm>
          <a:prstGeom prst="rect">
            <a:avLst/>
          </a:prstGeom>
        </p:spPr>
        <p:txBody>
          <a:bodyPr wrap="square">
            <a:spAutoFit/>
          </a:bodyPr>
          <a:lstStyle/>
          <a:p>
            <a:r>
              <a:rPr lang="en-US" sz="2800" dirty="0" err="1"/>
              <a:t>const</a:t>
            </a:r>
            <a:r>
              <a:rPr lang="en-US" sz="2800" dirty="0"/>
              <a:t> Category = ({ match }) =&gt; {</a:t>
            </a:r>
          </a:p>
          <a:p>
            <a:r>
              <a:rPr lang="en-US" sz="2800" dirty="0"/>
              <a:t>return( &lt;div&gt; &lt;</a:t>
            </a:r>
            <a:r>
              <a:rPr lang="en-US" sz="2800" dirty="0" err="1"/>
              <a:t>ul</a:t>
            </a:r>
            <a:r>
              <a:rPr lang="en-US" sz="2800" dirty="0"/>
              <a:t>&gt;</a:t>
            </a:r>
          </a:p>
          <a:p>
            <a:r>
              <a:rPr lang="en-US" sz="2800" dirty="0"/>
              <a:t>    &lt;li&gt;&lt;Link to={`${match.url}/shoes`}&gt;Shoes&lt;/Link&gt;&lt;/li&gt;</a:t>
            </a:r>
          </a:p>
          <a:p>
            <a:r>
              <a:rPr lang="en-US" sz="2800" dirty="0"/>
              <a:t>    &lt;li&gt;&lt;Link to={`${match.url}/boots`}&gt;Boots&lt;/Link&gt;&lt;/li&gt;</a:t>
            </a:r>
          </a:p>
          <a:p>
            <a:r>
              <a:rPr lang="en-US" sz="2800" dirty="0"/>
              <a:t>    &lt;li&gt;&lt;Link to={`${match.url}/footwear`}&gt;Footwear&lt;/Link&gt;&lt;/li&gt;</a:t>
            </a:r>
          </a:p>
          <a:p>
            <a:endParaRPr lang="en-US" sz="2800" dirty="0"/>
          </a:p>
          <a:p>
            <a:r>
              <a:rPr lang="en-US" sz="2800" dirty="0"/>
              <a:t>  &lt;/</a:t>
            </a:r>
            <a:r>
              <a:rPr lang="en-US" sz="2800" dirty="0" err="1"/>
              <a:t>ul</a:t>
            </a:r>
            <a:r>
              <a:rPr lang="en-US" sz="2800" dirty="0"/>
              <a:t>&gt;</a:t>
            </a:r>
          </a:p>
          <a:p>
            <a:endParaRPr lang="en-US" sz="2800" dirty="0"/>
          </a:p>
          <a:p>
            <a:r>
              <a:rPr lang="en-US" sz="2800" dirty="0"/>
              <a:t>  &lt;Route path={`${</a:t>
            </a:r>
            <a:r>
              <a:rPr lang="en-US" sz="2800" dirty="0" err="1"/>
              <a:t>match.path</a:t>
            </a:r>
            <a:r>
              <a:rPr lang="en-US" sz="2800" dirty="0"/>
              <a:t>}/:name`} render= {({match}) =&gt;( &lt;div&gt; &lt;h3&gt; {match.params.name} &lt;/h3&gt;&lt;/div&gt;)}/&gt;</a:t>
            </a:r>
          </a:p>
          <a:p>
            <a:r>
              <a:rPr lang="en-US" sz="2800" dirty="0"/>
              <a:t>  &lt;/div&gt;)</a:t>
            </a:r>
          </a:p>
          <a:p>
            <a:r>
              <a:rPr lang="en-US" sz="2800" dirty="0"/>
              <a:t>}</a:t>
            </a:r>
          </a:p>
        </p:txBody>
      </p:sp>
    </p:spTree>
    <p:extLst>
      <p:ext uri="{BB962C8B-B14F-4D97-AF65-F5344CB8AC3E}">
        <p14:creationId xmlns:p14="http://schemas.microsoft.com/office/powerpoint/2010/main" val="27258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4" y="2603499"/>
            <a:ext cx="10564821" cy="4132151"/>
          </a:xfrm>
        </p:spPr>
        <p:txBody>
          <a:bodyPr>
            <a:normAutofit/>
          </a:bodyPr>
          <a:lstStyle/>
          <a:p>
            <a:r>
              <a:rPr lang="en-US" sz="2000" dirty="0"/>
              <a:t>Routing is the process of keeping the browser URL in sync with what’s being rendered on the page. </a:t>
            </a:r>
          </a:p>
          <a:p>
            <a:r>
              <a:rPr lang="en-US" sz="2000" dirty="0"/>
              <a:t>React Router -handles routing declaratively. </a:t>
            </a:r>
          </a:p>
          <a:p>
            <a:r>
              <a:rPr lang="en-US" sz="2000" dirty="0"/>
              <a:t>Declarative routing approach allows you to control the data flow in your application, by saying “the route should look like this”:</a:t>
            </a:r>
          </a:p>
          <a:p>
            <a:pPr marL="0" indent="0">
              <a:buNone/>
            </a:pPr>
            <a:r>
              <a:rPr lang="en-US" sz="2000" dirty="0"/>
              <a:t>		</a:t>
            </a:r>
            <a:r>
              <a:rPr lang="en-US" sz="2400" b="1" dirty="0">
                <a:solidFill>
                  <a:srgbClr val="FF0000"/>
                </a:solidFill>
              </a:rPr>
              <a:t>&lt;Route path="/about" component={About}/&gt;</a:t>
            </a:r>
          </a:p>
          <a:p>
            <a:r>
              <a:rPr lang="en-US" sz="2000" dirty="0"/>
              <a:t>Can place  &lt;Route&gt; component anywhere that you want your route to be rendered.</a:t>
            </a:r>
          </a:p>
          <a:p>
            <a:r>
              <a:rPr lang="en-US" sz="2000" dirty="0"/>
              <a:t> Since &lt;Route&gt;, &lt;Link&gt; and all the other React Router API that we’ll be dealing with are just components</a:t>
            </a:r>
          </a:p>
        </p:txBody>
      </p:sp>
    </p:spTree>
    <p:extLst>
      <p:ext uri="{BB962C8B-B14F-4D97-AF65-F5344CB8AC3E}">
        <p14:creationId xmlns:p14="http://schemas.microsoft.com/office/powerpoint/2010/main" val="395886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v4 </a:t>
            </a:r>
            <a:r>
              <a:rPr lang="en-US" dirty="0" err="1"/>
              <a:t>vs</a:t>
            </a:r>
            <a:r>
              <a:rPr lang="en-US" dirty="0"/>
              <a:t> React Router v3</a:t>
            </a:r>
            <a:br>
              <a:rPr lang="en-US" dirty="0"/>
            </a:br>
            <a:endParaRPr lang="en-US" dirty="0"/>
          </a:p>
        </p:txBody>
      </p:sp>
      <p:sp>
        <p:nvSpPr>
          <p:cNvPr id="3" name="Content Placeholder 2"/>
          <p:cNvSpPr>
            <a:spLocks noGrp="1"/>
          </p:cNvSpPr>
          <p:nvPr>
            <p:ph idx="1"/>
          </p:nvPr>
        </p:nvSpPr>
        <p:spPr>
          <a:xfrm>
            <a:off x="553792" y="2603499"/>
            <a:ext cx="11037195" cy="4041999"/>
          </a:xfrm>
        </p:spPr>
        <p:txBody>
          <a:bodyPr>
            <a:normAutofit/>
          </a:bodyPr>
          <a:lstStyle/>
          <a:p>
            <a:r>
              <a:rPr lang="en-US" dirty="0"/>
              <a:t>React router v4 is a complete re-write</a:t>
            </a:r>
          </a:p>
          <a:p>
            <a:r>
              <a:rPr lang="en-US" dirty="0"/>
              <a:t>With React router v4, routing is not centralized anymore instead it becomes a part of the rest of the app layout and UI.</a:t>
            </a:r>
          </a:p>
          <a:p>
            <a:r>
              <a:rPr lang="en-US" dirty="0"/>
              <a:t>Browser specific routing components live in react-router-</a:t>
            </a:r>
            <a:r>
              <a:rPr lang="en-US" dirty="0" err="1"/>
              <a:t>dom</a:t>
            </a:r>
            <a:r>
              <a:rPr lang="en-US" dirty="0"/>
              <a:t> instead of react-router so imports need to be changed to be from react-router-</a:t>
            </a:r>
            <a:r>
              <a:rPr lang="en-US" dirty="0" err="1"/>
              <a:t>dom</a:t>
            </a:r>
            <a:r>
              <a:rPr lang="en-US" dirty="0"/>
              <a:t> package.</a:t>
            </a:r>
          </a:p>
          <a:p>
            <a:r>
              <a:rPr lang="en-US" dirty="0"/>
              <a:t>Introducing new components such as </a:t>
            </a:r>
            <a:r>
              <a:rPr lang="en-US" dirty="0" err="1"/>
              <a:t>BrowserRouter</a:t>
            </a:r>
            <a:r>
              <a:rPr lang="en-US" dirty="0"/>
              <a:t> and </a:t>
            </a:r>
            <a:r>
              <a:rPr lang="en-US" dirty="0" err="1"/>
              <a:t>HashRouter</a:t>
            </a:r>
            <a:r>
              <a:rPr lang="en-US" dirty="0"/>
              <a:t> for specific use cases</a:t>
            </a:r>
          </a:p>
          <a:p>
            <a:r>
              <a:rPr lang="en-US" dirty="0"/>
              <a:t>No more use of {</a:t>
            </a:r>
            <a:r>
              <a:rPr lang="en-US" dirty="0" err="1"/>
              <a:t>props.children</a:t>
            </a:r>
            <a:r>
              <a:rPr lang="en-US" dirty="0"/>
              <a:t>} for nesting components in v4 React Router.</a:t>
            </a:r>
          </a:p>
          <a:p>
            <a:r>
              <a:rPr lang="en-US" dirty="0"/>
              <a:t>React Router v3 routing rules were exclusive meaning only one route will be matched at one time. For v4, routing rules are inclusive meaning multiple routes can be matched and then rendered.</a:t>
            </a:r>
          </a:p>
        </p:txBody>
      </p:sp>
    </p:spTree>
    <p:extLst>
      <p:ext uri="{BB962C8B-B14F-4D97-AF65-F5344CB8AC3E}">
        <p14:creationId xmlns:p14="http://schemas.microsoft.com/office/powerpoint/2010/main" val="134704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a:t>
            </a:r>
          </a:p>
        </p:txBody>
      </p:sp>
      <p:sp>
        <p:nvSpPr>
          <p:cNvPr id="3" name="Content Placeholder 2"/>
          <p:cNvSpPr>
            <a:spLocks noGrp="1"/>
          </p:cNvSpPr>
          <p:nvPr>
            <p:ph idx="1"/>
          </p:nvPr>
        </p:nvSpPr>
        <p:spPr>
          <a:xfrm>
            <a:off x="1154954" y="2603499"/>
            <a:ext cx="10281485" cy="4041999"/>
          </a:xfrm>
        </p:spPr>
        <p:txBody>
          <a:bodyPr>
            <a:normAutofit/>
          </a:bodyPr>
          <a:lstStyle/>
          <a:p>
            <a:pPr marL="0" indent="0">
              <a:buNone/>
            </a:pPr>
            <a:r>
              <a:rPr lang="en-US" sz="2400" dirty="0"/>
              <a:t>React Router v4 was divided into three packages:</a:t>
            </a:r>
          </a:p>
          <a:p>
            <a:endParaRPr lang="en-US" sz="2400" dirty="0"/>
          </a:p>
          <a:p>
            <a:r>
              <a:rPr lang="en-US" sz="2400" dirty="0"/>
              <a:t>react-router: common core components between </a:t>
            </a:r>
            <a:r>
              <a:rPr lang="en-US" sz="2400" dirty="0" err="1"/>
              <a:t>dom</a:t>
            </a:r>
            <a:r>
              <a:rPr lang="en-US" sz="2400" dirty="0"/>
              <a:t> and native versions.</a:t>
            </a:r>
          </a:p>
          <a:p>
            <a:r>
              <a:rPr lang="en-US" sz="2400" dirty="0"/>
              <a:t>react-router-</a:t>
            </a:r>
            <a:r>
              <a:rPr lang="en-US" sz="2400" dirty="0" err="1"/>
              <a:t>dom</a:t>
            </a:r>
            <a:r>
              <a:rPr lang="en-US" sz="2400" dirty="0"/>
              <a:t>: the </a:t>
            </a:r>
            <a:r>
              <a:rPr lang="en-US" sz="2400" dirty="0" err="1"/>
              <a:t>dom</a:t>
            </a:r>
            <a:r>
              <a:rPr lang="en-US" sz="2400" dirty="0"/>
              <a:t> version designed for browsers or web apps.</a:t>
            </a:r>
          </a:p>
          <a:p>
            <a:r>
              <a:rPr lang="en-US" sz="2400" dirty="0"/>
              <a:t>react-router-native: the native version designed for react-native mobile apps.</a:t>
            </a:r>
          </a:p>
        </p:txBody>
      </p:sp>
    </p:spTree>
    <p:extLst>
      <p:ext uri="{BB962C8B-B14F-4D97-AF65-F5344CB8AC3E}">
        <p14:creationId xmlns:p14="http://schemas.microsoft.com/office/powerpoint/2010/main" val="377948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React Router </a:t>
            </a:r>
            <a:br>
              <a:rPr lang="en-US" dirty="0"/>
            </a:br>
            <a:endParaRPr lang="en-US" dirty="0"/>
          </a:p>
        </p:txBody>
      </p:sp>
      <p:sp>
        <p:nvSpPr>
          <p:cNvPr id="3" name="Content Placeholder 2"/>
          <p:cNvSpPr>
            <a:spLocks noGrp="1"/>
          </p:cNvSpPr>
          <p:nvPr>
            <p:ph idx="1"/>
          </p:nvPr>
        </p:nvSpPr>
        <p:spPr>
          <a:xfrm>
            <a:off x="1154954" y="2603500"/>
            <a:ext cx="10345880" cy="3416300"/>
          </a:xfrm>
        </p:spPr>
        <p:txBody>
          <a:bodyPr/>
          <a:lstStyle/>
          <a:p>
            <a:r>
              <a:rPr lang="en-US" dirty="0"/>
              <a:t>Need to install react-router-</a:t>
            </a:r>
            <a:r>
              <a:rPr lang="en-US" dirty="0" err="1"/>
              <a:t>dom</a:t>
            </a:r>
            <a:r>
              <a:rPr lang="en-US" dirty="0"/>
              <a:t> package, so inside  React project run the following command using your terminal (Linux or MAC) or command prompt (Windows):</a:t>
            </a:r>
          </a:p>
          <a:p>
            <a:endParaRPr lang="en-US" dirty="0"/>
          </a:p>
          <a:p>
            <a:pPr marL="0" indent="0">
              <a:buNone/>
            </a:pPr>
            <a:r>
              <a:rPr lang="en-US" sz="2800" b="1" dirty="0" err="1">
                <a:solidFill>
                  <a:srgbClr val="FF0000"/>
                </a:solidFill>
              </a:rPr>
              <a:t>npm</a:t>
            </a:r>
            <a:r>
              <a:rPr lang="en-US" sz="2800" b="1" dirty="0">
                <a:solidFill>
                  <a:srgbClr val="FF0000"/>
                </a:solidFill>
              </a:rPr>
              <a:t> install --save react-router-dom@5.2.0</a:t>
            </a:r>
          </a:p>
        </p:txBody>
      </p:sp>
    </p:spTree>
    <p:extLst>
      <p:ext uri="{BB962C8B-B14F-4D97-AF65-F5344CB8AC3E}">
        <p14:creationId xmlns:p14="http://schemas.microsoft.com/office/powerpoint/2010/main" val="8313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Routers (</a:t>
            </a:r>
            <a:r>
              <a:rPr lang="en-US" dirty="0" err="1"/>
              <a:t>BrowserRouter</a:t>
            </a:r>
            <a:r>
              <a:rPr lang="en-US" dirty="0"/>
              <a:t> </a:t>
            </a:r>
            <a:r>
              <a:rPr lang="en-US" dirty="0" err="1"/>
              <a:t>vs</a:t>
            </a:r>
            <a:r>
              <a:rPr lang="en-US" dirty="0"/>
              <a:t> </a:t>
            </a:r>
            <a:r>
              <a:rPr lang="en-US" dirty="0" err="1"/>
              <a:t>HashRouter</a:t>
            </a:r>
            <a:r>
              <a:rPr lang="en-US" dirty="0"/>
              <a:t>)</a:t>
            </a:r>
          </a:p>
        </p:txBody>
      </p:sp>
      <p:sp>
        <p:nvSpPr>
          <p:cNvPr id="3" name="Content Placeholder 2"/>
          <p:cNvSpPr>
            <a:spLocks noGrp="1"/>
          </p:cNvSpPr>
          <p:nvPr>
            <p:ph idx="1"/>
          </p:nvPr>
        </p:nvSpPr>
        <p:spPr>
          <a:xfrm>
            <a:off x="601163" y="2152740"/>
            <a:ext cx="10732246" cy="4029120"/>
          </a:xfrm>
        </p:spPr>
        <p:txBody>
          <a:bodyPr>
            <a:noAutofit/>
          </a:bodyPr>
          <a:lstStyle/>
          <a:p>
            <a:r>
              <a:rPr lang="en-US" sz="2800" b="1" dirty="0" err="1">
                <a:solidFill>
                  <a:srgbClr val="FF0000"/>
                </a:solidFill>
              </a:rPr>
              <a:t>BrowserRouter</a:t>
            </a:r>
            <a:r>
              <a:rPr lang="en-US" sz="2800" b="1" dirty="0">
                <a:solidFill>
                  <a:srgbClr val="FF0000"/>
                </a:solidFill>
              </a:rPr>
              <a:t>:</a:t>
            </a:r>
            <a:r>
              <a:rPr lang="en-US" sz="2800" dirty="0"/>
              <a:t> sub-class or a concrete implementation of Router interface that makes use of HTML5 history API to sync your UI with the current browser's </a:t>
            </a:r>
            <a:r>
              <a:rPr lang="en-US" sz="2800" dirty="0" err="1"/>
              <a:t>url</a:t>
            </a:r>
            <a:r>
              <a:rPr lang="en-US" sz="2800" dirty="0"/>
              <a:t> or actually the </a:t>
            </a:r>
            <a:r>
              <a:rPr lang="en-US" sz="2800" dirty="0" err="1"/>
              <a:t>url's</a:t>
            </a:r>
            <a:r>
              <a:rPr lang="en-US" sz="2800" dirty="0"/>
              <a:t> path </a:t>
            </a:r>
            <a:r>
              <a:rPr lang="en-US" sz="2800" dirty="0" err="1"/>
              <a:t>i.e</a:t>
            </a:r>
            <a:r>
              <a:rPr lang="en-US" sz="2800" dirty="0"/>
              <a:t> </a:t>
            </a:r>
            <a:r>
              <a:rPr lang="en-US" sz="2800" dirty="0" err="1"/>
              <a:t>window.location</a:t>
            </a:r>
            <a:r>
              <a:rPr lang="en-US" sz="2800" dirty="0"/>
              <a:t>.</a:t>
            </a:r>
          </a:p>
          <a:p>
            <a:r>
              <a:rPr lang="en-US" sz="2800" b="1" dirty="0" err="1">
                <a:solidFill>
                  <a:srgbClr val="FF0000"/>
                </a:solidFill>
              </a:rPr>
              <a:t>HashRouter</a:t>
            </a:r>
            <a:r>
              <a:rPr lang="en-US" sz="2800" b="1" dirty="0">
                <a:solidFill>
                  <a:srgbClr val="FF0000"/>
                </a:solidFill>
              </a:rPr>
              <a:t>:</a:t>
            </a:r>
            <a:r>
              <a:rPr lang="en-US" sz="2800" dirty="0">
                <a:solidFill>
                  <a:srgbClr val="FF0000"/>
                </a:solidFill>
              </a:rPr>
              <a:t> </a:t>
            </a:r>
            <a:r>
              <a:rPr lang="en-US" sz="2800" dirty="0"/>
              <a:t>Just like the previous router but only uses the hash part of the URL </a:t>
            </a:r>
            <a:r>
              <a:rPr lang="en-US" sz="2800" dirty="0" err="1"/>
              <a:t>i.e</a:t>
            </a:r>
            <a:r>
              <a:rPr lang="en-US" sz="2800" dirty="0"/>
              <a:t> </a:t>
            </a:r>
            <a:r>
              <a:rPr lang="en-US" sz="2800" dirty="0" err="1"/>
              <a:t>window.location.hash</a:t>
            </a:r>
            <a:r>
              <a:rPr lang="en-US" sz="2800" dirty="0"/>
              <a:t>.</a:t>
            </a:r>
          </a:p>
          <a:p>
            <a:r>
              <a:rPr lang="en-US" sz="2800" b="1" dirty="0" err="1">
                <a:solidFill>
                  <a:srgbClr val="FF0000"/>
                </a:solidFill>
              </a:rPr>
              <a:t>NativeRouter</a:t>
            </a:r>
            <a:r>
              <a:rPr lang="en-US" sz="2800" dirty="0"/>
              <a:t>: Used for routing inside react-native mobile apps.</a:t>
            </a:r>
          </a:p>
          <a:p>
            <a:r>
              <a:rPr lang="en-US" sz="2800" b="1" dirty="0" err="1">
                <a:solidFill>
                  <a:srgbClr val="FF0000"/>
                </a:solidFill>
              </a:rPr>
              <a:t>StaticRouter</a:t>
            </a:r>
            <a:r>
              <a:rPr lang="en-US" sz="2800" dirty="0"/>
              <a:t>: Used for static routing just like React Router v3.</a:t>
            </a:r>
          </a:p>
        </p:txBody>
      </p:sp>
    </p:spTree>
    <p:extLst>
      <p:ext uri="{BB962C8B-B14F-4D97-AF65-F5344CB8AC3E}">
        <p14:creationId xmlns:p14="http://schemas.microsoft.com/office/powerpoint/2010/main" val="29023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BrowserRouter</a:t>
            </a:r>
            <a:r>
              <a:rPr lang="en-US" dirty="0"/>
              <a:t> </a:t>
            </a:r>
            <a:r>
              <a:rPr lang="en-US" dirty="0" err="1"/>
              <a:t>vs</a:t>
            </a:r>
            <a:r>
              <a:rPr lang="en-US" dirty="0"/>
              <a:t> </a:t>
            </a:r>
            <a:r>
              <a:rPr lang="en-US" dirty="0" err="1"/>
              <a:t>HashRouter</a:t>
            </a:r>
            <a:endParaRPr lang="en-US" dirty="0"/>
          </a:p>
        </p:txBody>
      </p:sp>
      <p:sp>
        <p:nvSpPr>
          <p:cNvPr id="3" name="Content Placeholder 2"/>
          <p:cNvSpPr>
            <a:spLocks noGrp="1"/>
          </p:cNvSpPr>
          <p:nvPr>
            <p:ph idx="1"/>
          </p:nvPr>
        </p:nvSpPr>
        <p:spPr>
          <a:xfrm>
            <a:off x="1154954" y="2603500"/>
            <a:ext cx="10719367" cy="3416300"/>
          </a:xfrm>
        </p:spPr>
        <p:txBody>
          <a:bodyPr>
            <a:normAutofit fontScale="77500" lnSpcReduction="20000"/>
          </a:bodyPr>
          <a:lstStyle/>
          <a:p>
            <a:r>
              <a:rPr lang="en-US" sz="2800" b="1" dirty="0" err="1">
                <a:solidFill>
                  <a:srgbClr val="FF0000"/>
                </a:solidFill>
              </a:rPr>
              <a:t>BrowserRouter</a:t>
            </a:r>
            <a:r>
              <a:rPr lang="en-US" sz="2800" b="1" dirty="0">
                <a:solidFill>
                  <a:srgbClr val="FF0000"/>
                </a:solidFill>
              </a:rPr>
              <a:t> component  </a:t>
            </a:r>
            <a:r>
              <a:rPr lang="en-US" sz="2800" dirty="0"/>
              <a:t>- dynamic server that can handle dynamic URLs </a:t>
            </a:r>
          </a:p>
          <a:p>
            <a:endParaRPr lang="en-US" sz="2800" dirty="0"/>
          </a:p>
          <a:p>
            <a:r>
              <a:rPr lang="en-US" sz="2800" dirty="0"/>
              <a:t> </a:t>
            </a:r>
            <a:r>
              <a:rPr lang="en-US" sz="2800" b="1" dirty="0" err="1">
                <a:solidFill>
                  <a:srgbClr val="FF0000"/>
                </a:solidFill>
              </a:rPr>
              <a:t>HashRouter</a:t>
            </a:r>
            <a:r>
              <a:rPr lang="en-US" sz="2800" b="1" dirty="0">
                <a:solidFill>
                  <a:srgbClr val="FF0000"/>
                </a:solidFill>
              </a:rPr>
              <a:t> component  </a:t>
            </a:r>
            <a:r>
              <a:rPr lang="en-US" sz="2800" dirty="0"/>
              <a:t>- When using a server that only serves static files</a:t>
            </a:r>
          </a:p>
          <a:p>
            <a:pPr marL="0" indent="0">
              <a:buNone/>
            </a:pPr>
            <a:r>
              <a:rPr lang="en-US" sz="2800" b="1" dirty="0"/>
              <a:t>// &lt;</a:t>
            </a:r>
            <a:r>
              <a:rPr lang="en-US" sz="2800" b="1" dirty="0" err="1"/>
              <a:t>BrowserRouter</a:t>
            </a:r>
            <a:r>
              <a:rPr lang="en-US" sz="2800" b="1" dirty="0"/>
              <a:t>&gt;</a:t>
            </a:r>
          </a:p>
          <a:p>
            <a:pPr marL="0" indent="0">
              <a:buNone/>
            </a:pPr>
            <a:r>
              <a:rPr lang="en-US" sz="2800" b="1" dirty="0"/>
              <a:t>http://example.com/about</a:t>
            </a:r>
          </a:p>
          <a:p>
            <a:pPr marL="0" indent="0">
              <a:buNone/>
            </a:pPr>
            <a:endParaRPr lang="en-US" sz="2800" b="1" dirty="0"/>
          </a:p>
          <a:p>
            <a:pPr marL="0" indent="0">
              <a:buNone/>
            </a:pPr>
            <a:r>
              <a:rPr lang="en-US" sz="2800" b="1" dirty="0"/>
              <a:t>// &lt;</a:t>
            </a:r>
            <a:r>
              <a:rPr lang="en-US" sz="2800" b="1" dirty="0" err="1"/>
              <a:t>HashRouter</a:t>
            </a:r>
            <a:r>
              <a:rPr lang="en-US" sz="2800" b="1" dirty="0"/>
              <a:t>&gt;</a:t>
            </a:r>
          </a:p>
          <a:p>
            <a:pPr marL="0" indent="0">
              <a:buNone/>
            </a:pPr>
            <a:r>
              <a:rPr lang="en-US" sz="2800" b="1" dirty="0"/>
              <a:t>http://example.com/#/about</a:t>
            </a:r>
          </a:p>
        </p:txBody>
      </p:sp>
    </p:spTree>
    <p:extLst>
      <p:ext uri="{BB962C8B-B14F-4D97-AF65-F5344CB8AC3E}">
        <p14:creationId xmlns:p14="http://schemas.microsoft.com/office/powerpoint/2010/main" val="2031031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2507</Words>
  <Application>Microsoft Office PowerPoint</Application>
  <PresentationFormat>Widescreen</PresentationFormat>
  <Paragraphs>232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Ion Boardroom</vt:lpstr>
      <vt:lpstr>React router  </vt:lpstr>
      <vt:lpstr>Routing in React</vt:lpstr>
      <vt:lpstr>Routing in React</vt:lpstr>
      <vt:lpstr>Routing in React</vt:lpstr>
      <vt:lpstr>React Router v4 vs React Router v3 </vt:lpstr>
      <vt:lpstr>React router 4</vt:lpstr>
      <vt:lpstr>Installing React Router  </vt:lpstr>
      <vt:lpstr>React Router 4 Routers (BrowserRouter vs HashRouter)</vt:lpstr>
      <vt:lpstr>BrowserRouter vs HashRouter</vt:lpstr>
      <vt:lpstr>React Router 4 Routes</vt:lpstr>
      <vt:lpstr>PowerPoint Presentation</vt:lpstr>
      <vt:lpstr>React Router 4 Routes</vt:lpstr>
      <vt:lpstr>React Router 4 Routes - component</vt:lpstr>
      <vt:lpstr>React Router 4 Routes - Using render:</vt:lpstr>
      <vt:lpstr>React Router 4 Routes - Using children:</vt:lpstr>
      <vt:lpstr>React Router 4 URL/Path/Route Parameters</vt:lpstr>
      <vt:lpstr>Match object</vt:lpstr>
      <vt:lpstr>history</vt:lpstr>
      <vt:lpstr>history</vt:lpstr>
      <vt:lpstr>Links in React Router 4</vt:lpstr>
      <vt:lpstr>PowerPoint Presentation</vt:lpstr>
      <vt:lpstr>NavLink</vt:lpstr>
      <vt:lpstr>Inclusive Routing </vt:lpstr>
      <vt:lpstr>React Router 4 Exclusive Routing</vt:lpstr>
      <vt:lpstr>React Router 4 Browser History</vt:lpstr>
      <vt:lpstr>Redirect with Redirect Component</vt:lpstr>
      <vt:lpstr>Links and Routes</vt:lpstr>
      <vt:lpstr>Redirect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router 4 </dc:title>
  <dc:creator>User</dc:creator>
  <cp:lastModifiedBy>anju munoth</cp:lastModifiedBy>
  <cp:revision>37</cp:revision>
  <dcterms:created xsi:type="dcterms:W3CDTF">2018-09-23T01:03:41Z</dcterms:created>
  <dcterms:modified xsi:type="dcterms:W3CDTF">2022-06-09T07:23:18Z</dcterms:modified>
</cp:coreProperties>
</file>