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2" r:id="rId3"/>
    <p:sldId id="257" r:id="rId4"/>
    <p:sldId id="285" r:id="rId5"/>
    <p:sldId id="259" r:id="rId6"/>
    <p:sldId id="260" r:id="rId7"/>
    <p:sldId id="269" r:id="rId8"/>
    <p:sldId id="275" r:id="rId9"/>
    <p:sldId id="276" r:id="rId10"/>
    <p:sldId id="278" r:id="rId11"/>
    <p:sldId id="258" r:id="rId12"/>
    <p:sldId id="270" r:id="rId13"/>
    <p:sldId id="277" r:id="rId14"/>
    <p:sldId id="271" r:id="rId15"/>
    <p:sldId id="272" r:id="rId16"/>
    <p:sldId id="273" r:id="rId17"/>
    <p:sldId id="283" r:id="rId18"/>
    <p:sldId id="284" r:id="rId19"/>
    <p:sldId id="274" r:id="rId20"/>
    <p:sldId id="279" r:id="rId21"/>
    <p:sldId id="280"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3AFD59-9F96-4E18-96C9-C914824BFB8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3765ABD-31BA-4D4A-B17A-C829516C5D91}">
      <dgm:prSet/>
      <dgm:spPr/>
      <dgm:t>
        <a:bodyPr/>
        <a:lstStyle/>
        <a:p>
          <a:r>
            <a:rPr lang="en-US" b="0" i="0" dirty="0"/>
            <a:t> &gt;&gt; Why state management</a:t>
          </a:r>
          <a:endParaRPr lang="en-IN" dirty="0"/>
        </a:p>
      </dgm:t>
    </dgm:pt>
    <dgm:pt modelId="{2539547F-E146-4D57-85FF-CF33399AC2C2}" type="parTrans" cxnId="{583D06D3-E5CD-4120-9AE7-0C81576DCBFB}">
      <dgm:prSet/>
      <dgm:spPr/>
      <dgm:t>
        <a:bodyPr/>
        <a:lstStyle/>
        <a:p>
          <a:endParaRPr lang="en-IN"/>
        </a:p>
      </dgm:t>
    </dgm:pt>
    <dgm:pt modelId="{5653A479-8692-495C-937A-67366EDEED39}" type="sibTrans" cxnId="{583D06D3-E5CD-4120-9AE7-0C81576DCBFB}">
      <dgm:prSet/>
      <dgm:spPr/>
      <dgm:t>
        <a:bodyPr/>
        <a:lstStyle/>
        <a:p>
          <a:endParaRPr lang="en-IN"/>
        </a:p>
      </dgm:t>
    </dgm:pt>
    <dgm:pt modelId="{0BB954CF-D310-4150-B8D1-C6C359FD706F}">
      <dgm:prSet/>
      <dgm:spPr/>
      <dgm:t>
        <a:bodyPr/>
        <a:lstStyle/>
        <a:p>
          <a:r>
            <a:rPr lang="en-US" b="0" i="0" dirty="0"/>
            <a:t>&gt;&gt; What is Redux and how to use it</a:t>
          </a:r>
          <a:endParaRPr lang="en-IN" dirty="0"/>
        </a:p>
      </dgm:t>
    </dgm:pt>
    <dgm:pt modelId="{3A72500C-5092-4071-87E4-9C7B7843CFE5}" type="parTrans" cxnId="{0F45A56C-B221-4824-B1A8-2F8CC6D63209}">
      <dgm:prSet/>
      <dgm:spPr/>
      <dgm:t>
        <a:bodyPr/>
        <a:lstStyle/>
        <a:p>
          <a:endParaRPr lang="en-IN"/>
        </a:p>
      </dgm:t>
    </dgm:pt>
    <dgm:pt modelId="{41DA258F-717C-4803-83ED-96AC0EE71298}" type="sibTrans" cxnId="{0F45A56C-B221-4824-B1A8-2F8CC6D63209}">
      <dgm:prSet/>
      <dgm:spPr/>
      <dgm:t>
        <a:bodyPr/>
        <a:lstStyle/>
        <a:p>
          <a:endParaRPr lang="en-IN"/>
        </a:p>
      </dgm:t>
    </dgm:pt>
    <dgm:pt modelId="{C57E9A55-0988-47D3-A8B7-A811997CABFF}">
      <dgm:prSet/>
      <dgm:spPr/>
      <dgm:t>
        <a:bodyPr/>
        <a:lstStyle/>
        <a:p>
          <a:r>
            <a:rPr lang="en-US" b="0" i="0" dirty="0"/>
            <a:t>&gt;&gt; What is Context and how to use it</a:t>
          </a:r>
          <a:endParaRPr lang="en-IN" dirty="0"/>
        </a:p>
      </dgm:t>
    </dgm:pt>
    <dgm:pt modelId="{3FAD803D-A81D-4B73-9279-0B1B1E008138}" type="parTrans" cxnId="{2966D0A3-3FC0-4F80-8890-DF1A0102CDEF}">
      <dgm:prSet/>
      <dgm:spPr/>
      <dgm:t>
        <a:bodyPr/>
        <a:lstStyle/>
        <a:p>
          <a:endParaRPr lang="en-IN"/>
        </a:p>
      </dgm:t>
    </dgm:pt>
    <dgm:pt modelId="{A22DF193-2F17-4EEF-92B6-AD30A35ADA27}" type="sibTrans" cxnId="{2966D0A3-3FC0-4F80-8890-DF1A0102CDEF}">
      <dgm:prSet/>
      <dgm:spPr/>
      <dgm:t>
        <a:bodyPr/>
        <a:lstStyle/>
        <a:p>
          <a:endParaRPr lang="en-IN"/>
        </a:p>
      </dgm:t>
    </dgm:pt>
    <dgm:pt modelId="{5960F976-9EC5-49B1-A6A6-F4B2CE8E25D9}">
      <dgm:prSet/>
      <dgm:spPr/>
      <dgm:t>
        <a:bodyPr/>
        <a:lstStyle/>
        <a:p>
          <a:r>
            <a:rPr lang="en-US" b="0" i="0" dirty="0"/>
            <a:t>&gt;&gt; Difference between Redux and Context </a:t>
          </a:r>
          <a:endParaRPr lang="en-IN" dirty="0"/>
        </a:p>
      </dgm:t>
    </dgm:pt>
    <dgm:pt modelId="{3495323F-F340-4FD8-88B8-93C333C48F31}" type="parTrans" cxnId="{F3C79A2B-3762-43FE-893D-1922B8618ECA}">
      <dgm:prSet/>
      <dgm:spPr/>
      <dgm:t>
        <a:bodyPr/>
        <a:lstStyle/>
        <a:p>
          <a:endParaRPr lang="en-IN"/>
        </a:p>
      </dgm:t>
    </dgm:pt>
    <dgm:pt modelId="{7C322FED-527A-4E07-A090-BF286A5B814A}" type="sibTrans" cxnId="{F3C79A2B-3762-43FE-893D-1922B8618ECA}">
      <dgm:prSet/>
      <dgm:spPr/>
      <dgm:t>
        <a:bodyPr/>
        <a:lstStyle/>
        <a:p>
          <a:endParaRPr lang="en-IN"/>
        </a:p>
      </dgm:t>
    </dgm:pt>
    <dgm:pt modelId="{AE7B9F2F-1E3B-46E3-BF44-6CCB9945667B}">
      <dgm:prSet/>
      <dgm:spPr/>
      <dgm:t>
        <a:bodyPr/>
        <a:lstStyle/>
        <a:p>
          <a:r>
            <a:rPr lang="en-US" b="0" i="0" dirty="0"/>
            <a:t>&gt;&gt; When to go for what</a:t>
          </a:r>
          <a:endParaRPr lang="en-IN" dirty="0"/>
        </a:p>
      </dgm:t>
    </dgm:pt>
    <dgm:pt modelId="{DC85DECC-E6AF-4F24-9B89-6BC2267736C2}" type="parTrans" cxnId="{5993B7AA-D198-4793-8905-0D25DB5AF761}">
      <dgm:prSet/>
      <dgm:spPr/>
      <dgm:t>
        <a:bodyPr/>
        <a:lstStyle/>
        <a:p>
          <a:endParaRPr lang="en-IN"/>
        </a:p>
      </dgm:t>
    </dgm:pt>
    <dgm:pt modelId="{C11B1942-296C-464D-A63F-76255FEE7AA7}" type="sibTrans" cxnId="{5993B7AA-D198-4793-8905-0D25DB5AF761}">
      <dgm:prSet/>
      <dgm:spPr/>
      <dgm:t>
        <a:bodyPr/>
        <a:lstStyle/>
        <a:p>
          <a:endParaRPr lang="en-IN"/>
        </a:p>
      </dgm:t>
    </dgm:pt>
    <dgm:pt modelId="{69FE28CC-2E2D-4797-A203-FFBAFE23D3B4}" type="pres">
      <dgm:prSet presAssocID="{DB3AFD59-9F96-4E18-96C9-C914824BFB81}" presName="linear" presStyleCnt="0">
        <dgm:presLayoutVars>
          <dgm:animLvl val="lvl"/>
          <dgm:resizeHandles val="exact"/>
        </dgm:presLayoutVars>
      </dgm:prSet>
      <dgm:spPr/>
    </dgm:pt>
    <dgm:pt modelId="{B89A0672-F2F0-4776-BE5A-5A4653524671}" type="pres">
      <dgm:prSet presAssocID="{13765ABD-31BA-4D4A-B17A-C829516C5D91}" presName="parentText" presStyleLbl="node1" presStyleIdx="0" presStyleCnt="5">
        <dgm:presLayoutVars>
          <dgm:chMax val="0"/>
          <dgm:bulletEnabled val="1"/>
        </dgm:presLayoutVars>
      </dgm:prSet>
      <dgm:spPr/>
    </dgm:pt>
    <dgm:pt modelId="{C8ADD54B-B9C3-427E-84C1-1D9F1B93B77F}" type="pres">
      <dgm:prSet presAssocID="{5653A479-8692-495C-937A-67366EDEED39}" presName="spacer" presStyleCnt="0"/>
      <dgm:spPr/>
    </dgm:pt>
    <dgm:pt modelId="{8FAC268C-F63D-4916-B240-CC4FCEE5FE32}" type="pres">
      <dgm:prSet presAssocID="{0BB954CF-D310-4150-B8D1-C6C359FD706F}" presName="parentText" presStyleLbl="node1" presStyleIdx="1" presStyleCnt="5">
        <dgm:presLayoutVars>
          <dgm:chMax val="0"/>
          <dgm:bulletEnabled val="1"/>
        </dgm:presLayoutVars>
      </dgm:prSet>
      <dgm:spPr/>
    </dgm:pt>
    <dgm:pt modelId="{FD5FC044-9B98-472D-BAAC-8F45201A1A74}" type="pres">
      <dgm:prSet presAssocID="{41DA258F-717C-4803-83ED-96AC0EE71298}" presName="spacer" presStyleCnt="0"/>
      <dgm:spPr/>
    </dgm:pt>
    <dgm:pt modelId="{70A8597E-9FFB-4B36-8B62-53FEEA0937C2}" type="pres">
      <dgm:prSet presAssocID="{C57E9A55-0988-47D3-A8B7-A811997CABFF}" presName="parentText" presStyleLbl="node1" presStyleIdx="2" presStyleCnt="5">
        <dgm:presLayoutVars>
          <dgm:chMax val="0"/>
          <dgm:bulletEnabled val="1"/>
        </dgm:presLayoutVars>
      </dgm:prSet>
      <dgm:spPr/>
    </dgm:pt>
    <dgm:pt modelId="{582F76B9-8BD8-491F-8A8C-B127B62055C0}" type="pres">
      <dgm:prSet presAssocID="{A22DF193-2F17-4EEF-92B6-AD30A35ADA27}" presName="spacer" presStyleCnt="0"/>
      <dgm:spPr/>
    </dgm:pt>
    <dgm:pt modelId="{1554A724-24C6-4800-8979-5D9342ED3E27}" type="pres">
      <dgm:prSet presAssocID="{5960F976-9EC5-49B1-A6A6-F4B2CE8E25D9}" presName="parentText" presStyleLbl="node1" presStyleIdx="3" presStyleCnt="5">
        <dgm:presLayoutVars>
          <dgm:chMax val="0"/>
          <dgm:bulletEnabled val="1"/>
        </dgm:presLayoutVars>
      </dgm:prSet>
      <dgm:spPr/>
    </dgm:pt>
    <dgm:pt modelId="{69F59E1C-4BD8-4522-B0B6-F2EA4887775B}" type="pres">
      <dgm:prSet presAssocID="{7C322FED-527A-4E07-A090-BF286A5B814A}" presName="spacer" presStyleCnt="0"/>
      <dgm:spPr/>
    </dgm:pt>
    <dgm:pt modelId="{0E7A55CB-889E-4693-AB39-1D6AA7E9FD31}" type="pres">
      <dgm:prSet presAssocID="{AE7B9F2F-1E3B-46E3-BF44-6CCB9945667B}" presName="parentText" presStyleLbl="node1" presStyleIdx="4" presStyleCnt="5">
        <dgm:presLayoutVars>
          <dgm:chMax val="0"/>
          <dgm:bulletEnabled val="1"/>
        </dgm:presLayoutVars>
      </dgm:prSet>
      <dgm:spPr/>
    </dgm:pt>
  </dgm:ptLst>
  <dgm:cxnLst>
    <dgm:cxn modelId="{F3C79A2B-3762-43FE-893D-1922B8618ECA}" srcId="{DB3AFD59-9F96-4E18-96C9-C914824BFB81}" destId="{5960F976-9EC5-49B1-A6A6-F4B2CE8E25D9}" srcOrd="3" destOrd="0" parTransId="{3495323F-F340-4FD8-88B8-93C333C48F31}" sibTransId="{7C322FED-527A-4E07-A090-BF286A5B814A}"/>
    <dgm:cxn modelId="{0F45A56C-B221-4824-B1A8-2F8CC6D63209}" srcId="{DB3AFD59-9F96-4E18-96C9-C914824BFB81}" destId="{0BB954CF-D310-4150-B8D1-C6C359FD706F}" srcOrd="1" destOrd="0" parTransId="{3A72500C-5092-4071-87E4-9C7B7843CFE5}" sibTransId="{41DA258F-717C-4803-83ED-96AC0EE71298}"/>
    <dgm:cxn modelId="{05A5ED6C-8611-45AE-9F51-A3DF60EDA149}" type="presOf" srcId="{0BB954CF-D310-4150-B8D1-C6C359FD706F}" destId="{8FAC268C-F63D-4916-B240-CC4FCEE5FE32}" srcOrd="0" destOrd="0" presId="urn:microsoft.com/office/officeart/2005/8/layout/vList2"/>
    <dgm:cxn modelId="{27A3774E-4AC3-4B9A-AC12-B5D81AD05406}" type="presOf" srcId="{13765ABD-31BA-4D4A-B17A-C829516C5D91}" destId="{B89A0672-F2F0-4776-BE5A-5A4653524671}" srcOrd="0" destOrd="0" presId="urn:microsoft.com/office/officeart/2005/8/layout/vList2"/>
    <dgm:cxn modelId="{2E156173-F954-45B7-92ED-2F104E267095}" type="presOf" srcId="{DB3AFD59-9F96-4E18-96C9-C914824BFB81}" destId="{69FE28CC-2E2D-4797-A203-FFBAFE23D3B4}" srcOrd="0" destOrd="0" presId="urn:microsoft.com/office/officeart/2005/8/layout/vList2"/>
    <dgm:cxn modelId="{2966D0A3-3FC0-4F80-8890-DF1A0102CDEF}" srcId="{DB3AFD59-9F96-4E18-96C9-C914824BFB81}" destId="{C57E9A55-0988-47D3-A8B7-A811997CABFF}" srcOrd="2" destOrd="0" parTransId="{3FAD803D-A81D-4B73-9279-0B1B1E008138}" sibTransId="{A22DF193-2F17-4EEF-92B6-AD30A35ADA27}"/>
    <dgm:cxn modelId="{5993B7AA-D198-4793-8905-0D25DB5AF761}" srcId="{DB3AFD59-9F96-4E18-96C9-C914824BFB81}" destId="{AE7B9F2F-1E3B-46E3-BF44-6CCB9945667B}" srcOrd="4" destOrd="0" parTransId="{DC85DECC-E6AF-4F24-9B89-6BC2267736C2}" sibTransId="{C11B1942-296C-464D-A63F-76255FEE7AA7}"/>
    <dgm:cxn modelId="{D93BAACE-55E9-479B-99E5-C4C2F9956D78}" type="presOf" srcId="{C57E9A55-0988-47D3-A8B7-A811997CABFF}" destId="{70A8597E-9FFB-4B36-8B62-53FEEA0937C2}" srcOrd="0" destOrd="0" presId="urn:microsoft.com/office/officeart/2005/8/layout/vList2"/>
    <dgm:cxn modelId="{616F81D2-F5F0-41C7-9B81-5D1EA1C9A0E5}" type="presOf" srcId="{5960F976-9EC5-49B1-A6A6-F4B2CE8E25D9}" destId="{1554A724-24C6-4800-8979-5D9342ED3E27}" srcOrd="0" destOrd="0" presId="urn:microsoft.com/office/officeart/2005/8/layout/vList2"/>
    <dgm:cxn modelId="{583D06D3-E5CD-4120-9AE7-0C81576DCBFB}" srcId="{DB3AFD59-9F96-4E18-96C9-C914824BFB81}" destId="{13765ABD-31BA-4D4A-B17A-C829516C5D91}" srcOrd="0" destOrd="0" parTransId="{2539547F-E146-4D57-85FF-CF33399AC2C2}" sibTransId="{5653A479-8692-495C-937A-67366EDEED39}"/>
    <dgm:cxn modelId="{10BEEDE8-2EEC-4890-83C4-5385FC46A5C7}" type="presOf" srcId="{AE7B9F2F-1E3B-46E3-BF44-6CCB9945667B}" destId="{0E7A55CB-889E-4693-AB39-1D6AA7E9FD31}" srcOrd="0" destOrd="0" presId="urn:microsoft.com/office/officeart/2005/8/layout/vList2"/>
    <dgm:cxn modelId="{35B3F7B7-E989-49C1-8099-1CCBB9A25586}" type="presParOf" srcId="{69FE28CC-2E2D-4797-A203-FFBAFE23D3B4}" destId="{B89A0672-F2F0-4776-BE5A-5A4653524671}" srcOrd="0" destOrd="0" presId="urn:microsoft.com/office/officeart/2005/8/layout/vList2"/>
    <dgm:cxn modelId="{2C74DDB3-52E9-4947-8CBE-FAE5E1D25D82}" type="presParOf" srcId="{69FE28CC-2E2D-4797-A203-FFBAFE23D3B4}" destId="{C8ADD54B-B9C3-427E-84C1-1D9F1B93B77F}" srcOrd="1" destOrd="0" presId="urn:microsoft.com/office/officeart/2005/8/layout/vList2"/>
    <dgm:cxn modelId="{E4937019-8F85-48A9-9FC6-1653E0F7AFA5}" type="presParOf" srcId="{69FE28CC-2E2D-4797-A203-FFBAFE23D3B4}" destId="{8FAC268C-F63D-4916-B240-CC4FCEE5FE32}" srcOrd="2" destOrd="0" presId="urn:microsoft.com/office/officeart/2005/8/layout/vList2"/>
    <dgm:cxn modelId="{B1087D73-22F1-4882-8747-1947531DCA42}" type="presParOf" srcId="{69FE28CC-2E2D-4797-A203-FFBAFE23D3B4}" destId="{FD5FC044-9B98-472D-BAAC-8F45201A1A74}" srcOrd="3" destOrd="0" presId="urn:microsoft.com/office/officeart/2005/8/layout/vList2"/>
    <dgm:cxn modelId="{4FA7279A-CB21-4D3C-B863-3A1C10E81465}" type="presParOf" srcId="{69FE28CC-2E2D-4797-A203-FFBAFE23D3B4}" destId="{70A8597E-9FFB-4B36-8B62-53FEEA0937C2}" srcOrd="4" destOrd="0" presId="urn:microsoft.com/office/officeart/2005/8/layout/vList2"/>
    <dgm:cxn modelId="{1A62481C-3432-4E59-B255-B38BBB76ABED}" type="presParOf" srcId="{69FE28CC-2E2D-4797-A203-FFBAFE23D3B4}" destId="{582F76B9-8BD8-491F-8A8C-B127B62055C0}" srcOrd="5" destOrd="0" presId="urn:microsoft.com/office/officeart/2005/8/layout/vList2"/>
    <dgm:cxn modelId="{AF6DC323-9352-4DFD-9DCB-BE8DE6A8EF89}" type="presParOf" srcId="{69FE28CC-2E2D-4797-A203-FFBAFE23D3B4}" destId="{1554A724-24C6-4800-8979-5D9342ED3E27}" srcOrd="6" destOrd="0" presId="urn:microsoft.com/office/officeart/2005/8/layout/vList2"/>
    <dgm:cxn modelId="{B08ED170-C37E-4206-8FB7-4A7BCE05A46E}" type="presParOf" srcId="{69FE28CC-2E2D-4797-A203-FFBAFE23D3B4}" destId="{69F59E1C-4BD8-4522-B0B6-F2EA4887775B}" srcOrd="7" destOrd="0" presId="urn:microsoft.com/office/officeart/2005/8/layout/vList2"/>
    <dgm:cxn modelId="{D1BF7442-0EB3-4F7A-B0D9-B3626267F8A0}" type="presParOf" srcId="{69FE28CC-2E2D-4797-A203-FFBAFE23D3B4}" destId="{0E7A55CB-889E-4693-AB39-1D6AA7E9FD3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A0672-F2F0-4776-BE5A-5A4653524671}">
      <dsp:nvSpPr>
        <dsp:cNvPr id="0" name=""/>
        <dsp:cNvSpPr/>
      </dsp:nvSpPr>
      <dsp:spPr>
        <a:xfrm>
          <a:off x="0" y="65087"/>
          <a:ext cx="8825659" cy="5996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dirty="0"/>
            <a:t> &gt;&gt; Why state management</a:t>
          </a:r>
          <a:endParaRPr lang="en-IN" sz="2500" kern="1200" dirty="0"/>
        </a:p>
      </dsp:txBody>
      <dsp:txXfrm>
        <a:off x="29271" y="94358"/>
        <a:ext cx="8767117" cy="541083"/>
      </dsp:txXfrm>
    </dsp:sp>
    <dsp:sp modelId="{8FAC268C-F63D-4916-B240-CC4FCEE5FE32}">
      <dsp:nvSpPr>
        <dsp:cNvPr id="0" name=""/>
        <dsp:cNvSpPr/>
      </dsp:nvSpPr>
      <dsp:spPr>
        <a:xfrm>
          <a:off x="0" y="736712"/>
          <a:ext cx="8825659" cy="5996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dirty="0"/>
            <a:t>&gt;&gt; What is Redux and how to use it</a:t>
          </a:r>
          <a:endParaRPr lang="en-IN" sz="2500" kern="1200" dirty="0"/>
        </a:p>
      </dsp:txBody>
      <dsp:txXfrm>
        <a:off x="29271" y="765983"/>
        <a:ext cx="8767117" cy="541083"/>
      </dsp:txXfrm>
    </dsp:sp>
    <dsp:sp modelId="{70A8597E-9FFB-4B36-8B62-53FEEA0937C2}">
      <dsp:nvSpPr>
        <dsp:cNvPr id="0" name=""/>
        <dsp:cNvSpPr/>
      </dsp:nvSpPr>
      <dsp:spPr>
        <a:xfrm>
          <a:off x="0" y="1408337"/>
          <a:ext cx="8825659" cy="5996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dirty="0"/>
            <a:t>&gt;&gt; What is Context and how to use it</a:t>
          </a:r>
          <a:endParaRPr lang="en-IN" sz="2500" kern="1200" dirty="0"/>
        </a:p>
      </dsp:txBody>
      <dsp:txXfrm>
        <a:off x="29271" y="1437608"/>
        <a:ext cx="8767117" cy="541083"/>
      </dsp:txXfrm>
    </dsp:sp>
    <dsp:sp modelId="{1554A724-24C6-4800-8979-5D9342ED3E27}">
      <dsp:nvSpPr>
        <dsp:cNvPr id="0" name=""/>
        <dsp:cNvSpPr/>
      </dsp:nvSpPr>
      <dsp:spPr>
        <a:xfrm>
          <a:off x="0" y="2079962"/>
          <a:ext cx="8825659" cy="5996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dirty="0"/>
            <a:t>&gt;&gt; Difference between Redux and Context </a:t>
          </a:r>
          <a:endParaRPr lang="en-IN" sz="2500" kern="1200" dirty="0"/>
        </a:p>
      </dsp:txBody>
      <dsp:txXfrm>
        <a:off x="29271" y="2109233"/>
        <a:ext cx="8767117" cy="541083"/>
      </dsp:txXfrm>
    </dsp:sp>
    <dsp:sp modelId="{0E7A55CB-889E-4693-AB39-1D6AA7E9FD31}">
      <dsp:nvSpPr>
        <dsp:cNvPr id="0" name=""/>
        <dsp:cNvSpPr/>
      </dsp:nvSpPr>
      <dsp:spPr>
        <a:xfrm>
          <a:off x="0" y="2751587"/>
          <a:ext cx="8825659" cy="5996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dirty="0"/>
            <a:t>&gt;&gt; When to go for what</a:t>
          </a:r>
          <a:endParaRPr lang="en-IN" sz="2500" kern="1200" dirty="0"/>
        </a:p>
      </dsp:txBody>
      <dsp:txXfrm>
        <a:off x="29271" y="2780858"/>
        <a:ext cx="8767117" cy="54108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8/1/2020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8/1/2020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8/1/2020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C68CD64-B81F-4832-8C2F-AF446773BC51}"/>
              </a:ext>
            </a:extLst>
          </p:cNvPr>
          <p:cNvSpPr>
            <a:spLocks noGrp="1"/>
          </p:cNvSpPr>
          <p:nvPr>
            <p:ph type="subTitle" idx="1"/>
          </p:nvPr>
        </p:nvSpPr>
        <p:spPr/>
        <p:txBody>
          <a:bodyPr/>
          <a:lstStyle/>
          <a:p>
            <a:r>
              <a:rPr lang="en-US" dirty="0"/>
              <a:t>Anju munoth</a:t>
            </a:r>
            <a:endParaRPr lang="en-IN" dirty="0"/>
          </a:p>
        </p:txBody>
      </p:sp>
      <p:sp>
        <p:nvSpPr>
          <p:cNvPr id="5" name="Title 4">
            <a:extLst>
              <a:ext uri="{FF2B5EF4-FFF2-40B4-BE49-F238E27FC236}">
                <a16:creationId xmlns:a16="http://schemas.microsoft.com/office/drawing/2014/main" id="{5B4A5B6B-280A-4D3E-B02D-1B59500B199E}"/>
              </a:ext>
            </a:extLst>
          </p:cNvPr>
          <p:cNvSpPr>
            <a:spLocks noGrp="1"/>
          </p:cNvSpPr>
          <p:nvPr>
            <p:ph type="ctrTitle"/>
          </p:nvPr>
        </p:nvSpPr>
        <p:spPr/>
        <p:txBody>
          <a:bodyPr/>
          <a:lstStyle/>
          <a:p>
            <a:r>
              <a:rPr lang="en-US" dirty="0"/>
              <a:t>React Redux Vs Context </a:t>
            </a:r>
            <a:r>
              <a:rPr lang="en-US" dirty="0" err="1"/>
              <a:t>Api</a:t>
            </a:r>
            <a:endParaRPr lang="en-IN" dirty="0"/>
          </a:p>
        </p:txBody>
      </p:sp>
    </p:spTree>
    <p:extLst>
      <p:ext uri="{BB962C8B-B14F-4D97-AF65-F5344CB8AC3E}">
        <p14:creationId xmlns:p14="http://schemas.microsoft.com/office/powerpoint/2010/main" val="1113815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n overview of how Redux combines Actions to trigger Reducers, which then update the global state to finally trigger Subscriptions, that allow anyone interested to consume state updates">
            <a:extLst>
              <a:ext uri="{FF2B5EF4-FFF2-40B4-BE49-F238E27FC236}">
                <a16:creationId xmlns:a16="http://schemas.microsoft.com/office/drawing/2014/main" id="{5CFAF0F0-EBC2-4792-99FE-D8F169CDFC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887" y="678853"/>
            <a:ext cx="10555357" cy="5880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785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61737-3B51-45C9-93BF-59A420ECDA5A}"/>
              </a:ext>
            </a:extLst>
          </p:cNvPr>
          <p:cNvSpPr>
            <a:spLocks noGrp="1"/>
          </p:cNvSpPr>
          <p:nvPr>
            <p:ph type="title"/>
          </p:nvPr>
        </p:nvSpPr>
        <p:spPr/>
        <p:txBody>
          <a:bodyPr/>
          <a:lstStyle/>
          <a:p>
            <a:r>
              <a:rPr lang="en-US" dirty="0"/>
              <a:t>Context</a:t>
            </a:r>
            <a:endParaRPr lang="en-IN" dirty="0"/>
          </a:p>
        </p:txBody>
      </p:sp>
      <p:sp>
        <p:nvSpPr>
          <p:cNvPr id="3" name="Content Placeholder 2">
            <a:extLst>
              <a:ext uri="{FF2B5EF4-FFF2-40B4-BE49-F238E27FC236}">
                <a16:creationId xmlns:a16="http://schemas.microsoft.com/office/drawing/2014/main" id="{FC364F06-C413-4876-B47C-19F6FECB4D76}"/>
              </a:ext>
            </a:extLst>
          </p:cNvPr>
          <p:cNvSpPr>
            <a:spLocks noGrp="1"/>
          </p:cNvSpPr>
          <p:nvPr>
            <p:ph idx="1"/>
          </p:nvPr>
        </p:nvSpPr>
        <p:spPr>
          <a:xfrm>
            <a:off x="1154954" y="2603500"/>
            <a:ext cx="10268420" cy="3797300"/>
          </a:xfrm>
        </p:spPr>
        <p:txBody>
          <a:bodyPr/>
          <a:lstStyle/>
          <a:p>
            <a:r>
              <a:rPr lang="en-US" b="0" i="0" dirty="0">
                <a:solidFill>
                  <a:srgbClr val="6D6D6D"/>
                </a:solidFill>
                <a:effectLst/>
                <a:latin typeface="-apple-system"/>
              </a:rPr>
              <a:t>Context provides a way to pass data through the component tree without having to pass props down manually at every level.</a:t>
            </a:r>
          </a:p>
          <a:p>
            <a:r>
              <a:rPr lang="en-US" b="0" i="0" dirty="0">
                <a:solidFill>
                  <a:srgbClr val="6D6D6D"/>
                </a:solidFill>
                <a:effectLst/>
                <a:latin typeface="-apple-system"/>
              </a:rPr>
              <a:t>Context provides a way to share values like these between components without having to explicitly pass a prop through every level of the tree.</a:t>
            </a:r>
          </a:p>
          <a:p>
            <a:endParaRPr lang="en-IN" dirty="0"/>
          </a:p>
        </p:txBody>
      </p:sp>
    </p:spTree>
    <p:extLst>
      <p:ext uri="{BB962C8B-B14F-4D97-AF65-F5344CB8AC3E}">
        <p14:creationId xmlns:p14="http://schemas.microsoft.com/office/powerpoint/2010/main" val="449969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BB82A-D06F-4194-80DE-8A4314E6DC7F}"/>
              </a:ext>
            </a:extLst>
          </p:cNvPr>
          <p:cNvSpPr>
            <a:spLocks noGrp="1"/>
          </p:cNvSpPr>
          <p:nvPr>
            <p:ph type="title"/>
          </p:nvPr>
        </p:nvSpPr>
        <p:spPr/>
        <p:txBody>
          <a:bodyPr/>
          <a:lstStyle/>
          <a:p>
            <a:r>
              <a:rPr lang="en-US" dirty="0"/>
              <a:t>When to Use Context</a:t>
            </a:r>
            <a:endParaRPr lang="en-IN" dirty="0"/>
          </a:p>
        </p:txBody>
      </p:sp>
      <p:sp>
        <p:nvSpPr>
          <p:cNvPr id="3" name="Content Placeholder 2">
            <a:extLst>
              <a:ext uri="{FF2B5EF4-FFF2-40B4-BE49-F238E27FC236}">
                <a16:creationId xmlns:a16="http://schemas.microsoft.com/office/drawing/2014/main" id="{6F8C7E1A-9061-4A97-B939-FEE96AAFE188}"/>
              </a:ext>
            </a:extLst>
          </p:cNvPr>
          <p:cNvSpPr>
            <a:spLocks noGrp="1"/>
          </p:cNvSpPr>
          <p:nvPr>
            <p:ph idx="1"/>
          </p:nvPr>
        </p:nvSpPr>
        <p:spPr>
          <a:xfrm>
            <a:off x="1154954" y="2603500"/>
            <a:ext cx="10453950" cy="3678030"/>
          </a:xfrm>
        </p:spPr>
        <p:txBody>
          <a:bodyPr/>
          <a:lstStyle/>
          <a:p>
            <a:r>
              <a:rPr lang="en-US" dirty="0"/>
              <a:t>Context is designed to share data that can be considered “global” for a tree of React components, such as the current authenticated user, theme, or preferred language.</a:t>
            </a:r>
          </a:p>
          <a:p>
            <a:r>
              <a:rPr lang="en-US" dirty="0"/>
              <a:t>Using context, we can avoid passing props through intermediate elements</a:t>
            </a:r>
          </a:p>
          <a:p>
            <a:r>
              <a:rPr lang="en-US" dirty="0"/>
              <a:t>Context is primarily used when some data needs to be accessible by many components at different nesting levels. </a:t>
            </a:r>
          </a:p>
          <a:p>
            <a:r>
              <a:rPr lang="en-US" dirty="0"/>
              <a:t> Context lets you “broadcast” such data, and changes to it, to all components below.</a:t>
            </a:r>
          </a:p>
          <a:p>
            <a:r>
              <a:rPr lang="en-US" dirty="0"/>
              <a:t> Common examples where using context might be simpler than the alternatives include managing the current locale, theme, or a data cache.</a:t>
            </a:r>
          </a:p>
          <a:p>
            <a:r>
              <a:rPr lang="en-US" dirty="0"/>
              <a:t>Apply it sparingly because it makes component reuse more difficult.</a:t>
            </a:r>
          </a:p>
          <a:p>
            <a:endParaRPr lang="en-IN" dirty="0"/>
          </a:p>
        </p:txBody>
      </p:sp>
    </p:spTree>
    <p:extLst>
      <p:ext uri="{BB962C8B-B14F-4D97-AF65-F5344CB8AC3E}">
        <p14:creationId xmlns:p14="http://schemas.microsoft.com/office/powerpoint/2010/main" val="3235269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E9807-12CB-41B5-8A36-BAA00B817FCA}"/>
              </a:ext>
            </a:extLst>
          </p:cNvPr>
          <p:cNvSpPr>
            <a:spLocks noGrp="1"/>
          </p:cNvSpPr>
          <p:nvPr>
            <p:ph type="title"/>
          </p:nvPr>
        </p:nvSpPr>
        <p:spPr/>
        <p:txBody>
          <a:bodyPr/>
          <a:lstStyle/>
          <a:p>
            <a:r>
              <a:rPr lang="en-US" dirty="0"/>
              <a:t>Working with Context API</a:t>
            </a:r>
            <a:endParaRPr lang="en-IN" dirty="0"/>
          </a:p>
        </p:txBody>
      </p:sp>
      <p:sp>
        <p:nvSpPr>
          <p:cNvPr id="3" name="Content Placeholder 2">
            <a:extLst>
              <a:ext uri="{FF2B5EF4-FFF2-40B4-BE49-F238E27FC236}">
                <a16:creationId xmlns:a16="http://schemas.microsoft.com/office/drawing/2014/main" id="{3B420190-B51C-478D-95DD-4D0D8D8931B8}"/>
              </a:ext>
            </a:extLst>
          </p:cNvPr>
          <p:cNvSpPr>
            <a:spLocks noGrp="1"/>
          </p:cNvSpPr>
          <p:nvPr>
            <p:ph idx="1"/>
          </p:nvPr>
        </p:nvSpPr>
        <p:spPr/>
        <p:txBody>
          <a:bodyPr/>
          <a:lstStyle/>
          <a:p>
            <a:r>
              <a:rPr lang="en-US" dirty="0"/>
              <a:t>Important things</a:t>
            </a:r>
          </a:p>
          <a:p>
            <a:r>
              <a:rPr lang="en-US" dirty="0"/>
              <a:t>provider : This is a React component with a state and it returns JSX</a:t>
            </a:r>
          </a:p>
          <a:p>
            <a:r>
              <a:rPr lang="en-US" dirty="0"/>
              <a:t>context : it is created using a function called </a:t>
            </a:r>
            <a:r>
              <a:rPr lang="en-US" dirty="0" err="1"/>
              <a:t>createContext</a:t>
            </a:r>
            <a:r>
              <a:rPr lang="en-US" dirty="0"/>
              <a:t>()</a:t>
            </a:r>
          </a:p>
          <a:p>
            <a:pPr marL="0" indent="0">
              <a:buNone/>
            </a:pPr>
            <a:r>
              <a:rPr lang="en-US" b="0" i="0" dirty="0">
                <a:solidFill>
                  <a:srgbClr val="000000"/>
                </a:solidFill>
                <a:effectLst/>
                <a:latin typeface="Muli"/>
              </a:rPr>
              <a:t>Consists of three building blocks</a:t>
            </a:r>
            <a:endParaRPr lang="en-US" dirty="0"/>
          </a:p>
          <a:p>
            <a:r>
              <a:rPr lang="pt-BR" dirty="0"/>
              <a:t>A Context Object</a:t>
            </a:r>
          </a:p>
          <a:p>
            <a:r>
              <a:rPr lang="pt-BR" dirty="0"/>
              <a:t>A Context Provider</a:t>
            </a:r>
          </a:p>
          <a:p>
            <a:r>
              <a:rPr lang="pt-BR" dirty="0"/>
              <a:t>A Context Consumer</a:t>
            </a:r>
            <a:endParaRPr lang="en-IN" dirty="0"/>
          </a:p>
        </p:txBody>
      </p:sp>
    </p:spTree>
    <p:extLst>
      <p:ext uri="{BB962C8B-B14F-4D97-AF65-F5344CB8AC3E}">
        <p14:creationId xmlns:p14="http://schemas.microsoft.com/office/powerpoint/2010/main" val="576929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10E21-2367-4139-B8F1-00E7993DD053}"/>
              </a:ext>
            </a:extLst>
          </p:cNvPr>
          <p:cNvSpPr>
            <a:spLocks noGrp="1"/>
          </p:cNvSpPr>
          <p:nvPr>
            <p:ph type="title"/>
          </p:nvPr>
        </p:nvSpPr>
        <p:spPr/>
        <p:txBody>
          <a:bodyPr/>
          <a:lstStyle/>
          <a:p>
            <a:r>
              <a:rPr lang="en-IN" dirty="0" err="1"/>
              <a:t>Context.Provider</a:t>
            </a:r>
            <a:endParaRPr lang="en-IN" dirty="0"/>
          </a:p>
        </p:txBody>
      </p:sp>
      <p:sp>
        <p:nvSpPr>
          <p:cNvPr id="3" name="Content Placeholder 2">
            <a:extLst>
              <a:ext uri="{FF2B5EF4-FFF2-40B4-BE49-F238E27FC236}">
                <a16:creationId xmlns:a16="http://schemas.microsoft.com/office/drawing/2014/main" id="{D0B10984-D51F-415C-9FA6-95C044BF6388}"/>
              </a:ext>
            </a:extLst>
          </p:cNvPr>
          <p:cNvSpPr>
            <a:spLocks noGrp="1"/>
          </p:cNvSpPr>
          <p:nvPr>
            <p:ph idx="1"/>
          </p:nvPr>
        </p:nvSpPr>
        <p:spPr/>
        <p:txBody>
          <a:bodyPr>
            <a:normAutofit/>
          </a:bodyPr>
          <a:lstStyle/>
          <a:p>
            <a:r>
              <a:rPr lang="en-US" dirty="0"/>
              <a:t>Every Context object comes with a Provider React component that allows consuming components to subscribe to context changes.</a:t>
            </a:r>
          </a:p>
          <a:p>
            <a:r>
              <a:rPr lang="en-US" dirty="0"/>
              <a:t>Accepts a value prop to be passed to consuming components that are descendants of this Provider. </a:t>
            </a:r>
          </a:p>
          <a:p>
            <a:r>
              <a:rPr lang="en-US" dirty="0"/>
              <a:t>One Provider can be connected to many consumers. </a:t>
            </a:r>
          </a:p>
          <a:p>
            <a:r>
              <a:rPr lang="en-US" dirty="0"/>
              <a:t>Providers can be nested to override values deeper within the tree.</a:t>
            </a:r>
          </a:p>
        </p:txBody>
      </p:sp>
    </p:spTree>
    <p:extLst>
      <p:ext uri="{BB962C8B-B14F-4D97-AF65-F5344CB8AC3E}">
        <p14:creationId xmlns:p14="http://schemas.microsoft.com/office/powerpoint/2010/main" val="763150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BD017-2EFB-46DF-B181-4A7146D65FBB}"/>
              </a:ext>
            </a:extLst>
          </p:cNvPr>
          <p:cNvSpPr>
            <a:spLocks noGrp="1"/>
          </p:cNvSpPr>
          <p:nvPr>
            <p:ph type="title"/>
          </p:nvPr>
        </p:nvSpPr>
        <p:spPr/>
        <p:txBody>
          <a:bodyPr/>
          <a:lstStyle/>
          <a:p>
            <a:r>
              <a:rPr lang="en-US" dirty="0"/>
              <a:t>Important note about Provider</a:t>
            </a:r>
            <a:endParaRPr lang="en-IN" dirty="0"/>
          </a:p>
        </p:txBody>
      </p:sp>
      <p:sp>
        <p:nvSpPr>
          <p:cNvPr id="3" name="Content Placeholder 2">
            <a:extLst>
              <a:ext uri="{FF2B5EF4-FFF2-40B4-BE49-F238E27FC236}">
                <a16:creationId xmlns:a16="http://schemas.microsoft.com/office/drawing/2014/main" id="{E0D45FDE-39F6-4B61-B423-09D0B8BC6A1E}"/>
              </a:ext>
            </a:extLst>
          </p:cNvPr>
          <p:cNvSpPr>
            <a:spLocks noGrp="1"/>
          </p:cNvSpPr>
          <p:nvPr>
            <p:ph idx="1"/>
          </p:nvPr>
        </p:nvSpPr>
        <p:spPr/>
        <p:txBody>
          <a:bodyPr/>
          <a:lstStyle/>
          <a:p>
            <a:r>
              <a:rPr lang="en-US" dirty="0"/>
              <a:t>All consumers that are descendants of a Provider will re-render whenever the Provider’s value prop changes.</a:t>
            </a:r>
          </a:p>
          <a:p>
            <a:r>
              <a:rPr lang="en-US" dirty="0"/>
              <a:t>Propagation from Provider to its descendant consumers (including .</a:t>
            </a:r>
            <a:r>
              <a:rPr lang="en-US" dirty="0" err="1"/>
              <a:t>contextType</a:t>
            </a:r>
            <a:r>
              <a:rPr lang="en-US" dirty="0"/>
              <a:t> and </a:t>
            </a:r>
            <a:r>
              <a:rPr lang="en-US" dirty="0" err="1"/>
              <a:t>useContext</a:t>
            </a:r>
            <a:r>
              <a:rPr lang="en-US" dirty="0"/>
              <a:t>) is not subject to the </a:t>
            </a:r>
            <a:r>
              <a:rPr lang="en-US" dirty="0" err="1"/>
              <a:t>shouldComponentUpdate</a:t>
            </a:r>
            <a:r>
              <a:rPr lang="en-US" dirty="0"/>
              <a:t> method, so the consumer is updated even when an ancestor component skips an update.</a:t>
            </a:r>
            <a:endParaRPr lang="en-IN" dirty="0"/>
          </a:p>
          <a:p>
            <a:endParaRPr lang="en-IN" dirty="0"/>
          </a:p>
        </p:txBody>
      </p:sp>
    </p:spTree>
    <p:extLst>
      <p:ext uri="{BB962C8B-B14F-4D97-AF65-F5344CB8AC3E}">
        <p14:creationId xmlns:p14="http://schemas.microsoft.com/office/powerpoint/2010/main" val="1729834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xample of two state flows: one with the React Context API, and one without">
            <a:extLst>
              <a:ext uri="{FF2B5EF4-FFF2-40B4-BE49-F238E27FC236}">
                <a16:creationId xmlns:a16="http://schemas.microsoft.com/office/drawing/2014/main" id="{6526E357-071E-4272-B60E-783985229C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283"/>
          <a:stretch/>
        </p:blipFill>
        <p:spPr bwMode="auto">
          <a:xfrm>
            <a:off x="0" y="973668"/>
            <a:ext cx="12192000" cy="5884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74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43464-E287-4D8D-B176-958613706D11}"/>
              </a:ext>
            </a:extLst>
          </p:cNvPr>
          <p:cNvSpPr>
            <a:spLocks noGrp="1"/>
          </p:cNvSpPr>
          <p:nvPr>
            <p:ph type="title"/>
          </p:nvPr>
        </p:nvSpPr>
        <p:spPr/>
        <p:txBody>
          <a:bodyPr/>
          <a:lstStyle/>
          <a:p>
            <a:r>
              <a:rPr lang="en-IN" dirty="0"/>
              <a:t>Easy Debugging with Redux</a:t>
            </a:r>
          </a:p>
        </p:txBody>
      </p:sp>
      <p:sp>
        <p:nvSpPr>
          <p:cNvPr id="3" name="Content Placeholder 2">
            <a:extLst>
              <a:ext uri="{FF2B5EF4-FFF2-40B4-BE49-F238E27FC236}">
                <a16:creationId xmlns:a16="http://schemas.microsoft.com/office/drawing/2014/main" id="{06F30552-248A-4EC6-9FC8-7C17D6C485D5}"/>
              </a:ext>
            </a:extLst>
          </p:cNvPr>
          <p:cNvSpPr>
            <a:spLocks noGrp="1"/>
          </p:cNvSpPr>
          <p:nvPr>
            <p:ph idx="1"/>
          </p:nvPr>
        </p:nvSpPr>
        <p:spPr/>
        <p:txBody>
          <a:bodyPr/>
          <a:lstStyle/>
          <a:p>
            <a:pPr algn="l"/>
            <a:r>
              <a:rPr lang="en-US" b="0" i="0" dirty="0">
                <a:solidFill>
                  <a:srgbClr val="35383C"/>
                </a:solidFill>
                <a:effectLst/>
                <a:latin typeface="PT Serif"/>
              </a:rPr>
              <a:t>The ceremony of writing actions and reducers is balanced by the awesome debugging power it affords you.</a:t>
            </a:r>
          </a:p>
          <a:p>
            <a:pPr algn="l"/>
            <a:r>
              <a:rPr lang="en-US" b="0" i="0" dirty="0">
                <a:solidFill>
                  <a:srgbClr val="35383C"/>
                </a:solidFill>
                <a:effectLst/>
                <a:latin typeface="PT Serif"/>
              </a:rPr>
              <a:t>With the </a:t>
            </a:r>
            <a:r>
              <a:rPr lang="en-US" b="0" i="0" u="none" strike="noStrike" dirty="0">
                <a:solidFill>
                  <a:srgbClr val="114DC3"/>
                </a:solidFill>
                <a:effectLst/>
                <a:latin typeface="PT Serif"/>
              </a:rPr>
              <a:t>Redux </a:t>
            </a:r>
            <a:r>
              <a:rPr lang="en-US" b="0" i="0" u="none" strike="noStrike" dirty="0" err="1">
                <a:solidFill>
                  <a:srgbClr val="114DC3"/>
                </a:solidFill>
                <a:effectLst/>
                <a:latin typeface="PT Serif"/>
              </a:rPr>
              <a:t>DevTools</a:t>
            </a:r>
            <a:r>
              <a:rPr lang="en-US" b="0" i="0" u="none" strike="noStrike" dirty="0">
                <a:solidFill>
                  <a:srgbClr val="114DC3"/>
                </a:solidFill>
                <a:effectLst/>
                <a:latin typeface="PT Serif"/>
              </a:rPr>
              <a:t> extension</a:t>
            </a:r>
            <a:r>
              <a:rPr lang="en-US" b="0" i="0" dirty="0">
                <a:solidFill>
                  <a:srgbClr val="35383C"/>
                </a:solidFill>
                <a:effectLst/>
                <a:latin typeface="PT Serif"/>
              </a:rPr>
              <a:t> you get an automatic log of every action your app performed. At any time you can pop it open and see which actions fired, what their payload was, and the state before and after the action occurred.</a:t>
            </a:r>
          </a:p>
          <a:p>
            <a:endParaRPr lang="en-IN" dirty="0"/>
          </a:p>
        </p:txBody>
      </p:sp>
    </p:spTree>
    <p:extLst>
      <p:ext uri="{BB962C8B-B14F-4D97-AF65-F5344CB8AC3E}">
        <p14:creationId xmlns:p14="http://schemas.microsoft.com/office/powerpoint/2010/main" val="2902918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474DF-A508-43B0-A693-1C6F9A624541}"/>
              </a:ext>
            </a:extLst>
          </p:cNvPr>
          <p:cNvSpPr>
            <a:spLocks noGrp="1"/>
          </p:cNvSpPr>
          <p:nvPr>
            <p:ph type="title"/>
          </p:nvPr>
        </p:nvSpPr>
        <p:spPr/>
        <p:txBody>
          <a:bodyPr/>
          <a:lstStyle/>
          <a:p>
            <a:r>
              <a:rPr lang="en-US" dirty="0"/>
              <a:t>Customize Redux with Middleware</a:t>
            </a:r>
            <a:endParaRPr lang="en-IN" dirty="0"/>
          </a:p>
        </p:txBody>
      </p:sp>
      <p:sp>
        <p:nvSpPr>
          <p:cNvPr id="3" name="Content Placeholder 2">
            <a:extLst>
              <a:ext uri="{FF2B5EF4-FFF2-40B4-BE49-F238E27FC236}">
                <a16:creationId xmlns:a16="http://schemas.microsoft.com/office/drawing/2014/main" id="{5DD888E1-152B-4078-A9EF-EDC1B8D77CAD}"/>
              </a:ext>
            </a:extLst>
          </p:cNvPr>
          <p:cNvSpPr>
            <a:spLocks noGrp="1"/>
          </p:cNvSpPr>
          <p:nvPr>
            <p:ph idx="1"/>
          </p:nvPr>
        </p:nvSpPr>
        <p:spPr>
          <a:xfrm>
            <a:off x="1154954" y="2603500"/>
            <a:ext cx="10440698" cy="4102100"/>
          </a:xfrm>
        </p:spPr>
        <p:txBody>
          <a:bodyPr>
            <a:normAutofit/>
          </a:bodyPr>
          <a:lstStyle/>
          <a:p>
            <a:r>
              <a:rPr lang="en-US" dirty="0"/>
              <a:t>Redux supports the concept of middleware, which is a fancy word for “a function that runs every time an action is dispatched.” </a:t>
            </a:r>
          </a:p>
          <a:p>
            <a:pPr marL="0" indent="0">
              <a:buNone/>
            </a:pPr>
            <a:r>
              <a:rPr lang="en-US" dirty="0"/>
              <a:t>For instance…</a:t>
            </a:r>
          </a:p>
          <a:p>
            <a:r>
              <a:rPr lang="en-US" dirty="0"/>
              <a:t>Want to kick off an API request every time an action name starts with FETCH_? You could do that with middleware.</a:t>
            </a:r>
          </a:p>
          <a:p>
            <a:r>
              <a:rPr lang="en-US" dirty="0"/>
              <a:t>Want a centralized place to log events to your analytics software? Middleware is a good place for that.</a:t>
            </a:r>
          </a:p>
          <a:p>
            <a:r>
              <a:rPr lang="en-US" dirty="0"/>
              <a:t>Want to prevent certain actions from firing at certain times? You can do that with middleware, transparent to the rest of your app.</a:t>
            </a:r>
          </a:p>
          <a:p>
            <a:r>
              <a:rPr lang="en-US" dirty="0"/>
              <a:t>Want to intercept actions that have a JWT token and save them to </a:t>
            </a:r>
            <a:r>
              <a:rPr lang="en-US" dirty="0" err="1"/>
              <a:t>localStorage</a:t>
            </a:r>
            <a:r>
              <a:rPr lang="en-US" dirty="0"/>
              <a:t>, automatically? Yep, middleware.</a:t>
            </a:r>
            <a:endParaRPr lang="en-IN" dirty="0"/>
          </a:p>
        </p:txBody>
      </p:sp>
    </p:spTree>
    <p:extLst>
      <p:ext uri="{BB962C8B-B14F-4D97-AF65-F5344CB8AC3E}">
        <p14:creationId xmlns:p14="http://schemas.microsoft.com/office/powerpoint/2010/main" val="152317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9819-6531-4110-B9C4-79867995E34D}"/>
              </a:ext>
            </a:extLst>
          </p:cNvPr>
          <p:cNvSpPr>
            <a:spLocks noGrp="1"/>
          </p:cNvSpPr>
          <p:nvPr>
            <p:ph type="title"/>
          </p:nvPr>
        </p:nvSpPr>
        <p:spPr/>
        <p:txBody>
          <a:bodyPr/>
          <a:lstStyle/>
          <a:p>
            <a:r>
              <a:rPr lang="en-US" dirty="0"/>
              <a:t>Redux vs Context </a:t>
            </a:r>
            <a:r>
              <a:rPr lang="en-US" dirty="0" err="1"/>
              <a:t>Api</a:t>
            </a:r>
            <a:endParaRPr lang="en-IN" dirty="0"/>
          </a:p>
        </p:txBody>
      </p:sp>
      <p:sp>
        <p:nvSpPr>
          <p:cNvPr id="3" name="Content Placeholder 2">
            <a:extLst>
              <a:ext uri="{FF2B5EF4-FFF2-40B4-BE49-F238E27FC236}">
                <a16:creationId xmlns:a16="http://schemas.microsoft.com/office/drawing/2014/main" id="{F15500C5-DBEC-423C-95C8-721908C5E5AB}"/>
              </a:ext>
            </a:extLst>
          </p:cNvPr>
          <p:cNvSpPr>
            <a:spLocks noGrp="1"/>
          </p:cNvSpPr>
          <p:nvPr>
            <p:ph idx="1"/>
          </p:nvPr>
        </p:nvSpPr>
        <p:spPr>
          <a:xfrm>
            <a:off x="1154954" y="2603499"/>
            <a:ext cx="10573220" cy="3996083"/>
          </a:xfrm>
        </p:spPr>
        <p:txBody>
          <a:bodyPr>
            <a:normAutofit lnSpcReduction="10000"/>
          </a:bodyPr>
          <a:lstStyle/>
          <a:p>
            <a:pPr algn="l"/>
            <a:r>
              <a:rPr lang="en-US" b="0" i="0" dirty="0">
                <a:solidFill>
                  <a:srgbClr val="08090A"/>
                </a:solidFill>
                <a:effectLst/>
                <a:latin typeface="-apple-system"/>
              </a:rPr>
              <a:t>Redux can not only be used with React but also can be used with other frameworks. Context API is the built-in app-level state management in React.</a:t>
            </a:r>
          </a:p>
          <a:p>
            <a:pPr algn="l"/>
            <a:r>
              <a:rPr lang="en-US" b="0" i="0" dirty="0">
                <a:solidFill>
                  <a:srgbClr val="292929"/>
                </a:solidFill>
                <a:effectLst/>
                <a:latin typeface="medium-content-serif-font"/>
              </a:rPr>
              <a:t>React context Provider will cause its consumers to re-render whenever the value provided changes.</a:t>
            </a:r>
          </a:p>
          <a:p>
            <a:pPr algn="l"/>
            <a:r>
              <a:rPr lang="en-US" b="0" i="0" dirty="0">
                <a:solidFill>
                  <a:srgbClr val="08090A"/>
                </a:solidFill>
                <a:effectLst/>
                <a:latin typeface="-apple-system"/>
              </a:rPr>
              <a:t>Context </a:t>
            </a:r>
            <a:r>
              <a:rPr lang="en-US" b="0" i="0" dirty="0" err="1">
                <a:solidFill>
                  <a:srgbClr val="08090A"/>
                </a:solidFill>
                <a:effectLst/>
                <a:latin typeface="-apple-system"/>
              </a:rPr>
              <a:t>Api</a:t>
            </a:r>
            <a:r>
              <a:rPr lang="en-US" b="0" i="0" dirty="0">
                <a:solidFill>
                  <a:srgbClr val="08090A"/>
                </a:solidFill>
                <a:effectLst/>
                <a:latin typeface="-apple-system"/>
              </a:rPr>
              <a:t> is built into React and you therefore need no extra third-party dependencies - a smaller bundle and improved project maintainability are the result.</a:t>
            </a:r>
          </a:p>
          <a:p>
            <a:pPr algn="l"/>
            <a:r>
              <a:rPr lang="en-US" b="0" i="0" dirty="0">
                <a:solidFill>
                  <a:srgbClr val="08090A"/>
                </a:solidFill>
                <a:effectLst/>
                <a:latin typeface="-apple-system"/>
              </a:rPr>
              <a:t> The API is also relatively straight-forward to use once you got the hang of it.</a:t>
            </a:r>
          </a:p>
          <a:p>
            <a:pPr algn="l"/>
            <a:r>
              <a:rPr lang="en-US" dirty="0">
                <a:solidFill>
                  <a:srgbClr val="08090A"/>
                </a:solidFill>
                <a:latin typeface="-apple-system"/>
              </a:rPr>
              <a:t>Al</a:t>
            </a:r>
            <a:r>
              <a:rPr lang="en-US" b="0" i="0" dirty="0">
                <a:solidFill>
                  <a:srgbClr val="08090A"/>
                </a:solidFill>
                <a:effectLst/>
                <a:latin typeface="-apple-system"/>
              </a:rPr>
              <a:t>so don’t need a package like redux-</a:t>
            </a:r>
            <a:r>
              <a:rPr lang="en-US" b="0" i="0" dirty="0" err="1">
                <a:solidFill>
                  <a:srgbClr val="08090A"/>
                </a:solidFill>
                <a:effectLst/>
                <a:latin typeface="-apple-system"/>
              </a:rPr>
              <a:t>thunk</a:t>
            </a:r>
            <a:r>
              <a:rPr lang="en-US" b="0" i="0" dirty="0">
                <a:solidFill>
                  <a:srgbClr val="08090A"/>
                </a:solidFill>
                <a:effectLst/>
                <a:latin typeface="-apple-system"/>
              </a:rPr>
              <a:t> to handle asynchronous actions.</a:t>
            </a:r>
          </a:p>
          <a:p>
            <a:pPr algn="l"/>
            <a:r>
              <a:rPr lang="en-US" b="0" i="0" dirty="0">
                <a:solidFill>
                  <a:srgbClr val="08090A"/>
                </a:solidFill>
                <a:effectLst/>
                <a:latin typeface="-apple-system"/>
              </a:rPr>
              <a:t>Redux has the advantage to add in middleware.</a:t>
            </a:r>
          </a:p>
          <a:p>
            <a:pPr algn="l"/>
            <a:r>
              <a:rPr lang="en-US" b="0" i="0" dirty="0">
                <a:solidFill>
                  <a:srgbClr val="08090A"/>
                </a:solidFill>
                <a:effectLst/>
                <a:latin typeface="-apple-system"/>
              </a:rPr>
              <a:t>Context API (currently) is not built for high-frequency </a:t>
            </a:r>
            <a:r>
              <a:rPr lang="en-US" b="0" i="0" dirty="0" err="1">
                <a:solidFill>
                  <a:srgbClr val="08090A"/>
                </a:solidFill>
                <a:effectLst/>
                <a:latin typeface="-apple-system"/>
              </a:rPr>
              <a:t>updates,it’s</a:t>
            </a:r>
            <a:r>
              <a:rPr lang="en-US" b="0" i="0" dirty="0">
                <a:solidFill>
                  <a:srgbClr val="08090A"/>
                </a:solidFill>
                <a:effectLst/>
                <a:latin typeface="-apple-system"/>
              </a:rPr>
              <a:t> not optimized for that. </a:t>
            </a:r>
          </a:p>
          <a:p>
            <a:pPr algn="l"/>
            <a:r>
              <a:rPr lang="en-US" b="0" i="0" dirty="0">
                <a:solidFill>
                  <a:srgbClr val="08090A"/>
                </a:solidFill>
                <a:effectLst/>
                <a:latin typeface="-apple-system"/>
              </a:rPr>
              <a:t>React-redux people ran into this problem when they tried to switch to React Context internally in their package.</a:t>
            </a:r>
          </a:p>
          <a:p>
            <a:endParaRPr lang="en-IN" dirty="0"/>
          </a:p>
        </p:txBody>
      </p:sp>
    </p:spTree>
    <p:extLst>
      <p:ext uri="{BB962C8B-B14F-4D97-AF65-F5344CB8AC3E}">
        <p14:creationId xmlns:p14="http://schemas.microsoft.com/office/powerpoint/2010/main" val="120912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act Context vs Redux: which to use, and why">
            <a:extLst>
              <a:ext uri="{FF2B5EF4-FFF2-40B4-BE49-F238E27FC236}">
                <a16:creationId xmlns:a16="http://schemas.microsoft.com/office/drawing/2014/main" id="{AAA66CF8-4A18-4AE3-9D33-9F1B11EE3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28625"/>
            <a:ext cx="11430000" cy="600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139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09498-84F5-4CBA-A424-02394BE67872}"/>
              </a:ext>
            </a:extLst>
          </p:cNvPr>
          <p:cNvSpPr>
            <a:spLocks noGrp="1"/>
          </p:cNvSpPr>
          <p:nvPr>
            <p:ph type="title"/>
          </p:nvPr>
        </p:nvSpPr>
        <p:spPr>
          <a:xfrm>
            <a:off x="1154954" y="973668"/>
            <a:ext cx="10493707" cy="706964"/>
          </a:xfrm>
        </p:spPr>
        <p:txBody>
          <a:bodyPr/>
          <a:lstStyle/>
          <a:p>
            <a:r>
              <a:rPr lang="en-US" dirty="0"/>
              <a:t>Quote of Sebastian </a:t>
            </a:r>
            <a:r>
              <a:rPr lang="en-US" dirty="0" err="1"/>
              <a:t>Markbage</a:t>
            </a:r>
            <a:r>
              <a:rPr lang="en-US" dirty="0"/>
              <a:t>, React Team</a:t>
            </a:r>
            <a:endParaRPr lang="en-IN" dirty="0"/>
          </a:p>
        </p:txBody>
      </p:sp>
      <p:sp>
        <p:nvSpPr>
          <p:cNvPr id="3" name="Content Placeholder 2">
            <a:extLst>
              <a:ext uri="{FF2B5EF4-FFF2-40B4-BE49-F238E27FC236}">
                <a16:creationId xmlns:a16="http://schemas.microsoft.com/office/drawing/2014/main" id="{21CE2FF3-B516-4519-B8B1-8840136DF4E0}"/>
              </a:ext>
            </a:extLst>
          </p:cNvPr>
          <p:cNvSpPr>
            <a:spLocks noGrp="1"/>
          </p:cNvSpPr>
          <p:nvPr>
            <p:ph idx="1"/>
          </p:nvPr>
        </p:nvSpPr>
        <p:spPr/>
        <p:txBody>
          <a:bodyPr/>
          <a:lstStyle/>
          <a:p>
            <a:pPr marL="0" indent="0">
              <a:buNone/>
            </a:pPr>
            <a:r>
              <a:rPr lang="en-US" b="0" i="1" dirty="0">
                <a:solidFill>
                  <a:srgbClr val="C83AC5"/>
                </a:solidFill>
                <a:effectLst/>
                <a:latin typeface="Muli"/>
              </a:rPr>
              <a:t>My personal summary is that new context is ready to be used for low frequency unlikely updates (like locale/theme). It’s also good to use it in the same way as old context was used. I.e. for static values and then propagate updates through subscriptions. It’s not ready to be used as a replacement for all Flux-like state propagation. </a:t>
            </a:r>
            <a:r>
              <a:rPr lang="en-US" b="1" i="1" dirty="0">
                <a:solidFill>
                  <a:srgbClr val="C83AC5"/>
                </a:solidFill>
                <a:effectLst/>
                <a:latin typeface="Muli"/>
              </a:rPr>
              <a:t>--- Sebastian </a:t>
            </a:r>
            <a:r>
              <a:rPr lang="en-US" b="1" i="1" dirty="0" err="1">
                <a:solidFill>
                  <a:srgbClr val="C83AC5"/>
                </a:solidFill>
                <a:effectLst/>
                <a:latin typeface="Muli"/>
              </a:rPr>
              <a:t>Markbage</a:t>
            </a:r>
            <a:endParaRPr lang="en-IN" dirty="0"/>
          </a:p>
        </p:txBody>
      </p:sp>
    </p:spTree>
    <p:extLst>
      <p:ext uri="{BB962C8B-B14F-4D97-AF65-F5344CB8AC3E}">
        <p14:creationId xmlns:p14="http://schemas.microsoft.com/office/powerpoint/2010/main" val="3682554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C326-4D24-41A1-B8EB-481C2CA2E5BC}"/>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2C9EFFC2-CA89-4C95-9069-BD04AC416FA6}"/>
              </a:ext>
            </a:extLst>
          </p:cNvPr>
          <p:cNvSpPr>
            <a:spLocks noGrp="1"/>
          </p:cNvSpPr>
          <p:nvPr>
            <p:ph idx="1"/>
          </p:nvPr>
        </p:nvSpPr>
        <p:spPr/>
        <p:txBody>
          <a:bodyPr/>
          <a:lstStyle/>
          <a:p>
            <a:r>
              <a:rPr lang="en-US" b="0" i="0" dirty="0">
                <a:solidFill>
                  <a:srgbClr val="000000"/>
                </a:solidFill>
                <a:effectLst/>
                <a:latin typeface="Muli"/>
              </a:rPr>
              <a:t>React Context for low-frequency updates (e.g. theme changes, user authentication) but not use it for the general state management of your application.</a:t>
            </a:r>
          </a:p>
          <a:p>
            <a:pPr algn="l"/>
            <a:r>
              <a:rPr lang="en-US" b="0" i="0" dirty="0">
                <a:solidFill>
                  <a:srgbClr val="0F0035"/>
                </a:solidFill>
                <a:effectLst/>
                <a:latin typeface="Lato"/>
              </a:rPr>
              <a:t>Redux provides a whole toolkit for managing state:</a:t>
            </a:r>
          </a:p>
          <a:p>
            <a:pPr algn="l">
              <a:buFont typeface="Arial" panose="020B0604020202020204" pitchFamily="34" charset="0"/>
              <a:buChar char="•"/>
            </a:pPr>
            <a:r>
              <a:rPr lang="en-US" b="0" i="0" dirty="0">
                <a:solidFill>
                  <a:srgbClr val="0F0035"/>
                </a:solidFill>
                <a:effectLst/>
                <a:latin typeface="Lato"/>
              </a:rPr>
              <a:t>It comes with a time traveling debugger</a:t>
            </a:r>
          </a:p>
          <a:p>
            <a:pPr algn="l">
              <a:buFont typeface="Arial" panose="020B0604020202020204" pitchFamily="34" charset="0"/>
              <a:buChar char="•"/>
            </a:pPr>
            <a:r>
              <a:rPr lang="en-US" b="0" i="0" dirty="0">
                <a:solidFill>
                  <a:srgbClr val="0F0035"/>
                </a:solidFill>
                <a:effectLst/>
                <a:latin typeface="Lato"/>
              </a:rPr>
              <a:t>It provides a middleware API, giving you access to tools like redux-sagas</a:t>
            </a:r>
          </a:p>
          <a:p>
            <a:pPr algn="l">
              <a:buFont typeface="Arial" panose="020B0604020202020204" pitchFamily="34" charset="0"/>
              <a:buChar char="•"/>
            </a:pPr>
            <a:r>
              <a:rPr lang="en-US" b="0" i="0" dirty="0">
                <a:solidFill>
                  <a:srgbClr val="0F0035"/>
                </a:solidFill>
                <a:effectLst/>
                <a:latin typeface="Lato"/>
              </a:rPr>
              <a:t>Its React bindings prevent many unnecessary renders</a:t>
            </a:r>
          </a:p>
          <a:p>
            <a:endParaRPr lang="en-IN" dirty="0"/>
          </a:p>
        </p:txBody>
      </p:sp>
    </p:spTree>
    <p:extLst>
      <p:ext uri="{BB962C8B-B14F-4D97-AF65-F5344CB8AC3E}">
        <p14:creationId xmlns:p14="http://schemas.microsoft.com/office/powerpoint/2010/main" val="1192434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hank you presentation slide in block design - Google Search ...">
            <a:extLst>
              <a:ext uri="{FF2B5EF4-FFF2-40B4-BE49-F238E27FC236}">
                <a16:creationId xmlns:a16="http://schemas.microsoft.com/office/drawing/2014/main" id="{A66653FF-4560-4FF0-9CE4-585508545B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393"/>
          <a:stretch/>
        </p:blipFill>
        <p:spPr bwMode="auto">
          <a:xfrm>
            <a:off x="3234462" y="672549"/>
            <a:ext cx="5723076" cy="5357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666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5E3A5-33AD-4E2B-94B2-7B81EA285B54}"/>
              </a:ext>
            </a:extLst>
          </p:cNvPr>
          <p:cNvSpPr>
            <a:spLocks noGrp="1"/>
          </p:cNvSpPr>
          <p:nvPr>
            <p:ph type="title"/>
          </p:nvPr>
        </p:nvSpPr>
        <p:spPr/>
        <p:txBody>
          <a:bodyPr/>
          <a:lstStyle/>
          <a:p>
            <a:r>
              <a:rPr lang="en-US" dirty="0"/>
              <a:t>Agenda </a:t>
            </a:r>
            <a:endParaRPr lang="en-IN" dirty="0"/>
          </a:p>
        </p:txBody>
      </p:sp>
      <p:graphicFrame>
        <p:nvGraphicFramePr>
          <p:cNvPr id="4" name="Content Placeholder 3">
            <a:extLst>
              <a:ext uri="{FF2B5EF4-FFF2-40B4-BE49-F238E27FC236}">
                <a16:creationId xmlns:a16="http://schemas.microsoft.com/office/drawing/2014/main" id="{0D754193-09F2-4371-936C-0A24A3E798D5}"/>
              </a:ext>
            </a:extLst>
          </p:cNvPr>
          <p:cNvGraphicFramePr>
            <a:graphicFrameLocks noGrp="1"/>
          </p:cNvGraphicFramePr>
          <p:nvPr>
            <p:ph idx="1"/>
            <p:extLst>
              <p:ext uri="{D42A27DB-BD31-4B8C-83A1-F6EECF244321}">
                <p14:modId xmlns:p14="http://schemas.microsoft.com/office/powerpoint/2010/main" val="4277557392"/>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799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5255E-6250-4923-A39D-E5B84A9D92E8}"/>
              </a:ext>
            </a:extLst>
          </p:cNvPr>
          <p:cNvSpPr>
            <a:spLocks noGrp="1"/>
          </p:cNvSpPr>
          <p:nvPr>
            <p:ph type="title"/>
          </p:nvPr>
        </p:nvSpPr>
        <p:spPr/>
        <p:txBody>
          <a:bodyPr/>
          <a:lstStyle/>
          <a:p>
            <a:r>
              <a:rPr lang="en-US" dirty="0"/>
              <a:t>State Management</a:t>
            </a:r>
            <a:endParaRPr lang="en-IN" dirty="0"/>
          </a:p>
        </p:txBody>
      </p:sp>
      <p:sp>
        <p:nvSpPr>
          <p:cNvPr id="3" name="Content Placeholder 2">
            <a:extLst>
              <a:ext uri="{FF2B5EF4-FFF2-40B4-BE49-F238E27FC236}">
                <a16:creationId xmlns:a16="http://schemas.microsoft.com/office/drawing/2014/main" id="{2125477E-11E3-4374-8CED-0D91F85C6D2A}"/>
              </a:ext>
            </a:extLst>
          </p:cNvPr>
          <p:cNvSpPr>
            <a:spLocks noGrp="1"/>
          </p:cNvSpPr>
          <p:nvPr>
            <p:ph idx="1"/>
          </p:nvPr>
        </p:nvSpPr>
        <p:spPr/>
        <p:txBody>
          <a:bodyPr/>
          <a:lstStyle/>
          <a:p>
            <a:pPr algn="l">
              <a:buFont typeface="Arial" panose="020B0604020202020204" pitchFamily="34" charset="0"/>
              <a:buChar char="•"/>
            </a:pPr>
            <a:r>
              <a:rPr lang="en-US" b="0" i="1" dirty="0">
                <a:solidFill>
                  <a:srgbClr val="292929"/>
                </a:solidFill>
                <a:effectLst/>
                <a:latin typeface="medium-content-serif-font"/>
              </a:rPr>
              <a:t>“Redux is a predictable state container for JavaScript apps.”</a:t>
            </a:r>
            <a:endParaRPr lang="en-US" b="0" i="0" dirty="0">
              <a:solidFill>
                <a:srgbClr val="292929"/>
              </a:solidFill>
              <a:effectLst/>
              <a:latin typeface="medium-content-serif-font"/>
            </a:endParaRPr>
          </a:p>
          <a:p>
            <a:pPr algn="l">
              <a:buFont typeface="Arial" panose="020B0604020202020204" pitchFamily="34" charset="0"/>
              <a:buChar char="•"/>
            </a:pPr>
            <a:r>
              <a:rPr lang="en-US" b="0" i="1" dirty="0">
                <a:solidFill>
                  <a:srgbClr val="292929"/>
                </a:solidFill>
                <a:effectLst/>
                <a:latin typeface="medium-content-serif-font"/>
              </a:rPr>
              <a:t>“Context provides a way to pass data through the component tree without having to pass props down manually at every level.”</a:t>
            </a:r>
            <a:r>
              <a:rPr lang="en-US" b="0" i="0" dirty="0">
                <a:solidFill>
                  <a:srgbClr val="292929"/>
                </a:solidFill>
                <a:effectLst/>
                <a:latin typeface="medium-content-serif-font"/>
              </a:rPr>
              <a:t>.</a:t>
            </a:r>
          </a:p>
          <a:p>
            <a:endParaRPr lang="en-IN" dirty="0"/>
          </a:p>
        </p:txBody>
      </p:sp>
    </p:spTree>
    <p:extLst>
      <p:ext uri="{BB962C8B-B14F-4D97-AF65-F5344CB8AC3E}">
        <p14:creationId xmlns:p14="http://schemas.microsoft.com/office/powerpoint/2010/main" val="1914452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Redux</a:t>
            </a:r>
            <a:r>
              <a:rPr lang="en-US" dirty="0"/>
              <a:t> </a:t>
            </a:r>
          </a:p>
        </p:txBody>
      </p:sp>
      <p:sp>
        <p:nvSpPr>
          <p:cNvPr id="3" name="Content Placeholder 2"/>
          <p:cNvSpPr>
            <a:spLocks noGrp="1"/>
          </p:cNvSpPr>
          <p:nvPr>
            <p:ph idx="1"/>
          </p:nvPr>
        </p:nvSpPr>
        <p:spPr>
          <a:xfrm>
            <a:off x="1154954" y="2603500"/>
            <a:ext cx="10255168" cy="3784048"/>
          </a:xfrm>
        </p:spPr>
        <p:txBody>
          <a:bodyPr>
            <a:normAutofit/>
          </a:bodyPr>
          <a:lstStyle/>
          <a:p>
            <a:r>
              <a:rPr lang="en-US" dirty="0" err="1"/>
              <a:t>Redux</a:t>
            </a:r>
            <a:r>
              <a:rPr lang="en-US" dirty="0"/>
              <a:t> -helps giving each React component the exact piece of state it needs.</a:t>
            </a:r>
          </a:p>
          <a:p>
            <a:endParaRPr lang="en-US" dirty="0"/>
          </a:p>
          <a:p>
            <a:r>
              <a:rPr lang="en-US" dirty="0" err="1"/>
              <a:t>Redux</a:t>
            </a:r>
            <a:r>
              <a:rPr lang="en-US" dirty="0"/>
              <a:t> holds up the state within a single location.</a:t>
            </a:r>
          </a:p>
          <a:p>
            <a:endParaRPr lang="en-US" dirty="0"/>
          </a:p>
          <a:p>
            <a:r>
              <a:rPr lang="en-US" dirty="0"/>
              <a:t>Also with </a:t>
            </a:r>
            <a:r>
              <a:rPr lang="en-US" dirty="0" err="1"/>
              <a:t>Redux</a:t>
            </a:r>
            <a:r>
              <a:rPr lang="en-US" dirty="0"/>
              <a:t> the logic for fetching and managing the state lives outside React.</a:t>
            </a:r>
          </a:p>
          <a:p>
            <a:endParaRPr lang="en-US" dirty="0"/>
          </a:p>
        </p:txBody>
      </p:sp>
    </p:spTree>
    <p:extLst>
      <p:ext uri="{BB962C8B-B14F-4D97-AF65-F5344CB8AC3E}">
        <p14:creationId xmlns:p14="http://schemas.microsoft.com/office/powerpoint/2010/main" val="2999405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a:t>
            </a:r>
            <a:r>
              <a:rPr lang="en-US" dirty="0" err="1"/>
              <a:t>Redux</a:t>
            </a:r>
            <a:endParaRPr lang="en-US" dirty="0"/>
          </a:p>
        </p:txBody>
      </p:sp>
      <p:sp>
        <p:nvSpPr>
          <p:cNvPr id="3" name="Content Placeholder 2"/>
          <p:cNvSpPr>
            <a:spLocks noGrp="1"/>
          </p:cNvSpPr>
          <p:nvPr>
            <p:ph idx="1"/>
          </p:nvPr>
        </p:nvSpPr>
        <p:spPr>
          <a:xfrm>
            <a:off x="1154954" y="2603499"/>
            <a:ext cx="10175655" cy="3850309"/>
          </a:xfrm>
        </p:spPr>
        <p:txBody>
          <a:bodyPr/>
          <a:lstStyle/>
          <a:p>
            <a:pPr marL="0" indent="0">
              <a:buNone/>
            </a:pPr>
            <a:r>
              <a:rPr lang="en-US" dirty="0"/>
              <a:t>Should consider using </a:t>
            </a:r>
            <a:r>
              <a:rPr lang="en-US" dirty="0" err="1"/>
              <a:t>Redux</a:t>
            </a:r>
            <a:r>
              <a:rPr lang="en-US" dirty="0"/>
              <a:t> when:</a:t>
            </a:r>
          </a:p>
          <a:p>
            <a:endParaRPr lang="en-US" dirty="0"/>
          </a:p>
          <a:p>
            <a:r>
              <a:rPr lang="en-US" dirty="0"/>
              <a:t>Multiple React components needs to access the same state but do not have any parent/child relationship</a:t>
            </a:r>
          </a:p>
          <a:p>
            <a:r>
              <a:rPr lang="en-US" dirty="0"/>
              <a:t>Start to feel awkward passing down the state to multiple components with props</a:t>
            </a:r>
          </a:p>
          <a:p>
            <a:r>
              <a:rPr lang="en-US" dirty="0"/>
              <a:t>Require a single source of all of the data in the application</a:t>
            </a:r>
          </a:p>
          <a:p>
            <a:r>
              <a:rPr lang="en-US" dirty="0"/>
              <a:t>Can be synchronous or be made asynchronous using Redux </a:t>
            </a:r>
            <a:r>
              <a:rPr lang="en-US" dirty="0" err="1"/>
              <a:t>Thunk</a:t>
            </a:r>
            <a:r>
              <a:rPr lang="en-US" dirty="0"/>
              <a:t> or saga.</a:t>
            </a:r>
          </a:p>
        </p:txBody>
      </p:sp>
    </p:spTree>
    <p:extLst>
      <p:ext uri="{BB962C8B-B14F-4D97-AF65-F5344CB8AC3E}">
        <p14:creationId xmlns:p14="http://schemas.microsoft.com/office/powerpoint/2010/main" val="144406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Redux</a:t>
            </a:r>
            <a:r>
              <a:rPr lang="en-US" dirty="0"/>
              <a:t> in short</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err="1">
                <a:solidFill>
                  <a:srgbClr val="333333"/>
                </a:solidFill>
                <a:latin typeface="Libre Franklin"/>
              </a:rPr>
              <a:t>Redux</a:t>
            </a:r>
            <a:r>
              <a:rPr lang="en-US" b="1" dirty="0">
                <a:solidFill>
                  <a:srgbClr val="333333"/>
                </a:solidFill>
                <a:latin typeface="Libre Franklin"/>
              </a:rPr>
              <a:t> store</a:t>
            </a:r>
            <a:r>
              <a:rPr lang="en-US" dirty="0">
                <a:solidFill>
                  <a:srgbClr val="333333"/>
                </a:solidFill>
                <a:latin typeface="Libre Franklin"/>
              </a:rPr>
              <a:t> is like a brain: it’s in charge for </a:t>
            </a:r>
            <a:r>
              <a:rPr lang="en-US" b="1" dirty="0">
                <a:solidFill>
                  <a:srgbClr val="333333"/>
                </a:solidFill>
                <a:latin typeface="Libre Franklin"/>
              </a:rPr>
              <a:t>orchestrating all the moving parts</a:t>
            </a:r>
            <a:r>
              <a:rPr lang="en-US" dirty="0">
                <a:solidFill>
                  <a:srgbClr val="333333"/>
                </a:solidFill>
                <a:latin typeface="Libre Franklin"/>
              </a:rPr>
              <a:t> in </a:t>
            </a:r>
            <a:r>
              <a:rPr lang="en-US" dirty="0" err="1">
                <a:solidFill>
                  <a:srgbClr val="333333"/>
                </a:solidFill>
                <a:latin typeface="Libre Franklin"/>
              </a:rPr>
              <a:t>Redux</a:t>
            </a:r>
            <a:endParaRPr lang="en-US" dirty="0">
              <a:solidFill>
                <a:srgbClr val="333333"/>
              </a:solidFill>
              <a:latin typeface="Libre Franklin"/>
            </a:endParaRPr>
          </a:p>
          <a:p>
            <a:pPr>
              <a:buFont typeface="Arial" panose="020B0604020202020204" pitchFamily="34" charset="0"/>
              <a:buChar char="•"/>
            </a:pPr>
            <a:r>
              <a:rPr lang="en-US" b="1" dirty="0">
                <a:solidFill>
                  <a:srgbClr val="333333"/>
                </a:solidFill>
                <a:latin typeface="Libre Franklin"/>
              </a:rPr>
              <a:t>State of the application lives as a single, immutable object</a:t>
            </a:r>
            <a:r>
              <a:rPr lang="en-US" dirty="0">
                <a:solidFill>
                  <a:srgbClr val="333333"/>
                </a:solidFill>
                <a:latin typeface="Libre Franklin"/>
              </a:rPr>
              <a:t> within the store</a:t>
            </a:r>
          </a:p>
          <a:p>
            <a:pPr>
              <a:buFont typeface="Arial" panose="020B0604020202020204" pitchFamily="34" charset="0"/>
              <a:buChar char="•"/>
            </a:pPr>
            <a:r>
              <a:rPr lang="en-US" dirty="0">
                <a:solidFill>
                  <a:srgbClr val="333333"/>
                </a:solidFill>
                <a:latin typeface="Libre Franklin"/>
              </a:rPr>
              <a:t>As soon as </a:t>
            </a:r>
            <a:r>
              <a:rPr lang="en-US" b="1" dirty="0">
                <a:solidFill>
                  <a:srgbClr val="333333"/>
                </a:solidFill>
                <a:latin typeface="Libre Franklin"/>
              </a:rPr>
              <a:t>the store receives an action it triggers a reducer</a:t>
            </a:r>
            <a:endParaRPr lang="en-US" dirty="0">
              <a:solidFill>
                <a:srgbClr val="333333"/>
              </a:solidFill>
              <a:latin typeface="Libre Franklin"/>
            </a:endParaRPr>
          </a:p>
          <a:p>
            <a:pPr>
              <a:buFont typeface="Arial" panose="020B0604020202020204" pitchFamily="34" charset="0"/>
              <a:buChar char="•"/>
            </a:pPr>
            <a:r>
              <a:rPr lang="en-US" b="1" dirty="0">
                <a:solidFill>
                  <a:srgbClr val="333333"/>
                </a:solidFill>
                <a:latin typeface="Libre Franklin"/>
              </a:rPr>
              <a:t>Reducer returns the next state</a:t>
            </a:r>
            <a:endParaRPr lang="en-US" dirty="0">
              <a:solidFill>
                <a:srgbClr val="333333"/>
              </a:solidFill>
              <a:latin typeface="Libre Franklin"/>
            </a:endParaRPr>
          </a:p>
          <a:p>
            <a:endParaRPr lang="en-US" dirty="0"/>
          </a:p>
        </p:txBody>
      </p:sp>
    </p:spTree>
    <p:extLst>
      <p:ext uri="{BB962C8B-B14F-4D97-AF65-F5344CB8AC3E}">
        <p14:creationId xmlns:p14="http://schemas.microsoft.com/office/powerpoint/2010/main" val="3507556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765B7-F400-4BEE-9005-E73FC4E7707A}"/>
              </a:ext>
            </a:extLst>
          </p:cNvPr>
          <p:cNvSpPr>
            <a:spLocks noGrp="1"/>
          </p:cNvSpPr>
          <p:nvPr>
            <p:ph type="title"/>
          </p:nvPr>
        </p:nvSpPr>
        <p:spPr/>
        <p:txBody>
          <a:bodyPr/>
          <a:lstStyle/>
          <a:p>
            <a:r>
              <a:rPr lang="en-IN" dirty="0"/>
              <a:t>Working with Redux</a:t>
            </a:r>
            <a:br>
              <a:rPr lang="en-IN" dirty="0"/>
            </a:br>
            <a:endParaRPr lang="en-IN" dirty="0"/>
          </a:p>
        </p:txBody>
      </p:sp>
      <p:sp>
        <p:nvSpPr>
          <p:cNvPr id="3" name="Content Placeholder 2">
            <a:extLst>
              <a:ext uri="{FF2B5EF4-FFF2-40B4-BE49-F238E27FC236}">
                <a16:creationId xmlns:a16="http://schemas.microsoft.com/office/drawing/2014/main" id="{EEAE7EE9-F8DA-44D9-A1DD-A48F6F80B81D}"/>
              </a:ext>
            </a:extLst>
          </p:cNvPr>
          <p:cNvSpPr>
            <a:spLocks noGrp="1"/>
          </p:cNvSpPr>
          <p:nvPr>
            <p:ph idx="1"/>
          </p:nvPr>
        </p:nvSpPr>
        <p:spPr/>
        <p:txBody>
          <a:bodyPr/>
          <a:lstStyle/>
          <a:p>
            <a:pPr algn="l"/>
            <a:r>
              <a:rPr lang="en-US" b="0" i="0" dirty="0">
                <a:solidFill>
                  <a:srgbClr val="08090A"/>
                </a:solidFill>
                <a:effectLst/>
                <a:latin typeface="-apple-system"/>
              </a:rPr>
              <a:t>Packages needed</a:t>
            </a:r>
          </a:p>
          <a:p>
            <a:pPr algn="l">
              <a:buFont typeface="Arial" panose="020B0604020202020204" pitchFamily="34" charset="0"/>
              <a:buChar char="•"/>
            </a:pPr>
            <a:r>
              <a:rPr lang="en-US" b="1" i="0" dirty="0">
                <a:solidFill>
                  <a:srgbClr val="08090A"/>
                </a:solidFill>
                <a:effectLst/>
                <a:latin typeface="-apple-system"/>
              </a:rPr>
              <a:t>React</a:t>
            </a:r>
            <a:endParaRPr lang="en-US" b="0" i="0" dirty="0">
              <a:solidFill>
                <a:srgbClr val="08090A"/>
              </a:solidFill>
              <a:effectLst/>
              <a:latin typeface="-apple-system"/>
            </a:endParaRPr>
          </a:p>
          <a:p>
            <a:pPr algn="l">
              <a:buFont typeface="Arial" panose="020B0604020202020204" pitchFamily="34" charset="0"/>
              <a:buChar char="•"/>
            </a:pPr>
            <a:r>
              <a:rPr lang="en-US" b="1" i="0" dirty="0">
                <a:solidFill>
                  <a:srgbClr val="08090A"/>
                </a:solidFill>
                <a:effectLst/>
                <a:latin typeface="-apple-system"/>
              </a:rPr>
              <a:t>Redux</a:t>
            </a:r>
            <a:r>
              <a:rPr lang="en-US" b="0" i="0" dirty="0">
                <a:solidFill>
                  <a:srgbClr val="08090A"/>
                </a:solidFill>
                <a:effectLst/>
                <a:latin typeface="-apple-system"/>
              </a:rPr>
              <a:t> : for the functions like </a:t>
            </a:r>
            <a:r>
              <a:rPr lang="en-US" b="1" i="0" dirty="0" err="1">
                <a:solidFill>
                  <a:srgbClr val="08090A"/>
                </a:solidFill>
                <a:effectLst/>
                <a:latin typeface="-apple-system"/>
              </a:rPr>
              <a:t>createStore</a:t>
            </a:r>
            <a:r>
              <a:rPr lang="en-US" b="1" i="0" dirty="0">
                <a:solidFill>
                  <a:srgbClr val="08090A"/>
                </a:solidFill>
                <a:effectLst/>
                <a:latin typeface="-apple-system"/>
              </a:rPr>
              <a:t>()</a:t>
            </a:r>
            <a:r>
              <a:rPr lang="en-US" b="0" i="0" dirty="0">
                <a:solidFill>
                  <a:srgbClr val="08090A"/>
                </a:solidFill>
                <a:effectLst/>
                <a:latin typeface="-apple-system"/>
              </a:rPr>
              <a:t>, </a:t>
            </a:r>
            <a:r>
              <a:rPr lang="en-US" b="1" i="0" dirty="0" err="1">
                <a:solidFill>
                  <a:srgbClr val="08090A"/>
                </a:solidFill>
                <a:effectLst/>
                <a:latin typeface="-apple-system"/>
              </a:rPr>
              <a:t>combineReducer</a:t>
            </a:r>
            <a:r>
              <a:rPr lang="en-US" b="1" i="0" dirty="0">
                <a:solidFill>
                  <a:srgbClr val="08090A"/>
                </a:solidFill>
                <a:effectLst/>
                <a:latin typeface="-apple-system"/>
              </a:rPr>
              <a:t>()</a:t>
            </a:r>
            <a:endParaRPr lang="en-US" b="0" i="0" dirty="0">
              <a:solidFill>
                <a:srgbClr val="08090A"/>
              </a:solidFill>
              <a:effectLst/>
              <a:latin typeface="-apple-system"/>
            </a:endParaRPr>
          </a:p>
          <a:p>
            <a:pPr algn="l">
              <a:buFont typeface="Arial" panose="020B0604020202020204" pitchFamily="34" charset="0"/>
              <a:buChar char="•"/>
            </a:pPr>
            <a:r>
              <a:rPr lang="en-US" b="1" i="0" dirty="0">
                <a:solidFill>
                  <a:srgbClr val="08090A"/>
                </a:solidFill>
                <a:effectLst/>
                <a:latin typeface="-apple-system"/>
              </a:rPr>
              <a:t>React-Redux</a:t>
            </a:r>
            <a:r>
              <a:rPr lang="en-US" b="0" i="0" dirty="0">
                <a:solidFill>
                  <a:srgbClr val="08090A"/>
                </a:solidFill>
                <a:effectLst/>
                <a:latin typeface="-apple-system"/>
              </a:rPr>
              <a:t> : contains the methods like </a:t>
            </a:r>
            <a:r>
              <a:rPr lang="en-US" b="1" i="0" dirty="0" err="1">
                <a:solidFill>
                  <a:srgbClr val="08090A"/>
                </a:solidFill>
                <a:effectLst/>
                <a:latin typeface="-apple-system"/>
              </a:rPr>
              <a:t>useDispatch</a:t>
            </a:r>
            <a:r>
              <a:rPr lang="en-US" b="0" i="0" dirty="0">
                <a:solidFill>
                  <a:srgbClr val="08090A"/>
                </a:solidFill>
                <a:effectLst/>
                <a:latin typeface="-apple-system"/>
              </a:rPr>
              <a:t> (used to dispatch an action) and </a:t>
            </a:r>
            <a:r>
              <a:rPr lang="en-US" b="1" i="0" dirty="0" err="1">
                <a:solidFill>
                  <a:srgbClr val="08090A"/>
                </a:solidFill>
                <a:effectLst/>
                <a:latin typeface="-apple-system"/>
              </a:rPr>
              <a:t>useSelector</a:t>
            </a:r>
            <a:r>
              <a:rPr lang="en-US" b="0" i="0" dirty="0">
                <a:solidFill>
                  <a:srgbClr val="08090A"/>
                </a:solidFill>
                <a:effectLst/>
                <a:latin typeface="-apple-system"/>
              </a:rPr>
              <a:t> (used to select things from the global state) </a:t>
            </a:r>
            <a:r>
              <a:rPr lang="en-US" b="1" i="0" dirty="0">
                <a:solidFill>
                  <a:srgbClr val="08090A"/>
                </a:solidFill>
                <a:effectLst/>
                <a:latin typeface="-apple-system"/>
              </a:rPr>
              <a:t>Provider</a:t>
            </a:r>
            <a:r>
              <a:rPr lang="en-US" b="0" i="0" dirty="0">
                <a:solidFill>
                  <a:srgbClr val="08090A"/>
                </a:solidFill>
                <a:effectLst/>
                <a:latin typeface="-apple-system"/>
              </a:rPr>
              <a:t> is also a part of React-redux.</a:t>
            </a:r>
          </a:p>
          <a:p>
            <a:endParaRPr lang="en-IN" dirty="0"/>
          </a:p>
        </p:txBody>
      </p:sp>
    </p:spTree>
    <p:extLst>
      <p:ext uri="{BB962C8B-B14F-4D97-AF65-F5344CB8AC3E}">
        <p14:creationId xmlns:p14="http://schemas.microsoft.com/office/powerpoint/2010/main" val="1717120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DA685-02F6-48AD-938E-CB8816D8974B}"/>
              </a:ext>
            </a:extLst>
          </p:cNvPr>
          <p:cNvSpPr>
            <a:spLocks noGrp="1"/>
          </p:cNvSpPr>
          <p:nvPr>
            <p:ph type="title"/>
          </p:nvPr>
        </p:nvSpPr>
        <p:spPr/>
        <p:txBody>
          <a:bodyPr/>
          <a:lstStyle/>
          <a:p>
            <a:r>
              <a:rPr lang="en-US" dirty="0"/>
              <a:t>Components of redux</a:t>
            </a:r>
            <a:endParaRPr lang="en-IN" dirty="0"/>
          </a:p>
        </p:txBody>
      </p:sp>
      <p:sp>
        <p:nvSpPr>
          <p:cNvPr id="3" name="Content Placeholder 2">
            <a:extLst>
              <a:ext uri="{FF2B5EF4-FFF2-40B4-BE49-F238E27FC236}">
                <a16:creationId xmlns:a16="http://schemas.microsoft.com/office/drawing/2014/main" id="{CE5F8EFD-D4D2-4205-93D7-8181E7E20F65}"/>
              </a:ext>
            </a:extLst>
          </p:cNvPr>
          <p:cNvSpPr>
            <a:spLocks noGrp="1"/>
          </p:cNvSpPr>
          <p:nvPr>
            <p:ph idx="1"/>
          </p:nvPr>
        </p:nvSpPr>
        <p:spPr>
          <a:xfrm>
            <a:off x="1154954" y="2603499"/>
            <a:ext cx="10467203" cy="3890065"/>
          </a:xfrm>
        </p:spPr>
        <p:txBody>
          <a:bodyPr>
            <a:normAutofit fontScale="92500" lnSpcReduction="10000"/>
          </a:bodyPr>
          <a:lstStyle/>
          <a:p>
            <a:r>
              <a:rPr lang="en-US" b="1" dirty="0">
                <a:solidFill>
                  <a:srgbClr val="FF0000"/>
                </a:solidFill>
              </a:rPr>
              <a:t>reducer</a:t>
            </a:r>
            <a:r>
              <a:rPr lang="en-US" dirty="0"/>
              <a:t> : these are functions with state and actions passed in. These work with </a:t>
            </a:r>
            <a:r>
              <a:rPr lang="en-US" dirty="0" err="1"/>
              <a:t>action.type</a:t>
            </a:r>
            <a:r>
              <a:rPr lang="en-US" dirty="0"/>
              <a:t> in switch cases and return the updated state it optionally needs to accept payload to work properly. Sometimes you will need to merge separate reducers before creating a store (generally in reducer folder for each reducer)</a:t>
            </a:r>
          </a:p>
          <a:p>
            <a:endParaRPr lang="en-US" dirty="0"/>
          </a:p>
          <a:p>
            <a:r>
              <a:rPr lang="en-US" b="1" dirty="0">
                <a:solidFill>
                  <a:srgbClr val="FF0000"/>
                </a:solidFill>
              </a:rPr>
              <a:t>store :</a:t>
            </a:r>
            <a:r>
              <a:rPr lang="en-US" dirty="0"/>
              <a:t> store is the hub of all data. It is also passed to the provider (generally created in index.js, but the combining of reducers happen in an index.js in reducer folder)</a:t>
            </a:r>
          </a:p>
          <a:p>
            <a:endParaRPr lang="en-US" dirty="0"/>
          </a:p>
          <a:p>
            <a:r>
              <a:rPr lang="en-US" b="1" dirty="0">
                <a:solidFill>
                  <a:srgbClr val="FF0000"/>
                </a:solidFill>
              </a:rPr>
              <a:t>provider : </a:t>
            </a:r>
            <a:r>
              <a:rPr lang="en-US" dirty="0"/>
              <a:t>a React based component which takes store as an argument (generally created in index.js)</a:t>
            </a:r>
          </a:p>
          <a:p>
            <a:endParaRPr lang="en-US" dirty="0"/>
          </a:p>
          <a:p>
            <a:r>
              <a:rPr lang="en-US" b="1" dirty="0">
                <a:solidFill>
                  <a:srgbClr val="FF0000"/>
                </a:solidFill>
              </a:rPr>
              <a:t>actions : </a:t>
            </a:r>
            <a:r>
              <a:rPr lang="en-US" dirty="0"/>
              <a:t>functions providing/returning payload and action type to the dispatcher which will call the required reducer. (generally created in a separate file called actions.js)</a:t>
            </a:r>
            <a:endParaRPr lang="en-IN" dirty="0"/>
          </a:p>
        </p:txBody>
      </p:sp>
    </p:spTree>
    <p:extLst>
      <p:ext uri="{BB962C8B-B14F-4D97-AF65-F5344CB8AC3E}">
        <p14:creationId xmlns:p14="http://schemas.microsoft.com/office/powerpoint/2010/main" val="1188595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110</TotalTime>
  <Words>1256</Words>
  <Application>Microsoft Office PowerPoint</Application>
  <PresentationFormat>Widescreen</PresentationFormat>
  <Paragraphs>95</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-apple-system</vt:lpstr>
      <vt:lpstr>Arial</vt:lpstr>
      <vt:lpstr>Century Gothic</vt:lpstr>
      <vt:lpstr>Lato</vt:lpstr>
      <vt:lpstr>Libre Franklin</vt:lpstr>
      <vt:lpstr>medium-content-serif-font</vt:lpstr>
      <vt:lpstr>Muli</vt:lpstr>
      <vt:lpstr>PT Serif</vt:lpstr>
      <vt:lpstr>Wingdings 3</vt:lpstr>
      <vt:lpstr>Ion Boardroom</vt:lpstr>
      <vt:lpstr>React Redux Vs Context Api</vt:lpstr>
      <vt:lpstr>PowerPoint Presentation</vt:lpstr>
      <vt:lpstr>Agenda </vt:lpstr>
      <vt:lpstr>State Management</vt:lpstr>
      <vt:lpstr>Redux </vt:lpstr>
      <vt:lpstr>When to use Redux</vt:lpstr>
      <vt:lpstr>Redux in short</vt:lpstr>
      <vt:lpstr>Working with Redux </vt:lpstr>
      <vt:lpstr>Components of redux</vt:lpstr>
      <vt:lpstr>PowerPoint Presentation</vt:lpstr>
      <vt:lpstr>Context</vt:lpstr>
      <vt:lpstr>When to Use Context</vt:lpstr>
      <vt:lpstr>Working with Context API</vt:lpstr>
      <vt:lpstr>Context.Provider</vt:lpstr>
      <vt:lpstr>Important note about Provider</vt:lpstr>
      <vt:lpstr>PowerPoint Presentation</vt:lpstr>
      <vt:lpstr>Easy Debugging with Redux</vt:lpstr>
      <vt:lpstr>Customize Redux with Middleware</vt:lpstr>
      <vt:lpstr>Redux vs Context Api</vt:lpstr>
      <vt:lpstr>Quote of Sebastian Markbage, React Team</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Redux vs Context</dc:title>
  <dc:creator>anju munoth</dc:creator>
  <cp:lastModifiedBy>anju munoth</cp:lastModifiedBy>
  <cp:revision>41</cp:revision>
  <dcterms:created xsi:type="dcterms:W3CDTF">2020-08-01T07:52:01Z</dcterms:created>
  <dcterms:modified xsi:type="dcterms:W3CDTF">2020-08-01T09:42:39Z</dcterms:modified>
</cp:coreProperties>
</file>