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2" r:id="rId5"/>
    <p:sldId id="299" r:id="rId6"/>
    <p:sldId id="315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1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74" autoAdjust="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2019/03/05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2019/03/05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react-dom@16.5.2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Create a react app without using CRA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en-ZA" dirty="0"/>
              <a:t>k. Anju Munoth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F065A-7B99-4420-A95C-F1136853C4A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F0E12-88D0-4946-9C7B-E83722B2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 file explained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16F88-D8F9-4E05-85EC-75FFA850D439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r>
              <a:rPr lang="en-US" sz="2600" dirty="0"/>
              <a:t>The next rule is for processing CSS. Since we’re not pre-or-post-processing our CSS, we just need to make sure to add style-loader and </a:t>
            </a:r>
            <a:r>
              <a:rPr lang="en-US" sz="2600" dirty="0" err="1"/>
              <a:t>css</a:t>
            </a:r>
            <a:r>
              <a:rPr lang="en-US" sz="2600" dirty="0"/>
              <a:t>-loader to the use property. </a:t>
            </a:r>
            <a:r>
              <a:rPr lang="en-US" sz="2600" dirty="0" err="1"/>
              <a:t>css</a:t>
            </a:r>
            <a:r>
              <a:rPr lang="en-US" sz="2600" dirty="0"/>
              <a:t>-loader requires style-loader in order to work. loader is a shorthand for the use property, when only one loader is being utilized.</a:t>
            </a:r>
          </a:p>
          <a:p>
            <a:r>
              <a:rPr lang="en-US" sz="2600" dirty="0"/>
              <a:t>The resolve property allows us to specify which extensions Webpack will resolve — this allows us to import modules without needing to add their extensions.</a:t>
            </a:r>
          </a:p>
          <a:p>
            <a:r>
              <a:rPr lang="en-US" sz="2600" dirty="0"/>
              <a:t>The output property tells Webpack where to put our bundled code. The </a:t>
            </a:r>
            <a:r>
              <a:rPr lang="en-US" sz="2600" dirty="0" err="1"/>
              <a:t>publicPath</a:t>
            </a:r>
            <a:r>
              <a:rPr lang="en-US" sz="2600" dirty="0"/>
              <a:t> property specifies what directory the bundle should go in, and also tells webpack-dev-server where to serve files from.</a:t>
            </a:r>
            <a:endParaRPr lang="en-IN" sz="2600" dirty="0"/>
          </a:p>
          <a:p>
            <a:r>
              <a:rPr lang="en-US" sz="2600" dirty="0"/>
              <a:t>The </a:t>
            </a:r>
            <a:r>
              <a:rPr lang="en-US" sz="2600" dirty="0" err="1"/>
              <a:t>publicPath</a:t>
            </a:r>
            <a:r>
              <a:rPr lang="en-US" sz="2600" dirty="0"/>
              <a:t> property is a special property that helps us with our dev-server.</a:t>
            </a:r>
          </a:p>
          <a:p>
            <a:r>
              <a:rPr lang="en-US" sz="2600" dirty="0"/>
              <a:t> It specifies the public URL of the </a:t>
            </a:r>
            <a:r>
              <a:rPr lang="en-US" sz="2600" dirty="0" err="1"/>
              <a:t>the</a:t>
            </a:r>
            <a:r>
              <a:rPr lang="en-US" sz="2600" dirty="0"/>
              <a:t> directory — at least as far as webpack-dev-server will know or care.</a:t>
            </a:r>
          </a:p>
          <a:p>
            <a:r>
              <a:rPr lang="en-US" sz="2600" dirty="0"/>
              <a:t> If this is set incorrectly, you’ll get 404’s as the server won’t be serving your files from the correct location!</a:t>
            </a:r>
          </a:p>
        </p:txBody>
      </p:sp>
    </p:spTree>
    <p:extLst>
      <p:ext uri="{BB962C8B-B14F-4D97-AF65-F5344CB8AC3E}">
        <p14:creationId xmlns:p14="http://schemas.microsoft.com/office/powerpoint/2010/main" val="213125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295C5-F4F9-4CB0-A96B-FFCE9B7976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D325BA-D24B-4F85-B21E-96FC4E99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 file explained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3807A-EBAE-417D-918B-02DEE5702485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r>
              <a:rPr lang="en-US" sz="2600" dirty="0"/>
              <a:t>We set up webpack-dev-server in the </a:t>
            </a:r>
            <a:r>
              <a:rPr lang="en-US" sz="2600" dirty="0" err="1"/>
              <a:t>devServer</a:t>
            </a:r>
            <a:r>
              <a:rPr lang="en-US" sz="2600" dirty="0"/>
              <a:t> property. </a:t>
            </a:r>
          </a:p>
          <a:p>
            <a:r>
              <a:rPr lang="en-US" sz="2600" dirty="0"/>
              <a:t>This doesn’t require much for our needs — just the location we’re serving static files from (such as our index.html) and the port we want to run the server on.</a:t>
            </a:r>
          </a:p>
          <a:p>
            <a:r>
              <a:rPr lang="en-US" sz="2600" dirty="0"/>
              <a:t> Note that </a:t>
            </a:r>
            <a:r>
              <a:rPr lang="en-US" sz="2600" dirty="0" err="1"/>
              <a:t>devServer</a:t>
            </a:r>
            <a:r>
              <a:rPr lang="en-US" sz="2600" dirty="0"/>
              <a:t> also has a </a:t>
            </a:r>
            <a:r>
              <a:rPr lang="en-US" sz="2600" dirty="0" err="1"/>
              <a:t>publicPath</a:t>
            </a:r>
            <a:r>
              <a:rPr lang="en-US" sz="2600" dirty="0"/>
              <a:t> property. This </a:t>
            </a:r>
            <a:r>
              <a:rPr lang="en-US" sz="2600" dirty="0" err="1"/>
              <a:t>publicPath</a:t>
            </a:r>
            <a:r>
              <a:rPr lang="en-US" sz="2600" dirty="0"/>
              <a:t> tells the server where our bundled code actually is.</a:t>
            </a:r>
          </a:p>
          <a:p>
            <a:r>
              <a:rPr lang="en-US" sz="2600" dirty="0"/>
              <a:t>Finally, since we want to use Hot Module Replacement so we don’t have to constantly refresh to see our changes. </a:t>
            </a:r>
          </a:p>
          <a:p>
            <a:r>
              <a:rPr lang="en-US" sz="2600" dirty="0"/>
              <a:t>All we do for that in terms of this file is instantiate a new instance of the plugin in the plugins property and make sure that we set </a:t>
            </a:r>
            <a:r>
              <a:rPr lang="en-US" sz="2600" dirty="0" err="1"/>
              <a:t>hotOnly</a:t>
            </a:r>
            <a:r>
              <a:rPr lang="en-US" sz="2600" dirty="0"/>
              <a:t> to true in </a:t>
            </a:r>
            <a:endParaRPr lang="en-IN" sz="2600" dirty="0"/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23563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DBAA1-58B0-46C2-8346-10EDB4A71AE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222C1-AA67-424D-B3B2-90CFBBAF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04C66-0CAB-4278-940F-7308D14FF588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r>
              <a:rPr lang="en-US" sz="2600" dirty="0"/>
              <a:t>First, we’ll need to get two more packages: react@16.5.2 and </a:t>
            </a:r>
            <a:r>
              <a:rPr lang="en-US" sz="2600" dirty="0">
                <a:hlinkClick r:id="rId2"/>
              </a:rPr>
              <a:t>react-dom@16.5.2</a:t>
            </a:r>
            <a:r>
              <a:rPr lang="en-US" sz="2600" dirty="0"/>
              <a:t>.</a:t>
            </a:r>
          </a:p>
          <a:p>
            <a:r>
              <a:rPr lang="en-US" sz="2600" dirty="0"/>
              <a:t> Go ahead and save those as regular dependencies.</a:t>
            </a:r>
          </a:p>
          <a:p>
            <a:r>
              <a:rPr lang="en-US" sz="2600" dirty="0"/>
              <a:t>We’ll need to tell our React app where to hook into the DOM (in our index.html). </a:t>
            </a:r>
          </a:p>
          <a:p>
            <a:r>
              <a:rPr lang="en-US" sz="2600" dirty="0"/>
              <a:t>Create a file called index.js in your </a:t>
            </a:r>
            <a:r>
              <a:rPr lang="en-US" sz="2600" dirty="0" err="1"/>
              <a:t>src</a:t>
            </a:r>
            <a:r>
              <a:rPr lang="en-US" sz="2600" dirty="0"/>
              <a:t> directory. This is a very small file that does a lot in terms of your React app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47632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99219C-CF95-462A-846A-D758344AE96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5E54FE-D124-40EC-B192-8E4D2103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Index.js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CB781-6FF9-445C-AC6B-A0B0DF4766B5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import React from "react";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"react-</a:t>
            </a:r>
            <a:r>
              <a:rPr lang="en-IN" dirty="0" err="1"/>
              <a:t>dom</a:t>
            </a:r>
            <a:r>
              <a:rPr lang="en-IN" dirty="0"/>
              <a:t>";</a:t>
            </a:r>
          </a:p>
          <a:p>
            <a:pPr marL="0" indent="0">
              <a:buNone/>
            </a:pPr>
            <a:r>
              <a:rPr lang="en-IN" dirty="0"/>
              <a:t>import App from "./App.js";</a:t>
            </a:r>
          </a:p>
          <a:p>
            <a:pPr marL="0" indent="0">
              <a:buNone/>
            </a:pPr>
            <a:r>
              <a:rPr lang="en-IN" dirty="0" err="1"/>
              <a:t>ReactDOM.render</a:t>
            </a:r>
            <a:r>
              <a:rPr lang="en-IN" dirty="0"/>
              <a:t>(&lt;App /&gt;, </a:t>
            </a:r>
            <a:r>
              <a:rPr lang="en-IN" dirty="0" err="1"/>
              <a:t>document.getElementById</a:t>
            </a:r>
            <a:r>
              <a:rPr lang="en-IN" dirty="0"/>
              <a:t>("root"));</a:t>
            </a:r>
          </a:p>
        </p:txBody>
      </p:sp>
    </p:spTree>
    <p:extLst>
      <p:ext uri="{BB962C8B-B14F-4D97-AF65-F5344CB8AC3E}">
        <p14:creationId xmlns:p14="http://schemas.microsoft.com/office/powerpoint/2010/main" val="408599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495B4-72E6-4086-B814-44E1BFEBFF3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8C39A-E3B4-4D7B-BCE5-5FE3107C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AEBB1-3B85-4872-AD68-F9F6DE458874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r>
              <a:rPr lang="en-US" sz="2600" dirty="0"/>
              <a:t>Now, create another file in </a:t>
            </a:r>
            <a:r>
              <a:rPr lang="en-US" sz="2600" dirty="0" err="1"/>
              <a:t>src</a:t>
            </a:r>
            <a:r>
              <a:rPr lang="en-US" sz="2600" dirty="0"/>
              <a:t> called App.js. </a:t>
            </a:r>
          </a:p>
          <a:p>
            <a:r>
              <a:rPr lang="en-US" sz="2600" dirty="0"/>
              <a:t>This file is just a React component.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04179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847516-E627-4F06-84E9-696A4958956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4CFF32-C5A9-4C01-9FF2-F4797F0C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C15C5-7E9E-42CF-8FD6-3C497E56D3FF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import React, { Component} from "react";</a:t>
            </a:r>
          </a:p>
          <a:p>
            <a:pPr marL="0" indent="0">
              <a:buNone/>
            </a:pPr>
            <a:r>
              <a:rPr lang="en-IN" dirty="0"/>
              <a:t>import "./App.css";</a:t>
            </a:r>
          </a:p>
          <a:p>
            <a:pPr marL="0" indent="0">
              <a:buNone/>
            </a:pPr>
            <a:r>
              <a:rPr lang="en-IN" dirty="0"/>
              <a:t>class App extends Component{</a:t>
            </a:r>
          </a:p>
          <a:p>
            <a:pPr marL="0" indent="0">
              <a:buNone/>
            </a:pPr>
            <a:r>
              <a:rPr lang="en-IN" dirty="0"/>
              <a:t> render(){</a:t>
            </a:r>
          </a:p>
          <a:p>
            <a:pPr marL="0" indent="0">
              <a:buNone/>
            </a:pPr>
            <a:r>
              <a:rPr lang="en-IN" dirty="0"/>
              <a:t>    return(</a:t>
            </a:r>
          </a:p>
          <a:p>
            <a:pPr marL="0" indent="0">
              <a:buNone/>
            </a:pPr>
            <a:r>
              <a:rPr lang="en-IN" dirty="0"/>
              <a:t>      &lt;div </a:t>
            </a:r>
            <a:r>
              <a:rPr lang="en-IN" dirty="0" err="1"/>
              <a:t>className</a:t>
            </a:r>
            <a:r>
              <a:rPr lang="en-IN" dirty="0"/>
              <a:t>="App"&gt;</a:t>
            </a:r>
          </a:p>
          <a:p>
            <a:pPr marL="0" indent="0">
              <a:buNone/>
            </a:pPr>
            <a:r>
              <a:rPr lang="en-IN" dirty="0"/>
              <a:t>        &lt;h1&gt; Hello, World! &lt;/h1&gt;</a:t>
            </a:r>
          </a:p>
          <a:p>
            <a:pPr marL="0" indent="0">
              <a:buNone/>
            </a:pPr>
            <a:r>
              <a:rPr lang="en-IN" dirty="0"/>
              <a:t>      &lt;/div&gt;</a:t>
            </a:r>
          </a:p>
          <a:p>
            <a:pPr marL="0" indent="0">
              <a:buNone/>
            </a:pPr>
            <a:r>
              <a:rPr lang="en-IN" dirty="0"/>
              <a:t>   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216293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2DF0C-3DEC-4ABA-8DDE-5D009EFB04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C88EBA-FFE2-4B05-A5F9-3C86FF96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App.css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F8094-BE84-4A14-BD43-5BE458081E34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r>
              <a:rPr lang="en-US" dirty="0"/>
              <a:t> Let’s add a really simple </a:t>
            </a:r>
            <a:r>
              <a:rPr lang="en-US" dirty="0" err="1"/>
              <a:t>stylsheet</a:t>
            </a:r>
            <a:r>
              <a:rPr lang="en-US" dirty="0"/>
              <a:t> to the </a:t>
            </a:r>
            <a:r>
              <a:rPr lang="en-US" dirty="0" err="1"/>
              <a:t>src</a:t>
            </a:r>
            <a:r>
              <a:rPr lang="en-US" dirty="0"/>
              <a:t> directory.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.App {</a:t>
            </a:r>
          </a:p>
          <a:p>
            <a:pPr marL="0" indent="0">
              <a:buNone/>
            </a:pPr>
            <a:r>
              <a:rPr lang="en-US" dirty="0"/>
              <a:t>  margin: 1rem;</a:t>
            </a:r>
          </a:p>
          <a:p>
            <a:pPr marL="0" indent="0">
              <a:buNone/>
            </a:pPr>
            <a:r>
              <a:rPr lang="en-US" dirty="0"/>
              <a:t>  font-family: Arial, Helvetica, sans-serif;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80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509A93-7A0C-46E8-A412-95D5124AD1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940F01-FA06-4347-8466-414951DD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project structure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4EBCA-A6A6-4BD6-9879-A92121245939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.</a:t>
            </a:r>
          </a:p>
          <a:p>
            <a:pPr marL="0" indent="0">
              <a:buNone/>
            </a:pPr>
            <a:r>
              <a:rPr lang="en-IN" sz="2800" dirty="0"/>
              <a:t>+-- public</a:t>
            </a:r>
          </a:p>
          <a:p>
            <a:pPr marL="0" indent="0">
              <a:buNone/>
            </a:pPr>
            <a:r>
              <a:rPr lang="en-IN" sz="2800" dirty="0"/>
              <a:t>| +-- index.html</a:t>
            </a:r>
          </a:p>
          <a:p>
            <a:pPr marL="0" indent="0">
              <a:buNone/>
            </a:pPr>
            <a:r>
              <a:rPr lang="en-IN" sz="2800" dirty="0"/>
              <a:t>+-- </a:t>
            </a:r>
            <a:r>
              <a:rPr lang="en-IN" sz="2800" dirty="0" err="1"/>
              <a:t>src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| +-- App.css</a:t>
            </a:r>
          </a:p>
          <a:p>
            <a:pPr marL="0" indent="0">
              <a:buNone/>
            </a:pPr>
            <a:r>
              <a:rPr lang="en-IN" sz="2800" dirty="0"/>
              <a:t>| +-- App.js</a:t>
            </a:r>
          </a:p>
          <a:p>
            <a:pPr marL="0" indent="0">
              <a:buNone/>
            </a:pPr>
            <a:r>
              <a:rPr lang="en-IN" sz="2800" dirty="0"/>
              <a:t>| +-- index.js</a:t>
            </a:r>
          </a:p>
          <a:p>
            <a:pPr marL="0" indent="0">
              <a:buNone/>
            </a:pPr>
            <a:r>
              <a:rPr lang="en-IN" sz="2800" dirty="0"/>
              <a:t>+-- .</a:t>
            </a:r>
            <a:r>
              <a:rPr lang="en-IN" sz="2800" dirty="0" err="1"/>
              <a:t>babelrc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+-- package-</a:t>
            </a:r>
            <a:r>
              <a:rPr lang="en-IN" sz="2800" dirty="0" err="1"/>
              <a:t>lock.json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+-- </a:t>
            </a:r>
            <a:r>
              <a:rPr lang="en-IN" sz="2800" dirty="0" err="1"/>
              <a:t>package.json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+-- webpack.config.js</a:t>
            </a:r>
          </a:p>
        </p:txBody>
      </p:sp>
    </p:spTree>
    <p:extLst>
      <p:ext uri="{BB962C8B-B14F-4D97-AF65-F5344CB8AC3E}">
        <p14:creationId xmlns:p14="http://schemas.microsoft.com/office/powerpoint/2010/main" val="1473602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67830-7CFE-4B53-90F9-7AA90B2A419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D4554E-E9CF-4247-AE79-D52DBC27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server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6D4F5-75D2-48FD-BC09-86D9B4A3D60E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r>
              <a:rPr lang="en-US" sz="4000" dirty="0"/>
              <a:t>can start our dev server by executing</a:t>
            </a:r>
          </a:p>
          <a:p>
            <a:pPr marL="266700" lvl="1" indent="0">
              <a:buNone/>
            </a:pPr>
            <a:r>
              <a:rPr lang="en-US" sz="3600" dirty="0"/>
              <a:t>	 webpack-dev-server --mode development</a:t>
            </a:r>
          </a:p>
          <a:p>
            <a:pPr marL="266700" lvl="1" indent="0">
              <a:buNone/>
            </a:pPr>
            <a:r>
              <a:rPr lang="en-US" sz="3600" dirty="0"/>
              <a:t> in the terminal. </a:t>
            </a:r>
          </a:p>
          <a:p>
            <a:pPr lvl="1"/>
            <a:r>
              <a:rPr lang="en-US" sz="3600" dirty="0"/>
              <a:t>Or a better way is to include it as “start” scripts in </a:t>
            </a:r>
            <a:r>
              <a:rPr lang="en-US" sz="3600" dirty="0" err="1"/>
              <a:t>package.json</a:t>
            </a:r>
            <a:r>
              <a:rPr lang="en-US" sz="3600" dirty="0"/>
              <a:t> file</a:t>
            </a:r>
          </a:p>
          <a:p>
            <a:pPr marL="266700" lvl="1" indent="0">
              <a:buNone/>
            </a:pPr>
            <a:r>
              <a:rPr lang="en-US" sz="3600" dirty="0"/>
              <a:t>"start":" webpack-dev-server --mode development"</a:t>
            </a:r>
          </a:p>
        </p:txBody>
      </p:sp>
    </p:spTree>
    <p:extLst>
      <p:ext uri="{BB962C8B-B14F-4D97-AF65-F5344CB8AC3E}">
        <p14:creationId xmlns:p14="http://schemas.microsoft.com/office/powerpoint/2010/main" val="166061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Moving fast through a curved tunnel" title="Moving fast through a curved tunnel">
            <a:extLst>
              <a:ext uri="{FF2B5EF4-FFF2-40B4-BE49-F238E27FC236}">
                <a16:creationId xmlns:a16="http://schemas.microsoft.com/office/drawing/2014/main" id="{8F627737-7D1C-4923-A8FA-20DF09D0A2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180" y="144000"/>
            <a:ext cx="11900839" cy="6570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5412" y="346748"/>
            <a:ext cx="4416588" cy="4716572"/>
          </a:xfrm>
        </p:spPr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C9AEF562-1B88-4933-832C-6BD075D10AC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/>
              <a:t>Anju Munoth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ltGray">
          <a:xfrm>
            <a:off x="11498343" y="5262266"/>
            <a:ext cx="180909" cy="1809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ltGray"/>
        <p:txBody>
          <a:bodyPr/>
          <a:lstStyle/>
          <a:p>
            <a:r>
              <a:rPr lang="en-ZA" dirty="0"/>
              <a:t>9841042592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ltGray">
          <a:xfrm>
            <a:off x="11498343" y="5533246"/>
            <a:ext cx="180909" cy="18090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ltGray"/>
        <p:txBody>
          <a:bodyPr/>
          <a:lstStyle/>
          <a:p>
            <a:r>
              <a:rPr lang="en-ZA" dirty="0"/>
              <a:t>anjumunoth@gmail.com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ltGray">
          <a:xfrm>
            <a:off x="11498343" y="5804226"/>
            <a:ext cx="180909" cy="1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E49CD-A81B-4284-B2FE-3034F38103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F86033-8FA9-4F85-9D19-6AAE1A0C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25AFE5-847B-4CDD-BE09-8D2B3089E4CE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r>
              <a:rPr lang="en-US" sz="2600" dirty="0"/>
              <a:t>To get started, create a new directory for the React app. </a:t>
            </a:r>
          </a:p>
          <a:p>
            <a:r>
              <a:rPr lang="en-US" sz="2600" dirty="0"/>
              <a:t>Then, initialize the project with </a:t>
            </a:r>
            <a:r>
              <a:rPr lang="en-US" sz="2600" dirty="0" err="1"/>
              <a:t>npm</a:t>
            </a:r>
            <a:r>
              <a:rPr lang="en-US" sz="2600" dirty="0"/>
              <a:t> </a:t>
            </a:r>
            <a:r>
              <a:rPr lang="en-US" sz="2600" dirty="0" err="1"/>
              <a:t>init</a:t>
            </a:r>
            <a:r>
              <a:rPr lang="en-US" sz="2600" dirty="0"/>
              <a:t> and open the newly created </a:t>
            </a:r>
            <a:r>
              <a:rPr lang="en-US" sz="2600" dirty="0" err="1"/>
              <a:t>package.json</a:t>
            </a:r>
            <a:r>
              <a:rPr lang="en-US" sz="2600" dirty="0"/>
              <a:t> file in an editor of your choice.</a:t>
            </a:r>
          </a:p>
          <a:p>
            <a:r>
              <a:rPr lang="en-US" sz="2600" dirty="0"/>
              <a:t>In the new project folder, create the following structure:</a:t>
            </a:r>
          </a:p>
          <a:p>
            <a:endParaRPr lang="en-US" sz="2600" dirty="0"/>
          </a:p>
          <a:p>
            <a:pPr lvl="1"/>
            <a:r>
              <a:rPr lang="en-US" sz="2600" dirty="0"/>
              <a:t>+-- public</a:t>
            </a:r>
          </a:p>
          <a:p>
            <a:pPr lvl="1"/>
            <a:r>
              <a:rPr lang="en-US" sz="2600" dirty="0"/>
              <a:t>+-- </a:t>
            </a:r>
            <a:r>
              <a:rPr lang="en-US" sz="2600" dirty="0" err="1"/>
              <a:t>src</a:t>
            </a:r>
            <a:endParaRPr lang="en-US" sz="2600" dirty="0"/>
          </a:p>
          <a:p>
            <a:r>
              <a:rPr lang="en-US" sz="2600" dirty="0"/>
              <a:t> public directory will handle any static assets, and most importantly houses index.html file, which react will utilize to render the app.</a:t>
            </a:r>
          </a:p>
          <a:p>
            <a:r>
              <a:rPr lang="en-US" sz="2600" dirty="0"/>
              <a:t>Add the HTML markup into a new file index.html inside of the public directory</a:t>
            </a:r>
          </a:p>
        </p:txBody>
      </p:sp>
    </p:spTree>
    <p:extLst>
      <p:ext uri="{BB962C8B-B14F-4D97-AF65-F5344CB8AC3E}">
        <p14:creationId xmlns:p14="http://schemas.microsoft.com/office/powerpoint/2010/main" val="67816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F5D78-E5FE-4C55-AFE5-48BEC42006D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0BFBDD-F1A1-49F0-92CA-7CCAC430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Libraries to set up react from scratch: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F8418-D6B3-46E9-A2A8-8A90A869EC44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r>
              <a:rPr lang="en-US" sz="2800" dirty="0"/>
              <a:t>Babel is the compiler for next-generation JavaScript. </a:t>
            </a:r>
          </a:p>
          <a:p>
            <a:pPr lvl="1"/>
            <a:r>
              <a:rPr lang="en-US" sz="2400" dirty="0"/>
              <a:t>It compiles newer JavaScript (ES6/7/8) to older ES5 standard to run the same on old and new browsers.</a:t>
            </a:r>
          </a:p>
          <a:p>
            <a:r>
              <a:rPr lang="en-US" sz="2800" dirty="0"/>
              <a:t>Webpack is a module bundler. </a:t>
            </a:r>
          </a:p>
          <a:p>
            <a:pPr lvl="1"/>
            <a:r>
              <a:rPr lang="en-US" sz="2400" dirty="0"/>
              <a:t>We’ll use multi-directory and multi-file approach for easy management of the project. </a:t>
            </a:r>
          </a:p>
          <a:p>
            <a:pPr lvl="1"/>
            <a:r>
              <a:rPr lang="en-US" sz="2400" dirty="0"/>
              <a:t>Webpack will bundle all our files into one, offering better performance and easier dependency management.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52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27720-4903-432C-B357-0653CCEB32D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E624BF-C251-4928-913B-41AF6D94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1D276-A644-40E5-A018-3EF0D0C838B7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&lt;head&gt;</a:t>
            </a:r>
          </a:p>
          <a:p>
            <a:pPr marL="0" indent="0">
              <a:buNone/>
            </a:pPr>
            <a:r>
              <a:rPr lang="en-IN" dirty="0"/>
              <a:t>    &lt;meta charset="UTF-8" /&gt;</a:t>
            </a:r>
          </a:p>
          <a:p>
            <a:pPr marL="0" indent="0">
              <a:buNone/>
            </a:pPr>
            <a:r>
              <a:rPr lang="en-IN" dirty="0"/>
              <a:t>    &lt;meta name="viewport" content="width=device-width, initial-scale=1, shrink-to-fit=no"&gt;</a:t>
            </a:r>
          </a:p>
          <a:p>
            <a:pPr marL="0" indent="0">
              <a:buNone/>
            </a:pPr>
            <a:r>
              <a:rPr lang="en-IN" dirty="0"/>
              <a:t>    &lt;title&gt;React Starter&lt;/title&gt;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    &lt;div id="root"&gt;&lt;/div&gt;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noscript</a:t>
            </a:r>
            <a:r>
              <a:rPr lang="en-IN" dirty="0"/>
              <a:t>&gt;         You need to enable JavaScript to run this app.    &lt;/</a:t>
            </a:r>
            <a:r>
              <a:rPr lang="en-IN" dirty="0" err="1"/>
              <a:t>noscript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&lt;script </a:t>
            </a:r>
            <a:r>
              <a:rPr lang="en-IN" dirty="0" err="1"/>
              <a:t>src</a:t>
            </a:r>
            <a:r>
              <a:rPr lang="en-IN" dirty="0"/>
              <a:t>="../</a:t>
            </a:r>
            <a:r>
              <a:rPr lang="en-IN" dirty="0" err="1"/>
              <a:t>dist</a:t>
            </a:r>
            <a:r>
              <a:rPr lang="en-IN" dirty="0"/>
              <a:t>/bundle.js"&gt;&lt;/script&gt;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1655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0B3ED-F75C-4BD7-A149-8827F0AA518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07CA6E-FB78-42F3-B326-DE9179E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5CCA-9576-4058-B3DD-F1EDB5DAC5B5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/>
          <a:p>
            <a:r>
              <a:rPr lang="en-US" sz="2400" dirty="0"/>
              <a:t>Go ahead and run </a:t>
            </a:r>
          </a:p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 --save-dev @babel/core@7.1.0 </a:t>
            </a:r>
          </a:p>
          <a:p>
            <a:pPr marL="0" indent="0">
              <a:buNone/>
            </a:pPr>
            <a:r>
              <a:rPr lang="en-US" sz="2400" dirty="0"/>
              <a:t>@babel/cli@7.1.0 @babel/preset-env@7.1.0 </a:t>
            </a:r>
          </a:p>
          <a:p>
            <a:pPr marL="0" indent="0">
              <a:buNone/>
            </a:pPr>
            <a:r>
              <a:rPr lang="en-US" sz="2400" dirty="0"/>
              <a:t>@babel/preset-react@7.0.0.</a:t>
            </a:r>
          </a:p>
          <a:p>
            <a:r>
              <a:rPr lang="en-US" sz="2400" dirty="0"/>
              <a:t>babel-core is the main babel package — need this for babel to do any transformations on our code. </a:t>
            </a:r>
          </a:p>
          <a:p>
            <a:r>
              <a:rPr lang="en-US" sz="2400" dirty="0"/>
              <a:t>babel-cli allows you to compile files from the command line. </a:t>
            </a:r>
          </a:p>
          <a:p>
            <a:r>
              <a:rPr lang="en-US" sz="2400" dirty="0"/>
              <a:t>preset-react and preset-env are both presets that transform specific flavors of code — in this case, the env preset allows us to transform ES6+ into more traditional </a:t>
            </a:r>
            <a:r>
              <a:rPr lang="en-US" sz="2400" dirty="0" err="1"/>
              <a:t>javascript</a:t>
            </a:r>
            <a:r>
              <a:rPr lang="en-US" sz="2400" dirty="0"/>
              <a:t> and the react preset does the same, but with JSX instead.</a:t>
            </a:r>
          </a:p>
          <a:p>
            <a:r>
              <a:rPr lang="en-US" sz="2400" dirty="0"/>
              <a:t>In the project root, create a file called .</a:t>
            </a:r>
            <a:r>
              <a:rPr lang="en-US" sz="2400" dirty="0" err="1"/>
              <a:t>babelrc</a:t>
            </a:r>
            <a:r>
              <a:rPr lang="en-US" sz="2400" dirty="0"/>
              <a:t>. Here, we’re telling babel that we’re going to use the env and react presets.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0290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6112A-7039-41D8-8C9C-FA0BDBF76D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4D921-E1DA-4542-91CF-285E050D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babelrc</a:t>
            </a:r>
            <a:r>
              <a:rPr lang="en-US" dirty="0"/>
              <a:t> file in root folder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297EC-6A90-4B2E-937E-0800F3559D45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{</a:t>
            </a:r>
          </a:p>
          <a:p>
            <a:pPr marL="0" indent="0">
              <a:buNone/>
            </a:pPr>
            <a:r>
              <a:rPr lang="nn-NO" dirty="0"/>
              <a:t>  "presets": ["@babel/env", "@babel/preset-react"]</a:t>
            </a:r>
          </a:p>
          <a:p>
            <a:pPr marL="0" indent="0">
              <a:buNone/>
            </a:pPr>
            <a:r>
              <a:rPr lang="nn-NO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49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0B77BE-C63F-4DAD-A9A1-E768D56B545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09CC9-6546-4DF8-B29C-87C2D00F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B36B7-83DA-462E-B252-490E295097AD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/>
          <a:p>
            <a:r>
              <a:rPr lang="en-US" dirty="0"/>
              <a:t>Next step is to acquire and configure Webpack. </a:t>
            </a:r>
          </a:p>
          <a:p>
            <a:r>
              <a:rPr lang="en-US" dirty="0"/>
              <a:t>We’ll need a few more packages, and you’ll want to save these as dev dependencies: 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--save-dev webpack@4.19.1 webpack-cli@3.1.1 webpack-dev-server@3.1.8 style-loader@0.23.0 css-loader@1.0.0 babel-loader@8.0.2.</a:t>
            </a:r>
          </a:p>
          <a:p>
            <a:r>
              <a:rPr lang="en-US" dirty="0"/>
              <a:t>Webpack uses loaders to process different types of files for bundling.</a:t>
            </a:r>
          </a:p>
          <a:p>
            <a:r>
              <a:rPr lang="en-US" dirty="0"/>
              <a:t> It also works easily alongside the development server that we’re going to use to serve our React project in development and reload browser pages on (saved) changes to our React components. </a:t>
            </a:r>
          </a:p>
          <a:p>
            <a:r>
              <a:rPr lang="en-US" dirty="0"/>
              <a:t>In order to utilize any of this though, we’ll need to configure Webpack to use our loaders and prepare the dev server.</a:t>
            </a:r>
          </a:p>
          <a:p>
            <a:r>
              <a:rPr lang="en-US" dirty="0"/>
              <a:t>Create a new file at the root of the project called webpack.config.js. </a:t>
            </a:r>
          </a:p>
          <a:p>
            <a:r>
              <a:rPr lang="en-US" dirty="0"/>
              <a:t>This file exports an object with webpack’s configuration.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41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F60F73-246D-4FCA-A0A5-E7932C6DD1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98443-4134-49FF-93E6-557AC0FBC660}"/>
              </a:ext>
            </a:extLst>
          </p:cNvPr>
          <p:cNvSpPr/>
          <p:nvPr/>
        </p:nvSpPr>
        <p:spPr>
          <a:xfrm>
            <a:off x="553329" y="0"/>
            <a:ext cx="11085342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>
                <a:solidFill>
                  <a:schemeClr val="bg1"/>
                </a:solidFill>
              </a:rPr>
              <a:t>const</a:t>
            </a:r>
            <a:r>
              <a:rPr lang="en-IN" sz="1600" dirty="0">
                <a:solidFill>
                  <a:schemeClr val="bg1"/>
                </a:solidFill>
              </a:rPr>
              <a:t> path = require("path");</a:t>
            </a:r>
          </a:p>
          <a:p>
            <a:r>
              <a:rPr lang="en-IN" sz="1600" dirty="0" err="1">
                <a:solidFill>
                  <a:schemeClr val="bg1"/>
                </a:solidFill>
              </a:rPr>
              <a:t>const</a:t>
            </a:r>
            <a:r>
              <a:rPr lang="en-IN" sz="1600" dirty="0">
                <a:solidFill>
                  <a:schemeClr val="bg1"/>
                </a:solidFill>
              </a:rPr>
              <a:t> webpack = require("webpack");</a:t>
            </a:r>
          </a:p>
          <a:p>
            <a:r>
              <a:rPr lang="en-IN" sz="1600" dirty="0" err="1">
                <a:solidFill>
                  <a:schemeClr val="bg1"/>
                </a:solidFill>
              </a:rPr>
              <a:t>module.exports</a:t>
            </a:r>
            <a:r>
              <a:rPr lang="en-IN" sz="1600" dirty="0">
                <a:solidFill>
                  <a:schemeClr val="bg1"/>
                </a:solidFill>
              </a:rPr>
              <a:t> = {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entry: "./</a:t>
            </a:r>
            <a:r>
              <a:rPr lang="en-IN" sz="1600" dirty="0" err="1">
                <a:solidFill>
                  <a:schemeClr val="bg1"/>
                </a:solidFill>
              </a:rPr>
              <a:t>src</a:t>
            </a:r>
            <a:r>
              <a:rPr lang="en-IN" sz="1600" dirty="0">
                <a:solidFill>
                  <a:schemeClr val="bg1"/>
                </a:solidFill>
              </a:rPr>
              <a:t>/index.js",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mode: "development",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module: {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rules: [	      {	        test: /\.(</a:t>
            </a:r>
            <a:r>
              <a:rPr lang="en-IN" sz="1600" dirty="0" err="1">
                <a:solidFill>
                  <a:schemeClr val="bg1"/>
                </a:solidFill>
              </a:rPr>
              <a:t>js|jsx</a:t>
            </a:r>
            <a:r>
              <a:rPr lang="en-IN" sz="1600" dirty="0">
                <a:solidFill>
                  <a:schemeClr val="bg1"/>
                </a:solidFill>
              </a:rPr>
              <a:t>)$/,</a:t>
            </a:r>
          </a:p>
          <a:p>
            <a:r>
              <a:rPr lang="en-IN" sz="1600" dirty="0">
                <a:solidFill>
                  <a:schemeClr val="bg1"/>
                </a:solidFill>
              </a:rPr>
              <a:t>	        exclude: /(</a:t>
            </a:r>
            <a:r>
              <a:rPr lang="en-IN" sz="1600" dirty="0" err="1">
                <a:solidFill>
                  <a:schemeClr val="bg1"/>
                </a:solidFill>
              </a:rPr>
              <a:t>node_modules|bower_components</a:t>
            </a:r>
            <a:r>
              <a:rPr lang="en-IN" sz="1600" dirty="0">
                <a:solidFill>
                  <a:schemeClr val="bg1"/>
                </a:solidFill>
              </a:rPr>
              <a:t>)/,</a:t>
            </a:r>
          </a:p>
          <a:p>
            <a:r>
              <a:rPr lang="en-IN" sz="1600" dirty="0">
                <a:solidFill>
                  <a:schemeClr val="bg1"/>
                </a:solidFill>
              </a:rPr>
              <a:t>	        loader: "babel-loader",</a:t>
            </a:r>
          </a:p>
          <a:p>
            <a:r>
              <a:rPr lang="en-IN" sz="1600" dirty="0">
                <a:solidFill>
                  <a:schemeClr val="bg1"/>
                </a:solidFill>
              </a:rPr>
              <a:t>	        options: { </a:t>
            </a:r>
            <a:r>
              <a:rPr lang="en-IN" sz="1600" dirty="0" err="1">
                <a:solidFill>
                  <a:schemeClr val="bg1"/>
                </a:solidFill>
              </a:rPr>
              <a:t>presets</a:t>
            </a:r>
            <a:r>
              <a:rPr lang="en-IN" sz="1600" dirty="0">
                <a:solidFill>
                  <a:schemeClr val="bg1"/>
                </a:solidFill>
              </a:rPr>
              <a:t>: ["@babel/env"] }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  	},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  	{       test: /\.</a:t>
            </a:r>
            <a:r>
              <a:rPr lang="en-IN" sz="1600" dirty="0" err="1">
                <a:solidFill>
                  <a:schemeClr val="bg1"/>
                </a:solidFill>
              </a:rPr>
              <a:t>css</a:t>
            </a:r>
            <a:r>
              <a:rPr lang="en-IN" sz="1600" dirty="0">
                <a:solidFill>
                  <a:schemeClr val="bg1"/>
                </a:solidFill>
              </a:rPr>
              <a:t>$/,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    	        use: ["style-loader", "</a:t>
            </a:r>
            <a:r>
              <a:rPr lang="en-IN" sz="1600" dirty="0" err="1">
                <a:solidFill>
                  <a:schemeClr val="bg1"/>
                </a:solidFill>
              </a:rPr>
              <a:t>css</a:t>
            </a:r>
            <a:r>
              <a:rPr lang="en-IN" sz="1600" dirty="0">
                <a:solidFill>
                  <a:schemeClr val="bg1"/>
                </a:solidFill>
              </a:rPr>
              <a:t>-loader"]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  	}    ]  },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resolve: { extensions: ["*", ".</a:t>
            </a:r>
            <a:r>
              <a:rPr lang="en-IN" sz="1600" dirty="0" err="1">
                <a:solidFill>
                  <a:schemeClr val="bg1"/>
                </a:solidFill>
              </a:rPr>
              <a:t>js</a:t>
            </a:r>
            <a:r>
              <a:rPr lang="en-IN" sz="1600" dirty="0">
                <a:solidFill>
                  <a:schemeClr val="bg1"/>
                </a:solidFill>
              </a:rPr>
              <a:t>", ".</a:t>
            </a:r>
            <a:r>
              <a:rPr lang="en-IN" sz="1600" dirty="0" err="1">
                <a:solidFill>
                  <a:schemeClr val="bg1"/>
                </a:solidFill>
              </a:rPr>
              <a:t>jsx</a:t>
            </a:r>
            <a:r>
              <a:rPr lang="en-IN" sz="1600" dirty="0">
                <a:solidFill>
                  <a:schemeClr val="bg1"/>
                </a:solidFill>
              </a:rPr>
              <a:t>"] },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output: {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path: </a:t>
            </a:r>
            <a:r>
              <a:rPr lang="en-IN" sz="1600" dirty="0" err="1">
                <a:solidFill>
                  <a:schemeClr val="bg1"/>
                </a:solidFill>
              </a:rPr>
              <a:t>path.resolve</a:t>
            </a:r>
            <a:r>
              <a:rPr lang="en-IN" sz="1600" dirty="0">
                <a:solidFill>
                  <a:schemeClr val="bg1"/>
                </a:solidFill>
              </a:rPr>
              <a:t>(__</a:t>
            </a:r>
            <a:r>
              <a:rPr lang="en-IN" sz="1600" dirty="0" err="1">
                <a:solidFill>
                  <a:schemeClr val="bg1"/>
                </a:solidFill>
              </a:rPr>
              <a:t>dirname</a:t>
            </a:r>
            <a:r>
              <a:rPr lang="en-IN" sz="1600" dirty="0">
                <a:solidFill>
                  <a:schemeClr val="bg1"/>
                </a:solidFill>
              </a:rPr>
              <a:t>, "</a:t>
            </a:r>
            <a:r>
              <a:rPr lang="en-IN" sz="1600" dirty="0" err="1">
                <a:solidFill>
                  <a:schemeClr val="bg1"/>
                </a:solidFill>
              </a:rPr>
              <a:t>dist</a:t>
            </a:r>
            <a:r>
              <a:rPr lang="en-IN" sz="1600" dirty="0">
                <a:solidFill>
                  <a:schemeClr val="bg1"/>
                </a:solidFill>
              </a:rPr>
              <a:t>/"),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</a:t>
            </a:r>
            <a:r>
              <a:rPr lang="en-IN" sz="1600" dirty="0" err="1">
                <a:solidFill>
                  <a:schemeClr val="bg1"/>
                </a:solidFill>
              </a:rPr>
              <a:t>publicPath</a:t>
            </a:r>
            <a:r>
              <a:rPr lang="en-IN" sz="1600" dirty="0">
                <a:solidFill>
                  <a:schemeClr val="bg1"/>
                </a:solidFill>
              </a:rPr>
              <a:t>: "/</a:t>
            </a:r>
            <a:r>
              <a:rPr lang="en-IN" sz="1600" dirty="0" err="1">
                <a:solidFill>
                  <a:schemeClr val="bg1"/>
                </a:solidFill>
              </a:rPr>
              <a:t>dist</a:t>
            </a:r>
            <a:r>
              <a:rPr lang="en-IN" sz="1600" dirty="0">
                <a:solidFill>
                  <a:schemeClr val="bg1"/>
                </a:solidFill>
              </a:rPr>
              <a:t>/",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filename: "bundle.js“	  },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</a:t>
            </a:r>
            <a:r>
              <a:rPr lang="en-IN" sz="1600" dirty="0" err="1">
                <a:solidFill>
                  <a:schemeClr val="bg1"/>
                </a:solidFill>
              </a:rPr>
              <a:t>devServer</a:t>
            </a:r>
            <a:r>
              <a:rPr lang="en-IN" sz="1600" dirty="0">
                <a:solidFill>
                  <a:schemeClr val="bg1"/>
                </a:solidFill>
              </a:rPr>
              <a:t>: {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</a:t>
            </a:r>
            <a:r>
              <a:rPr lang="en-IN" sz="1600" dirty="0" err="1">
                <a:solidFill>
                  <a:schemeClr val="bg1"/>
                </a:solidFill>
              </a:rPr>
              <a:t>contentBase</a:t>
            </a:r>
            <a:r>
              <a:rPr lang="en-IN" sz="1600" dirty="0">
                <a:solidFill>
                  <a:schemeClr val="bg1"/>
                </a:solidFill>
              </a:rPr>
              <a:t>: </a:t>
            </a:r>
            <a:r>
              <a:rPr lang="en-IN" sz="1600" dirty="0" err="1">
                <a:solidFill>
                  <a:schemeClr val="bg1"/>
                </a:solidFill>
              </a:rPr>
              <a:t>path.join</a:t>
            </a:r>
            <a:r>
              <a:rPr lang="en-IN" sz="1600" dirty="0">
                <a:solidFill>
                  <a:schemeClr val="bg1"/>
                </a:solidFill>
              </a:rPr>
              <a:t>(__</a:t>
            </a:r>
            <a:r>
              <a:rPr lang="en-IN" sz="1600" dirty="0" err="1">
                <a:solidFill>
                  <a:schemeClr val="bg1"/>
                </a:solidFill>
              </a:rPr>
              <a:t>dirname</a:t>
            </a:r>
            <a:r>
              <a:rPr lang="en-IN" sz="1600" dirty="0">
                <a:solidFill>
                  <a:schemeClr val="bg1"/>
                </a:solidFill>
              </a:rPr>
              <a:t>, "public/"),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port: 3000,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</a:t>
            </a:r>
            <a:r>
              <a:rPr lang="en-IN" sz="1600" dirty="0" err="1">
                <a:solidFill>
                  <a:schemeClr val="bg1"/>
                </a:solidFill>
              </a:rPr>
              <a:t>publicPath</a:t>
            </a:r>
            <a:r>
              <a:rPr lang="en-IN" sz="1600" dirty="0">
                <a:solidFill>
                  <a:schemeClr val="bg1"/>
                </a:solidFill>
              </a:rPr>
              <a:t>: "http://localhost:3000/</a:t>
            </a:r>
            <a:r>
              <a:rPr lang="en-IN" sz="1600" dirty="0" err="1">
                <a:solidFill>
                  <a:schemeClr val="bg1"/>
                </a:solidFill>
              </a:rPr>
              <a:t>dist</a:t>
            </a:r>
            <a:r>
              <a:rPr lang="en-IN" sz="1600" dirty="0">
                <a:solidFill>
                  <a:schemeClr val="bg1"/>
                </a:solidFill>
              </a:rPr>
              <a:t>/",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</a:t>
            </a:r>
            <a:r>
              <a:rPr lang="en-IN" sz="1600" dirty="0" err="1">
                <a:solidFill>
                  <a:schemeClr val="bg1"/>
                </a:solidFill>
              </a:rPr>
              <a:t>hotOnly</a:t>
            </a:r>
            <a:r>
              <a:rPr lang="en-IN" sz="1600" dirty="0">
                <a:solidFill>
                  <a:schemeClr val="bg1"/>
                </a:solidFill>
              </a:rPr>
              <a:t>: true	  },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plugins: [new </a:t>
            </a:r>
            <a:r>
              <a:rPr lang="en-IN" sz="1600" dirty="0" err="1">
                <a:solidFill>
                  <a:schemeClr val="bg1"/>
                </a:solidFill>
              </a:rPr>
              <a:t>webpack.HotModuleReplacementPlugin</a:t>
            </a:r>
            <a:r>
              <a:rPr lang="en-IN" sz="1600" dirty="0">
                <a:solidFill>
                  <a:schemeClr val="bg1"/>
                </a:solidFill>
              </a:rPr>
              <a:t>()]</a:t>
            </a:r>
          </a:p>
          <a:p>
            <a:r>
              <a:rPr lang="en-I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A5D74-3F60-402B-9332-AC98A6B44992}"/>
              </a:ext>
            </a:extLst>
          </p:cNvPr>
          <p:cNvSpPr/>
          <p:nvPr/>
        </p:nvSpPr>
        <p:spPr>
          <a:xfrm>
            <a:off x="8535595" y="6218425"/>
            <a:ext cx="2735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webpack.config.js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7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30D66A-32BB-4779-BEED-F498D3FBFB4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6132AD-4A09-4B8C-A763-BCAEB3A5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 file explained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BEFD8-1BE4-49BB-92CA-3B686229C7EC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r>
              <a:rPr lang="en-US" sz="2600" dirty="0"/>
              <a:t>entry (line 5) tells Webpack where our application starts and where to start bundling our files. </a:t>
            </a:r>
          </a:p>
          <a:p>
            <a:r>
              <a:rPr lang="en-US" sz="2600" dirty="0"/>
              <a:t>The following line lets webpack know we’re working in development mode — This saves us from having to add a mode flag when we run the development server.</a:t>
            </a:r>
          </a:p>
          <a:p>
            <a:r>
              <a:rPr lang="en-US" sz="2600" dirty="0"/>
              <a:t>The module object helps define how your exported </a:t>
            </a:r>
            <a:r>
              <a:rPr lang="en-US" sz="2600" dirty="0" err="1"/>
              <a:t>javascript</a:t>
            </a:r>
            <a:r>
              <a:rPr lang="en-US" sz="2600" dirty="0"/>
              <a:t> modules are transformed and which ones are included according to the given array of rules.</a:t>
            </a:r>
          </a:p>
          <a:p>
            <a:r>
              <a:rPr lang="en-US" sz="2600" dirty="0"/>
              <a:t>Our first rule is all about transforming our ES6 and JSX syntax. </a:t>
            </a:r>
          </a:p>
          <a:p>
            <a:r>
              <a:rPr lang="en-US" sz="2600" dirty="0"/>
              <a:t>The test and exclude properties are conditions to match file against. In this case, it’ll match anything outside of the </a:t>
            </a:r>
            <a:r>
              <a:rPr lang="en-US" sz="2600" dirty="0" err="1"/>
              <a:t>node_modules</a:t>
            </a:r>
            <a:r>
              <a:rPr lang="en-US" sz="2600" dirty="0"/>
              <a:t> and </a:t>
            </a:r>
            <a:r>
              <a:rPr lang="en-US" sz="2600" dirty="0" err="1"/>
              <a:t>bower_components</a:t>
            </a:r>
            <a:r>
              <a:rPr lang="en-US" sz="2600" dirty="0"/>
              <a:t> directories.</a:t>
            </a:r>
          </a:p>
          <a:p>
            <a:r>
              <a:rPr lang="en-US" sz="2600" dirty="0"/>
              <a:t> Since we’ll be transforming our .</a:t>
            </a:r>
            <a:r>
              <a:rPr lang="en-US" sz="2600" dirty="0" err="1"/>
              <a:t>js</a:t>
            </a:r>
            <a:r>
              <a:rPr lang="en-US" sz="2600" dirty="0"/>
              <a:t> and .</a:t>
            </a:r>
            <a:r>
              <a:rPr lang="en-US" sz="2600" dirty="0" err="1"/>
              <a:t>jsx</a:t>
            </a:r>
            <a:r>
              <a:rPr lang="en-US" sz="2600" dirty="0"/>
              <a:t> files as well, we’ll need to direct Webpack to use Babel. Finally, we specify that we want to use the env preset in options.</a:t>
            </a:r>
          </a:p>
        </p:txBody>
      </p:sp>
    </p:spTree>
    <p:extLst>
      <p:ext uri="{BB962C8B-B14F-4D97-AF65-F5344CB8AC3E}">
        <p14:creationId xmlns:p14="http://schemas.microsoft.com/office/powerpoint/2010/main" val="359270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ark Presentation Layout_sb - v6" id="{3985CD43-4791-44D3-944B-21F18D2F34B9}" vid="{0CEC0D0A-A6A8-43A8-804B-2F8B0AFBB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6551E6F-1549-4031-A231-F45108FE69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C84253-309E-4D9C-A108-C7E6A17343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B11F4F-FB0A-4C04-9CF1-2D6EB361B4D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985</Words>
  <Application>Microsoft Office PowerPoint</Application>
  <PresentationFormat>Widescreen</PresentationFormat>
  <Paragraphs>172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Rockwell</vt:lpstr>
      <vt:lpstr>Times New Roman</vt:lpstr>
      <vt:lpstr>Office Theme</vt:lpstr>
      <vt:lpstr>Create a react app without using CRA</vt:lpstr>
      <vt:lpstr>Setup</vt:lpstr>
      <vt:lpstr>Libraries to set up react from scratch:</vt:lpstr>
      <vt:lpstr>index.html</vt:lpstr>
      <vt:lpstr>Babel</vt:lpstr>
      <vt:lpstr>.babelrc file in root folder</vt:lpstr>
      <vt:lpstr>Webpack</vt:lpstr>
      <vt:lpstr>PowerPoint Presentation</vt:lpstr>
      <vt:lpstr>webpack.config.js file explained</vt:lpstr>
      <vt:lpstr>webpack.config.js file explained</vt:lpstr>
      <vt:lpstr>webpack.config.js file explained</vt:lpstr>
      <vt:lpstr>React</vt:lpstr>
      <vt:lpstr>Index.js</vt:lpstr>
      <vt:lpstr>App.js</vt:lpstr>
      <vt:lpstr>App.js</vt:lpstr>
      <vt:lpstr>App.css</vt:lpstr>
      <vt:lpstr>final project structure </vt:lpstr>
      <vt:lpstr>Starting the server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2019-03-05T00:29:24Z</dcterms:created>
  <dcterms:modified xsi:type="dcterms:W3CDTF">2019-03-05T01:28:55Z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