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07" r:id="rId3"/>
    <p:sldId id="308" r:id="rId4"/>
    <p:sldId id="309" r:id="rId5"/>
    <p:sldId id="310" r:id="rId6"/>
    <p:sldId id="311" r:id="rId7"/>
    <p:sldId id="312" r:id="rId8"/>
    <p:sldId id="313" r:id="rId9"/>
    <p:sldId id="257" r:id="rId10"/>
    <p:sldId id="258" r:id="rId11"/>
    <p:sldId id="340" r:id="rId12"/>
    <p:sldId id="341" r:id="rId13"/>
    <p:sldId id="259" r:id="rId14"/>
    <p:sldId id="356" r:id="rId15"/>
    <p:sldId id="260" r:id="rId16"/>
    <p:sldId id="344" r:id="rId17"/>
    <p:sldId id="345" r:id="rId18"/>
    <p:sldId id="261" r:id="rId19"/>
    <p:sldId id="262" r:id="rId20"/>
    <p:sldId id="342" r:id="rId21"/>
    <p:sldId id="343" r:id="rId22"/>
    <p:sldId id="263" r:id="rId23"/>
    <p:sldId id="264" r:id="rId24"/>
    <p:sldId id="348" r:id="rId25"/>
    <p:sldId id="349" r:id="rId26"/>
    <p:sldId id="265" r:id="rId27"/>
    <p:sldId id="266" r:id="rId28"/>
    <p:sldId id="346" r:id="rId29"/>
    <p:sldId id="347" r:id="rId30"/>
    <p:sldId id="357" r:id="rId31"/>
    <p:sldId id="350" r:id="rId32"/>
    <p:sldId id="351" r:id="rId33"/>
    <p:sldId id="359" r:id="rId34"/>
    <p:sldId id="358" r:id="rId35"/>
    <p:sldId id="352" r:id="rId36"/>
    <p:sldId id="353" r:id="rId37"/>
    <p:sldId id="354" r:id="rId38"/>
    <p:sldId id="355" r:id="rId39"/>
    <p:sldId id="267" r:id="rId40"/>
    <p:sldId id="268" r:id="rId41"/>
    <p:sldId id="269" r:id="rId42"/>
    <p:sldId id="270" r:id="rId43"/>
    <p:sldId id="271" r:id="rId44"/>
    <p:sldId id="272" r:id="rId45"/>
    <p:sldId id="273" r:id="rId46"/>
    <p:sldId id="274" r:id="rId47"/>
    <p:sldId id="275" r:id="rId48"/>
    <p:sldId id="276" r:id="rId49"/>
    <p:sldId id="277" r:id="rId50"/>
    <p:sldId id="278" r:id="rId51"/>
    <p:sldId id="279" r:id="rId52"/>
    <p:sldId id="280" r:id="rId53"/>
    <p:sldId id="281" r:id="rId54"/>
    <p:sldId id="282" r:id="rId55"/>
    <p:sldId id="283" r:id="rId56"/>
    <p:sldId id="284" r:id="rId57"/>
    <p:sldId id="285" r:id="rId58"/>
    <p:sldId id="286" r:id="rId59"/>
    <p:sldId id="287" r:id="rId60"/>
    <p:sldId id="288" r:id="rId61"/>
    <p:sldId id="289" r:id="rId62"/>
    <p:sldId id="290" r:id="rId63"/>
    <p:sldId id="314" r:id="rId64"/>
    <p:sldId id="291" r:id="rId65"/>
    <p:sldId id="292" r:id="rId66"/>
    <p:sldId id="293" r:id="rId67"/>
    <p:sldId id="315" r:id="rId68"/>
    <p:sldId id="295" r:id="rId69"/>
    <p:sldId id="294" r:id="rId70"/>
    <p:sldId id="296" r:id="rId71"/>
    <p:sldId id="297" r:id="rId72"/>
    <p:sldId id="298" r:id="rId73"/>
    <p:sldId id="299" r:id="rId74"/>
    <p:sldId id="300" r:id="rId75"/>
    <p:sldId id="301" r:id="rId76"/>
    <p:sldId id="302" r:id="rId77"/>
    <p:sldId id="303" r:id="rId78"/>
    <p:sldId id="304" r:id="rId79"/>
    <p:sldId id="305" r:id="rId80"/>
    <p:sldId id="306" r:id="rId81"/>
    <p:sldId id="316" r:id="rId82"/>
    <p:sldId id="317" r:id="rId83"/>
    <p:sldId id="318" r:id="rId84"/>
    <p:sldId id="319" r:id="rId85"/>
    <p:sldId id="320" r:id="rId86"/>
    <p:sldId id="321" r:id="rId87"/>
    <p:sldId id="322" r:id="rId88"/>
    <p:sldId id="323" r:id="rId89"/>
    <p:sldId id="324" r:id="rId90"/>
    <p:sldId id="325" r:id="rId91"/>
    <p:sldId id="326" r:id="rId92"/>
    <p:sldId id="327" r:id="rId93"/>
    <p:sldId id="328" r:id="rId94"/>
    <p:sldId id="329" r:id="rId95"/>
    <p:sldId id="330" r:id="rId96"/>
    <p:sldId id="331" r:id="rId97"/>
    <p:sldId id="332" r:id="rId98"/>
    <p:sldId id="333" r:id="rId99"/>
    <p:sldId id="334" r:id="rId100"/>
    <p:sldId id="335" r:id="rId101"/>
    <p:sldId id="336" r:id="rId102"/>
    <p:sldId id="337" r:id="rId103"/>
    <p:sldId id="338" r:id="rId104"/>
    <p:sldId id="339" r:id="rId10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2/22/2023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2/22/2023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2/22/2023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DCDA2-D99C-F622-A27D-DBCFA7FB455B}"/>
              </a:ext>
            </a:extLst>
          </p:cNvPr>
          <p:cNvSpPr>
            <a:spLocks noGrp="1"/>
          </p:cNvSpPr>
          <p:nvPr>
            <p:ph type="ctrTitle"/>
          </p:nvPr>
        </p:nvSpPr>
        <p:spPr/>
        <p:txBody>
          <a:bodyPr/>
          <a:lstStyle/>
          <a:p>
            <a:r>
              <a:rPr lang="en-US" dirty="0"/>
              <a:t>Indexes in Neo4j</a:t>
            </a:r>
            <a:endParaRPr lang="en-IN" dirty="0"/>
          </a:p>
        </p:txBody>
      </p:sp>
      <p:sp>
        <p:nvSpPr>
          <p:cNvPr id="3" name="Subtitle 2">
            <a:extLst>
              <a:ext uri="{FF2B5EF4-FFF2-40B4-BE49-F238E27FC236}">
                <a16:creationId xmlns:a16="http://schemas.microsoft.com/office/drawing/2014/main" id="{569BCF1A-2521-3CBF-C16F-B3C0421310E8}"/>
              </a:ext>
            </a:extLst>
          </p:cNvPr>
          <p:cNvSpPr>
            <a:spLocks noGrp="1"/>
          </p:cNvSpPr>
          <p:nvPr>
            <p:ph type="subTitle" idx="1"/>
          </p:nvPr>
        </p:nvSpPr>
        <p:spPr/>
        <p:txBody>
          <a:bodyPr/>
          <a:lstStyle/>
          <a:p>
            <a:r>
              <a:rPr lang="en-US" dirty="0"/>
              <a:t>Anju munoth</a:t>
            </a:r>
            <a:endParaRPr lang="en-IN" dirty="0"/>
          </a:p>
        </p:txBody>
      </p:sp>
    </p:spTree>
    <p:extLst>
      <p:ext uri="{BB962C8B-B14F-4D97-AF65-F5344CB8AC3E}">
        <p14:creationId xmlns:p14="http://schemas.microsoft.com/office/powerpoint/2010/main" val="5767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Types of indexes</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dirty="0"/>
              <a:t>LOOKUP</a:t>
            </a:r>
          </a:p>
          <a:p>
            <a:endParaRPr lang="en-US" dirty="0"/>
          </a:p>
          <a:p>
            <a:r>
              <a:rPr lang="en-US" dirty="0"/>
              <a:t>RANGE</a:t>
            </a:r>
          </a:p>
          <a:p>
            <a:endParaRPr lang="en-US" dirty="0"/>
          </a:p>
          <a:p>
            <a:r>
              <a:rPr lang="en-US" dirty="0"/>
              <a:t>POINT</a:t>
            </a:r>
          </a:p>
          <a:p>
            <a:endParaRPr lang="en-US" dirty="0"/>
          </a:p>
          <a:p>
            <a:r>
              <a:rPr lang="en-US" dirty="0"/>
              <a:t>TEXT</a:t>
            </a:r>
          </a:p>
          <a:p>
            <a:endParaRPr lang="en-US" dirty="0"/>
          </a:p>
          <a:p>
            <a:r>
              <a:rPr lang="en-US" dirty="0"/>
              <a:t>BTREE (Removed)</a:t>
            </a:r>
            <a:endParaRPr lang="en-IN" dirty="0"/>
          </a:p>
        </p:txBody>
      </p:sp>
    </p:spTree>
    <p:extLst>
      <p:ext uri="{BB962C8B-B14F-4D97-AF65-F5344CB8AC3E}">
        <p14:creationId xmlns:p14="http://schemas.microsoft.com/office/powerpoint/2010/main" val="230504747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F1C3-8004-9BDF-ADA0-960808B517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81F938-AD3D-3A8A-635C-83F7598856F8}"/>
              </a:ext>
            </a:extLst>
          </p:cNvPr>
          <p:cNvSpPr>
            <a:spLocks noGrp="1"/>
          </p:cNvSpPr>
          <p:nvPr>
            <p:ph idx="1"/>
          </p:nvPr>
        </p:nvSpPr>
        <p:spPr>
          <a:xfrm>
            <a:off x="1154954" y="2603500"/>
            <a:ext cx="10446496" cy="3911600"/>
          </a:xfrm>
        </p:spPr>
        <p:txBody>
          <a:bodyPr/>
          <a:lstStyle/>
          <a:p>
            <a:endParaRPr lang="en-IN" dirty="0"/>
          </a:p>
        </p:txBody>
      </p:sp>
    </p:spTree>
    <p:extLst>
      <p:ext uri="{BB962C8B-B14F-4D97-AF65-F5344CB8AC3E}">
        <p14:creationId xmlns:p14="http://schemas.microsoft.com/office/powerpoint/2010/main" val="13164441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F1C3-8004-9BDF-ADA0-960808B517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81F938-AD3D-3A8A-635C-83F7598856F8}"/>
              </a:ext>
            </a:extLst>
          </p:cNvPr>
          <p:cNvSpPr>
            <a:spLocks noGrp="1"/>
          </p:cNvSpPr>
          <p:nvPr>
            <p:ph idx="1"/>
          </p:nvPr>
        </p:nvSpPr>
        <p:spPr>
          <a:xfrm>
            <a:off x="1154954" y="2603500"/>
            <a:ext cx="10446496" cy="3911600"/>
          </a:xfrm>
        </p:spPr>
        <p:txBody>
          <a:bodyPr/>
          <a:lstStyle/>
          <a:p>
            <a:endParaRPr lang="en-IN" dirty="0"/>
          </a:p>
        </p:txBody>
      </p:sp>
    </p:spTree>
    <p:extLst>
      <p:ext uri="{BB962C8B-B14F-4D97-AF65-F5344CB8AC3E}">
        <p14:creationId xmlns:p14="http://schemas.microsoft.com/office/powerpoint/2010/main" val="38148170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F1C3-8004-9BDF-ADA0-960808B517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81F938-AD3D-3A8A-635C-83F7598856F8}"/>
              </a:ext>
            </a:extLst>
          </p:cNvPr>
          <p:cNvSpPr>
            <a:spLocks noGrp="1"/>
          </p:cNvSpPr>
          <p:nvPr>
            <p:ph idx="1"/>
          </p:nvPr>
        </p:nvSpPr>
        <p:spPr>
          <a:xfrm>
            <a:off x="1154954" y="2603500"/>
            <a:ext cx="10446496" cy="3911600"/>
          </a:xfrm>
        </p:spPr>
        <p:txBody>
          <a:bodyPr/>
          <a:lstStyle/>
          <a:p>
            <a:endParaRPr lang="en-IN" dirty="0"/>
          </a:p>
        </p:txBody>
      </p:sp>
    </p:spTree>
    <p:extLst>
      <p:ext uri="{BB962C8B-B14F-4D97-AF65-F5344CB8AC3E}">
        <p14:creationId xmlns:p14="http://schemas.microsoft.com/office/powerpoint/2010/main" val="132486373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F1C3-8004-9BDF-ADA0-960808B517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81F938-AD3D-3A8A-635C-83F7598856F8}"/>
              </a:ext>
            </a:extLst>
          </p:cNvPr>
          <p:cNvSpPr>
            <a:spLocks noGrp="1"/>
          </p:cNvSpPr>
          <p:nvPr>
            <p:ph idx="1"/>
          </p:nvPr>
        </p:nvSpPr>
        <p:spPr>
          <a:xfrm>
            <a:off x="1154954" y="2603500"/>
            <a:ext cx="10446496" cy="3911600"/>
          </a:xfrm>
        </p:spPr>
        <p:txBody>
          <a:bodyPr/>
          <a:lstStyle/>
          <a:p>
            <a:endParaRPr lang="en-IN" dirty="0"/>
          </a:p>
        </p:txBody>
      </p:sp>
    </p:spTree>
    <p:extLst>
      <p:ext uri="{BB962C8B-B14F-4D97-AF65-F5344CB8AC3E}">
        <p14:creationId xmlns:p14="http://schemas.microsoft.com/office/powerpoint/2010/main" val="421392610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F1C3-8004-9BDF-ADA0-960808B517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81F938-AD3D-3A8A-635C-83F7598856F8}"/>
              </a:ext>
            </a:extLst>
          </p:cNvPr>
          <p:cNvSpPr>
            <a:spLocks noGrp="1"/>
          </p:cNvSpPr>
          <p:nvPr>
            <p:ph idx="1"/>
          </p:nvPr>
        </p:nvSpPr>
        <p:spPr>
          <a:xfrm>
            <a:off x="1154954" y="2603500"/>
            <a:ext cx="10446496" cy="3911600"/>
          </a:xfrm>
        </p:spPr>
        <p:txBody>
          <a:bodyPr/>
          <a:lstStyle/>
          <a:p>
            <a:endParaRPr lang="en-IN" dirty="0"/>
          </a:p>
        </p:txBody>
      </p:sp>
    </p:spTree>
    <p:extLst>
      <p:ext uri="{BB962C8B-B14F-4D97-AF65-F5344CB8AC3E}">
        <p14:creationId xmlns:p14="http://schemas.microsoft.com/office/powerpoint/2010/main" val="278663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3FA48-DD8F-09A2-58DD-165615FC6120}"/>
              </a:ext>
            </a:extLst>
          </p:cNvPr>
          <p:cNvSpPr>
            <a:spLocks noGrp="1"/>
          </p:cNvSpPr>
          <p:nvPr>
            <p:ph type="title"/>
          </p:nvPr>
        </p:nvSpPr>
        <p:spPr/>
        <p:txBody>
          <a:bodyPr/>
          <a:lstStyle/>
          <a:p>
            <a:r>
              <a:rPr lang="en-US" dirty="0"/>
              <a:t>Indexes</a:t>
            </a:r>
            <a:endParaRPr lang="en-IN" dirty="0"/>
          </a:p>
        </p:txBody>
      </p:sp>
      <p:sp>
        <p:nvSpPr>
          <p:cNvPr id="3" name="Content Placeholder 2">
            <a:extLst>
              <a:ext uri="{FF2B5EF4-FFF2-40B4-BE49-F238E27FC236}">
                <a16:creationId xmlns:a16="http://schemas.microsoft.com/office/drawing/2014/main" id="{75283853-2907-402B-2CA3-D3050DBC90B9}"/>
              </a:ext>
            </a:extLst>
          </p:cNvPr>
          <p:cNvSpPr>
            <a:spLocks noGrp="1"/>
          </p:cNvSpPr>
          <p:nvPr>
            <p:ph idx="1"/>
          </p:nvPr>
        </p:nvSpPr>
        <p:spPr>
          <a:xfrm>
            <a:off x="1154954" y="2603499"/>
            <a:ext cx="10446496" cy="3783013"/>
          </a:xfrm>
        </p:spPr>
        <p:txBody>
          <a:bodyPr/>
          <a:lstStyle/>
          <a:p>
            <a:pPr algn="l"/>
            <a:r>
              <a:rPr lang="en-US" b="0" i="0" dirty="0">
                <a:solidFill>
                  <a:srgbClr val="2D3748"/>
                </a:solidFill>
                <a:effectLst/>
                <a:latin typeface="Nunito Sans" pitchFamily="2" charset="0"/>
              </a:rPr>
              <a:t>Cypher enables the creation of range indexes on one or more properties for all nodes or relationships with a given label or relationship type:</a:t>
            </a:r>
          </a:p>
          <a:p>
            <a:pPr algn="l">
              <a:buFont typeface="Arial" panose="020B0604020202020204" pitchFamily="34" charset="0"/>
              <a:buChar char="•"/>
            </a:pPr>
            <a:r>
              <a:rPr lang="en-US" b="0" i="0" dirty="0">
                <a:solidFill>
                  <a:srgbClr val="2D3748"/>
                </a:solidFill>
                <a:effectLst/>
                <a:latin typeface="Nunito Sans" pitchFamily="2" charset="0"/>
              </a:rPr>
              <a:t>An index created on a single property for any given label or relationship type is called a </a:t>
            </a:r>
            <a:r>
              <a:rPr lang="en-US" b="0" i="1" dirty="0">
                <a:solidFill>
                  <a:srgbClr val="2D3748"/>
                </a:solidFill>
                <a:effectLst/>
                <a:latin typeface="Nunito Sans" pitchFamily="2" charset="0"/>
              </a:rPr>
              <a:t>single-property index</a:t>
            </a:r>
            <a:r>
              <a:rPr lang="en-US" b="0" i="0" dirty="0">
                <a:solidFill>
                  <a:srgbClr val="2D3748"/>
                </a:solidFill>
                <a:effectLst/>
                <a:latin typeface="Nunito Sans" pitchFamily="2" charset="0"/>
              </a:rPr>
              <a:t>.</a:t>
            </a:r>
          </a:p>
          <a:p>
            <a:pPr algn="l">
              <a:buFont typeface="Arial" panose="020B0604020202020204" pitchFamily="34" charset="0"/>
              <a:buChar char="•"/>
            </a:pPr>
            <a:r>
              <a:rPr lang="en-US" b="0" i="0" dirty="0">
                <a:solidFill>
                  <a:srgbClr val="2D3748"/>
                </a:solidFill>
                <a:effectLst/>
                <a:latin typeface="Nunito Sans" pitchFamily="2" charset="0"/>
              </a:rPr>
              <a:t>An index created on more than one property for any given label or relationship type is called a </a:t>
            </a:r>
            <a:r>
              <a:rPr lang="en-US" b="0" i="1" dirty="0">
                <a:solidFill>
                  <a:srgbClr val="2D3748"/>
                </a:solidFill>
                <a:effectLst/>
                <a:latin typeface="Nunito Sans" pitchFamily="2" charset="0"/>
              </a:rPr>
              <a:t>composite index</a:t>
            </a:r>
            <a:r>
              <a:rPr lang="en-US" b="0" i="0" dirty="0">
                <a:solidFill>
                  <a:srgbClr val="2D3748"/>
                </a:solidFill>
                <a:effectLst/>
                <a:latin typeface="Nunito Sans" pitchFamily="2" charset="0"/>
              </a:rPr>
              <a:t>.</a:t>
            </a:r>
          </a:p>
          <a:p>
            <a:r>
              <a:rPr lang="en-US" b="0" i="0" dirty="0">
                <a:solidFill>
                  <a:srgbClr val="2D3748"/>
                </a:solidFill>
                <a:effectLst/>
                <a:latin typeface="Nunito Sans" pitchFamily="2" charset="0"/>
              </a:rPr>
              <a:t>Text and point indexes are a kind of single-property indexes, with the limitation that they only recognize properties with string and point values, respectively. </a:t>
            </a:r>
          </a:p>
          <a:p>
            <a:r>
              <a:rPr lang="en-US" b="0" i="0" dirty="0">
                <a:solidFill>
                  <a:srgbClr val="2D3748"/>
                </a:solidFill>
                <a:effectLst/>
                <a:latin typeface="Nunito Sans" pitchFamily="2" charset="0"/>
              </a:rPr>
              <a:t>Nodes or relationships with the indexed label or relationship type where the indexed property is of another value type are not included in the index.</a:t>
            </a:r>
          </a:p>
          <a:p>
            <a:endParaRPr lang="en-IN" dirty="0"/>
          </a:p>
        </p:txBody>
      </p:sp>
    </p:spTree>
    <p:extLst>
      <p:ext uri="{BB962C8B-B14F-4D97-AF65-F5344CB8AC3E}">
        <p14:creationId xmlns:p14="http://schemas.microsoft.com/office/powerpoint/2010/main" val="1799099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A5B5A-F8EE-4290-B2D2-19B34EB4CE5C}"/>
              </a:ext>
            </a:extLst>
          </p:cNvPr>
          <p:cNvSpPr>
            <a:spLocks noGrp="1"/>
          </p:cNvSpPr>
          <p:nvPr>
            <p:ph type="title"/>
          </p:nvPr>
        </p:nvSpPr>
        <p:spPr/>
        <p:txBody>
          <a:bodyPr/>
          <a:lstStyle/>
          <a:p>
            <a:r>
              <a:rPr lang="en-US" dirty="0"/>
              <a:t>Indexes</a:t>
            </a:r>
            <a:endParaRPr lang="en-IN" dirty="0"/>
          </a:p>
        </p:txBody>
      </p:sp>
      <p:sp>
        <p:nvSpPr>
          <p:cNvPr id="3" name="Content Placeholder 2">
            <a:extLst>
              <a:ext uri="{FF2B5EF4-FFF2-40B4-BE49-F238E27FC236}">
                <a16:creationId xmlns:a16="http://schemas.microsoft.com/office/drawing/2014/main" id="{4A693036-5708-5278-4F3B-C6F50D54B9A0}"/>
              </a:ext>
            </a:extLst>
          </p:cNvPr>
          <p:cNvSpPr>
            <a:spLocks noGrp="1"/>
          </p:cNvSpPr>
          <p:nvPr>
            <p:ph idx="1"/>
          </p:nvPr>
        </p:nvSpPr>
        <p:spPr>
          <a:xfrm>
            <a:off x="1154954" y="2603500"/>
            <a:ext cx="10589371" cy="3925888"/>
          </a:xfrm>
        </p:spPr>
        <p:txBody>
          <a:bodyPr/>
          <a:lstStyle/>
          <a:p>
            <a:r>
              <a:rPr lang="en-US" dirty="0"/>
              <a:t>Best practice is to give the index a name when it is created. </a:t>
            </a:r>
          </a:p>
          <a:p>
            <a:r>
              <a:rPr lang="en-US" dirty="0"/>
              <a:t>If the index is not explicitly named, it gets an auto-generated name.</a:t>
            </a:r>
          </a:p>
          <a:p>
            <a:r>
              <a:rPr lang="en-US" dirty="0"/>
              <a:t>The index name must be unique among both indexes and constraints.</a:t>
            </a:r>
          </a:p>
          <a:p>
            <a:r>
              <a:rPr lang="en-US" dirty="0"/>
              <a:t>Index creation is by default not idempotent, and an error will be thrown if you attempt to create the same index twice. </a:t>
            </a:r>
          </a:p>
          <a:p>
            <a:r>
              <a:rPr lang="en-US" dirty="0"/>
              <a:t>Using the keyword IF NOT EXISTS makes the command idempotent, and no error will be thrown if you attempt to create the same index twice.</a:t>
            </a:r>
            <a:endParaRPr lang="en-IN" dirty="0"/>
          </a:p>
        </p:txBody>
      </p:sp>
    </p:spTree>
    <p:extLst>
      <p:ext uri="{BB962C8B-B14F-4D97-AF65-F5344CB8AC3E}">
        <p14:creationId xmlns:p14="http://schemas.microsoft.com/office/powerpoint/2010/main" val="2751802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LOOKUP indexes</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dirty="0"/>
              <a:t>LOOKUP indexes are present by default and solve only node label and relationship type predicates</a:t>
            </a:r>
          </a:p>
          <a:p>
            <a:r>
              <a:rPr lang="en-US" dirty="0"/>
              <a:t>LOOKUP indexes are the most important index type in the database because they improve the performance of the Cypher queries and the population of other indexes.</a:t>
            </a:r>
          </a:p>
          <a:p>
            <a:r>
              <a:rPr lang="en-US" dirty="0"/>
              <a:t>Dropping these indexes may lead to severe performance degradation.</a:t>
            </a:r>
          </a:p>
          <a:p>
            <a:endParaRPr lang="en-IN" dirty="0"/>
          </a:p>
        </p:txBody>
      </p:sp>
    </p:spTree>
    <p:extLst>
      <p:ext uri="{BB962C8B-B14F-4D97-AF65-F5344CB8AC3E}">
        <p14:creationId xmlns:p14="http://schemas.microsoft.com/office/powerpoint/2010/main" val="3000039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D349-2673-4287-50D3-D534D09971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D34120A-8F11-2BED-780F-1FABF0F317A3}"/>
              </a:ext>
            </a:extLst>
          </p:cNvPr>
          <p:cNvSpPr>
            <a:spLocks noGrp="1"/>
          </p:cNvSpPr>
          <p:nvPr>
            <p:ph idx="1"/>
          </p:nvPr>
        </p:nvSpPr>
        <p:spPr>
          <a:xfrm>
            <a:off x="1154954" y="2603499"/>
            <a:ext cx="10817971" cy="3883025"/>
          </a:xfrm>
        </p:spPr>
        <p:txBody>
          <a:bodyPr/>
          <a:lstStyle/>
          <a:p>
            <a:r>
              <a:rPr lang="en-US" b="0" i="0" dirty="0">
                <a:solidFill>
                  <a:srgbClr val="718096"/>
                </a:solidFill>
                <a:effectLst/>
                <a:latin typeface="Roboto Mono" panose="00000009000000000000" pitchFamily="49" charset="0"/>
              </a:rPr>
              <a:t>CREATE</a:t>
            </a:r>
            <a:r>
              <a:rPr lang="en-US" b="0" i="0" dirty="0">
                <a:solidFill>
                  <a:srgbClr val="2D3748"/>
                </a:solidFill>
                <a:effectLst/>
                <a:latin typeface="Roboto Mono" panose="00000009000000000000" pitchFamily="49" charset="0"/>
              </a:rPr>
              <a:t> LOOKUP </a:t>
            </a:r>
            <a:r>
              <a:rPr lang="en-US" b="0" i="0" dirty="0">
                <a:solidFill>
                  <a:srgbClr val="718096"/>
                </a:solidFill>
                <a:effectLst/>
                <a:latin typeface="Roboto Mono" panose="00000009000000000000" pitchFamily="49" charset="0"/>
              </a:rPr>
              <a:t>INDEX</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node_label_lookup_index</a:t>
            </a:r>
            <a:r>
              <a:rPr lang="en-US" b="0" i="0" dirty="0">
                <a:solidFill>
                  <a:srgbClr val="2D3748"/>
                </a:solidFill>
                <a:effectLst/>
                <a:latin typeface="Roboto Mono" panose="00000009000000000000" pitchFamily="49" charset="0"/>
              </a:rPr>
              <a:t> FOR (n) </a:t>
            </a:r>
            <a:r>
              <a:rPr lang="en-US" b="0" i="0" dirty="0">
                <a:solidFill>
                  <a:srgbClr val="718096"/>
                </a:solidFill>
                <a:effectLst/>
                <a:latin typeface="Roboto Mono" panose="00000009000000000000" pitchFamily="49" charset="0"/>
              </a:rPr>
              <a:t>ON</a:t>
            </a:r>
            <a:r>
              <a:rPr lang="en-US" b="0" i="0" dirty="0">
                <a:solidFill>
                  <a:srgbClr val="2D3748"/>
                </a:solidFill>
                <a:effectLst/>
                <a:latin typeface="Roboto Mono" panose="00000009000000000000" pitchFamily="49" charset="0"/>
              </a:rPr>
              <a:t> EACH </a:t>
            </a:r>
            <a:r>
              <a:rPr lang="en-US" b="0" i="0" dirty="0">
                <a:solidFill>
                  <a:srgbClr val="3182CE"/>
                </a:solidFill>
                <a:effectLst/>
                <a:latin typeface="Roboto Mono" panose="00000009000000000000" pitchFamily="49" charset="0"/>
              </a:rPr>
              <a:t>labels</a:t>
            </a:r>
            <a:r>
              <a:rPr lang="en-US" b="0" i="0" dirty="0">
                <a:solidFill>
                  <a:srgbClr val="2D3748"/>
                </a:solidFill>
                <a:effectLst/>
                <a:latin typeface="Roboto Mono" panose="00000009000000000000" pitchFamily="49" charset="0"/>
              </a:rPr>
              <a:t>(n)</a:t>
            </a:r>
          </a:p>
          <a:p>
            <a:endParaRPr lang="en-US" dirty="0">
              <a:solidFill>
                <a:srgbClr val="2D3748"/>
              </a:solidFill>
              <a:latin typeface="Roboto Mono" panose="00000009000000000000" pitchFamily="49" charset="0"/>
            </a:endParaRPr>
          </a:p>
          <a:p>
            <a:r>
              <a:rPr lang="en-US" b="0" i="0" dirty="0">
                <a:solidFill>
                  <a:srgbClr val="718096"/>
                </a:solidFill>
                <a:effectLst/>
                <a:latin typeface="Roboto Mono" panose="00000009000000000000" pitchFamily="49" charset="0"/>
              </a:rPr>
              <a:t>CREATE</a:t>
            </a:r>
            <a:r>
              <a:rPr lang="en-US" b="0" i="0" dirty="0">
                <a:solidFill>
                  <a:srgbClr val="2D3748"/>
                </a:solidFill>
                <a:effectLst/>
                <a:latin typeface="Roboto Mono" panose="00000009000000000000" pitchFamily="49" charset="0"/>
              </a:rPr>
              <a:t> LOOKUP </a:t>
            </a:r>
            <a:r>
              <a:rPr lang="en-US" b="0" i="0" dirty="0">
                <a:solidFill>
                  <a:srgbClr val="718096"/>
                </a:solidFill>
                <a:effectLst/>
                <a:latin typeface="Roboto Mono" panose="00000009000000000000" pitchFamily="49" charset="0"/>
              </a:rPr>
              <a:t>INDEX</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rel_type_lookup_index</a:t>
            </a:r>
            <a:r>
              <a:rPr lang="en-US" b="0" i="0" dirty="0">
                <a:solidFill>
                  <a:srgbClr val="2D3748"/>
                </a:solidFill>
                <a:effectLst/>
                <a:latin typeface="Roboto Mono" panose="00000009000000000000" pitchFamily="49" charset="0"/>
              </a:rPr>
              <a:t> FOR ()-[r]-() </a:t>
            </a:r>
            <a:r>
              <a:rPr lang="en-US" b="0" i="0" dirty="0">
                <a:solidFill>
                  <a:srgbClr val="718096"/>
                </a:solidFill>
                <a:effectLst/>
                <a:latin typeface="Roboto Mono" panose="00000009000000000000" pitchFamily="49" charset="0"/>
              </a:rPr>
              <a:t>ON</a:t>
            </a:r>
            <a:r>
              <a:rPr lang="en-US" b="0" i="0" dirty="0">
                <a:solidFill>
                  <a:srgbClr val="2D3748"/>
                </a:solidFill>
                <a:effectLst/>
                <a:latin typeface="Roboto Mono" panose="00000009000000000000" pitchFamily="49" charset="0"/>
              </a:rPr>
              <a:t> EACH </a:t>
            </a:r>
            <a:r>
              <a:rPr lang="en-US" b="0" i="0" dirty="0">
                <a:solidFill>
                  <a:srgbClr val="3182CE"/>
                </a:solidFill>
                <a:effectLst/>
                <a:latin typeface="Roboto Mono" panose="00000009000000000000" pitchFamily="49" charset="0"/>
              </a:rPr>
              <a:t>type</a:t>
            </a:r>
            <a:r>
              <a:rPr lang="en-US" b="0" i="0" dirty="0">
                <a:solidFill>
                  <a:srgbClr val="2D3748"/>
                </a:solidFill>
                <a:effectLst/>
                <a:latin typeface="Roboto Mono" panose="00000009000000000000" pitchFamily="49" charset="0"/>
              </a:rPr>
              <a:t>(r)</a:t>
            </a:r>
            <a:endParaRPr lang="en-IN" dirty="0"/>
          </a:p>
        </p:txBody>
      </p:sp>
    </p:spTree>
    <p:extLst>
      <p:ext uri="{BB962C8B-B14F-4D97-AF65-F5344CB8AC3E}">
        <p14:creationId xmlns:p14="http://schemas.microsoft.com/office/powerpoint/2010/main" val="3868917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LOOKUP indexes</a:t>
            </a:r>
            <a:endParaRPr lang="en-IN" dirty="0"/>
          </a:p>
        </p:txBody>
      </p:sp>
      <p:graphicFrame>
        <p:nvGraphicFramePr>
          <p:cNvPr id="4" name="Table 4">
            <a:extLst>
              <a:ext uri="{FF2B5EF4-FFF2-40B4-BE49-F238E27FC236}">
                <a16:creationId xmlns:a16="http://schemas.microsoft.com/office/drawing/2014/main" id="{83B9E50D-66D7-DB88-7BDC-BC1155D65100}"/>
              </a:ext>
            </a:extLst>
          </p:cNvPr>
          <p:cNvGraphicFramePr>
            <a:graphicFrameLocks noGrp="1"/>
          </p:cNvGraphicFramePr>
          <p:nvPr>
            <p:ph idx="1"/>
            <p:extLst>
              <p:ext uri="{D42A27DB-BD31-4B8C-83A1-F6EECF244321}">
                <p14:modId xmlns:p14="http://schemas.microsoft.com/office/powerpoint/2010/main" val="3116933947"/>
              </p:ext>
            </p:extLst>
          </p:nvPr>
        </p:nvGraphicFramePr>
        <p:xfrm>
          <a:off x="1155700" y="2603500"/>
          <a:ext cx="8824912" cy="1854200"/>
        </p:xfrm>
        <a:graphic>
          <a:graphicData uri="http://schemas.openxmlformats.org/drawingml/2006/table">
            <a:tbl>
              <a:tblPr firstRow="1" bandRow="1">
                <a:tableStyleId>{5C22544A-7EE6-4342-B048-85BDC9FD1C3A}</a:tableStyleId>
              </a:tblPr>
              <a:tblGrid>
                <a:gridCol w="4412456">
                  <a:extLst>
                    <a:ext uri="{9D8B030D-6E8A-4147-A177-3AD203B41FA5}">
                      <a16:colId xmlns:a16="http://schemas.microsoft.com/office/drawing/2014/main" val="3164145359"/>
                    </a:ext>
                  </a:extLst>
                </a:gridCol>
                <a:gridCol w="4412456">
                  <a:extLst>
                    <a:ext uri="{9D8B030D-6E8A-4147-A177-3AD203B41FA5}">
                      <a16:colId xmlns:a16="http://schemas.microsoft.com/office/drawing/2014/main" val="40591478"/>
                    </a:ext>
                  </a:extLst>
                </a:gridCol>
              </a:tblGrid>
              <a:tr h="370840">
                <a:tc>
                  <a:txBody>
                    <a:bodyPr/>
                    <a:lstStyle/>
                    <a:p>
                      <a:pPr algn="l" fontAlgn="t"/>
                      <a:r>
                        <a:rPr lang="en-IN" b="1" dirty="0">
                          <a:effectLst/>
                        </a:rPr>
                        <a:t>Predicate</a:t>
                      </a:r>
                    </a:p>
                  </a:txBody>
                  <a:tcPr/>
                </a:tc>
                <a:tc>
                  <a:txBody>
                    <a:bodyPr/>
                    <a:lstStyle/>
                    <a:p>
                      <a:pPr algn="l" fontAlgn="t"/>
                      <a:r>
                        <a:rPr lang="en-IN" b="1">
                          <a:effectLst/>
                        </a:rPr>
                        <a:t>Syntax (example)</a:t>
                      </a:r>
                    </a:p>
                  </a:txBody>
                  <a:tcPr/>
                </a:tc>
                <a:extLst>
                  <a:ext uri="{0D108BD9-81ED-4DB2-BD59-A6C34878D82A}">
                    <a16:rowId xmlns:a16="http://schemas.microsoft.com/office/drawing/2014/main" val="951580018"/>
                  </a:ext>
                </a:extLst>
              </a:tr>
              <a:tr h="370840">
                <a:tc>
                  <a:txBody>
                    <a:bodyPr/>
                    <a:lstStyle/>
                    <a:p>
                      <a:pPr algn="l" fontAlgn="t"/>
                      <a:r>
                        <a:rPr lang="en-IN">
                          <a:effectLst/>
                        </a:rPr>
                        <a:t>Node label predicate.</a:t>
                      </a:r>
                    </a:p>
                  </a:txBody>
                  <a:tcPr/>
                </a:tc>
                <a:tc>
                  <a:txBody>
                    <a:bodyPr/>
                    <a:lstStyle/>
                    <a:p>
                      <a:pPr algn="l" fontAlgn="t"/>
                      <a:r>
                        <a:rPr lang="en-IN">
                          <a:effectLst/>
                        </a:rPr>
                        <a:t>MATCH (n:Label)</a:t>
                      </a:r>
                    </a:p>
                  </a:txBody>
                  <a:tcPr/>
                </a:tc>
                <a:extLst>
                  <a:ext uri="{0D108BD9-81ED-4DB2-BD59-A6C34878D82A}">
                    <a16:rowId xmlns:a16="http://schemas.microsoft.com/office/drawing/2014/main" val="2783295569"/>
                  </a:ext>
                </a:extLst>
              </a:tr>
              <a:tr h="370840">
                <a:tc>
                  <a:txBody>
                    <a:bodyPr/>
                    <a:lstStyle/>
                    <a:p>
                      <a:pPr algn="l" fontAlgn="t"/>
                      <a:r>
                        <a:rPr lang="en-IN">
                          <a:effectLst/>
                        </a:rPr>
                        <a:t>Node label predicate.</a:t>
                      </a:r>
                    </a:p>
                  </a:txBody>
                  <a:tcPr/>
                </a:tc>
                <a:tc>
                  <a:txBody>
                    <a:bodyPr/>
                    <a:lstStyle/>
                    <a:p>
                      <a:pPr algn="l" fontAlgn="t"/>
                      <a:r>
                        <a:rPr lang="en-US">
                          <a:effectLst/>
                        </a:rPr>
                        <a:t>MATCH (n) WHERE n:Label</a:t>
                      </a:r>
                    </a:p>
                  </a:txBody>
                  <a:tcPr/>
                </a:tc>
                <a:extLst>
                  <a:ext uri="{0D108BD9-81ED-4DB2-BD59-A6C34878D82A}">
                    <a16:rowId xmlns:a16="http://schemas.microsoft.com/office/drawing/2014/main" val="4005318254"/>
                  </a:ext>
                </a:extLst>
              </a:tr>
              <a:tr h="370840">
                <a:tc>
                  <a:txBody>
                    <a:bodyPr/>
                    <a:lstStyle/>
                    <a:p>
                      <a:pPr algn="l" fontAlgn="t"/>
                      <a:r>
                        <a:rPr lang="en-IN">
                          <a:effectLst/>
                        </a:rPr>
                        <a:t>Relationship type predicate.</a:t>
                      </a:r>
                    </a:p>
                  </a:txBody>
                  <a:tcPr/>
                </a:tc>
                <a:tc>
                  <a:txBody>
                    <a:bodyPr/>
                    <a:lstStyle/>
                    <a:p>
                      <a:pPr algn="l" fontAlgn="t"/>
                      <a:r>
                        <a:rPr lang="en-IN">
                          <a:effectLst/>
                        </a:rPr>
                        <a:t>MATCH ()-[r:REL]-&gt;()</a:t>
                      </a:r>
                    </a:p>
                  </a:txBody>
                  <a:tcPr/>
                </a:tc>
                <a:extLst>
                  <a:ext uri="{0D108BD9-81ED-4DB2-BD59-A6C34878D82A}">
                    <a16:rowId xmlns:a16="http://schemas.microsoft.com/office/drawing/2014/main" val="117084000"/>
                  </a:ext>
                </a:extLst>
              </a:tr>
              <a:tr h="370840">
                <a:tc>
                  <a:txBody>
                    <a:bodyPr/>
                    <a:lstStyle/>
                    <a:p>
                      <a:pPr algn="l" fontAlgn="t"/>
                      <a:r>
                        <a:rPr lang="en-IN">
                          <a:effectLst/>
                        </a:rPr>
                        <a:t>Relationship type predicate.</a:t>
                      </a:r>
                    </a:p>
                  </a:txBody>
                  <a:tcPr/>
                </a:tc>
                <a:tc>
                  <a:txBody>
                    <a:bodyPr/>
                    <a:lstStyle/>
                    <a:p>
                      <a:pPr algn="l" fontAlgn="t"/>
                      <a:r>
                        <a:rPr lang="en-US" dirty="0">
                          <a:effectLst/>
                        </a:rPr>
                        <a:t>MATCH ()-[r]-&gt;() WHERE r:REL</a:t>
                      </a:r>
                    </a:p>
                  </a:txBody>
                  <a:tcPr/>
                </a:tc>
                <a:extLst>
                  <a:ext uri="{0D108BD9-81ED-4DB2-BD59-A6C34878D82A}">
                    <a16:rowId xmlns:a16="http://schemas.microsoft.com/office/drawing/2014/main" val="2246274651"/>
                  </a:ext>
                </a:extLst>
              </a:tr>
            </a:tbl>
          </a:graphicData>
        </a:graphic>
      </p:graphicFrame>
    </p:spTree>
    <p:extLst>
      <p:ext uri="{BB962C8B-B14F-4D97-AF65-F5344CB8AC3E}">
        <p14:creationId xmlns:p14="http://schemas.microsoft.com/office/powerpoint/2010/main" val="1457354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257D-F89B-50CC-C923-550BA755E1E9}"/>
              </a:ext>
            </a:extLst>
          </p:cNvPr>
          <p:cNvSpPr>
            <a:spLocks noGrp="1"/>
          </p:cNvSpPr>
          <p:nvPr>
            <p:ph type="title"/>
          </p:nvPr>
        </p:nvSpPr>
        <p:spPr/>
        <p:txBody>
          <a:bodyPr/>
          <a:lstStyle/>
          <a:p>
            <a:r>
              <a:rPr lang="en-US" dirty="0"/>
              <a:t>Create a node label lookup index</a:t>
            </a:r>
            <a:endParaRPr lang="en-IN" dirty="0"/>
          </a:p>
        </p:txBody>
      </p:sp>
      <p:graphicFrame>
        <p:nvGraphicFramePr>
          <p:cNvPr id="4" name="Table 4">
            <a:extLst>
              <a:ext uri="{FF2B5EF4-FFF2-40B4-BE49-F238E27FC236}">
                <a16:creationId xmlns:a16="http://schemas.microsoft.com/office/drawing/2014/main" id="{C810DADC-FEA2-832F-B37D-9246393F44DD}"/>
              </a:ext>
            </a:extLst>
          </p:cNvPr>
          <p:cNvGraphicFramePr>
            <a:graphicFrameLocks noGrp="1"/>
          </p:cNvGraphicFramePr>
          <p:nvPr>
            <p:ph idx="1"/>
          </p:nvPr>
        </p:nvGraphicFramePr>
        <p:xfrm>
          <a:off x="1155700" y="2603499"/>
          <a:ext cx="9874250" cy="3382964"/>
        </p:xfrm>
        <a:graphic>
          <a:graphicData uri="http://schemas.openxmlformats.org/drawingml/2006/table">
            <a:tbl>
              <a:tblPr firstRow="1" bandRow="1">
                <a:tableStyleId>{5C22544A-7EE6-4342-B048-85BDC9FD1C3A}</a:tableStyleId>
              </a:tblPr>
              <a:tblGrid>
                <a:gridCol w="2159937">
                  <a:extLst>
                    <a:ext uri="{9D8B030D-6E8A-4147-A177-3AD203B41FA5}">
                      <a16:colId xmlns:a16="http://schemas.microsoft.com/office/drawing/2014/main" val="3365281605"/>
                    </a:ext>
                  </a:extLst>
                </a:gridCol>
                <a:gridCol w="7714313">
                  <a:extLst>
                    <a:ext uri="{9D8B030D-6E8A-4147-A177-3AD203B41FA5}">
                      <a16:colId xmlns:a16="http://schemas.microsoft.com/office/drawing/2014/main" val="3403078132"/>
                    </a:ext>
                  </a:extLst>
                </a:gridCol>
              </a:tblGrid>
              <a:tr h="1691482">
                <a:tc>
                  <a:txBody>
                    <a:bodyPr/>
                    <a:lstStyle/>
                    <a:p>
                      <a:pPr algn="l" fontAlgn="t"/>
                      <a:r>
                        <a:rPr lang="en-IN" dirty="0">
                          <a:effectLst/>
                        </a:rPr>
                        <a:t>Syntax</a:t>
                      </a:r>
                    </a:p>
                  </a:txBody>
                  <a:tcPr/>
                </a:tc>
                <a:tc>
                  <a:txBody>
                    <a:bodyPr/>
                    <a:lstStyle/>
                    <a:p>
                      <a:pPr algn="l" fontAlgn="t"/>
                      <a:r>
                        <a:rPr lang="en-US">
                          <a:effectLst/>
                        </a:rPr>
                        <a:t>CREATE LOOKUP INDEX [index_name] [IF NOT EXISTS] FOR (n) ON EACH labels(n) [OPTIONS "{" option: value[, ...] "}"]</a:t>
                      </a:r>
                    </a:p>
                  </a:txBody>
                  <a:tcPr/>
                </a:tc>
                <a:extLst>
                  <a:ext uri="{0D108BD9-81ED-4DB2-BD59-A6C34878D82A}">
                    <a16:rowId xmlns:a16="http://schemas.microsoft.com/office/drawing/2014/main" val="771632406"/>
                  </a:ext>
                </a:extLst>
              </a:tr>
              <a:tr h="1691482">
                <a:tc>
                  <a:txBody>
                    <a:bodyPr/>
                    <a:lstStyle/>
                    <a:p>
                      <a:pPr algn="l" fontAlgn="t"/>
                      <a:r>
                        <a:rPr lang="en-IN">
                          <a:effectLst/>
                        </a:rPr>
                        <a:t>Description</a:t>
                      </a:r>
                    </a:p>
                  </a:txBody>
                  <a:tcPr/>
                </a:tc>
                <a:tc>
                  <a:txBody>
                    <a:bodyPr/>
                    <a:lstStyle/>
                    <a:p>
                      <a:pPr algn="l" fontAlgn="t"/>
                      <a:r>
                        <a:rPr lang="en-US" dirty="0">
                          <a:effectLst/>
                        </a:rPr>
                        <a:t>Create a node label lookup index.</a:t>
                      </a:r>
                    </a:p>
                    <a:p>
                      <a:pPr algn="l" fontAlgn="t"/>
                      <a:r>
                        <a:rPr lang="en-US" dirty="0">
                          <a:effectLst/>
                        </a:rPr>
                        <a:t>Index provider can be specified using the OPTIONS clause.</a:t>
                      </a:r>
                    </a:p>
                  </a:txBody>
                  <a:tcPr/>
                </a:tc>
                <a:extLst>
                  <a:ext uri="{0D108BD9-81ED-4DB2-BD59-A6C34878D82A}">
                    <a16:rowId xmlns:a16="http://schemas.microsoft.com/office/drawing/2014/main" val="2966720474"/>
                  </a:ext>
                </a:extLst>
              </a:tr>
            </a:tbl>
          </a:graphicData>
        </a:graphic>
      </p:graphicFrame>
    </p:spTree>
    <p:extLst>
      <p:ext uri="{BB962C8B-B14F-4D97-AF65-F5344CB8AC3E}">
        <p14:creationId xmlns:p14="http://schemas.microsoft.com/office/powerpoint/2010/main" val="3330901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257D-F89B-50CC-C923-550BA755E1E9}"/>
              </a:ext>
            </a:extLst>
          </p:cNvPr>
          <p:cNvSpPr>
            <a:spLocks noGrp="1"/>
          </p:cNvSpPr>
          <p:nvPr>
            <p:ph type="title"/>
          </p:nvPr>
        </p:nvSpPr>
        <p:spPr/>
        <p:txBody>
          <a:bodyPr/>
          <a:lstStyle/>
          <a:p>
            <a:r>
              <a:rPr lang="en-US" dirty="0"/>
              <a:t>Create a relationship type lookup index</a:t>
            </a:r>
            <a:endParaRPr lang="en-IN" dirty="0"/>
          </a:p>
        </p:txBody>
      </p:sp>
      <p:graphicFrame>
        <p:nvGraphicFramePr>
          <p:cNvPr id="4" name="Table 4">
            <a:extLst>
              <a:ext uri="{FF2B5EF4-FFF2-40B4-BE49-F238E27FC236}">
                <a16:creationId xmlns:a16="http://schemas.microsoft.com/office/drawing/2014/main" id="{C810DADC-FEA2-832F-B37D-9246393F44DD}"/>
              </a:ext>
            </a:extLst>
          </p:cNvPr>
          <p:cNvGraphicFramePr>
            <a:graphicFrameLocks noGrp="1"/>
          </p:cNvGraphicFramePr>
          <p:nvPr>
            <p:ph idx="1"/>
          </p:nvPr>
        </p:nvGraphicFramePr>
        <p:xfrm>
          <a:off x="1155700" y="2603500"/>
          <a:ext cx="8824912" cy="2377440"/>
        </p:xfrm>
        <a:graphic>
          <a:graphicData uri="http://schemas.openxmlformats.org/drawingml/2006/table">
            <a:tbl>
              <a:tblPr firstRow="1" bandRow="1">
                <a:tableStyleId>{5C22544A-7EE6-4342-B048-85BDC9FD1C3A}</a:tableStyleId>
              </a:tblPr>
              <a:tblGrid>
                <a:gridCol w="4412456">
                  <a:extLst>
                    <a:ext uri="{9D8B030D-6E8A-4147-A177-3AD203B41FA5}">
                      <a16:colId xmlns:a16="http://schemas.microsoft.com/office/drawing/2014/main" val="3365281605"/>
                    </a:ext>
                  </a:extLst>
                </a:gridCol>
                <a:gridCol w="4412456">
                  <a:extLst>
                    <a:ext uri="{9D8B030D-6E8A-4147-A177-3AD203B41FA5}">
                      <a16:colId xmlns:a16="http://schemas.microsoft.com/office/drawing/2014/main" val="3403078132"/>
                    </a:ext>
                  </a:extLst>
                </a:gridCol>
              </a:tblGrid>
              <a:tr h="370840">
                <a:tc>
                  <a:txBody>
                    <a:bodyPr/>
                    <a:lstStyle/>
                    <a:p>
                      <a:pPr algn="l" fontAlgn="t"/>
                      <a:r>
                        <a:rPr lang="en-IN" dirty="0">
                          <a:effectLst/>
                        </a:rPr>
                        <a:t>Syntax</a:t>
                      </a:r>
                    </a:p>
                  </a:txBody>
                  <a:tcPr/>
                </a:tc>
                <a:tc>
                  <a:txBody>
                    <a:bodyPr/>
                    <a:lstStyle/>
                    <a:p>
                      <a:pPr algn="l" fontAlgn="t"/>
                      <a:r>
                        <a:rPr lang="en-US">
                          <a:effectLst/>
                        </a:rPr>
                        <a:t>CREATE LOOKUP INDEX [index_name] [IF NOT EXISTS] FOR ()-"["r"]"-() ON [EACH] type(r) [OPTIONS "{" option: value[, ...] "}"]</a:t>
                      </a:r>
                    </a:p>
                  </a:txBody>
                  <a:tcPr/>
                </a:tc>
                <a:extLst>
                  <a:ext uri="{0D108BD9-81ED-4DB2-BD59-A6C34878D82A}">
                    <a16:rowId xmlns:a16="http://schemas.microsoft.com/office/drawing/2014/main" val="771632406"/>
                  </a:ext>
                </a:extLst>
              </a:tr>
              <a:tr h="370840">
                <a:tc>
                  <a:txBody>
                    <a:bodyPr/>
                    <a:lstStyle/>
                    <a:p>
                      <a:pPr algn="l" fontAlgn="t"/>
                      <a:r>
                        <a:rPr lang="en-IN">
                          <a:effectLst/>
                        </a:rPr>
                        <a:t>Description</a:t>
                      </a:r>
                    </a:p>
                  </a:txBody>
                  <a:tcPr/>
                </a:tc>
                <a:tc>
                  <a:txBody>
                    <a:bodyPr/>
                    <a:lstStyle/>
                    <a:p>
                      <a:pPr algn="l" fontAlgn="t"/>
                      <a:r>
                        <a:rPr lang="en-US" dirty="0">
                          <a:effectLst/>
                        </a:rPr>
                        <a:t>Create a relationship type lookup index.</a:t>
                      </a:r>
                    </a:p>
                    <a:p>
                      <a:pPr algn="l" fontAlgn="t"/>
                      <a:r>
                        <a:rPr lang="en-US" dirty="0">
                          <a:effectLst/>
                        </a:rPr>
                        <a:t>Index provider can be specified using the OPTIONS clause.</a:t>
                      </a:r>
                    </a:p>
                  </a:txBody>
                  <a:tcPr/>
                </a:tc>
                <a:extLst>
                  <a:ext uri="{0D108BD9-81ED-4DB2-BD59-A6C34878D82A}">
                    <a16:rowId xmlns:a16="http://schemas.microsoft.com/office/drawing/2014/main" val="2966720474"/>
                  </a:ext>
                </a:extLst>
              </a:tr>
            </a:tbl>
          </a:graphicData>
        </a:graphic>
      </p:graphicFrame>
    </p:spTree>
    <p:extLst>
      <p:ext uri="{BB962C8B-B14F-4D97-AF65-F5344CB8AC3E}">
        <p14:creationId xmlns:p14="http://schemas.microsoft.com/office/powerpoint/2010/main" val="118412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RANGE indexes</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normAutofit fontScale="92500" lnSpcReduction="10000"/>
          </a:bodyPr>
          <a:lstStyle/>
          <a:p>
            <a:r>
              <a:rPr lang="en-US" dirty="0"/>
              <a:t>In combination with node label and relationship type predicates, RANGE indexes support most types of predicates:</a:t>
            </a:r>
          </a:p>
          <a:p>
            <a:pPr marL="0" indent="0">
              <a:buNone/>
            </a:pPr>
            <a:r>
              <a:rPr lang="en-US" b="0" i="0" dirty="0">
                <a:solidFill>
                  <a:srgbClr val="4A5568"/>
                </a:solidFill>
                <a:effectLst/>
                <a:latin typeface="Nunito Sans" pitchFamily="2" charset="0"/>
              </a:rPr>
              <a:t>Create a single-property range index for nodes</a:t>
            </a:r>
          </a:p>
          <a:p>
            <a:r>
              <a:rPr lang="en-US" b="0" i="0" dirty="0">
                <a:solidFill>
                  <a:srgbClr val="718096"/>
                </a:solidFill>
                <a:effectLst/>
                <a:latin typeface="Roboto Mono" panose="00000009000000000000" pitchFamily="49" charset="0"/>
              </a:rPr>
              <a:t>CREATE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INDEX</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node_range_index_name</a:t>
            </a:r>
            <a:r>
              <a:rPr lang="en-US" b="0" i="0" dirty="0">
                <a:solidFill>
                  <a:srgbClr val="2D3748"/>
                </a:solidFill>
                <a:effectLst/>
                <a:latin typeface="Roboto Mono" panose="00000009000000000000" pitchFamily="49" charset="0"/>
              </a:rPr>
              <a:t> FOR (</a:t>
            </a:r>
            <a:r>
              <a:rPr lang="en-US" b="0" i="0" dirty="0" err="1">
                <a:solidFill>
                  <a:srgbClr val="2D3748"/>
                </a:solidFill>
                <a:effectLst/>
                <a:latin typeface="Roboto Mono" panose="00000009000000000000" pitchFamily="49" charset="0"/>
              </a:rPr>
              <a:t>n:</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ON</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n.surname</a:t>
            </a:r>
            <a:r>
              <a:rPr lang="en-US" b="0" i="0" dirty="0">
                <a:solidFill>
                  <a:srgbClr val="2D3748"/>
                </a:solidFill>
                <a:effectLst/>
                <a:latin typeface="Roboto Mono" panose="00000009000000000000" pitchFamily="49" charset="0"/>
              </a:rPr>
              <a:t>)</a:t>
            </a:r>
          </a:p>
          <a:p>
            <a:pPr marL="0" indent="0">
              <a:buNone/>
            </a:pPr>
            <a:r>
              <a:rPr lang="en-US" b="0" i="0" dirty="0">
                <a:solidFill>
                  <a:srgbClr val="4A5568"/>
                </a:solidFill>
                <a:effectLst/>
                <a:latin typeface="Nunito Sans" pitchFamily="2" charset="0"/>
              </a:rPr>
              <a:t>Create a single-property range index for relationships</a:t>
            </a:r>
          </a:p>
          <a:p>
            <a:r>
              <a:rPr lang="en-US" b="0" i="0" dirty="0">
                <a:solidFill>
                  <a:srgbClr val="718096"/>
                </a:solidFill>
                <a:effectLst/>
                <a:latin typeface="Roboto Mono" panose="00000009000000000000" pitchFamily="49" charset="0"/>
              </a:rPr>
              <a:t>CREATE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INDEX</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rel_range_index_name</a:t>
            </a:r>
            <a:r>
              <a:rPr lang="en-US" b="0" i="0" dirty="0">
                <a:solidFill>
                  <a:srgbClr val="2D3748"/>
                </a:solidFill>
                <a:effectLst/>
                <a:latin typeface="Roboto Mono" panose="00000009000000000000" pitchFamily="49" charset="0"/>
              </a:rPr>
              <a:t> FOR ()-[</a:t>
            </a:r>
            <a:r>
              <a:rPr lang="en-US" b="0" i="0" dirty="0" err="1">
                <a:solidFill>
                  <a:srgbClr val="2D3748"/>
                </a:solidFill>
                <a:effectLst/>
                <a:latin typeface="Roboto Mono" panose="00000009000000000000" pitchFamily="49" charset="0"/>
              </a:rPr>
              <a:t>r:</a:t>
            </a:r>
            <a:r>
              <a:rPr lang="en-US" b="0" i="0" dirty="0" err="1">
                <a:solidFill>
                  <a:srgbClr val="3182CE"/>
                </a:solidFill>
                <a:effectLst/>
                <a:latin typeface="Roboto Mono" panose="00000009000000000000" pitchFamily="49" charset="0"/>
              </a:rPr>
              <a:t>KNOWS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ON</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r.since</a:t>
            </a:r>
            <a:r>
              <a:rPr lang="en-US" b="0" i="0" dirty="0">
                <a:solidFill>
                  <a:srgbClr val="2D3748"/>
                </a:solidFill>
                <a:effectLst/>
                <a:latin typeface="Roboto Mono" panose="00000009000000000000" pitchFamily="49" charset="0"/>
              </a:rPr>
              <a:t>)</a:t>
            </a:r>
          </a:p>
          <a:p>
            <a:r>
              <a:rPr lang="en-US" b="0" i="0" dirty="0">
                <a:solidFill>
                  <a:srgbClr val="718096"/>
                </a:solidFill>
                <a:effectLst/>
                <a:latin typeface="Roboto Mono" panose="00000009000000000000" pitchFamily="49" charset="0"/>
              </a:rPr>
              <a:t>CREATE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INDEX</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node_range_index_name</a:t>
            </a:r>
            <a:r>
              <a:rPr lang="en-US" b="0" i="0" dirty="0">
                <a:solidFill>
                  <a:srgbClr val="2D3748"/>
                </a:solidFill>
                <a:effectLst/>
                <a:latin typeface="Roboto Mono" panose="00000009000000000000" pitchFamily="49" charset="0"/>
              </a:rPr>
              <a:t> IF NOT EXISTS FOR (</a:t>
            </a:r>
            <a:r>
              <a:rPr lang="en-US" b="0" i="0" dirty="0" err="1">
                <a:solidFill>
                  <a:srgbClr val="2D3748"/>
                </a:solidFill>
                <a:effectLst/>
                <a:latin typeface="Roboto Mono" panose="00000009000000000000" pitchFamily="49" charset="0"/>
              </a:rPr>
              <a:t>n:</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ON</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n.surname</a:t>
            </a:r>
            <a:r>
              <a:rPr lang="en-US" b="0" i="0" dirty="0">
                <a:solidFill>
                  <a:srgbClr val="2D3748"/>
                </a:solidFill>
                <a:effectLst/>
                <a:latin typeface="Roboto Mono" panose="00000009000000000000" pitchFamily="49" charset="0"/>
              </a:rPr>
              <a:t>)</a:t>
            </a:r>
          </a:p>
          <a:p>
            <a:r>
              <a:rPr lang="en-US" b="0" i="0" dirty="0">
                <a:solidFill>
                  <a:srgbClr val="718096"/>
                </a:solidFill>
                <a:effectLst/>
                <a:latin typeface="Roboto Mono" panose="00000009000000000000" pitchFamily="49" charset="0"/>
              </a:rPr>
              <a:t>CREATE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INDEX</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composite_range_node_index_name</a:t>
            </a:r>
            <a:r>
              <a:rPr lang="en-US" b="0" i="0" dirty="0">
                <a:solidFill>
                  <a:srgbClr val="2D3748"/>
                </a:solidFill>
                <a:effectLst/>
                <a:latin typeface="Roboto Mono" panose="00000009000000000000" pitchFamily="49" charset="0"/>
              </a:rPr>
              <a:t> FOR (</a:t>
            </a:r>
            <a:r>
              <a:rPr lang="en-US" b="0" i="0" dirty="0" err="1">
                <a:solidFill>
                  <a:srgbClr val="2D3748"/>
                </a:solidFill>
                <a:effectLst/>
                <a:latin typeface="Roboto Mono" panose="00000009000000000000" pitchFamily="49" charset="0"/>
              </a:rPr>
              <a:t>n:</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ON</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n.age</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n.country</a:t>
            </a:r>
            <a:r>
              <a:rPr lang="en-US" b="0" i="0" dirty="0">
                <a:solidFill>
                  <a:srgbClr val="2D3748"/>
                </a:solidFill>
                <a:effectLst/>
                <a:latin typeface="Roboto Mono" panose="00000009000000000000" pitchFamily="49" charset="0"/>
              </a:rPr>
              <a:t>)</a:t>
            </a:r>
          </a:p>
          <a:p>
            <a:r>
              <a:rPr lang="en-US" b="0" i="0" dirty="0">
                <a:solidFill>
                  <a:srgbClr val="718096"/>
                </a:solidFill>
                <a:effectLst/>
                <a:latin typeface="Roboto Mono" panose="00000009000000000000" pitchFamily="49" charset="0"/>
              </a:rPr>
              <a:t>CREATE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INDEX</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composite_range_rel_index_name</a:t>
            </a:r>
            <a:r>
              <a:rPr lang="en-US" b="0" i="0" dirty="0">
                <a:solidFill>
                  <a:srgbClr val="2D3748"/>
                </a:solidFill>
                <a:effectLst/>
                <a:latin typeface="Roboto Mono" panose="00000009000000000000" pitchFamily="49" charset="0"/>
              </a:rPr>
              <a:t> FOR ()-[</a:t>
            </a:r>
            <a:r>
              <a:rPr lang="en-US" b="0" i="0" dirty="0" err="1">
                <a:solidFill>
                  <a:srgbClr val="2D3748"/>
                </a:solidFill>
                <a:effectLst/>
                <a:latin typeface="Roboto Mono" panose="00000009000000000000" pitchFamily="49" charset="0"/>
              </a:rPr>
              <a:t>r:</a:t>
            </a:r>
            <a:r>
              <a:rPr lang="en-US" b="0" i="0" dirty="0" err="1">
                <a:solidFill>
                  <a:srgbClr val="3182CE"/>
                </a:solidFill>
                <a:effectLst/>
                <a:latin typeface="Roboto Mono" panose="00000009000000000000" pitchFamily="49" charset="0"/>
              </a:rPr>
              <a:t>PURCHASED</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ON</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r.date</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r.amount</a:t>
            </a:r>
            <a:r>
              <a:rPr lang="en-US" b="0" i="0" dirty="0">
                <a:solidFill>
                  <a:srgbClr val="2D3748"/>
                </a:solidFill>
                <a:effectLst/>
                <a:latin typeface="Roboto Mono" panose="00000009000000000000" pitchFamily="49" charset="0"/>
              </a:rPr>
              <a:t>)</a:t>
            </a:r>
            <a:endParaRPr lang="en-IN" dirty="0"/>
          </a:p>
        </p:txBody>
      </p:sp>
    </p:spTree>
    <p:extLst>
      <p:ext uri="{BB962C8B-B14F-4D97-AF65-F5344CB8AC3E}">
        <p14:creationId xmlns:p14="http://schemas.microsoft.com/office/powerpoint/2010/main" val="1285070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RANGE indexes</a:t>
            </a:r>
            <a:endParaRPr lang="en-IN" dirty="0"/>
          </a:p>
        </p:txBody>
      </p:sp>
      <p:graphicFrame>
        <p:nvGraphicFramePr>
          <p:cNvPr id="4" name="Table 4">
            <a:extLst>
              <a:ext uri="{FF2B5EF4-FFF2-40B4-BE49-F238E27FC236}">
                <a16:creationId xmlns:a16="http://schemas.microsoft.com/office/drawing/2014/main" id="{56A53CA4-3433-1C53-4A71-213ACB621589}"/>
              </a:ext>
            </a:extLst>
          </p:cNvPr>
          <p:cNvGraphicFramePr>
            <a:graphicFrameLocks noGrp="1"/>
          </p:cNvGraphicFramePr>
          <p:nvPr>
            <p:ph idx="1"/>
            <p:extLst>
              <p:ext uri="{D42A27DB-BD31-4B8C-83A1-F6EECF244321}">
                <p14:modId xmlns:p14="http://schemas.microsoft.com/office/powerpoint/2010/main" val="3126359553"/>
              </p:ext>
            </p:extLst>
          </p:nvPr>
        </p:nvGraphicFramePr>
        <p:xfrm>
          <a:off x="1155700" y="2603500"/>
          <a:ext cx="8824912" cy="2225040"/>
        </p:xfrm>
        <a:graphic>
          <a:graphicData uri="http://schemas.openxmlformats.org/drawingml/2006/table">
            <a:tbl>
              <a:tblPr firstRow="1" bandRow="1">
                <a:tableStyleId>{5C22544A-7EE6-4342-B048-85BDC9FD1C3A}</a:tableStyleId>
              </a:tblPr>
              <a:tblGrid>
                <a:gridCol w="4412456">
                  <a:extLst>
                    <a:ext uri="{9D8B030D-6E8A-4147-A177-3AD203B41FA5}">
                      <a16:colId xmlns:a16="http://schemas.microsoft.com/office/drawing/2014/main" val="2849847810"/>
                    </a:ext>
                  </a:extLst>
                </a:gridCol>
                <a:gridCol w="4412456">
                  <a:extLst>
                    <a:ext uri="{9D8B030D-6E8A-4147-A177-3AD203B41FA5}">
                      <a16:colId xmlns:a16="http://schemas.microsoft.com/office/drawing/2014/main" val="3501835436"/>
                    </a:ext>
                  </a:extLst>
                </a:gridCol>
              </a:tblGrid>
              <a:tr h="370840">
                <a:tc>
                  <a:txBody>
                    <a:bodyPr/>
                    <a:lstStyle/>
                    <a:p>
                      <a:pPr algn="l" fontAlgn="t"/>
                      <a:r>
                        <a:rPr lang="en-IN" b="1" dirty="0">
                          <a:effectLst/>
                        </a:rPr>
                        <a:t>Predicate</a:t>
                      </a:r>
                    </a:p>
                  </a:txBody>
                  <a:tcPr/>
                </a:tc>
                <a:tc>
                  <a:txBody>
                    <a:bodyPr/>
                    <a:lstStyle/>
                    <a:p>
                      <a:pPr algn="l" fontAlgn="t"/>
                      <a:r>
                        <a:rPr lang="en-IN" b="1">
                          <a:effectLst/>
                        </a:rPr>
                        <a:t>Syntax</a:t>
                      </a:r>
                    </a:p>
                  </a:txBody>
                  <a:tcPr/>
                </a:tc>
                <a:extLst>
                  <a:ext uri="{0D108BD9-81ED-4DB2-BD59-A6C34878D82A}">
                    <a16:rowId xmlns:a16="http://schemas.microsoft.com/office/drawing/2014/main" val="1839283494"/>
                  </a:ext>
                </a:extLst>
              </a:tr>
              <a:tr h="370840">
                <a:tc>
                  <a:txBody>
                    <a:bodyPr/>
                    <a:lstStyle/>
                    <a:p>
                      <a:pPr algn="l" fontAlgn="t"/>
                      <a:r>
                        <a:rPr lang="en-IN">
                          <a:effectLst/>
                        </a:rPr>
                        <a:t>Equality check.</a:t>
                      </a:r>
                    </a:p>
                  </a:txBody>
                  <a:tcPr/>
                </a:tc>
                <a:tc>
                  <a:txBody>
                    <a:bodyPr/>
                    <a:lstStyle/>
                    <a:p>
                      <a:pPr algn="l" fontAlgn="t"/>
                      <a:r>
                        <a:rPr lang="en-IN">
                          <a:effectLst/>
                        </a:rPr>
                        <a:t>n.prop = value</a:t>
                      </a:r>
                    </a:p>
                  </a:txBody>
                  <a:tcPr/>
                </a:tc>
                <a:extLst>
                  <a:ext uri="{0D108BD9-81ED-4DB2-BD59-A6C34878D82A}">
                    <a16:rowId xmlns:a16="http://schemas.microsoft.com/office/drawing/2014/main" val="1905324357"/>
                  </a:ext>
                </a:extLst>
              </a:tr>
              <a:tr h="370840">
                <a:tc>
                  <a:txBody>
                    <a:bodyPr/>
                    <a:lstStyle/>
                    <a:p>
                      <a:pPr algn="l" fontAlgn="t"/>
                      <a:r>
                        <a:rPr lang="en-IN">
                          <a:effectLst/>
                        </a:rPr>
                        <a:t>List membership check.</a:t>
                      </a:r>
                    </a:p>
                  </a:txBody>
                  <a:tcPr/>
                </a:tc>
                <a:tc>
                  <a:txBody>
                    <a:bodyPr/>
                    <a:lstStyle/>
                    <a:p>
                      <a:pPr algn="l" fontAlgn="t"/>
                      <a:r>
                        <a:rPr lang="en-IN">
                          <a:effectLst/>
                        </a:rPr>
                        <a:t>n.prop IN list</a:t>
                      </a:r>
                    </a:p>
                  </a:txBody>
                  <a:tcPr/>
                </a:tc>
                <a:extLst>
                  <a:ext uri="{0D108BD9-81ED-4DB2-BD59-A6C34878D82A}">
                    <a16:rowId xmlns:a16="http://schemas.microsoft.com/office/drawing/2014/main" val="2425813877"/>
                  </a:ext>
                </a:extLst>
              </a:tr>
              <a:tr h="370840">
                <a:tc>
                  <a:txBody>
                    <a:bodyPr/>
                    <a:lstStyle/>
                    <a:p>
                      <a:pPr algn="l" fontAlgn="t"/>
                      <a:r>
                        <a:rPr lang="en-IN">
                          <a:effectLst/>
                        </a:rPr>
                        <a:t>Existence check.</a:t>
                      </a:r>
                    </a:p>
                  </a:txBody>
                  <a:tcPr/>
                </a:tc>
                <a:tc>
                  <a:txBody>
                    <a:bodyPr/>
                    <a:lstStyle/>
                    <a:p>
                      <a:pPr algn="l" fontAlgn="t"/>
                      <a:r>
                        <a:rPr lang="en-US">
                          <a:effectLst/>
                        </a:rPr>
                        <a:t>n.prop IS NOT NULL</a:t>
                      </a:r>
                    </a:p>
                  </a:txBody>
                  <a:tcPr/>
                </a:tc>
                <a:extLst>
                  <a:ext uri="{0D108BD9-81ED-4DB2-BD59-A6C34878D82A}">
                    <a16:rowId xmlns:a16="http://schemas.microsoft.com/office/drawing/2014/main" val="3246431550"/>
                  </a:ext>
                </a:extLst>
              </a:tr>
              <a:tr h="370840">
                <a:tc>
                  <a:txBody>
                    <a:bodyPr/>
                    <a:lstStyle/>
                    <a:p>
                      <a:pPr algn="l" fontAlgn="t"/>
                      <a:r>
                        <a:rPr lang="en-IN">
                          <a:effectLst/>
                        </a:rPr>
                        <a:t>Range search.</a:t>
                      </a:r>
                    </a:p>
                  </a:txBody>
                  <a:tcPr/>
                </a:tc>
                <a:tc>
                  <a:txBody>
                    <a:bodyPr/>
                    <a:lstStyle/>
                    <a:p>
                      <a:pPr algn="l" fontAlgn="t"/>
                      <a:r>
                        <a:rPr lang="en-IN">
                          <a:effectLst/>
                        </a:rPr>
                        <a:t>n.prop &gt; value</a:t>
                      </a:r>
                    </a:p>
                  </a:txBody>
                  <a:tcPr/>
                </a:tc>
                <a:extLst>
                  <a:ext uri="{0D108BD9-81ED-4DB2-BD59-A6C34878D82A}">
                    <a16:rowId xmlns:a16="http://schemas.microsoft.com/office/drawing/2014/main" val="3378921289"/>
                  </a:ext>
                </a:extLst>
              </a:tr>
              <a:tr h="370840">
                <a:tc>
                  <a:txBody>
                    <a:bodyPr/>
                    <a:lstStyle/>
                    <a:p>
                      <a:pPr algn="l" fontAlgn="t"/>
                      <a:r>
                        <a:rPr lang="en-IN">
                          <a:effectLst/>
                        </a:rPr>
                        <a:t>Prefix search.</a:t>
                      </a:r>
                    </a:p>
                  </a:txBody>
                  <a:tcPr/>
                </a:tc>
                <a:tc>
                  <a:txBody>
                    <a:bodyPr/>
                    <a:lstStyle/>
                    <a:p>
                      <a:pPr algn="l" fontAlgn="t"/>
                      <a:r>
                        <a:rPr lang="en-IN" dirty="0">
                          <a:effectLst/>
                        </a:rPr>
                        <a:t>STARTS WITH</a:t>
                      </a:r>
                    </a:p>
                  </a:txBody>
                  <a:tcPr/>
                </a:tc>
                <a:extLst>
                  <a:ext uri="{0D108BD9-81ED-4DB2-BD59-A6C34878D82A}">
                    <a16:rowId xmlns:a16="http://schemas.microsoft.com/office/drawing/2014/main" val="2793125494"/>
                  </a:ext>
                </a:extLst>
              </a:tr>
            </a:tbl>
          </a:graphicData>
        </a:graphic>
      </p:graphicFrame>
    </p:spTree>
    <p:extLst>
      <p:ext uri="{BB962C8B-B14F-4D97-AF65-F5344CB8AC3E}">
        <p14:creationId xmlns:p14="http://schemas.microsoft.com/office/powerpoint/2010/main" val="273926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4B44C-541F-AEE8-9D67-38E69E4292E3}"/>
              </a:ext>
            </a:extLst>
          </p:cNvPr>
          <p:cNvSpPr>
            <a:spLocks noGrp="1"/>
          </p:cNvSpPr>
          <p:nvPr>
            <p:ph type="title"/>
          </p:nvPr>
        </p:nvSpPr>
        <p:spPr/>
        <p:txBody>
          <a:bodyPr/>
          <a:lstStyle/>
          <a:p>
            <a:r>
              <a:rPr lang="en-IN" dirty="0"/>
              <a:t>Query performance</a:t>
            </a:r>
          </a:p>
        </p:txBody>
      </p:sp>
      <p:sp>
        <p:nvSpPr>
          <p:cNvPr id="3" name="Content Placeholder 2">
            <a:extLst>
              <a:ext uri="{FF2B5EF4-FFF2-40B4-BE49-F238E27FC236}">
                <a16:creationId xmlns:a16="http://schemas.microsoft.com/office/drawing/2014/main" id="{7071C97B-46B9-DFA8-C657-59D8DFD59DFF}"/>
              </a:ext>
            </a:extLst>
          </p:cNvPr>
          <p:cNvSpPr>
            <a:spLocks noGrp="1"/>
          </p:cNvSpPr>
          <p:nvPr>
            <p:ph idx="1"/>
          </p:nvPr>
        </p:nvSpPr>
        <p:spPr>
          <a:xfrm>
            <a:off x="1154954" y="2603500"/>
            <a:ext cx="10546509" cy="3983038"/>
          </a:xfrm>
        </p:spPr>
        <p:txBody>
          <a:bodyPr>
            <a:normAutofit/>
          </a:bodyPr>
          <a:lstStyle/>
          <a:p>
            <a:pPr algn="l"/>
            <a:r>
              <a:rPr lang="en-US" b="0" i="0" dirty="0">
                <a:solidFill>
                  <a:srgbClr val="2D3748"/>
                </a:solidFill>
                <a:effectLst/>
                <a:latin typeface="Nunito Sans" pitchFamily="2" charset="0"/>
              </a:rPr>
              <a:t>Query performance optimization is to ensure that only necessary data is retrieved from the graph.</a:t>
            </a:r>
          </a:p>
          <a:p>
            <a:pPr algn="l"/>
            <a:r>
              <a:rPr lang="en-US" dirty="0">
                <a:solidFill>
                  <a:srgbClr val="2D3748"/>
                </a:solidFill>
                <a:latin typeface="Nunito Sans" pitchFamily="2" charset="0"/>
              </a:rPr>
              <a:t>D</a:t>
            </a:r>
            <a:r>
              <a:rPr lang="en-US" b="0" i="0" dirty="0">
                <a:solidFill>
                  <a:srgbClr val="2D3748"/>
                </a:solidFill>
                <a:effectLst/>
                <a:latin typeface="Nunito Sans" pitchFamily="2" charset="0"/>
              </a:rPr>
              <a:t>ata should get filtered out as early as possible in order to reduce the amount of work that has to be done in the later stages of query execution. </a:t>
            </a:r>
          </a:p>
          <a:p>
            <a:pPr algn="l"/>
            <a:r>
              <a:rPr lang="en-US" dirty="0">
                <a:solidFill>
                  <a:srgbClr val="2D3748"/>
                </a:solidFill>
                <a:latin typeface="Nunito Sans" pitchFamily="2" charset="0"/>
              </a:rPr>
              <a:t>A</a:t>
            </a:r>
            <a:r>
              <a:rPr lang="en-US" b="0" i="0" dirty="0">
                <a:solidFill>
                  <a:srgbClr val="2D3748"/>
                </a:solidFill>
                <a:effectLst/>
                <a:latin typeface="Nunito Sans" pitchFamily="2" charset="0"/>
              </a:rPr>
              <a:t>lso applies to what gets returned: returning whole nodes and relationships ought to be avoided in </a:t>
            </a:r>
            <a:r>
              <a:rPr lang="en-US" b="0" i="0" dirty="0" err="1">
                <a:solidFill>
                  <a:srgbClr val="2D3748"/>
                </a:solidFill>
                <a:effectLst/>
                <a:latin typeface="Nunito Sans" pitchFamily="2" charset="0"/>
              </a:rPr>
              <a:t>favour</a:t>
            </a:r>
            <a:r>
              <a:rPr lang="en-US" b="0" i="0" dirty="0">
                <a:solidFill>
                  <a:srgbClr val="2D3748"/>
                </a:solidFill>
                <a:effectLst/>
                <a:latin typeface="Nunito Sans" pitchFamily="2" charset="0"/>
              </a:rPr>
              <a:t> of selecting and returning only the data that is needed. </a:t>
            </a:r>
          </a:p>
          <a:p>
            <a:pPr algn="l"/>
            <a:r>
              <a:rPr lang="en-US" dirty="0">
                <a:solidFill>
                  <a:srgbClr val="2D3748"/>
                </a:solidFill>
                <a:latin typeface="Nunito Sans" pitchFamily="2" charset="0"/>
              </a:rPr>
              <a:t>S</a:t>
            </a:r>
            <a:r>
              <a:rPr lang="en-US" b="0" i="0" dirty="0">
                <a:solidFill>
                  <a:srgbClr val="2D3748"/>
                </a:solidFill>
                <a:effectLst/>
                <a:latin typeface="Nunito Sans" pitchFamily="2" charset="0"/>
              </a:rPr>
              <a:t>hould also make sure to set an upper limit on variable length patterns, so they don’t cover larger portions of the dataset than needed.</a:t>
            </a:r>
          </a:p>
          <a:p>
            <a:pPr algn="l"/>
            <a:r>
              <a:rPr lang="en-US" b="1" i="0" dirty="0">
                <a:solidFill>
                  <a:srgbClr val="FF0000"/>
                </a:solidFill>
                <a:effectLst/>
                <a:latin typeface="Nunito Sans" pitchFamily="2" charset="0"/>
              </a:rPr>
              <a:t>Most important and useful ways of optimizing Cypher queries involves creating appropriate indexes</a:t>
            </a:r>
          </a:p>
          <a:p>
            <a:endParaRPr lang="en-IN" dirty="0"/>
          </a:p>
        </p:txBody>
      </p:sp>
    </p:spTree>
    <p:extLst>
      <p:ext uri="{BB962C8B-B14F-4D97-AF65-F5344CB8AC3E}">
        <p14:creationId xmlns:p14="http://schemas.microsoft.com/office/powerpoint/2010/main" val="2500190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6BFC-8F9E-186A-3734-B26DB1EADCD6}"/>
              </a:ext>
            </a:extLst>
          </p:cNvPr>
          <p:cNvSpPr>
            <a:spLocks noGrp="1"/>
          </p:cNvSpPr>
          <p:nvPr>
            <p:ph type="title"/>
          </p:nvPr>
        </p:nvSpPr>
        <p:spPr/>
        <p:txBody>
          <a:bodyPr/>
          <a:lstStyle/>
          <a:p>
            <a:r>
              <a:rPr lang="en-US" dirty="0"/>
              <a:t>Create a range index on nodes</a:t>
            </a:r>
            <a:endParaRPr lang="en-IN" dirty="0"/>
          </a:p>
        </p:txBody>
      </p:sp>
      <p:graphicFrame>
        <p:nvGraphicFramePr>
          <p:cNvPr id="4" name="Table 4">
            <a:extLst>
              <a:ext uri="{FF2B5EF4-FFF2-40B4-BE49-F238E27FC236}">
                <a16:creationId xmlns:a16="http://schemas.microsoft.com/office/drawing/2014/main" id="{B50B1C87-6C78-1898-79F1-00E4147FFAE8}"/>
              </a:ext>
            </a:extLst>
          </p:cNvPr>
          <p:cNvGraphicFramePr>
            <a:graphicFrameLocks noGrp="1"/>
          </p:cNvGraphicFramePr>
          <p:nvPr>
            <p:ph idx="1"/>
            <p:extLst>
              <p:ext uri="{D42A27DB-BD31-4B8C-83A1-F6EECF244321}">
                <p14:modId xmlns:p14="http://schemas.microsoft.com/office/powerpoint/2010/main" val="3967403917"/>
              </p:ext>
            </p:extLst>
          </p:nvPr>
        </p:nvGraphicFramePr>
        <p:xfrm>
          <a:off x="1155699" y="2603500"/>
          <a:ext cx="10474326" cy="3868738"/>
        </p:xfrm>
        <a:graphic>
          <a:graphicData uri="http://schemas.openxmlformats.org/drawingml/2006/table">
            <a:tbl>
              <a:tblPr firstRow="1" bandRow="1">
                <a:tableStyleId>{5C22544A-7EE6-4342-B048-85BDC9FD1C3A}</a:tableStyleId>
              </a:tblPr>
              <a:tblGrid>
                <a:gridCol w="1673226">
                  <a:extLst>
                    <a:ext uri="{9D8B030D-6E8A-4147-A177-3AD203B41FA5}">
                      <a16:colId xmlns:a16="http://schemas.microsoft.com/office/drawing/2014/main" val="1508961101"/>
                    </a:ext>
                  </a:extLst>
                </a:gridCol>
                <a:gridCol w="8801100">
                  <a:extLst>
                    <a:ext uri="{9D8B030D-6E8A-4147-A177-3AD203B41FA5}">
                      <a16:colId xmlns:a16="http://schemas.microsoft.com/office/drawing/2014/main" val="2813547007"/>
                    </a:ext>
                  </a:extLst>
                </a:gridCol>
              </a:tblGrid>
              <a:tr h="2100172">
                <a:tc>
                  <a:txBody>
                    <a:bodyPr/>
                    <a:lstStyle/>
                    <a:p>
                      <a:pPr algn="l" fontAlgn="t"/>
                      <a:r>
                        <a:rPr lang="en-IN" dirty="0">
                          <a:effectLst/>
                        </a:rPr>
                        <a:t>Syntax</a:t>
                      </a:r>
                    </a:p>
                  </a:txBody>
                  <a:tcPr/>
                </a:tc>
                <a:tc>
                  <a:txBody>
                    <a:bodyPr/>
                    <a:lstStyle/>
                    <a:p>
                      <a:pPr algn="l" fontAlgn="t"/>
                      <a:r>
                        <a:rPr lang="en-US" dirty="0">
                          <a:effectLst/>
                        </a:rPr>
                        <a:t>CREATE [RANGE] INDEX [</a:t>
                      </a:r>
                      <a:r>
                        <a:rPr lang="en-US" dirty="0" err="1">
                          <a:effectLst/>
                        </a:rPr>
                        <a:t>index_name</a:t>
                      </a:r>
                      <a:r>
                        <a:rPr lang="en-US" dirty="0">
                          <a:effectLst/>
                        </a:rPr>
                        <a:t>] [IF NOT EXISTS] FOR (</a:t>
                      </a:r>
                      <a:r>
                        <a:rPr lang="en-US" dirty="0" err="1">
                          <a:effectLst/>
                        </a:rPr>
                        <a:t>n:LabelName</a:t>
                      </a:r>
                      <a:r>
                        <a:rPr lang="en-US" dirty="0">
                          <a:effectLst/>
                        </a:rPr>
                        <a:t>) ON (n.propertyName_1[, n.propertyName_2, ... </a:t>
                      </a:r>
                      <a:r>
                        <a:rPr lang="en-US" dirty="0" err="1">
                          <a:effectLst/>
                        </a:rPr>
                        <a:t>n.propertyName_n</a:t>
                      </a:r>
                      <a:r>
                        <a:rPr lang="en-US" dirty="0">
                          <a:effectLst/>
                        </a:rPr>
                        <a:t>]) [OPTIONS "{" option: value[, ...] "}"]</a:t>
                      </a:r>
                    </a:p>
                  </a:txBody>
                  <a:tcPr/>
                </a:tc>
                <a:extLst>
                  <a:ext uri="{0D108BD9-81ED-4DB2-BD59-A6C34878D82A}">
                    <a16:rowId xmlns:a16="http://schemas.microsoft.com/office/drawing/2014/main" val="2519752147"/>
                  </a:ext>
                </a:extLst>
              </a:tr>
              <a:tr h="1768566">
                <a:tc>
                  <a:txBody>
                    <a:bodyPr/>
                    <a:lstStyle/>
                    <a:p>
                      <a:pPr algn="l" fontAlgn="t"/>
                      <a:r>
                        <a:rPr lang="en-IN">
                          <a:effectLst/>
                        </a:rPr>
                        <a:t>Description</a:t>
                      </a:r>
                    </a:p>
                  </a:txBody>
                  <a:tcPr/>
                </a:tc>
                <a:tc>
                  <a:txBody>
                    <a:bodyPr/>
                    <a:lstStyle/>
                    <a:p>
                      <a:pPr algn="l" fontAlgn="t"/>
                      <a:r>
                        <a:rPr lang="en-US" dirty="0">
                          <a:effectLst/>
                        </a:rPr>
                        <a:t>Create a range index on nodes, either on a single property or composite.</a:t>
                      </a:r>
                    </a:p>
                    <a:p>
                      <a:pPr algn="l" fontAlgn="t"/>
                      <a:r>
                        <a:rPr lang="en-US" dirty="0">
                          <a:effectLst/>
                        </a:rPr>
                        <a:t>Index provider can be specified using the OPTIONS clause.</a:t>
                      </a:r>
                    </a:p>
                  </a:txBody>
                  <a:tcPr/>
                </a:tc>
                <a:extLst>
                  <a:ext uri="{0D108BD9-81ED-4DB2-BD59-A6C34878D82A}">
                    <a16:rowId xmlns:a16="http://schemas.microsoft.com/office/drawing/2014/main" val="845872072"/>
                  </a:ext>
                </a:extLst>
              </a:tr>
            </a:tbl>
          </a:graphicData>
        </a:graphic>
      </p:graphicFrame>
    </p:spTree>
    <p:extLst>
      <p:ext uri="{BB962C8B-B14F-4D97-AF65-F5344CB8AC3E}">
        <p14:creationId xmlns:p14="http://schemas.microsoft.com/office/powerpoint/2010/main" val="2494317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8D417-904A-6978-D7BB-98837C7A3F0A}"/>
              </a:ext>
            </a:extLst>
          </p:cNvPr>
          <p:cNvSpPr>
            <a:spLocks noGrp="1"/>
          </p:cNvSpPr>
          <p:nvPr>
            <p:ph type="title"/>
          </p:nvPr>
        </p:nvSpPr>
        <p:spPr/>
        <p:txBody>
          <a:bodyPr/>
          <a:lstStyle/>
          <a:p>
            <a:r>
              <a:rPr lang="en-US" dirty="0"/>
              <a:t>Create a range index on relationships</a:t>
            </a:r>
            <a:endParaRPr lang="en-IN" dirty="0"/>
          </a:p>
        </p:txBody>
      </p:sp>
      <p:graphicFrame>
        <p:nvGraphicFramePr>
          <p:cNvPr id="4" name="Table 4">
            <a:extLst>
              <a:ext uri="{FF2B5EF4-FFF2-40B4-BE49-F238E27FC236}">
                <a16:creationId xmlns:a16="http://schemas.microsoft.com/office/drawing/2014/main" id="{9B2546CC-3BD2-D233-05AF-9752C0FAC876}"/>
              </a:ext>
            </a:extLst>
          </p:cNvPr>
          <p:cNvGraphicFramePr>
            <a:graphicFrameLocks noGrp="1"/>
          </p:cNvGraphicFramePr>
          <p:nvPr>
            <p:ph idx="1"/>
            <p:extLst>
              <p:ext uri="{D42A27DB-BD31-4B8C-83A1-F6EECF244321}">
                <p14:modId xmlns:p14="http://schemas.microsoft.com/office/powerpoint/2010/main" val="4230975624"/>
              </p:ext>
            </p:extLst>
          </p:nvPr>
        </p:nvGraphicFramePr>
        <p:xfrm>
          <a:off x="1155699" y="2603499"/>
          <a:ext cx="10660064" cy="3997325"/>
        </p:xfrm>
        <a:graphic>
          <a:graphicData uri="http://schemas.openxmlformats.org/drawingml/2006/table">
            <a:tbl>
              <a:tblPr firstRow="1" bandRow="1">
                <a:tableStyleId>{5C22544A-7EE6-4342-B048-85BDC9FD1C3A}</a:tableStyleId>
              </a:tblPr>
              <a:tblGrid>
                <a:gridCol w="1873251">
                  <a:extLst>
                    <a:ext uri="{9D8B030D-6E8A-4147-A177-3AD203B41FA5}">
                      <a16:colId xmlns:a16="http://schemas.microsoft.com/office/drawing/2014/main" val="4024160529"/>
                    </a:ext>
                  </a:extLst>
                </a:gridCol>
                <a:gridCol w="8786813">
                  <a:extLst>
                    <a:ext uri="{9D8B030D-6E8A-4147-A177-3AD203B41FA5}">
                      <a16:colId xmlns:a16="http://schemas.microsoft.com/office/drawing/2014/main" val="770063308"/>
                    </a:ext>
                  </a:extLst>
                </a:gridCol>
              </a:tblGrid>
              <a:tr h="2314241">
                <a:tc>
                  <a:txBody>
                    <a:bodyPr/>
                    <a:lstStyle/>
                    <a:p>
                      <a:pPr algn="l" fontAlgn="t"/>
                      <a:r>
                        <a:rPr lang="en-IN" dirty="0">
                          <a:effectLst/>
                        </a:rPr>
                        <a:t>Syntax</a:t>
                      </a:r>
                    </a:p>
                  </a:txBody>
                  <a:tcPr/>
                </a:tc>
                <a:tc>
                  <a:txBody>
                    <a:bodyPr/>
                    <a:lstStyle/>
                    <a:p>
                      <a:pPr algn="l" fontAlgn="t"/>
                      <a:r>
                        <a:rPr lang="en-US">
                          <a:effectLst/>
                        </a:rPr>
                        <a:t>CREATE [RANGE] INDEX [index_name] [IF NOT EXISTS] FOR ()-"["r:TYPE_NAME"]"-() ON (r.propertyName_1[, r.propertyName_2, ... r.propertyName_n]) [OPTIONS "{" option: value[, ...] "}"]</a:t>
                      </a:r>
                    </a:p>
                  </a:txBody>
                  <a:tcPr/>
                </a:tc>
                <a:extLst>
                  <a:ext uri="{0D108BD9-81ED-4DB2-BD59-A6C34878D82A}">
                    <a16:rowId xmlns:a16="http://schemas.microsoft.com/office/drawing/2014/main" val="76600041"/>
                  </a:ext>
                </a:extLst>
              </a:tr>
              <a:tr h="1683084">
                <a:tc>
                  <a:txBody>
                    <a:bodyPr/>
                    <a:lstStyle/>
                    <a:p>
                      <a:pPr algn="l" fontAlgn="t"/>
                      <a:r>
                        <a:rPr lang="en-IN">
                          <a:effectLst/>
                        </a:rPr>
                        <a:t>Description</a:t>
                      </a:r>
                    </a:p>
                  </a:txBody>
                  <a:tcPr/>
                </a:tc>
                <a:tc>
                  <a:txBody>
                    <a:bodyPr/>
                    <a:lstStyle/>
                    <a:p>
                      <a:pPr algn="l" fontAlgn="t"/>
                      <a:r>
                        <a:rPr lang="en-US" dirty="0">
                          <a:effectLst/>
                        </a:rPr>
                        <a:t>Create a range index on relationships, either on a single property or composite.</a:t>
                      </a:r>
                    </a:p>
                    <a:p>
                      <a:pPr algn="l" fontAlgn="t"/>
                      <a:r>
                        <a:rPr lang="en-US" dirty="0">
                          <a:effectLst/>
                        </a:rPr>
                        <a:t>Index provider can be specified using the OPTIONS clause.</a:t>
                      </a:r>
                    </a:p>
                  </a:txBody>
                  <a:tcPr/>
                </a:tc>
                <a:extLst>
                  <a:ext uri="{0D108BD9-81ED-4DB2-BD59-A6C34878D82A}">
                    <a16:rowId xmlns:a16="http://schemas.microsoft.com/office/drawing/2014/main" val="2891343820"/>
                  </a:ext>
                </a:extLst>
              </a:tr>
            </a:tbl>
          </a:graphicData>
        </a:graphic>
      </p:graphicFrame>
    </p:spTree>
    <p:extLst>
      <p:ext uri="{BB962C8B-B14F-4D97-AF65-F5344CB8AC3E}">
        <p14:creationId xmlns:p14="http://schemas.microsoft.com/office/powerpoint/2010/main" val="2012516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POINT indexes</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dirty="0"/>
              <a:t>In combination with node label and relationship type predicates, POINT indexes only solve predicates operating on points. </a:t>
            </a:r>
          </a:p>
          <a:p>
            <a:r>
              <a:rPr lang="en-US" dirty="0"/>
              <a:t>Only used when it is known that the predicate evaluates to null for all non-point values.</a:t>
            </a:r>
          </a:p>
          <a:p>
            <a:endParaRPr lang="en-US" dirty="0"/>
          </a:p>
          <a:p>
            <a:r>
              <a:rPr lang="en-US" dirty="0"/>
              <a:t>POINT indexes only support point type predicates:</a:t>
            </a:r>
            <a:endParaRPr lang="en-IN" dirty="0"/>
          </a:p>
        </p:txBody>
      </p:sp>
    </p:spTree>
    <p:extLst>
      <p:ext uri="{BB962C8B-B14F-4D97-AF65-F5344CB8AC3E}">
        <p14:creationId xmlns:p14="http://schemas.microsoft.com/office/powerpoint/2010/main" val="1671927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POINT indexes</a:t>
            </a:r>
            <a:endParaRPr lang="en-IN" dirty="0"/>
          </a:p>
        </p:txBody>
      </p:sp>
      <p:graphicFrame>
        <p:nvGraphicFramePr>
          <p:cNvPr id="4" name="Table 4">
            <a:extLst>
              <a:ext uri="{FF2B5EF4-FFF2-40B4-BE49-F238E27FC236}">
                <a16:creationId xmlns:a16="http://schemas.microsoft.com/office/drawing/2014/main" id="{A58966E8-1A43-F14A-7CA3-55FB13B3FF80}"/>
              </a:ext>
            </a:extLst>
          </p:cNvPr>
          <p:cNvGraphicFramePr>
            <a:graphicFrameLocks noGrp="1"/>
          </p:cNvGraphicFramePr>
          <p:nvPr>
            <p:ph idx="1"/>
            <p:extLst>
              <p:ext uri="{D42A27DB-BD31-4B8C-83A1-F6EECF244321}">
                <p14:modId xmlns:p14="http://schemas.microsoft.com/office/powerpoint/2010/main" val="1686426212"/>
              </p:ext>
            </p:extLst>
          </p:nvPr>
        </p:nvGraphicFramePr>
        <p:xfrm>
          <a:off x="1155700" y="2603500"/>
          <a:ext cx="8824912" cy="2021840"/>
        </p:xfrm>
        <a:graphic>
          <a:graphicData uri="http://schemas.openxmlformats.org/drawingml/2006/table">
            <a:tbl>
              <a:tblPr firstRow="1" bandRow="1">
                <a:tableStyleId>{5C22544A-7EE6-4342-B048-85BDC9FD1C3A}</a:tableStyleId>
              </a:tblPr>
              <a:tblGrid>
                <a:gridCol w="4412456">
                  <a:extLst>
                    <a:ext uri="{9D8B030D-6E8A-4147-A177-3AD203B41FA5}">
                      <a16:colId xmlns:a16="http://schemas.microsoft.com/office/drawing/2014/main" val="1181615134"/>
                    </a:ext>
                  </a:extLst>
                </a:gridCol>
                <a:gridCol w="4412456">
                  <a:extLst>
                    <a:ext uri="{9D8B030D-6E8A-4147-A177-3AD203B41FA5}">
                      <a16:colId xmlns:a16="http://schemas.microsoft.com/office/drawing/2014/main" val="3817942827"/>
                    </a:ext>
                  </a:extLst>
                </a:gridCol>
              </a:tblGrid>
              <a:tr h="370840">
                <a:tc>
                  <a:txBody>
                    <a:bodyPr/>
                    <a:lstStyle/>
                    <a:p>
                      <a:pPr algn="l" fontAlgn="t"/>
                      <a:r>
                        <a:rPr lang="en-IN" b="1" dirty="0">
                          <a:effectLst/>
                        </a:rPr>
                        <a:t>Predicate</a:t>
                      </a:r>
                    </a:p>
                  </a:txBody>
                  <a:tcPr/>
                </a:tc>
                <a:tc>
                  <a:txBody>
                    <a:bodyPr/>
                    <a:lstStyle/>
                    <a:p>
                      <a:pPr algn="l" fontAlgn="t"/>
                      <a:r>
                        <a:rPr lang="en-IN" b="1">
                          <a:effectLst/>
                        </a:rPr>
                        <a:t>Syntax</a:t>
                      </a:r>
                    </a:p>
                  </a:txBody>
                  <a:tcPr/>
                </a:tc>
                <a:extLst>
                  <a:ext uri="{0D108BD9-81ED-4DB2-BD59-A6C34878D82A}">
                    <a16:rowId xmlns:a16="http://schemas.microsoft.com/office/drawing/2014/main" val="480944963"/>
                  </a:ext>
                </a:extLst>
              </a:tr>
              <a:tr h="370840">
                <a:tc>
                  <a:txBody>
                    <a:bodyPr/>
                    <a:lstStyle/>
                    <a:p>
                      <a:pPr algn="l" fontAlgn="t"/>
                      <a:r>
                        <a:rPr lang="en-IN">
                          <a:effectLst/>
                        </a:rPr>
                        <a:t>Property point value.</a:t>
                      </a:r>
                    </a:p>
                  </a:txBody>
                  <a:tcPr/>
                </a:tc>
                <a:tc>
                  <a:txBody>
                    <a:bodyPr/>
                    <a:lstStyle/>
                    <a:p>
                      <a:pPr algn="l" fontAlgn="t"/>
                      <a:r>
                        <a:rPr lang="en-US">
                          <a:effectLst/>
                        </a:rPr>
                        <a:t>n.prop = point({x: value, y: value})</a:t>
                      </a:r>
                    </a:p>
                  </a:txBody>
                  <a:tcPr/>
                </a:tc>
                <a:extLst>
                  <a:ext uri="{0D108BD9-81ED-4DB2-BD59-A6C34878D82A}">
                    <a16:rowId xmlns:a16="http://schemas.microsoft.com/office/drawing/2014/main" val="689652312"/>
                  </a:ext>
                </a:extLst>
              </a:tr>
              <a:tr h="370840">
                <a:tc>
                  <a:txBody>
                    <a:bodyPr/>
                    <a:lstStyle/>
                    <a:p>
                      <a:pPr algn="l" fontAlgn="t"/>
                      <a:r>
                        <a:rPr lang="en-IN">
                          <a:effectLst/>
                        </a:rPr>
                        <a:t>Within bounding box.</a:t>
                      </a:r>
                    </a:p>
                  </a:txBody>
                  <a:tcPr/>
                </a:tc>
                <a:tc>
                  <a:txBody>
                    <a:bodyPr/>
                    <a:lstStyle/>
                    <a:p>
                      <a:pPr algn="l" fontAlgn="t"/>
                      <a:r>
                        <a:rPr lang="en-IN">
                          <a:effectLst/>
                        </a:rPr>
                        <a:t>point.withinBBox(n.prop, lowerLeftCorner, upperRightCorner)</a:t>
                      </a:r>
                    </a:p>
                  </a:txBody>
                  <a:tcPr/>
                </a:tc>
                <a:extLst>
                  <a:ext uri="{0D108BD9-81ED-4DB2-BD59-A6C34878D82A}">
                    <a16:rowId xmlns:a16="http://schemas.microsoft.com/office/drawing/2014/main" val="1517634487"/>
                  </a:ext>
                </a:extLst>
              </a:tr>
              <a:tr h="370840">
                <a:tc>
                  <a:txBody>
                    <a:bodyPr/>
                    <a:lstStyle/>
                    <a:p>
                      <a:pPr algn="l" fontAlgn="t"/>
                      <a:r>
                        <a:rPr lang="en-IN">
                          <a:effectLst/>
                        </a:rPr>
                        <a:t>Distance.</a:t>
                      </a:r>
                    </a:p>
                  </a:txBody>
                  <a:tcPr/>
                </a:tc>
                <a:tc>
                  <a:txBody>
                    <a:bodyPr/>
                    <a:lstStyle/>
                    <a:p>
                      <a:pPr algn="l" fontAlgn="t"/>
                      <a:r>
                        <a:rPr lang="fr-FR" dirty="0" err="1">
                          <a:effectLst/>
                        </a:rPr>
                        <a:t>point.distance</a:t>
                      </a:r>
                      <a:r>
                        <a:rPr lang="fr-FR" dirty="0">
                          <a:effectLst/>
                        </a:rPr>
                        <a:t>(</a:t>
                      </a:r>
                      <a:r>
                        <a:rPr lang="fr-FR" dirty="0" err="1">
                          <a:effectLst/>
                        </a:rPr>
                        <a:t>n.prop</a:t>
                      </a:r>
                      <a:r>
                        <a:rPr lang="fr-FR" dirty="0">
                          <a:effectLst/>
                        </a:rPr>
                        <a:t>, center) &lt; = distance</a:t>
                      </a:r>
                    </a:p>
                  </a:txBody>
                  <a:tcPr/>
                </a:tc>
                <a:extLst>
                  <a:ext uri="{0D108BD9-81ED-4DB2-BD59-A6C34878D82A}">
                    <a16:rowId xmlns:a16="http://schemas.microsoft.com/office/drawing/2014/main" val="1063410504"/>
                  </a:ext>
                </a:extLst>
              </a:tr>
            </a:tbl>
          </a:graphicData>
        </a:graphic>
      </p:graphicFrame>
    </p:spTree>
    <p:extLst>
      <p:ext uri="{BB962C8B-B14F-4D97-AF65-F5344CB8AC3E}">
        <p14:creationId xmlns:p14="http://schemas.microsoft.com/office/powerpoint/2010/main" val="239058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257D-F89B-50CC-C923-550BA755E1E9}"/>
              </a:ext>
            </a:extLst>
          </p:cNvPr>
          <p:cNvSpPr>
            <a:spLocks noGrp="1"/>
          </p:cNvSpPr>
          <p:nvPr>
            <p:ph type="title"/>
          </p:nvPr>
        </p:nvSpPr>
        <p:spPr/>
        <p:txBody>
          <a:bodyPr/>
          <a:lstStyle/>
          <a:p>
            <a:r>
              <a:rPr lang="en-US" dirty="0"/>
              <a:t>Create a point index on nodes</a:t>
            </a:r>
            <a:endParaRPr lang="en-IN" dirty="0"/>
          </a:p>
        </p:txBody>
      </p:sp>
      <p:graphicFrame>
        <p:nvGraphicFramePr>
          <p:cNvPr id="4" name="Table 4">
            <a:extLst>
              <a:ext uri="{FF2B5EF4-FFF2-40B4-BE49-F238E27FC236}">
                <a16:creationId xmlns:a16="http://schemas.microsoft.com/office/drawing/2014/main" id="{C810DADC-FEA2-832F-B37D-9246393F44DD}"/>
              </a:ext>
            </a:extLst>
          </p:cNvPr>
          <p:cNvGraphicFramePr>
            <a:graphicFrameLocks noGrp="1"/>
          </p:cNvGraphicFramePr>
          <p:nvPr>
            <p:ph idx="1"/>
          </p:nvPr>
        </p:nvGraphicFramePr>
        <p:xfrm>
          <a:off x="1155700" y="2603500"/>
          <a:ext cx="8824912" cy="2651760"/>
        </p:xfrm>
        <a:graphic>
          <a:graphicData uri="http://schemas.openxmlformats.org/drawingml/2006/table">
            <a:tbl>
              <a:tblPr firstRow="1" bandRow="1">
                <a:tableStyleId>{5C22544A-7EE6-4342-B048-85BDC9FD1C3A}</a:tableStyleId>
              </a:tblPr>
              <a:tblGrid>
                <a:gridCol w="4412456">
                  <a:extLst>
                    <a:ext uri="{9D8B030D-6E8A-4147-A177-3AD203B41FA5}">
                      <a16:colId xmlns:a16="http://schemas.microsoft.com/office/drawing/2014/main" val="3365281605"/>
                    </a:ext>
                  </a:extLst>
                </a:gridCol>
                <a:gridCol w="4412456">
                  <a:extLst>
                    <a:ext uri="{9D8B030D-6E8A-4147-A177-3AD203B41FA5}">
                      <a16:colId xmlns:a16="http://schemas.microsoft.com/office/drawing/2014/main" val="3403078132"/>
                    </a:ext>
                  </a:extLst>
                </a:gridCol>
              </a:tblGrid>
              <a:tr h="370840">
                <a:tc>
                  <a:txBody>
                    <a:bodyPr/>
                    <a:lstStyle/>
                    <a:p>
                      <a:pPr algn="l" fontAlgn="t"/>
                      <a:r>
                        <a:rPr lang="en-IN" dirty="0">
                          <a:effectLst/>
                        </a:rPr>
                        <a:t>Syntax</a:t>
                      </a:r>
                    </a:p>
                  </a:txBody>
                  <a:tcPr/>
                </a:tc>
                <a:tc>
                  <a:txBody>
                    <a:bodyPr/>
                    <a:lstStyle/>
                    <a:p>
                      <a:pPr algn="l" fontAlgn="t"/>
                      <a:r>
                        <a:rPr lang="en-US">
                          <a:effectLst/>
                        </a:rPr>
                        <a:t>CREATE POINT INDEX [index_name] [IF NOT EXISTS] FOR (n:LabelName) ON (n.propertyName) [OPTIONS "{" option: value[, ...] "}"]</a:t>
                      </a:r>
                    </a:p>
                  </a:txBody>
                  <a:tcPr/>
                </a:tc>
                <a:extLst>
                  <a:ext uri="{0D108BD9-81ED-4DB2-BD59-A6C34878D82A}">
                    <a16:rowId xmlns:a16="http://schemas.microsoft.com/office/drawing/2014/main" val="771632406"/>
                  </a:ext>
                </a:extLst>
              </a:tr>
              <a:tr h="370840">
                <a:tc>
                  <a:txBody>
                    <a:bodyPr/>
                    <a:lstStyle/>
                    <a:p>
                      <a:pPr algn="l" fontAlgn="t"/>
                      <a:r>
                        <a:rPr lang="en-IN">
                          <a:effectLst/>
                        </a:rPr>
                        <a:t>Description</a:t>
                      </a:r>
                    </a:p>
                  </a:txBody>
                  <a:tcPr/>
                </a:tc>
                <a:tc>
                  <a:txBody>
                    <a:bodyPr/>
                    <a:lstStyle/>
                    <a:p>
                      <a:pPr algn="l" fontAlgn="t"/>
                      <a:r>
                        <a:rPr lang="en-US" dirty="0">
                          <a:effectLst/>
                        </a:rPr>
                        <a:t>Create a point index on nodes where the property has a point value.</a:t>
                      </a:r>
                    </a:p>
                    <a:p>
                      <a:pPr algn="l" fontAlgn="t"/>
                      <a:r>
                        <a:rPr lang="en-US" dirty="0">
                          <a:effectLst/>
                        </a:rPr>
                        <a:t>Index provider and configuration can be specified using the OPTIONS clause.</a:t>
                      </a:r>
                    </a:p>
                  </a:txBody>
                  <a:tcPr/>
                </a:tc>
                <a:extLst>
                  <a:ext uri="{0D108BD9-81ED-4DB2-BD59-A6C34878D82A}">
                    <a16:rowId xmlns:a16="http://schemas.microsoft.com/office/drawing/2014/main" val="2966720474"/>
                  </a:ext>
                </a:extLst>
              </a:tr>
            </a:tbl>
          </a:graphicData>
        </a:graphic>
      </p:graphicFrame>
    </p:spTree>
    <p:extLst>
      <p:ext uri="{BB962C8B-B14F-4D97-AF65-F5344CB8AC3E}">
        <p14:creationId xmlns:p14="http://schemas.microsoft.com/office/powerpoint/2010/main" val="1915650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257D-F89B-50CC-C923-550BA755E1E9}"/>
              </a:ext>
            </a:extLst>
          </p:cNvPr>
          <p:cNvSpPr>
            <a:spLocks noGrp="1"/>
          </p:cNvSpPr>
          <p:nvPr>
            <p:ph type="title"/>
          </p:nvPr>
        </p:nvSpPr>
        <p:spPr/>
        <p:txBody>
          <a:bodyPr/>
          <a:lstStyle/>
          <a:p>
            <a:r>
              <a:rPr lang="en-US" dirty="0"/>
              <a:t>Create a point index on relationships</a:t>
            </a:r>
            <a:endParaRPr lang="en-IN" dirty="0"/>
          </a:p>
        </p:txBody>
      </p:sp>
      <p:graphicFrame>
        <p:nvGraphicFramePr>
          <p:cNvPr id="4" name="Table 4">
            <a:extLst>
              <a:ext uri="{FF2B5EF4-FFF2-40B4-BE49-F238E27FC236}">
                <a16:creationId xmlns:a16="http://schemas.microsoft.com/office/drawing/2014/main" id="{C810DADC-FEA2-832F-B37D-9246393F44DD}"/>
              </a:ext>
            </a:extLst>
          </p:cNvPr>
          <p:cNvGraphicFramePr>
            <a:graphicFrameLocks noGrp="1"/>
          </p:cNvGraphicFramePr>
          <p:nvPr>
            <p:ph idx="1"/>
          </p:nvPr>
        </p:nvGraphicFramePr>
        <p:xfrm>
          <a:off x="1155700" y="2603500"/>
          <a:ext cx="8824912" cy="2651760"/>
        </p:xfrm>
        <a:graphic>
          <a:graphicData uri="http://schemas.openxmlformats.org/drawingml/2006/table">
            <a:tbl>
              <a:tblPr firstRow="1" bandRow="1">
                <a:tableStyleId>{5C22544A-7EE6-4342-B048-85BDC9FD1C3A}</a:tableStyleId>
              </a:tblPr>
              <a:tblGrid>
                <a:gridCol w="4412456">
                  <a:extLst>
                    <a:ext uri="{9D8B030D-6E8A-4147-A177-3AD203B41FA5}">
                      <a16:colId xmlns:a16="http://schemas.microsoft.com/office/drawing/2014/main" val="3365281605"/>
                    </a:ext>
                  </a:extLst>
                </a:gridCol>
                <a:gridCol w="4412456">
                  <a:extLst>
                    <a:ext uri="{9D8B030D-6E8A-4147-A177-3AD203B41FA5}">
                      <a16:colId xmlns:a16="http://schemas.microsoft.com/office/drawing/2014/main" val="3403078132"/>
                    </a:ext>
                  </a:extLst>
                </a:gridCol>
              </a:tblGrid>
              <a:tr h="370840">
                <a:tc>
                  <a:txBody>
                    <a:bodyPr/>
                    <a:lstStyle/>
                    <a:p>
                      <a:pPr algn="l" fontAlgn="t"/>
                      <a:r>
                        <a:rPr lang="en-IN" dirty="0">
                          <a:effectLst/>
                        </a:rPr>
                        <a:t>Syntax</a:t>
                      </a:r>
                    </a:p>
                  </a:txBody>
                  <a:tcPr/>
                </a:tc>
                <a:tc>
                  <a:txBody>
                    <a:bodyPr/>
                    <a:lstStyle/>
                    <a:p>
                      <a:pPr algn="l" fontAlgn="t"/>
                      <a:r>
                        <a:rPr lang="en-US">
                          <a:effectLst/>
                        </a:rPr>
                        <a:t>CREATE POINT INDEX [index_name] [IF NOT EXISTS] FOR ()-"["r:TYPE_NAME"]"-() ON (r.propertyName) [OPTIONS "{" option: value[, ...] "}"]</a:t>
                      </a:r>
                    </a:p>
                  </a:txBody>
                  <a:tcPr/>
                </a:tc>
                <a:extLst>
                  <a:ext uri="{0D108BD9-81ED-4DB2-BD59-A6C34878D82A}">
                    <a16:rowId xmlns:a16="http://schemas.microsoft.com/office/drawing/2014/main" val="771632406"/>
                  </a:ext>
                </a:extLst>
              </a:tr>
              <a:tr h="370840">
                <a:tc>
                  <a:txBody>
                    <a:bodyPr/>
                    <a:lstStyle/>
                    <a:p>
                      <a:pPr algn="l" fontAlgn="t"/>
                      <a:r>
                        <a:rPr lang="en-IN">
                          <a:effectLst/>
                        </a:rPr>
                        <a:t>Description</a:t>
                      </a:r>
                    </a:p>
                  </a:txBody>
                  <a:tcPr/>
                </a:tc>
                <a:tc>
                  <a:txBody>
                    <a:bodyPr/>
                    <a:lstStyle/>
                    <a:p>
                      <a:pPr algn="l" fontAlgn="t"/>
                      <a:r>
                        <a:rPr lang="en-US" dirty="0">
                          <a:effectLst/>
                        </a:rPr>
                        <a:t>Create a point index on relationships where the property has a point value.</a:t>
                      </a:r>
                    </a:p>
                    <a:p>
                      <a:pPr algn="l" fontAlgn="t"/>
                      <a:r>
                        <a:rPr lang="en-US" dirty="0">
                          <a:effectLst/>
                        </a:rPr>
                        <a:t>Index provider and configuration can be specified using the OPTIONS clause.</a:t>
                      </a:r>
                    </a:p>
                  </a:txBody>
                  <a:tcPr/>
                </a:tc>
                <a:extLst>
                  <a:ext uri="{0D108BD9-81ED-4DB2-BD59-A6C34878D82A}">
                    <a16:rowId xmlns:a16="http://schemas.microsoft.com/office/drawing/2014/main" val="2966720474"/>
                  </a:ext>
                </a:extLst>
              </a:tr>
            </a:tbl>
          </a:graphicData>
        </a:graphic>
      </p:graphicFrame>
    </p:spTree>
    <p:extLst>
      <p:ext uri="{BB962C8B-B14F-4D97-AF65-F5344CB8AC3E}">
        <p14:creationId xmlns:p14="http://schemas.microsoft.com/office/powerpoint/2010/main" val="117319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TEXT indexes</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normAutofit/>
          </a:bodyPr>
          <a:lstStyle/>
          <a:p>
            <a:r>
              <a:rPr lang="en-US" dirty="0"/>
              <a:t>In combination with node label and relationship type predicates, TEXT indexes only solve predicates operating on strings. </a:t>
            </a:r>
          </a:p>
          <a:p>
            <a:r>
              <a:rPr lang="en-US" dirty="0"/>
              <a:t>Only used when it is known that the predicate evaluates to null for all non-string values.</a:t>
            </a:r>
          </a:p>
          <a:p>
            <a:r>
              <a:rPr lang="en-US" dirty="0"/>
              <a:t>Predicates that only operate on strings are always solvable by a TEXT index:</a:t>
            </a:r>
          </a:p>
          <a:p>
            <a:pPr>
              <a:buFont typeface="Wingdings" panose="05000000000000000000" pitchFamily="2" charset="2"/>
              <a:buChar char="§"/>
            </a:pPr>
            <a:r>
              <a:rPr lang="en-US" dirty="0"/>
              <a:t>STARTS WITH</a:t>
            </a:r>
          </a:p>
          <a:p>
            <a:pPr>
              <a:buFont typeface="Wingdings" panose="05000000000000000000" pitchFamily="2" charset="2"/>
              <a:buChar char="§"/>
            </a:pPr>
            <a:r>
              <a:rPr lang="en-US" dirty="0"/>
              <a:t>ENDS WITH</a:t>
            </a:r>
          </a:p>
          <a:p>
            <a:pPr>
              <a:buFont typeface="Wingdings" panose="05000000000000000000" pitchFamily="2" charset="2"/>
              <a:buChar char="§"/>
            </a:pPr>
            <a:r>
              <a:rPr lang="en-US" dirty="0"/>
              <a:t>CONTAINS</a:t>
            </a:r>
            <a:endParaRPr lang="en-IN" dirty="0"/>
          </a:p>
        </p:txBody>
      </p:sp>
    </p:spTree>
    <p:extLst>
      <p:ext uri="{BB962C8B-B14F-4D97-AF65-F5344CB8AC3E}">
        <p14:creationId xmlns:p14="http://schemas.microsoft.com/office/powerpoint/2010/main" val="1286428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TEXT indexes</a:t>
            </a:r>
            <a:endParaRPr lang="en-IN" dirty="0"/>
          </a:p>
        </p:txBody>
      </p:sp>
      <p:graphicFrame>
        <p:nvGraphicFramePr>
          <p:cNvPr id="4" name="Table 4">
            <a:extLst>
              <a:ext uri="{FF2B5EF4-FFF2-40B4-BE49-F238E27FC236}">
                <a16:creationId xmlns:a16="http://schemas.microsoft.com/office/drawing/2014/main" id="{47D49791-6F0D-F442-A2D2-4C2C3825B0F4}"/>
              </a:ext>
            </a:extLst>
          </p:cNvPr>
          <p:cNvGraphicFramePr>
            <a:graphicFrameLocks noGrp="1"/>
          </p:cNvGraphicFramePr>
          <p:nvPr>
            <p:ph idx="1"/>
            <p:extLst>
              <p:ext uri="{D42A27DB-BD31-4B8C-83A1-F6EECF244321}">
                <p14:modId xmlns:p14="http://schemas.microsoft.com/office/powerpoint/2010/main" val="375137439"/>
              </p:ext>
            </p:extLst>
          </p:nvPr>
        </p:nvGraphicFramePr>
        <p:xfrm>
          <a:off x="1155700" y="2603500"/>
          <a:ext cx="8824912" cy="2494280"/>
        </p:xfrm>
        <a:graphic>
          <a:graphicData uri="http://schemas.openxmlformats.org/drawingml/2006/table">
            <a:tbl>
              <a:tblPr firstRow="1" bandRow="1">
                <a:tableStyleId>{5C22544A-7EE6-4342-B048-85BDC9FD1C3A}</a:tableStyleId>
              </a:tblPr>
              <a:tblGrid>
                <a:gridCol w="4412456">
                  <a:extLst>
                    <a:ext uri="{9D8B030D-6E8A-4147-A177-3AD203B41FA5}">
                      <a16:colId xmlns:a16="http://schemas.microsoft.com/office/drawing/2014/main" val="2344956262"/>
                    </a:ext>
                  </a:extLst>
                </a:gridCol>
                <a:gridCol w="4412456">
                  <a:extLst>
                    <a:ext uri="{9D8B030D-6E8A-4147-A177-3AD203B41FA5}">
                      <a16:colId xmlns:a16="http://schemas.microsoft.com/office/drawing/2014/main" val="606509450"/>
                    </a:ext>
                  </a:extLst>
                </a:gridCol>
              </a:tblGrid>
              <a:tr h="370840">
                <a:tc>
                  <a:txBody>
                    <a:bodyPr/>
                    <a:lstStyle/>
                    <a:p>
                      <a:pPr algn="l" fontAlgn="t"/>
                      <a:r>
                        <a:rPr lang="en-IN" b="1" dirty="0">
                          <a:effectLst/>
                        </a:rPr>
                        <a:t>Predicate</a:t>
                      </a:r>
                    </a:p>
                  </a:txBody>
                  <a:tcPr/>
                </a:tc>
                <a:tc>
                  <a:txBody>
                    <a:bodyPr/>
                    <a:lstStyle/>
                    <a:p>
                      <a:pPr algn="l" fontAlgn="t"/>
                      <a:r>
                        <a:rPr lang="en-IN" b="1">
                          <a:effectLst/>
                        </a:rPr>
                        <a:t>Syntax</a:t>
                      </a:r>
                    </a:p>
                  </a:txBody>
                  <a:tcPr/>
                </a:tc>
                <a:extLst>
                  <a:ext uri="{0D108BD9-81ED-4DB2-BD59-A6C34878D82A}">
                    <a16:rowId xmlns:a16="http://schemas.microsoft.com/office/drawing/2014/main" val="3389520547"/>
                  </a:ext>
                </a:extLst>
              </a:tr>
              <a:tr h="370840">
                <a:tc>
                  <a:txBody>
                    <a:bodyPr/>
                    <a:lstStyle/>
                    <a:p>
                      <a:pPr algn="l" fontAlgn="t"/>
                      <a:r>
                        <a:rPr lang="en-IN">
                          <a:effectLst/>
                        </a:rPr>
                        <a:t>Equality check.</a:t>
                      </a:r>
                    </a:p>
                  </a:txBody>
                  <a:tcPr/>
                </a:tc>
                <a:tc>
                  <a:txBody>
                    <a:bodyPr/>
                    <a:lstStyle/>
                    <a:p>
                      <a:pPr algn="l" fontAlgn="t"/>
                      <a:r>
                        <a:rPr lang="en-IN">
                          <a:effectLst/>
                        </a:rPr>
                        <a:t>n.prop = 'example_string'</a:t>
                      </a:r>
                    </a:p>
                  </a:txBody>
                  <a:tcPr/>
                </a:tc>
                <a:extLst>
                  <a:ext uri="{0D108BD9-81ED-4DB2-BD59-A6C34878D82A}">
                    <a16:rowId xmlns:a16="http://schemas.microsoft.com/office/drawing/2014/main" val="2188363734"/>
                  </a:ext>
                </a:extLst>
              </a:tr>
              <a:tr h="370840">
                <a:tc>
                  <a:txBody>
                    <a:bodyPr/>
                    <a:lstStyle/>
                    <a:p>
                      <a:pPr algn="l" fontAlgn="t"/>
                      <a:r>
                        <a:rPr lang="en-IN">
                          <a:effectLst/>
                        </a:rPr>
                        <a:t>List membership check.</a:t>
                      </a:r>
                    </a:p>
                  </a:txBody>
                  <a:tcPr/>
                </a:tc>
                <a:tc>
                  <a:txBody>
                    <a:bodyPr/>
                    <a:lstStyle/>
                    <a:p>
                      <a:pPr algn="l" fontAlgn="t"/>
                      <a:r>
                        <a:rPr lang="en-US">
                          <a:effectLst/>
                        </a:rPr>
                        <a:t>n.prop IN ['abc', 'example_string', 'neo4j']</a:t>
                      </a:r>
                    </a:p>
                  </a:txBody>
                  <a:tcPr/>
                </a:tc>
                <a:extLst>
                  <a:ext uri="{0D108BD9-81ED-4DB2-BD59-A6C34878D82A}">
                    <a16:rowId xmlns:a16="http://schemas.microsoft.com/office/drawing/2014/main" val="1905309550"/>
                  </a:ext>
                </a:extLst>
              </a:tr>
              <a:tr h="370840">
                <a:tc>
                  <a:txBody>
                    <a:bodyPr/>
                    <a:lstStyle/>
                    <a:p>
                      <a:pPr algn="l" fontAlgn="t"/>
                      <a:r>
                        <a:rPr lang="en-IN">
                          <a:effectLst/>
                        </a:rPr>
                        <a:t>Prefix search.</a:t>
                      </a:r>
                    </a:p>
                  </a:txBody>
                  <a:tcPr/>
                </a:tc>
                <a:tc>
                  <a:txBody>
                    <a:bodyPr/>
                    <a:lstStyle/>
                    <a:p>
                      <a:pPr algn="l" fontAlgn="t"/>
                      <a:r>
                        <a:rPr lang="en-IN">
                          <a:effectLst/>
                        </a:rPr>
                        <a:t>STARTS WITH</a:t>
                      </a:r>
                    </a:p>
                  </a:txBody>
                  <a:tcPr/>
                </a:tc>
                <a:extLst>
                  <a:ext uri="{0D108BD9-81ED-4DB2-BD59-A6C34878D82A}">
                    <a16:rowId xmlns:a16="http://schemas.microsoft.com/office/drawing/2014/main" val="2434485762"/>
                  </a:ext>
                </a:extLst>
              </a:tr>
              <a:tr h="370840">
                <a:tc>
                  <a:txBody>
                    <a:bodyPr/>
                    <a:lstStyle/>
                    <a:p>
                      <a:pPr algn="l" fontAlgn="t"/>
                      <a:r>
                        <a:rPr lang="en-IN">
                          <a:effectLst/>
                        </a:rPr>
                        <a:t>Suffix search.</a:t>
                      </a:r>
                    </a:p>
                  </a:txBody>
                  <a:tcPr/>
                </a:tc>
                <a:tc>
                  <a:txBody>
                    <a:bodyPr/>
                    <a:lstStyle/>
                    <a:p>
                      <a:pPr algn="l" fontAlgn="t"/>
                      <a:r>
                        <a:rPr lang="en-IN">
                          <a:effectLst/>
                        </a:rPr>
                        <a:t>ENDS WITH</a:t>
                      </a:r>
                    </a:p>
                  </a:txBody>
                  <a:tcPr/>
                </a:tc>
                <a:extLst>
                  <a:ext uri="{0D108BD9-81ED-4DB2-BD59-A6C34878D82A}">
                    <a16:rowId xmlns:a16="http://schemas.microsoft.com/office/drawing/2014/main" val="246967773"/>
                  </a:ext>
                </a:extLst>
              </a:tr>
              <a:tr h="370840">
                <a:tc>
                  <a:txBody>
                    <a:bodyPr/>
                    <a:lstStyle/>
                    <a:p>
                      <a:pPr algn="l" fontAlgn="t"/>
                      <a:r>
                        <a:rPr lang="en-IN">
                          <a:effectLst/>
                        </a:rPr>
                        <a:t>Substring search.</a:t>
                      </a:r>
                    </a:p>
                  </a:txBody>
                  <a:tcPr/>
                </a:tc>
                <a:tc>
                  <a:txBody>
                    <a:bodyPr/>
                    <a:lstStyle/>
                    <a:p>
                      <a:pPr algn="l" fontAlgn="t"/>
                      <a:r>
                        <a:rPr lang="en-IN" dirty="0">
                          <a:effectLst/>
                        </a:rPr>
                        <a:t>CONTAINS</a:t>
                      </a:r>
                    </a:p>
                  </a:txBody>
                  <a:tcPr/>
                </a:tc>
                <a:extLst>
                  <a:ext uri="{0D108BD9-81ED-4DB2-BD59-A6C34878D82A}">
                    <a16:rowId xmlns:a16="http://schemas.microsoft.com/office/drawing/2014/main" val="2776585376"/>
                  </a:ext>
                </a:extLst>
              </a:tr>
            </a:tbl>
          </a:graphicData>
        </a:graphic>
      </p:graphicFrame>
    </p:spTree>
    <p:extLst>
      <p:ext uri="{BB962C8B-B14F-4D97-AF65-F5344CB8AC3E}">
        <p14:creationId xmlns:p14="http://schemas.microsoft.com/office/powerpoint/2010/main" val="1123956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257D-F89B-50CC-C923-550BA755E1E9}"/>
              </a:ext>
            </a:extLst>
          </p:cNvPr>
          <p:cNvSpPr>
            <a:spLocks noGrp="1"/>
          </p:cNvSpPr>
          <p:nvPr>
            <p:ph type="title"/>
          </p:nvPr>
        </p:nvSpPr>
        <p:spPr/>
        <p:txBody>
          <a:bodyPr/>
          <a:lstStyle/>
          <a:p>
            <a:r>
              <a:rPr lang="en-US" dirty="0"/>
              <a:t>Create a text index on nodes</a:t>
            </a:r>
            <a:endParaRPr lang="en-IN" dirty="0"/>
          </a:p>
        </p:txBody>
      </p:sp>
      <p:graphicFrame>
        <p:nvGraphicFramePr>
          <p:cNvPr id="4" name="Table 4">
            <a:extLst>
              <a:ext uri="{FF2B5EF4-FFF2-40B4-BE49-F238E27FC236}">
                <a16:creationId xmlns:a16="http://schemas.microsoft.com/office/drawing/2014/main" id="{C810DADC-FEA2-832F-B37D-9246393F44DD}"/>
              </a:ext>
            </a:extLst>
          </p:cNvPr>
          <p:cNvGraphicFramePr>
            <a:graphicFrameLocks noGrp="1"/>
          </p:cNvGraphicFramePr>
          <p:nvPr>
            <p:ph idx="1"/>
          </p:nvPr>
        </p:nvGraphicFramePr>
        <p:xfrm>
          <a:off x="1155700" y="2603500"/>
          <a:ext cx="8824912" cy="2377440"/>
        </p:xfrm>
        <a:graphic>
          <a:graphicData uri="http://schemas.openxmlformats.org/drawingml/2006/table">
            <a:tbl>
              <a:tblPr firstRow="1" bandRow="1">
                <a:tableStyleId>{5C22544A-7EE6-4342-B048-85BDC9FD1C3A}</a:tableStyleId>
              </a:tblPr>
              <a:tblGrid>
                <a:gridCol w="4412456">
                  <a:extLst>
                    <a:ext uri="{9D8B030D-6E8A-4147-A177-3AD203B41FA5}">
                      <a16:colId xmlns:a16="http://schemas.microsoft.com/office/drawing/2014/main" val="3365281605"/>
                    </a:ext>
                  </a:extLst>
                </a:gridCol>
                <a:gridCol w="4412456">
                  <a:extLst>
                    <a:ext uri="{9D8B030D-6E8A-4147-A177-3AD203B41FA5}">
                      <a16:colId xmlns:a16="http://schemas.microsoft.com/office/drawing/2014/main" val="3403078132"/>
                    </a:ext>
                  </a:extLst>
                </a:gridCol>
              </a:tblGrid>
              <a:tr h="370840">
                <a:tc>
                  <a:txBody>
                    <a:bodyPr/>
                    <a:lstStyle/>
                    <a:p>
                      <a:pPr algn="l" fontAlgn="t"/>
                      <a:r>
                        <a:rPr lang="en-IN" dirty="0">
                          <a:effectLst/>
                        </a:rPr>
                        <a:t>Syntax</a:t>
                      </a:r>
                    </a:p>
                  </a:txBody>
                  <a:tcPr/>
                </a:tc>
                <a:tc>
                  <a:txBody>
                    <a:bodyPr/>
                    <a:lstStyle/>
                    <a:p>
                      <a:pPr algn="l" fontAlgn="t"/>
                      <a:r>
                        <a:rPr lang="en-US">
                          <a:effectLst/>
                        </a:rPr>
                        <a:t>CREATE TEXT INDEX [index_name] [IF NOT EXISTS] FOR (n:LabelName) ON (n.propertyName) [OPTIONS "{" option: value[, ...] "}"]</a:t>
                      </a:r>
                    </a:p>
                  </a:txBody>
                  <a:tcPr/>
                </a:tc>
                <a:extLst>
                  <a:ext uri="{0D108BD9-81ED-4DB2-BD59-A6C34878D82A}">
                    <a16:rowId xmlns:a16="http://schemas.microsoft.com/office/drawing/2014/main" val="771632406"/>
                  </a:ext>
                </a:extLst>
              </a:tr>
              <a:tr h="370840">
                <a:tc>
                  <a:txBody>
                    <a:bodyPr/>
                    <a:lstStyle/>
                    <a:p>
                      <a:pPr algn="l" fontAlgn="t"/>
                      <a:r>
                        <a:rPr lang="en-IN">
                          <a:effectLst/>
                        </a:rPr>
                        <a:t>Description</a:t>
                      </a:r>
                    </a:p>
                  </a:txBody>
                  <a:tcPr/>
                </a:tc>
                <a:tc>
                  <a:txBody>
                    <a:bodyPr/>
                    <a:lstStyle/>
                    <a:p>
                      <a:pPr algn="l" fontAlgn="t"/>
                      <a:r>
                        <a:rPr lang="en-US" dirty="0">
                          <a:effectLst/>
                        </a:rPr>
                        <a:t>Create a text index on nodes where the property has a string value.</a:t>
                      </a:r>
                    </a:p>
                    <a:p>
                      <a:pPr algn="l" fontAlgn="t"/>
                      <a:r>
                        <a:rPr lang="en-US" dirty="0">
                          <a:effectLst/>
                        </a:rPr>
                        <a:t>Index provider can be specified using the OPTIONS clause.</a:t>
                      </a:r>
                    </a:p>
                  </a:txBody>
                  <a:tcPr/>
                </a:tc>
                <a:extLst>
                  <a:ext uri="{0D108BD9-81ED-4DB2-BD59-A6C34878D82A}">
                    <a16:rowId xmlns:a16="http://schemas.microsoft.com/office/drawing/2014/main" val="2966720474"/>
                  </a:ext>
                </a:extLst>
              </a:tr>
            </a:tbl>
          </a:graphicData>
        </a:graphic>
      </p:graphicFrame>
    </p:spTree>
    <p:extLst>
      <p:ext uri="{BB962C8B-B14F-4D97-AF65-F5344CB8AC3E}">
        <p14:creationId xmlns:p14="http://schemas.microsoft.com/office/powerpoint/2010/main" val="520241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257D-F89B-50CC-C923-550BA755E1E9}"/>
              </a:ext>
            </a:extLst>
          </p:cNvPr>
          <p:cNvSpPr>
            <a:spLocks noGrp="1"/>
          </p:cNvSpPr>
          <p:nvPr>
            <p:ph type="title"/>
          </p:nvPr>
        </p:nvSpPr>
        <p:spPr/>
        <p:txBody>
          <a:bodyPr/>
          <a:lstStyle/>
          <a:p>
            <a:r>
              <a:rPr lang="en-US" dirty="0"/>
              <a:t>Create a text index on relationships</a:t>
            </a:r>
            <a:endParaRPr lang="en-IN" dirty="0"/>
          </a:p>
        </p:txBody>
      </p:sp>
      <p:graphicFrame>
        <p:nvGraphicFramePr>
          <p:cNvPr id="4" name="Table 4">
            <a:extLst>
              <a:ext uri="{FF2B5EF4-FFF2-40B4-BE49-F238E27FC236}">
                <a16:creationId xmlns:a16="http://schemas.microsoft.com/office/drawing/2014/main" id="{C810DADC-FEA2-832F-B37D-9246393F44DD}"/>
              </a:ext>
            </a:extLst>
          </p:cNvPr>
          <p:cNvGraphicFramePr>
            <a:graphicFrameLocks noGrp="1"/>
          </p:cNvGraphicFramePr>
          <p:nvPr>
            <p:ph idx="1"/>
          </p:nvPr>
        </p:nvGraphicFramePr>
        <p:xfrm>
          <a:off x="1155700" y="2603500"/>
          <a:ext cx="8824912" cy="2377440"/>
        </p:xfrm>
        <a:graphic>
          <a:graphicData uri="http://schemas.openxmlformats.org/drawingml/2006/table">
            <a:tbl>
              <a:tblPr firstRow="1" bandRow="1">
                <a:tableStyleId>{5C22544A-7EE6-4342-B048-85BDC9FD1C3A}</a:tableStyleId>
              </a:tblPr>
              <a:tblGrid>
                <a:gridCol w="4412456">
                  <a:extLst>
                    <a:ext uri="{9D8B030D-6E8A-4147-A177-3AD203B41FA5}">
                      <a16:colId xmlns:a16="http://schemas.microsoft.com/office/drawing/2014/main" val="3365281605"/>
                    </a:ext>
                  </a:extLst>
                </a:gridCol>
                <a:gridCol w="4412456">
                  <a:extLst>
                    <a:ext uri="{9D8B030D-6E8A-4147-A177-3AD203B41FA5}">
                      <a16:colId xmlns:a16="http://schemas.microsoft.com/office/drawing/2014/main" val="3403078132"/>
                    </a:ext>
                  </a:extLst>
                </a:gridCol>
              </a:tblGrid>
              <a:tr h="370840">
                <a:tc>
                  <a:txBody>
                    <a:bodyPr/>
                    <a:lstStyle/>
                    <a:p>
                      <a:pPr algn="l" fontAlgn="t"/>
                      <a:r>
                        <a:rPr lang="en-IN" dirty="0">
                          <a:effectLst/>
                        </a:rPr>
                        <a:t>Syntax</a:t>
                      </a:r>
                    </a:p>
                  </a:txBody>
                  <a:tcPr/>
                </a:tc>
                <a:tc>
                  <a:txBody>
                    <a:bodyPr/>
                    <a:lstStyle/>
                    <a:p>
                      <a:pPr algn="l" fontAlgn="t"/>
                      <a:r>
                        <a:rPr lang="en-US">
                          <a:effectLst/>
                        </a:rPr>
                        <a:t>CREATE TEXT INDEX [index_name] [IF NOT EXISTS] FOR ()-"["r:TYPE_NAME"]"-() ON (r.propertyName) [OPTIONS "{" option: value[, ...] "}"]</a:t>
                      </a:r>
                    </a:p>
                  </a:txBody>
                  <a:tcPr/>
                </a:tc>
                <a:extLst>
                  <a:ext uri="{0D108BD9-81ED-4DB2-BD59-A6C34878D82A}">
                    <a16:rowId xmlns:a16="http://schemas.microsoft.com/office/drawing/2014/main" val="771632406"/>
                  </a:ext>
                </a:extLst>
              </a:tr>
              <a:tr h="370840">
                <a:tc>
                  <a:txBody>
                    <a:bodyPr/>
                    <a:lstStyle/>
                    <a:p>
                      <a:pPr algn="l" fontAlgn="t"/>
                      <a:r>
                        <a:rPr lang="en-IN">
                          <a:effectLst/>
                        </a:rPr>
                        <a:t>Description</a:t>
                      </a:r>
                    </a:p>
                  </a:txBody>
                  <a:tcPr/>
                </a:tc>
                <a:tc>
                  <a:txBody>
                    <a:bodyPr/>
                    <a:lstStyle/>
                    <a:p>
                      <a:pPr algn="l" fontAlgn="t"/>
                      <a:r>
                        <a:rPr lang="en-US" dirty="0">
                          <a:effectLst/>
                        </a:rPr>
                        <a:t>Create a text index on relationships where the property has a string value.</a:t>
                      </a:r>
                    </a:p>
                    <a:p>
                      <a:pPr algn="l" fontAlgn="t"/>
                      <a:r>
                        <a:rPr lang="en-US" dirty="0">
                          <a:effectLst/>
                        </a:rPr>
                        <a:t>Index provider can be specified using the OPTIONS clause.</a:t>
                      </a:r>
                    </a:p>
                  </a:txBody>
                  <a:tcPr/>
                </a:tc>
                <a:extLst>
                  <a:ext uri="{0D108BD9-81ED-4DB2-BD59-A6C34878D82A}">
                    <a16:rowId xmlns:a16="http://schemas.microsoft.com/office/drawing/2014/main" val="2966720474"/>
                  </a:ext>
                </a:extLst>
              </a:tr>
            </a:tbl>
          </a:graphicData>
        </a:graphic>
      </p:graphicFrame>
    </p:spTree>
    <p:extLst>
      <p:ext uri="{BB962C8B-B14F-4D97-AF65-F5344CB8AC3E}">
        <p14:creationId xmlns:p14="http://schemas.microsoft.com/office/powerpoint/2010/main" val="3925511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D6084-3E45-37BA-3161-971F72D2002C}"/>
              </a:ext>
            </a:extLst>
          </p:cNvPr>
          <p:cNvSpPr>
            <a:spLocks noGrp="1"/>
          </p:cNvSpPr>
          <p:nvPr>
            <p:ph type="title"/>
          </p:nvPr>
        </p:nvSpPr>
        <p:spPr/>
        <p:txBody>
          <a:bodyPr/>
          <a:lstStyle/>
          <a:p>
            <a:r>
              <a:rPr lang="en-US" dirty="0"/>
              <a:t>Execution plan</a:t>
            </a:r>
            <a:endParaRPr lang="en-IN" dirty="0"/>
          </a:p>
        </p:txBody>
      </p:sp>
      <p:sp>
        <p:nvSpPr>
          <p:cNvPr id="3" name="Content Placeholder 2">
            <a:extLst>
              <a:ext uri="{FF2B5EF4-FFF2-40B4-BE49-F238E27FC236}">
                <a16:creationId xmlns:a16="http://schemas.microsoft.com/office/drawing/2014/main" id="{10837A45-CD33-2E63-0641-35F7CED8B08A}"/>
              </a:ext>
            </a:extLst>
          </p:cNvPr>
          <p:cNvSpPr>
            <a:spLocks noGrp="1"/>
          </p:cNvSpPr>
          <p:nvPr>
            <p:ph idx="1"/>
          </p:nvPr>
        </p:nvSpPr>
        <p:spPr>
          <a:xfrm>
            <a:off x="1154954" y="2603500"/>
            <a:ext cx="10346484" cy="3983038"/>
          </a:xfrm>
        </p:spPr>
        <p:txBody>
          <a:bodyPr/>
          <a:lstStyle/>
          <a:p>
            <a:pPr algn="l"/>
            <a:r>
              <a:rPr lang="en-US" b="0" i="0" dirty="0">
                <a:solidFill>
                  <a:srgbClr val="2D3748"/>
                </a:solidFill>
                <a:effectLst/>
                <a:latin typeface="Nunito Sans" pitchFamily="2" charset="0"/>
              </a:rPr>
              <a:t>Each Cypher query gets optimized and transformed into an </a:t>
            </a:r>
            <a:r>
              <a:rPr lang="en-US" b="1" i="0" u="none" strike="noStrike" dirty="0">
                <a:solidFill>
                  <a:srgbClr val="3182CE"/>
                </a:solidFill>
                <a:effectLst/>
                <a:latin typeface="Nunito Sans" pitchFamily="2" charset="0"/>
              </a:rPr>
              <a:t>execution plan</a:t>
            </a:r>
            <a:r>
              <a:rPr lang="en-US" b="0" i="0" dirty="0">
                <a:solidFill>
                  <a:srgbClr val="2D3748"/>
                </a:solidFill>
                <a:effectLst/>
                <a:latin typeface="Nunito Sans" pitchFamily="2" charset="0"/>
              </a:rPr>
              <a:t> by the Cypher query planner. </a:t>
            </a:r>
          </a:p>
          <a:p>
            <a:pPr algn="l"/>
            <a:r>
              <a:rPr lang="en-US" b="0" i="0" dirty="0">
                <a:solidFill>
                  <a:srgbClr val="2D3748"/>
                </a:solidFill>
                <a:effectLst/>
                <a:latin typeface="Nunito Sans" pitchFamily="2" charset="0"/>
              </a:rPr>
              <a:t>To minimize the resources used for this, try to use parameters instead of literals when possible.</a:t>
            </a:r>
          </a:p>
          <a:p>
            <a:pPr algn="l"/>
            <a:r>
              <a:rPr lang="en-US" b="0" i="0" dirty="0">
                <a:solidFill>
                  <a:srgbClr val="2D3748"/>
                </a:solidFill>
                <a:effectLst/>
                <a:latin typeface="Nunito Sans" pitchFamily="2" charset="0"/>
              </a:rPr>
              <a:t>This allows Cypher to re-use your queries instead of having to parse and build new execution plans.</a:t>
            </a:r>
          </a:p>
          <a:p>
            <a:endParaRPr lang="en-IN" dirty="0"/>
          </a:p>
        </p:txBody>
      </p:sp>
    </p:spTree>
    <p:extLst>
      <p:ext uri="{BB962C8B-B14F-4D97-AF65-F5344CB8AC3E}">
        <p14:creationId xmlns:p14="http://schemas.microsoft.com/office/powerpoint/2010/main" val="3347300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BBD20-8E09-5D66-7446-25EA64185CF2}"/>
              </a:ext>
            </a:extLst>
          </p:cNvPr>
          <p:cNvSpPr>
            <a:spLocks noGrp="1"/>
          </p:cNvSpPr>
          <p:nvPr>
            <p:ph type="title"/>
          </p:nvPr>
        </p:nvSpPr>
        <p:spPr/>
        <p:txBody>
          <a:bodyPr/>
          <a:lstStyle/>
          <a:p>
            <a:r>
              <a:rPr lang="en-US" dirty="0"/>
              <a:t>Text Indexes</a:t>
            </a:r>
            <a:endParaRPr lang="en-IN" dirty="0"/>
          </a:p>
        </p:txBody>
      </p:sp>
      <p:sp>
        <p:nvSpPr>
          <p:cNvPr id="3" name="Content Placeholder 2">
            <a:extLst>
              <a:ext uri="{FF2B5EF4-FFF2-40B4-BE49-F238E27FC236}">
                <a16:creationId xmlns:a16="http://schemas.microsoft.com/office/drawing/2014/main" id="{7F664712-8921-0629-214A-587E9D822B9B}"/>
              </a:ext>
            </a:extLst>
          </p:cNvPr>
          <p:cNvSpPr>
            <a:spLocks noGrp="1"/>
          </p:cNvSpPr>
          <p:nvPr>
            <p:ph idx="1"/>
          </p:nvPr>
        </p:nvSpPr>
        <p:spPr/>
        <p:txBody>
          <a:bodyPr/>
          <a:lstStyle/>
          <a:p>
            <a:r>
              <a:rPr lang="en-US" b="0" i="0" dirty="0">
                <a:solidFill>
                  <a:srgbClr val="1A202C"/>
                </a:solidFill>
                <a:effectLst/>
                <a:latin typeface="Nunito Sans" pitchFamily="2" charset="0"/>
              </a:rPr>
              <a:t>Text indexes only recognize string values and do not support multiple properties.</a:t>
            </a:r>
            <a:endParaRPr lang="en-US" b="0" i="0" dirty="0">
              <a:solidFill>
                <a:srgbClr val="718096"/>
              </a:solidFill>
              <a:effectLst/>
              <a:latin typeface="Roboto Mono" panose="00000009000000000000" pitchFamily="49" charset="0"/>
            </a:endParaRPr>
          </a:p>
          <a:p>
            <a:r>
              <a:rPr lang="en-US" b="0" i="0" dirty="0">
                <a:solidFill>
                  <a:srgbClr val="718096"/>
                </a:solidFill>
                <a:effectLst/>
                <a:latin typeface="Roboto Mono" panose="00000009000000000000" pitchFamily="49" charset="0"/>
              </a:rPr>
              <a:t>CREATE</a:t>
            </a:r>
            <a:r>
              <a:rPr lang="en-US" b="0" i="0" dirty="0">
                <a:solidFill>
                  <a:srgbClr val="2D3748"/>
                </a:solidFill>
                <a:effectLst/>
                <a:latin typeface="Roboto Mono" panose="00000009000000000000" pitchFamily="49" charset="0"/>
              </a:rPr>
              <a:t> TEXT </a:t>
            </a:r>
            <a:r>
              <a:rPr lang="en-US" b="0" i="0" dirty="0">
                <a:solidFill>
                  <a:srgbClr val="718096"/>
                </a:solidFill>
                <a:effectLst/>
                <a:latin typeface="Roboto Mono" panose="00000009000000000000" pitchFamily="49" charset="0"/>
              </a:rPr>
              <a:t>INDEX</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node_index_nickname</a:t>
            </a:r>
            <a:r>
              <a:rPr lang="en-US" b="0" i="0" dirty="0">
                <a:solidFill>
                  <a:srgbClr val="2D3748"/>
                </a:solidFill>
                <a:effectLst/>
                <a:latin typeface="Roboto Mono" panose="00000009000000000000" pitchFamily="49" charset="0"/>
              </a:rPr>
              <a:t> FOR (</a:t>
            </a:r>
            <a:r>
              <a:rPr lang="en-US" b="0" i="0" dirty="0" err="1">
                <a:solidFill>
                  <a:srgbClr val="2D3748"/>
                </a:solidFill>
                <a:effectLst/>
                <a:latin typeface="Roboto Mono" panose="00000009000000000000" pitchFamily="49" charset="0"/>
              </a:rPr>
              <a:t>n:</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ON</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n.nickname</a:t>
            </a:r>
            <a:r>
              <a:rPr lang="en-US" b="0" i="0" dirty="0">
                <a:solidFill>
                  <a:srgbClr val="2D3748"/>
                </a:solidFill>
                <a:effectLst/>
                <a:latin typeface="Roboto Mono" panose="00000009000000000000" pitchFamily="49" charset="0"/>
              </a:rPr>
              <a:t>)</a:t>
            </a:r>
          </a:p>
          <a:p>
            <a:r>
              <a:rPr lang="en-US" b="0" i="0" dirty="0">
                <a:solidFill>
                  <a:srgbClr val="718096"/>
                </a:solidFill>
                <a:effectLst/>
                <a:latin typeface="Roboto Mono" panose="00000009000000000000" pitchFamily="49" charset="0"/>
              </a:rPr>
              <a:t>CREATE</a:t>
            </a:r>
            <a:r>
              <a:rPr lang="en-US" b="0" i="0" dirty="0">
                <a:solidFill>
                  <a:srgbClr val="2D3748"/>
                </a:solidFill>
                <a:effectLst/>
                <a:latin typeface="Roboto Mono" panose="00000009000000000000" pitchFamily="49" charset="0"/>
              </a:rPr>
              <a:t> TEXT </a:t>
            </a:r>
            <a:r>
              <a:rPr lang="en-US" b="0" i="0" dirty="0">
                <a:solidFill>
                  <a:srgbClr val="718096"/>
                </a:solidFill>
                <a:effectLst/>
                <a:latin typeface="Roboto Mono" panose="00000009000000000000" pitchFamily="49" charset="0"/>
              </a:rPr>
              <a:t>INDEX</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relprop_index_name</a:t>
            </a:r>
            <a:r>
              <a:rPr lang="en-US" b="0" i="0" dirty="0">
                <a:solidFill>
                  <a:srgbClr val="2D3748"/>
                </a:solidFill>
                <a:effectLst/>
                <a:latin typeface="Roboto Mono" panose="00000009000000000000" pitchFamily="49" charset="0"/>
              </a:rPr>
              <a:t> FOR ()-[</a:t>
            </a:r>
            <a:r>
              <a:rPr lang="en-US" b="0" i="0" dirty="0" err="1">
                <a:solidFill>
                  <a:srgbClr val="2D3748"/>
                </a:solidFill>
                <a:effectLst/>
                <a:latin typeface="Roboto Mono" panose="00000009000000000000" pitchFamily="49" charset="0"/>
              </a:rPr>
              <a:t>r:</a:t>
            </a:r>
            <a:r>
              <a:rPr lang="en-US" b="0" i="0" dirty="0" err="1">
                <a:solidFill>
                  <a:srgbClr val="3182CE"/>
                </a:solidFill>
                <a:effectLst/>
                <a:latin typeface="Roboto Mono" panose="00000009000000000000" pitchFamily="49" charset="0"/>
              </a:rPr>
              <a:t>KNOWS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ON</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r.interest</a:t>
            </a:r>
            <a:r>
              <a:rPr lang="en-US" b="0" i="0" dirty="0">
                <a:solidFill>
                  <a:srgbClr val="2D3748"/>
                </a:solidFill>
                <a:effectLst/>
                <a:latin typeface="Roboto Mono" panose="00000009000000000000" pitchFamily="49" charset="0"/>
              </a:rPr>
              <a:t>)</a:t>
            </a:r>
            <a:endParaRPr lang="en-US" dirty="0">
              <a:solidFill>
                <a:srgbClr val="2D3748"/>
              </a:solidFill>
              <a:latin typeface="Roboto Mono" panose="00000009000000000000" pitchFamily="49" charset="0"/>
            </a:endParaRPr>
          </a:p>
          <a:p>
            <a:r>
              <a:rPr lang="en-US" b="0" i="0" dirty="0">
                <a:solidFill>
                  <a:srgbClr val="718096"/>
                </a:solidFill>
                <a:effectLst/>
                <a:latin typeface="Roboto Mono" panose="00000009000000000000" pitchFamily="49" charset="0"/>
              </a:rPr>
              <a:t>CREATE</a:t>
            </a:r>
            <a:r>
              <a:rPr lang="en-US" b="0" i="0" dirty="0">
                <a:solidFill>
                  <a:srgbClr val="2D3748"/>
                </a:solidFill>
                <a:effectLst/>
                <a:latin typeface="Roboto Mono" panose="00000009000000000000" pitchFamily="49" charset="0"/>
              </a:rPr>
              <a:t> TEXT </a:t>
            </a:r>
            <a:r>
              <a:rPr lang="en-US" b="0" i="0" dirty="0">
                <a:solidFill>
                  <a:srgbClr val="718096"/>
                </a:solidFill>
                <a:effectLst/>
                <a:latin typeface="Roboto Mono" panose="00000009000000000000" pitchFamily="49" charset="0"/>
              </a:rPr>
              <a:t>INDEX</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node_index_name</a:t>
            </a:r>
            <a:r>
              <a:rPr lang="en-US" b="0" i="0" dirty="0">
                <a:solidFill>
                  <a:srgbClr val="2D3748"/>
                </a:solidFill>
                <a:effectLst/>
                <a:latin typeface="Roboto Mono" panose="00000009000000000000" pitchFamily="49" charset="0"/>
              </a:rPr>
              <a:t> IF NOT EXISTS FOR (</a:t>
            </a:r>
            <a:r>
              <a:rPr lang="en-US" b="0" i="0" dirty="0" err="1">
                <a:solidFill>
                  <a:srgbClr val="2D3748"/>
                </a:solidFill>
                <a:effectLst/>
                <a:latin typeface="Roboto Mono" panose="00000009000000000000" pitchFamily="49" charset="0"/>
              </a:rPr>
              <a:t>n:</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ON</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n.nickname</a:t>
            </a:r>
            <a:r>
              <a:rPr lang="en-US" b="0" i="0" dirty="0">
                <a:solidFill>
                  <a:srgbClr val="2D3748"/>
                </a:solidFill>
                <a:effectLst/>
                <a:latin typeface="Roboto Mono" panose="00000009000000000000" pitchFamily="49" charset="0"/>
              </a:rPr>
              <a:t>)</a:t>
            </a:r>
          </a:p>
          <a:p>
            <a:endParaRPr lang="en-IN" dirty="0"/>
          </a:p>
        </p:txBody>
      </p:sp>
    </p:spTree>
    <p:extLst>
      <p:ext uri="{BB962C8B-B14F-4D97-AF65-F5344CB8AC3E}">
        <p14:creationId xmlns:p14="http://schemas.microsoft.com/office/powerpoint/2010/main" val="1471130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257D-F89B-50CC-C923-550BA755E1E9}"/>
              </a:ext>
            </a:extLst>
          </p:cNvPr>
          <p:cNvSpPr>
            <a:spLocks noGrp="1"/>
          </p:cNvSpPr>
          <p:nvPr>
            <p:ph type="title"/>
          </p:nvPr>
        </p:nvSpPr>
        <p:spPr/>
        <p:txBody>
          <a:bodyPr/>
          <a:lstStyle/>
          <a:p>
            <a:r>
              <a:rPr lang="en-IN" dirty="0"/>
              <a:t>Drop an index</a:t>
            </a:r>
          </a:p>
        </p:txBody>
      </p:sp>
      <p:graphicFrame>
        <p:nvGraphicFramePr>
          <p:cNvPr id="4" name="Table 4">
            <a:extLst>
              <a:ext uri="{FF2B5EF4-FFF2-40B4-BE49-F238E27FC236}">
                <a16:creationId xmlns:a16="http://schemas.microsoft.com/office/drawing/2014/main" id="{C810DADC-FEA2-832F-B37D-9246393F44DD}"/>
              </a:ext>
            </a:extLst>
          </p:cNvPr>
          <p:cNvGraphicFramePr>
            <a:graphicFrameLocks noGrp="1"/>
          </p:cNvGraphicFramePr>
          <p:nvPr>
            <p:ph idx="1"/>
          </p:nvPr>
        </p:nvGraphicFramePr>
        <p:xfrm>
          <a:off x="1155700" y="2603500"/>
          <a:ext cx="8824912" cy="2753360"/>
        </p:xfrm>
        <a:graphic>
          <a:graphicData uri="http://schemas.openxmlformats.org/drawingml/2006/table">
            <a:tbl>
              <a:tblPr firstRow="1" bandRow="1">
                <a:tableStyleId>{5C22544A-7EE6-4342-B048-85BDC9FD1C3A}</a:tableStyleId>
              </a:tblPr>
              <a:tblGrid>
                <a:gridCol w="4412456">
                  <a:extLst>
                    <a:ext uri="{9D8B030D-6E8A-4147-A177-3AD203B41FA5}">
                      <a16:colId xmlns:a16="http://schemas.microsoft.com/office/drawing/2014/main" val="3365281605"/>
                    </a:ext>
                  </a:extLst>
                </a:gridCol>
                <a:gridCol w="4412456">
                  <a:extLst>
                    <a:ext uri="{9D8B030D-6E8A-4147-A177-3AD203B41FA5}">
                      <a16:colId xmlns:a16="http://schemas.microsoft.com/office/drawing/2014/main" val="3403078132"/>
                    </a:ext>
                  </a:extLst>
                </a:gridCol>
              </a:tblGrid>
              <a:tr h="370840">
                <a:tc>
                  <a:txBody>
                    <a:bodyPr/>
                    <a:lstStyle/>
                    <a:p>
                      <a:pPr algn="l" fontAlgn="t"/>
                      <a:r>
                        <a:rPr lang="en-IN" dirty="0">
                          <a:effectLst/>
                        </a:rPr>
                        <a:t>Syntax</a:t>
                      </a:r>
                    </a:p>
                  </a:txBody>
                  <a:tcPr/>
                </a:tc>
                <a:tc>
                  <a:txBody>
                    <a:bodyPr/>
                    <a:lstStyle/>
                    <a:p>
                      <a:pPr algn="l" fontAlgn="t"/>
                      <a:r>
                        <a:rPr lang="en-US">
                          <a:effectLst/>
                        </a:rPr>
                        <a:t>DROP INDEX index_name [IF EXISTS]</a:t>
                      </a:r>
                    </a:p>
                  </a:txBody>
                  <a:tcPr/>
                </a:tc>
                <a:extLst>
                  <a:ext uri="{0D108BD9-81ED-4DB2-BD59-A6C34878D82A}">
                    <a16:rowId xmlns:a16="http://schemas.microsoft.com/office/drawing/2014/main" val="771632406"/>
                  </a:ext>
                </a:extLst>
              </a:tr>
              <a:tr h="370840">
                <a:tc>
                  <a:txBody>
                    <a:bodyPr/>
                    <a:lstStyle/>
                    <a:p>
                      <a:pPr algn="l" fontAlgn="t"/>
                      <a:r>
                        <a:rPr lang="en-IN">
                          <a:effectLst/>
                        </a:rPr>
                        <a:t>Description</a:t>
                      </a:r>
                    </a:p>
                  </a:txBody>
                  <a:tcPr/>
                </a:tc>
                <a:tc>
                  <a:txBody>
                    <a:bodyPr/>
                    <a:lstStyle/>
                    <a:p>
                      <a:pPr algn="l" fontAlgn="t"/>
                      <a:r>
                        <a:rPr lang="en-US">
                          <a:effectLst/>
                        </a:rPr>
                        <a:t>Drop an index of any index type.</a:t>
                      </a:r>
                    </a:p>
                  </a:txBody>
                  <a:tcPr/>
                </a:tc>
                <a:extLst>
                  <a:ext uri="{0D108BD9-81ED-4DB2-BD59-A6C34878D82A}">
                    <a16:rowId xmlns:a16="http://schemas.microsoft.com/office/drawing/2014/main" val="2114579671"/>
                  </a:ext>
                </a:extLst>
              </a:tr>
              <a:tr h="370840">
                <a:tc>
                  <a:txBody>
                    <a:bodyPr/>
                    <a:lstStyle/>
                    <a:p>
                      <a:pPr algn="l" fontAlgn="t"/>
                      <a:r>
                        <a:rPr lang="en-IN">
                          <a:effectLst/>
                        </a:rPr>
                        <a:t>Note</a:t>
                      </a:r>
                    </a:p>
                  </a:txBody>
                  <a:tcPr/>
                </a:tc>
                <a:tc>
                  <a:txBody>
                    <a:bodyPr/>
                    <a:lstStyle/>
                    <a:p>
                      <a:pPr algn="l" fontAlgn="t"/>
                      <a:r>
                        <a:rPr lang="en-US" dirty="0">
                          <a:effectLst/>
                        </a:rPr>
                        <a:t>The command is optionally idempotent. This means that its default behavior is to throw an error if an attempt is made to drop the same index twice. With IF EXISTS, no error is thrown and nothing happens should the index not exist.</a:t>
                      </a:r>
                    </a:p>
                  </a:txBody>
                  <a:tcPr/>
                </a:tc>
                <a:extLst>
                  <a:ext uri="{0D108BD9-81ED-4DB2-BD59-A6C34878D82A}">
                    <a16:rowId xmlns:a16="http://schemas.microsoft.com/office/drawing/2014/main" val="2966720474"/>
                  </a:ext>
                </a:extLst>
              </a:tr>
            </a:tbl>
          </a:graphicData>
        </a:graphic>
      </p:graphicFrame>
    </p:spTree>
    <p:extLst>
      <p:ext uri="{BB962C8B-B14F-4D97-AF65-F5344CB8AC3E}">
        <p14:creationId xmlns:p14="http://schemas.microsoft.com/office/powerpoint/2010/main" val="143652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257D-F89B-50CC-C923-550BA755E1E9}"/>
              </a:ext>
            </a:extLst>
          </p:cNvPr>
          <p:cNvSpPr>
            <a:spLocks noGrp="1"/>
          </p:cNvSpPr>
          <p:nvPr>
            <p:ph type="title"/>
          </p:nvPr>
        </p:nvSpPr>
        <p:spPr/>
        <p:txBody>
          <a:bodyPr/>
          <a:lstStyle/>
          <a:p>
            <a:r>
              <a:rPr lang="en-IN" dirty="0"/>
              <a:t>List indexes</a:t>
            </a:r>
          </a:p>
        </p:txBody>
      </p:sp>
      <p:graphicFrame>
        <p:nvGraphicFramePr>
          <p:cNvPr id="4" name="Table 4">
            <a:extLst>
              <a:ext uri="{FF2B5EF4-FFF2-40B4-BE49-F238E27FC236}">
                <a16:creationId xmlns:a16="http://schemas.microsoft.com/office/drawing/2014/main" id="{C810DADC-FEA2-832F-B37D-9246393F44DD}"/>
              </a:ext>
            </a:extLst>
          </p:cNvPr>
          <p:cNvGraphicFramePr>
            <a:graphicFrameLocks noGrp="1"/>
          </p:cNvGraphicFramePr>
          <p:nvPr>
            <p:ph idx="1"/>
          </p:nvPr>
        </p:nvGraphicFramePr>
        <p:xfrm>
          <a:off x="1155700" y="2603500"/>
          <a:ext cx="8824912" cy="3291840"/>
        </p:xfrm>
        <a:graphic>
          <a:graphicData uri="http://schemas.openxmlformats.org/drawingml/2006/table">
            <a:tbl>
              <a:tblPr firstRow="1" bandRow="1">
                <a:tableStyleId>{5C22544A-7EE6-4342-B048-85BDC9FD1C3A}</a:tableStyleId>
              </a:tblPr>
              <a:tblGrid>
                <a:gridCol w="4412456">
                  <a:extLst>
                    <a:ext uri="{9D8B030D-6E8A-4147-A177-3AD203B41FA5}">
                      <a16:colId xmlns:a16="http://schemas.microsoft.com/office/drawing/2014/main" val="3365281605"/>
                    </a:ext>
                  </a:extLst>
                </a:gridCol>
                <a:gridCol w="4412456">
                  <a:extLst>
                    <a:ext uri="{9D8B030D-6E8A-4147-A177-3AD203B41FA5}">
                      <a16:colId xmlns:a16="http://schemas.microsoft.com/office/drawing/2014/main" val="3403078132"/>
                    </a:ext>
                  </a:extLst>
                </a:gridCol>
              </a:tblGrid>
              <a:tr h="370840">
                <a:tc>
                  <a:txBody>
                    <a:bodyPr/>
                    <a:lstStyle/>
                    <a:p>
                      <a:pPr algn="l" fontAlgn="t"/>
                      <a:r>
                        <a:rPr lang="en-IN" dirty="0">
                          <a:effectLst/>
                        </a:rPr>
                        <a:t>Syntax</a:t>
                      </a:r>
                    </a:p>
                  </a:txBody>
                  <a:tcPr/>
                </a:tc>
                <a:tc>
                  <a:txBody>
                    <a:bodyPr/>
                    <a:lstStyle/>
                    <a:p>
                      <a:pPr algn="l" fontAlgn="t"/>
                      <a:r>
                        <a:rPr lang="en-IN">
                          <a:effectLst/>
                        </a:rPr>
                        <a:t>SHOW [ALL | FULLTEXT | LOOKUP | POINT | RANGE | TEXT] INDEX[ES] [YIELD { * | field[, ...] } [ORDER BY field[, ...]] [SKIP n] [LIMIT n]] [WHERE expression] [RETURN field[, ...] [ORDER BY field[, ...]] [SKIP n] [LIMIT n]]</a:t>
                      </a:r>
                    </a:p>
                  </a:txBody>
                  <a:tcPr/>
                </a:tc>
                <a:extLst>
                  <a:ext uri="{0D108BD9-81ED-4DB2-BD59-A6C34878D82A}">
                    <a16:rowId xmlns:a16="http://schemas.microsoft.com/office/drawing/2014/main" val="771632406"/>
                  </a:ext>
                </a:extLst>
              </a:tr>
              <a:tr h="370840">
                <a:tc>
                  <a:txBody>
                    <a:bodyPr/>
                    <a:lstStyle/>
                    <a:p>
                      <a:pPr algn="l" fontAlgn="t"/>
                      <a:r>
                        <a:rPr lang="en-IN">
                          <a:effectLst/>
                        </a:rPr>
                        <a:t>Description</a:t>
                      </a:r>
                    </a:p>
                  </a:txBody>
                  <a:tcPr/>
                </a:tc>
                <a:tc>
                  <a:txBody>
                    <a:bodyPr/>
                    <a:lstStyle/>
                    <a:p>
                      <a:pPr algn="l" fontAlgn="t"/>
                      <a:r>
                        <a:rPr lang="en-US">
                          <a:effectLst/>
                        </a:rPr>
                        <a:t>List indexes in the database, either all or filtered on index type.</a:t>
                      </a:r>
                    </a:p>
                  </a:txBody>
                  <a:tcPr/>
                </a:tc>
                <a:extLst>
                  <a:ext uri="{0D108BD9-81ED-4DB2-BD59-A6C34878D82A}">
                    <a16:rowId xmlns:a16="http://schemas.microsoft.com/office/drawing/2014/main" val="781948613"/>
                  </a:ext>
                </a:extLst>
              </a:tr>
              <a:tr h="370840">
                <a:tc>
                  <a:txBody>
                    <a:bodyPr/>
                    <a:lstStyle/>
                    <a:p>
                      <a:pPr algn="l" fontAlgn="t"/>
                      <a:r>
                        <a:rPr lang="en-IN">
                          <a:effectLst/>
                        </a:rPr>
                        <a:t>Note</a:t>
                      </a:r>
                    </a:p>
                  </a:txBody>
                  <a:tcPr/>
                </a:tc>
                <a:tc>
                  <a:txBody>
                    <a:bodyPr/>
                    <a:lstStyle/>
                    <a:p>
                      <a:pPr algn="l" fontAlgn="t"/>
                      <a:r>
                        <a:rPr lang="en-US" dirty="0">
                          <a:effectLst/>
                        </a:rPr>
                        <a:t>When using the RETURN clause, the YIELD clause is mandatory and must not be omitted.</a:t>
                      </a:r>
                    </a:p>
                  </a:txBody>
                  <a:tcPr/>
                </a:tc>
                <a:extLst>
                  <a:ext uri="{0D108BD9-81ED-4DB2-BD59-A6C34878D82A}">
                    <a16:rowId xmlns:a16="http://schemas.microsoft.com/office/drawing/2014/main" val="2966720474"/>
                  </a:ext>
                </a:extLst>
              </a:tr>
            </a:tbl>
          </a:graphicData>
        </a:graphic>
      </p:graphicFrame>
    </p:spTree>
    <p:extLst>
      <p:ext uri="{BB962C8B-B14F-4D97-AF65-F5344CB8AC3E}">
        <p14:creationId xmlns:p14="http://schemas.microsoft.com/office/powerpoint/2010/main" val="4110140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AD49A-A9EC-8F33-FCA7-EAA413DF5F61}"/>
              </a:ext>
            </a:extLst>
          </p:cNvPr>
          <p:cNvSpPr>
            <a:spLocks noGrp="1"/>
          </p:cNvSpPr>
          <p:nvPr>
            <p:ph type="title"/>
          </p:nvPr>
        </p:nvSpPr>
        <p:spPr/>
        <p:txBody>
          <a:bodyPr/>
          <a:lstStyle/>
          <a:p>
            <a:r>
              <a:rPr lang="en-US" dirty="0"/>
              <a:t>Show Indexes</a:t>
            </a:r>
            <a:endParaRPr lang="en-IN" dirty="0"/>
          </a:p>
        </p:txBody>
      </p:sp>
      <p:sp>
        <p:nvSpPr>
          <p:cNvPr id="3" name="Content Placeholder 2">
            <a:extLst>
              <a:ext uri="{FF2B5EF4-FFF2-40B4-BE49-F238E27FC236}">
                <a16:creationId xmlns:a16="http://schemas.microsoft.com/office/drawing/2014/main" id="{438B46CC-6D20-A18E-FF89-4C4C74129821}"/>
              </a:ext>
            </a:extLst>
          </p:cNvPr>
          <p:cNvSpPr>
            <a:spLocks noGrp="1"/>
          </p:cNvSpPr>
          <p:nvPr>
            <p:ph idx="1"/>
          </p:nvPr>
        </p:nvSpPr>
        <p:spPr/>
        <p:txBody>
          <a:bodyPr/>
          <a:lstStyle/>
          <a:p>
            <a:r>
              <a:rPr lang="en-US" dirty="0"/>
              <a:t>Listing indexes can be done with SHOW INDEXES</a:t>
            </a:r>
          </a:p>
          <a:p>
            <a:r>
              <a:rPr lang="en-US" dirty="0"/>
              <a:t>The command SHOW INDEXES returns only the default output. </a:t>
            </a:r>
          </a:p>
          <a:p>
            <a:r>
              <a:rPr lang="en-US"/>
              <a:t>For </a:t>
            </a:r>
            <a:r>
              <a:rPr lang="en-US" dirty="0"/>
              <a:t>a full output use the optional YIELD command</a:t>
            </a:r>
            <a:r>
              <a:rPr lang="en-US"/>
              <a:t>. </a:t>
            </a:r>
          </a:p>
          <a:p>
            <a:r>
              <a:rPr lang="en-US"/>
              <a:t>Full </a:t>
            </a:r>
            <a:r>
              <a:rPr lang="en-US" dirty="0"/>
              <a:t>output: SHOW INDEXES YIELD *.</a:t>
            </a:r>
            <a:endParaRPr lang="en-IN" dirty="0"/>
          </a:p>
        </p:txBody>
      </p:sp>
    </p:spTree>
    <p:extLst>
      <p:ext uri="{BB962C8B-B14F-4D97-AF65-F5344CB8AC3E}">
        <p14:creationId xmlns:p14="http://schemas.microsoft.com/office/powerpoint/2010/main" val="2068727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A62A305-46C5-69AB-CF59-43022DD43B48}"/>
              </a:ext>
            </a:extLst>
          </p:cNvPr>
          <p:cNvGraphicFramePr>
            <a:graphicFrameLocks noGrp="1"/>
          </p:cNvGraphicFramePr>
          <p:nvPr>
            <p:ph idx="4294967295"/>
            <p:extLst>
              <p:ext uri="{D42A27DB-BD31-4B8C-83A1-F6EECF244321}">
                <p14:modId xmlns:p14="http://schemas.microsoft.com/office/powerpoint/2010/main" val="3996433036"/>
              </p:ext>
            </p:extLst>
          </p:nvPr>
        </p:nvGraphicFramePr>
        <p:xfrm>
          <a:off x="660400" y="403225"/>
          <a:ext cx="10617200" cy="6268720"/>
        </p:xfrm>
        <a:graphic>
          <a:graphicData uri="http://schemas.openxmlformats.org/drawingml/2006/table">
            <a:tbl>
              <a:tblPr firstRow="1" bandRow="1">
                <a:tableStyleId>{5C22544A-7EE6-4342-B048-85BDC9FD1C3A}</a:tableStyleId>
              </a:tblPr>
              <a:tblGrid>
                <a:gridCol w="2924076">
                  <a:extLst>
                    <a:ext uri="{9D8B030D-6E8A-4147-A177-3AD203B41FA5}">
                      <a16:colId xmlns:a16="http://schemas.microsoft.com/office/drawing/2014/main" val="3776305019"/>
                    </a:ext>
                  </a:extLst>
                </a:gridCol>
                <a:gridCol w="7693124">
                  <a:extLst>
                    <a:ext uri="{9D8B030D-6E8A-4147-A177-3AD203B41FA5}">
                      <a16:colId xmlns:a16="http://schemas.microsoft.com/office/drawing/2014/main" val="3868981842"/>
                    </a:ext>
                  </a:extLst>
                </a:gridCol>
              </a:tblGrid>
              <a:tr h="370840">
                <a:tc>
                  <a:txBody>
                    <a:bodyPr/>
                    <a:lstStyle/>
                    <a:p>
                      <a:pPr algn="l" fontAlgn="t"/>
                      <a:r>
                        <a:rPr lang="en-IN" b="1" dirty="0">
                          <a:effectLst/>
                        </a:rPr>
                        <a:t>Column</a:t>
                      </a:r>
                    </a:p>
                  </a:txBody>
                  <a:tcPr/>
                </a:tc>
                <a:tc>
                  <a:txBody>
                    <a:bodyPr/>
                    <a:lstStyle/>
                    <a:p>
                      <a:pPr algn="l" fontAlgn="t"/>
                      <a:r>
                        <a:rPr lang="en-IN" b="1">
                          <a:effectLst/>
                        </a:rPr>
                        <a:t>Description</a:t>
                      </a:r>
                    </a:p>
                  </a:txBody>
                  <a:tcPr/>
                </a:tc>
                <a:extLst>
                  <a:ext uri="{0D108BD9-81ED-4DB2-BD59-A6C34878D82A}">
                    <a16:rowId xmlns:a16="http://schemas.microsoft.com/office/drawing/2014/main" val="3317361513"/>
                  </a:ext>
                </a:extLst>
              </a:tr>
              <a:tr h="370840">
                <a:tc>
                  <a:txBody>
                    <a:bodyPr/>
                    <a:lstStyle/>
                    <a:p>
                      <a:pPr algn="l" fontAlgn="t"/>
                      <a:r>
                        <a:rPr lang="en-IN">
                          <a:effectLst/>
                        </a:rPr>
                        <a:t>id</a:t>
                      </a:r>
                    </a:p>
                  </a:txBody>
                  <a:tcPr/>
                </a:tc>
                <a:tc>
                  <a:txBody>
                    <a:bodyPr/>
                    <a:lstStyle/>
                    <a:p>
                      <a:pPr algn="l" fontAlgn="t"/>
                      <a:r>
                        <a:rPr lang="en-US">
                          <a:effectLst/>
                        </a:rPr>
                        <a:t>The id of the index. </a:t>
                      </a:r>
                      <a:r>
                        <a:rPr lang="en-US" b="1">
                          <a:solidFill>
                            <a:srgbClr val="2B6CB0"/>
                          </a:solidFill>
                          <a:effectLst/>
                        </a:rPr>
                        <a:t>Default Output</a:t>
                      </a:r>
                      <a:endParaRPr lang="en-US">
                        <a:effectLst/>
                      </a:endParaRPr>
                    </a:p>
                  </a:txBody>
                  <a:tcPr/>
                </a:tc>
                <a:extLst>
                  <a:ext uri="{0D108BD9-81ED-4DB2-BD59-A6C34878D82A}">
                    <a16:rowId xmlns:a16="http://schemas.microsoft.com/office/drawing/2014/main" val="3291107278"/>
                  </a:ext>
                </a:extLst>
              </a:tr>
              <a:tr h="370840">
                <a:tc>
                  <a:txBody>
                    <a:bodyPr/>
                    <a:lstStyle/>
                    <a:p>
                      <a:pPr algn="l" fontAlgn="t"/>
                      <a:r>
                        <a:rPr lang="en-IN" dirty="0">
                          <a:effectLst/>
                        </a:rPr>
                        <a:t>name</a:t>
                      </a:r>
                    </a:p>
                  </a:txBody>
                  <a:tcPr/>
                </a:tc>
                <a:tc>
                  <a:txBody>
                    <a:bodyPr/>
                    <a:lstStyle/>
                    <a:p>
                      <a:pPr algn="l" fontAlgn="t"/>
                      <a:r>
                        <a:rPr lang="en-US">
                          <a:effectLst/>
                        </a:rPr>
                        <a:t>Name of the index (explicitly set by the user or automatically assigned). </a:t>
                      </a:r>
                      <a:r>
                        <a:rPr lang="en-US" b="1">
                          <a:solidFill>
                            <a:srgbClr val="2B6CB0"/>
                          </a:solidFill>
                          <a:effectLst/>
                        </a:rPr>
                        <a:t>Default Output</a:t>
                      </a:r>
                      <a:endParaRPr lang="en-US">
                        <a:effectLst/>
                      </a:endParaRPr>
                    </a:p>
                  </a:txBody>
                  <a:tcPr/>
                </a:tc>
                <a:extLst>
                  <a:ext uri="{0D108BD9-81ED-4DB2-BD59-A6C34878D82A}">
                    <a16:rowId xmlns:a16="http://schemas.microsoft.com/office/drawing/2014/main" val="3723679573"/>
                  </a:ext>
                </a:extLst>
              </a:tr>
              <a:tr h="370840">
                <a:tc>
                  <a:txBody>
                    <a:bodyPr/>
                    <a:lstStyle/>
                    <a:p>
                      <a:pPr algn="l" fontAlgn="t"/>
                      <a:r>
                        <a:rPr lang="en-IN">
                          <a:effectLst/>
                        </a:rPr>
                        <a:t>state</a:t>
                      </a:r>
                    </a:p>
                  </a:txBody>
                  <a:tcPr/>
                </a:tc>
                <a:tc>
                  <a:txBody>
                    <a:bodyPr/>
                    <a:lstStyle/>
                    <a:p>
                      <a:pPr algn="l" fontAlgn="t"/>
                      <a:r>
                        <a:rPr lang="en-US">
                          <a:effectLst/>
                        </a:rPr>
                        <a:t>Current state of the index. </a:t>
                      </a:r>
                      <a:r>
                        <a:rPr lang="en-US" b="1">
                          <a:solidFill>
                            <a:srgbClr val="2B6CB0"/>
                          </a:solidFill>
                          <a:effectLst/>
                        </a:rPr>
                        <a:t>Default Output</a:t>
                      </a:r>
                      <a:endParaRPr lang="en-US">
                        <a:effectLst/>
                      </a:endParaRPr>
                    </a:p>
                  </a:txBody>
                  <a:tcPr/>
                </a:tc>
                <a:extLst>
                  <a:ext uri="{0D108BD9-81ED-4DB2-BD59-A6C34878D82A}">
                    <a16:rowId xmlns:a16="http://schemas.microsoft.com/office/drawing/2014/main" val="851469560"/>
                  </a:ext>
                </a:extLst>
              </a:tr>
              <a:tr h="370840">
                <a:tc>
                  <a:txBody>
                    <a:bodyPr/>
                    <a:lstStyle/>
                    <a:p>
                      <a:pPr algn="l" fontAlgn="t"/>
                      <a:r>
                        <a:rPr lang="en-IN">
                          <a:effectLst/>
                        </a:rPr>
                        <a:t>populationPercent</a:t>
                      </a:r>
                    </a:p>
                  </a:txBody>
                  <a:tcPr/>
                </a:tc>
                <a:tc>
                  <a:txBody>
                    <a:bodyPr/>
                    <a:lstStyle/>
                    <a:p>
                      <a:pPr algn="l" fontAlgn="t"/>
                      <a:r>
                        <a:rPr lang="en-US">
                          <a:effectLst/>
                        </a:rPr>
                        <a:t>% of index population. </a:t>
                      </a:r>
                      <a:r>
                        <a:rPr lang="en-US" b="1">
                          <a:solidFill>
                            <a:srgbClr val="2B6CB0"/>
                          </a:solidFill>
                          <a:effectLst/>
                        </a:rPr>
                        <a:t>Default Output</a:t>
                      </a:r>
                      <a:endParaRPr lang="en-US">
                        <a:effectLst/>
                      </a:endParaRPr>
                    </a:p>
                  </a:txBody>
                  <a:tcPr/>
                </a:tc>
                <a:extLst>
                  <a:ext uri="{0D108BD9-81ED-4DB2-BD59-A6C34878D82A}">
                    <a16:rowId xmlns:a16="http://schemas.microsoft.com/office/drawing/2014/main" val="2800540593"/>
                  </a:ext>
                </a:extLst>
              </a:tr>
              <a:tr h="370840">
                <a:tc>
                  <a:txBody>
                    <a:bodyPr/>
                    <a:lstStyle/>
                    <a:p>
                      <a:pPr algn="l" fontAlgn="t"/>
                      <a:r>
                        <a:rPr lang="en-IN">
                          <a:effectLst/>
                        </a:rPr>
                        <a:t>type</a:t>
                      </a:r>
                    </a:p>
                  </a:txBody>
                  <a:tcPr/>
                </a:tc>
                <a:tc>
                  <a:txBody>
                    <a:bodyPr/>
                    <a:lstStyle/>
                    <a:p>
                      <a:pPr algn="l" fontAlgn="t"/>
                      <a:r>
                        <a:rPr lang="en-US">
                          <a:effectLst/>
                        </a:rPr>
                        <a:t>The IndexType of this index (FULLTEXT, LOOKUP, POINT, RANGE, or TEXT). </a:t>
                      </a:r>
                      <a:r>
                        <a:rPr lang="en-US" b="1">
                          <a:solidFill>
                            <a:srgbClr val="2B6CB0"/>
                          </a:solidFill>
                          <a:effectLst/>
                        </a:rPr>
                        <a:t>Default Output</a:t>
                      </a:r>
                      <a:endParaRPr lang="en-US">
                        <a:effectLst/>
                      </a:endParaRPr>
                    </a:p>
                  </a:txBody>
                  <a:tcPr/>
                </a:tc>
                <a:extLst>
                  <a:ext uri="{0D108BD9-81ED-4DB2-BD59-A6C34878D82A}">
                    <a16:rowId xmlns:a16="http://schemas.microsoft.com/office/drawing/2014/main" val="2787515233"/>
                  </a:ext>
                </a:extLst>
              </a:tr>
              <a:tr h="370840">
                <a:tc>
                  <a:txBody>
                    <a:bodyPr/>
                    <a:lstStyle/>
                    <a:p>
                      <a:pPr algn="l" fontAlgn="t"/>
                      <a:r>
                        <a:rPr lang="en-IN">
                          <a:effectLst/>
                        </a:rPr>
                        <a:t>owningConstraint</a:t>
                      </a:r>
                    </a:p>
                  </a:txBody>
                  <a:tcPr/>
                </a:tc>
                <a:tc>
                  <a:txBody>
                    <a:bodyPr/>
                    <a:lstStyle/>
                    <a:p>
                      <a:pPr algn="l" fontAlgn="t"/>
                      <a:r>
                        <a:rPr lang="en-US">
                          <a:effectLst/>
                        </a:rPr>
                        <a:t>The name of the constraint the index is associated with or null, in case it is not associated with any constraint. </a:t>
                      </a:r>
                      <a:r>
                        <a:rPr lang="en-US" b="1">
                          <a:solidFill>
                            <a:srgbClr val="2B6CB0"/>
                          </a:solidFill>
                          <a:effectLst/>
                        </a:rPr>
                        <a:t>Default Output</a:t>
                      </a:r>
                      <a:endParaRPr lang="en-US">
                        <a:effectLst/>
                      </a:endParaRPr>
                    </a:p>
                  </a:txBody>
                  <a:tcPr/>
                </a:tc>
                <a:extLst>
                  <a:ext uri="{0D108BD9-81ED-4DB2-BD59-A6C34878D82A}">
                    <a16:rowId xmlns:a16="http://schemas.microsoft.com/office/drawing/2014/main" val="645518385"/>
                  </a:ext>
                </a:extLst>
              </a:tr>
              <a:tr h="370840">
                <a:tc>
                  <a:txBody>
                    <a:bodyPr/>
                    <a:lstStyle/>
                    <a:p>
                      <a:pPr algn="l" fontAlgn="t"/>
                      <a:r>
                        <a:rPr lang="en-IN">
                          <a:effectLst/>
                        </a:rPr>
                        <a:t>entityType</a:t>
                      </a:r>
                    </a:p>
                  </a:txBody>
                  <a:tcPr/>
                </a:tc>
                <a:tc>
                  <a:txBody>
                    <a:bodyPr/>
                    <a:lstStyle/>
                    <a:p>
                      <a:pPr algn="l" fontAlgn="t"/>
                      <a:r>
                        <a:rPr lang="en-US">
                          <a:effectLst/>
                        </a:rPr>
                        <a:t>Type of entities this index represents (nodes or relationship). </a:t>
                      </a:r>
                      <a:r>
                        <a:rPr lang="en-US" b="1">
                          <a:solidFill>
                            <a:srgbClr val="2B6CB0"/>
                          </a:solidFill>
                          <a:effectLst/>
                        </a:rPr>
                        <a:t>Default Output</a:t>
                      </a:r>
                      <a:endParaRPr lang="en-US">
                        <a:effectLst/>
                      </a:endParaRPr>
                    </a:p>
                  </a:txBody>
                  <a:tcPr/>
                </a:tc>
                <a:extLst>
                  <a:ext uri="{0D108BD9-81ED-4DB2-BD59-A6C34878D82A}">
                    <a16:rowId xmlns:a16="http://schemas.microsoft.com/office/drawing/2014/main" val="2022247505"/>
                  </a:ext>
                </a:extLst>
              </a:tr>
              <a:tr h="370840">
                <a:tc>
                  <a:txBody>
                    <a:bodyPr/>
                    <a:lstStyle/>
                    <a:p>
                      <a:pPr algn="l" fontAlgn="t"/>
                      <a:r>
                        <a:rPr lang="en-IN">
                          <a:effectLst/>
                        </a:rPr>
                        <a:t>labelsOrTypes</a:t>
                      </a:r>
                    </a:p>
                  </a:txBody>
                  <a:tcPr/>
                </a:tc>
                <a:tc>
                  <a:txBody>
                    <a:bodyPr/>
                    <a:lstStyle/>
                    <a:p>
                      <a:pPr algn="l" fontAlgn="t"/>
                      <a:r>
                        <a:rPr lang="en-US">
                          <a:effectLst/>
                        </a:rPr>
                        <a:t>The labels or relationship types of this index. </a:t>
                      </a:r>
                      <a:r>
                        <a:rPr lang="en-US" b="1">
                          <a:solidFill>
                            <a:srgbClr val="2B6CB0"/>
                          </a:solidFill>
                          <a:effectLst/>
                        </a:rPr>
                        <a:t>Default Output</a:t>
                      </a:r>
                      <a:endParaRPr lang="en-US">
                        <a:effectLst/>
                      </a:endParaRPr>
                    </a:p>
                  </a:txBody>
                  <a:tcPr/>
                </a:tc>
                <a:extLst>
                  <a:ext uri="{0D108BD9-81ED-4DB2-BD59-A6C34878D82A}">
                    <a16:rowId xmlns:a16="http://schemas.microsoft.com/office/drawing/2014/main" val="1481373246"/>
                  </a:ext>
                </a:extLst>
              </a:tr>
              <a:tr h="370840">
                <a:tc>
                  <a:txBody>
                    <a:bodyPr/>
                    <a:lstStyle/>
                    <a:p>
                      <a:pPr algn="l" fontAlgn="t"/>
                      <a:r>
                        <a:rPr lang="en-IN">
                          <a:effectLst/>
                        </a:rPr>
                        <a:t>properties</a:t>
                      </a:r>
                    </a:p>
                  </a:txBody>
                  <a:tcPr/>
                </a:tc>
                <a:tc>
                  <a:txBody>
                    <a:bodyPr/>
                    <a:lstStyle/>
                    <a:p>
                      <a:pPr algn="l" fontAlgn="t"/>
                      <a:r>
                        <a:rPr lang="en-US">
                          <a:effectLst/>
                        </a:rPr>
                        <a:t>The properties of this index. </a:t>
                      </a:r>
                      <a:r>
                        <a:rPr lang="en-US" b="1">
                          <a:solidFill>
                            <a:srgbClr val="2B6CB0"/>
                          </a:solidFill>
                          <a:effectLst/>
                        </a:rPr>
                        <a:t>Default Output</a:t>
                      </a:r>
                      <a:endParaRPr lang="en-US">
                        <a:effectLst/>
                      </a:endParaRPr>
                    </a:p>
                  </a:txBody>
                  <a:tcPr/>
                </a:tc>
                <a:extLst>
                  <a:ext uri="{0D108BD9-81ED-4DB2-BD59-A6C34878D82A}">
                    <a16:rowId xmlns:a16="http://schemas.microsoft.com/office/drawing/2014/main" val="1873057975"/>
                  </a:ext>
                </a:extLst>
              </a:tr>
              <a:tr h="370840">
                <a:tc>
                  <a:txBody>
                    <a:bodyPr/>
                    <a:lstStyle/>
                    <a:p>
                      <a:pPr algn="l" fontAlgn="t"/>
                      <a:r>
                        <a:rPr lang="en-IN">
                          <a:effectLst/>
                        </a:rPr>
                        <a:t>indexProvider</a:t>
                      </a:r>
                    </a:p>
                  </a:txBody>
                  <a:tcPr/>
                </a:tc>
                <a:tc>
                  <a:txBody>
                    <a:bodyPr/>
                    <a:lstStyle/>
                    <a:p>
                      <a:pPr algn="l" fontAlgn="t"/>
                      <a:r>
                        <a:rPr lang="en-US">
                          <a:effectLst/>
                        </a:rPr>
                        <a:t>The index provider for this index. </a:t>
                      </a:r>
                      <a:r>
                        <a:rPr lang="en-US" b="1">
                          <a:solidFill>
                            <a:srgbClr val="2B6CB0"/>
                          </a:solidFill>
                          <a:effectLst/>
                        </a:rPr>
                        <a:t>Default Output</a:t>
                      </a:r>
                      <a:endParaRPr lang="en-US">
                        <a:effectLst/>
                      </a:endParaRPr>
                    </a:p>
                  </a:txBody>
                  <a:tcPr/>
                </a:tc>
                <a:extLst>
                  <a:ext uri="{0D108BD9-81ED-4DB2-BD59-A6C34878D82A}">
                    <a16:rowId xmlns:a16="http://schemas.microsoft.com/office/drawing/2014/main" val="4109951985"/>
                  </a:ext>
                </a:extLst>
              </a:tr>
              <a:tr h="370840">
                <a:tc>
                  <a:txBody>
                    <a:bodyPr/>
                    <a:lstStyle/>
                    <a:p>
                      <a:pPr algn="l" fontAlgn="t"/>
                      <a:r>
                        <a:rPr lang="en-IN">
                          <a:effectLst/>
                        </a:rPr>
                        <a:t>options</a:t>
                      </a:r>
                    </a:p>
                  </a:txBody>
                  <a:tcPr/>
                </a:tc>
                <a:tc>
                  <a:txBody>
                    <a:bodyPr/>
                    <a:lstStyle/>
                    <a:p>
                      <a:pPr algn="l" fontAlgn="t"/>
                      <a:r>
                        <a:rPr lang="en-US">
                          <a:effectLst/>
                        </a:rPr>
                        <a:t>The options passed to CREATE command.</a:t>
                      </a:r>
                    </a:p>
                  </a:txBody>
                  <a:tcPr/>
                </a:tc>
                <a:extLst>
                  <a:ext uri="{0D108BD9-81ED-4DB2-BD59-A6C34878D82A}">
                    <a16:rowId xmlns:a16="http://schemas.microsoft.com/office/drawing/2014/main" val="2757910573"/>
                  </a:ext>
                </a:extLst>
              </a:tr>
              <a:tr h="370840">
                <a:tc>
                  <a:txBody>
                    <a:bodyPr/>
                    <a:lstStyle/>
                    <a:p>
                      <a:pPr algn="l" fontAlgn="t"/>
                      <a:r>
                        <a:rPr lang="en-IN">
                          <a:effectLst/>
                        </a:rPr>
                        <a:t>failureMessage</a:t>
                      </a:r>
                    </a:p>
                  </a:txBody>
                  <a:tcPr/>
                </a:tc>
                <a:tc>
                  <a:txBody>
                    <a:bodyPr/>
                    <a:lstStyle/>
                    <a:p>
                      <a:pPr algn="l" fontAlgn="t"/>
                      <a:r>
                        <a:rPr lang="en-US">
                          <a:effectLst/>
                        </a:rPr>
                        <a:t>The failure description of a failed index.</a:t>
                      </a:r>
                    </a:p>
                  </a:txBody>
                  <a:tcPr/>
                </a:tc>
                <a:extLst>
                  <a:ext uri="{0D108BD9-81ED-4DB2-BD59-A6C34878D82A}">
                    <a16:rowId xmlns:a16="http://schemas.microsoft.com/office/drawing/2014/main" val="2602325731"/>
                  </a:ext>
                </a:extLst>
              </a:tr>
              <a:tr h="370840">
                <a:tc>
                  <a:txBody>
                    <a:bodyPr/>
                    <a:lstStyle/>
                    <a:p>
                      <a:pPr algn="l" fontAlgn="t"/>
                      <a:r>
                        <a:rPr lang="en-IN">
                          <a:effectLst/>
                        </a:rPr>
                        <a:t>createStatement</a:t>
                      </a:r>
                    </a:p>
                  </a:txBody>
                  <a:tcPr/>
                </a:tc>
                <a:tc>
                  <a:txBody>
                    <a:bodyPr/>
                    <a:lstStyle/>
                    <a:p>
                      <a:pPr algn="l" fontAlgn="t"/>
                      <a:r>
                        <a:rPr lang="en-US" dirty="0">
                          <a:effectLst/>
                        </a:rPr>
                        <a:t>Statement used to create the index.</a:t>
                      </a:r>
                    </a:p>
                  </a:txBody>
                  <a:tcPr/>
                </a:tc>
                <a:extLst>
                  <a:ext uri="{0D108BD9-81ED-4DB2-BD59-A6C34878D82A}">
                    <a16:rowId xmlns:a16="http://schemas.microsoft.com/office/drawing/2014/main" val="737040771"/>
                  </a:ext>
                </a:extLst>
              </a:tr>
            </a:tbl>
          </a:graphicData>
        </a:graphic>
      </p:graphicFrame>
    </p:spTree>
    <p:extLst>
      <p:ext uri="{BB962C8B-B14F-4D97-AF65-F5344CB8AC3E}">
        <p14:creationId xmlns:p14="http://schemas.microsoft.com/office/powerpoint/2010/main" val="28856302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FE0CD-83C1-EB74-DFF6-64D8BDEB12EB}"/>
              </a:ext>
            </a:extLst>
          </p:cNvPr>
          <p:cNvSpPr>
            <a:spLocks noGrp="1"/>
          </p:cNvSpPr>
          <p:nvPr>
            <p:ph type="title"/>
          </p:nvPr>
        </p:nvSpPr>
        <p:spPr/>
        <p:txBody>
          <a:bodyPr/>
          <a:lstStyle/>
          <a:p>
            <a:r>
              <a:rPr lang="en-US" dirty="0"/>
              <a:t>Indexes and predicates</a:t>
            </a:r>
            <a:endParaRPr lang="en-IN" dirty="0"/>
          </a:p>
        </p:txBody>
      </p:sp>
      <p:sp>
        <p:nvSpPr>
          <p:cNvPr id="3" name="Content Placeholder 2">
            <a:extLst>
              <a:ext uri="{FF2B5EF4-FFF2-40B4-BE49-F238E27FC236}">
                <a16:creationId xmlns:a16="http://schemas.microsoft.com/office/drawing/2014/main" id="{5096AE23-5F0D-3386-B2D2-744ACBA757A9}"/>
              </a:ext>
            </a:extLst>
          </p:cNvPr>
          <p:cNvSpPr>
            <a:spLocks noGrp="1"/>
          </p:cNvSpPr>
          <p:nvPr>
            <p:ph idx="1"/>
          </p:nvPr>
        </p:nvSpPr>
        <p:spPr>
          <a:xfrm>
            <a:off x="1154954" y="2603500"/>
            <a:ext cx="10232184" cy="3797300"/>
          </a:xfrm>
        </p:spPr>
        <p:txBody>
          <a:bodyPr>
            <a:normAutofit fontScale="92500" lnSpcReduction="10000"/>
          </a:bodyPr>
          <a:lstStyle/>
          <a:p>
            <a:r>
              <a:rPr lang="en-US" dirty="0"/>
              <a:t>Predicates might be planned as existence check and a filter. </a:t>
            </a:r>
          </a:p>
          <a:p>
            <a:pPr marL="0" indent="0">
              <a:buNone/>
            </a:pPr>
            <a:r>
              <a:rPr lang="en-US" dirty="0"/>
              <a:t>For most predicates, this can be avoided by following these restrictions:</a:t>
            </a:r>
          </a:p>
          <a:p>
            <a:r>
              <a:rPr lang="en-US" dirty="0"/>
              <a:t>If there is any equality check and list membership check predicates, they need to be for the first properties defined by the index.</a:t>
            </a:r>
          </a:p>
          <a:p>
            <a:r>
              <a:rPr lang="en-US" dirty="0"/>
              <a:t>There can be up to one range search or prefix search predicate.</a:t>
            </a:r>
          </a:p>
          <a:p>
            <a:r>
              <a:rPr lang="en-US" dirty="0"/>
              <a:t>There can be any number of existence check predicates.</a:t>
            </a:r>
          </a:p>
          <a:p>
            <a:r>
              <a:rPr lang="en-US" dirty="0"/>
              <a:t>Any predicate after a range search, prefix search or existence check predicate has to be an existence check predicate.</a:t>
            </a:r>
          </a:p>
          <a:p>
            <a:r>
              <a:rPr lang="en-US" dirty="0"/>
              <a:t>Suffix search (ENDS WITH) and substring search (CONTAINS) predicates can utilize the index as well. </a:t>
            </a:r>
          </a:p>
          <a:p>
            <a:r>
              <a:rPr lang="en-US" dirty="0"/>
              <a:t>Are always planned as an existence check and a filter and any predicates following after will therefore also be planned as such.</a:t>
            </a:r>
            <a:endParaRPr lang="en-IN" dirty="0"/>
          </a:p>
        </p:txBody>
      </p:sp>
    </p:spTree>
    <p:extLst>
      <p:ext uri="{BB962C8B-B14F-4D97-AF65-F5344CB8AC3E}">
        <p14:creationId xmlns:p14="http://schemas.microsoft.com/office/powerpoint/2010/main" val="34777302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57534-0EDA-D604-BF5A-6D06F4C6D62E}"/>
              </a:ext>
            </a:extLst>
          </p:cNvPr>
          <p:cNvSpPr>
            <a:spLocks noGrp="1"/>
          </p:cNvSpPr>
          <p:nvPr>
            <p:ph type="title"/>
          </p:nvPr>
        </p:nvSpPr>
        <p:spPr/>
        <p:txBody>
          <a:bodyPr/>
          <a:lstStyle/>
          <a:p>
            <a:r>
              <a:rPr lang="en-US" dirty="0"/>
              <a:t>Indexes and predicates</a:t>
            </a:r>
            <a:endParaRPr lang="en-IN" dirty="0"/>
          </a:p>
        </p:txBody>
      </p:sp>
      <p:sp>
        <p:nvSpPr>
          <p:cNvPr id="3" name="Content Placeholder 2">
            <a:extLst>
              <a:ext uri="{FF2B5EF4-FFF2-40B4-BE49-F238E27FC236}">
                <a16:creationId xmlns:a16="http://schemas.microsoft.com/office/drawing/2014/main" id="{D4A7D488-6B64-5217-EA03-24AC9ED13203}"/>
              </a:ext>
            </a:extLst>
          </p:cNvPr>
          <p:cNvSpPr>
            <a:spLocks noGrp="1"/>
          </p:cNvSpPr>
          <p:nvPr>
            <p:ph idx="1"/>
          </p:nvPr>
        </p:nvSpPr>
        <p:spPr>
          <a:xfrm>
            <a:off x="1154954" y="2603500"/>
            <a:ext cx="10532221" cy="3911600"/>
          </a:xfrm>
        </p:spPr>
        <p:txBody>
          <a:bodyPr/>
          <a:lstStyle/>
          <a:p>
            <a:r>
              <a:rPr lang="en-US" dirty="0"/>
              <a:t>For example, an index on nodes with :Label(prop1,prop2,prop3,prop4,prop5,prop6) and predicates:</a:t>
            </a:r>
          </a:p>
          <a:p>
            <a:pPr marL="0" indent="0">
              <a:buNone/>
            </a:pP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n.prop1 = </a:t>
            </a:r>
            <a:r>
              <a:rPr lang="en-US" b="0" i="0" dirty="0">
                <a:solidFill>
                  <a:srgbClr val="2F855A"/>
                </a:solidFill>
                <a:effectLst/>
                <a:latin typeface="Roboto Mono" panose="00000009000000000000" pitchFamily="49" charset="0"/>
              </a:rPr>
              <a:t>'x'</a:t>
            </a:r>
            <a:r>
              <a:rPr lang="en-US" b="0" i="0" dirty="0">
                <a:solidFill>
                  <a:srgbClr val="2D3748"/>
                </a:solidFill>
                <a:effectLst/>
                <a:latin typeface="Roboto Mono" panose="00000009000000000000" pitchFamily="49" charset="0"/>
              </a:rPr>
              <a:t> AND n.prop2 = </a:t>
            </a:r>
            <a:r>
              <a:rPr lang="en-US" b="0" i="0" dirty="0">
                <a:solidFill>
                  <a:srgbClr val="3182CE"/>
                </a:solidFill>
                <a:effectLst/>
                <a:latin typeface="Roboto Mono" panose="00000009000000000000" pitchFamily="49" charset="0"/>
              </a:rPr>
              <a:t>1</a:t>
            </a:r>
            <a:r>
              <a:rPr lang="en-US" b="0" i="0" dirty="0">
                <a:solidFill>
                  <a:srgbClr val="2D3748"/>
                </a:solidFill>
                <a:effectLst/>
                <a:latin typeface="Roboto Mono" panose="00000009000000000000" pitchFamily="49" charset="0"/>
              </a:rPr>
              <a:t> AND n.prop3 &gt; </a:t>
            </a:r>
            <a:r>
              <a:rPr lang="en-US" b="0" i="0" dirty="0">
                <a:solidFill>
                  <a:srgbClr val="3182CE"/>
                </a:solidFill>
                <a:effectLst/>
                <a:latin typeface="Roboto Mono" panose="00000009000000000000" pitchFamily="49" charset="0"/>
              </a:rPr>
              <a:t>5</a:t>
            </a:r>
            <a:r>
              <a:rPr lang="en-US" b="0" i="0" dirty="0">
                <a:solidFill>
                  <a:srgbClr val="2D3748"/>
                </a:solidFill>
                <a:effectLst/>
                <a:latin typeface="Roboto Mono" panose="00000009000000000000" pitchFamily="49" charset="0"/>
              </a:rPr>
              <a:t> AND n.prop4 &lt; </a:t>
            </a:r>
            <a:r>
              <a:rPr lang="en-US" b="0" i="0" dirty="0">
                <a:solidFill>
                  <a:srgbClr val="2F855A"/>
                </a:solidFill>
                <a:effectLst/>
                <a:latin typeface="Roboto Mono" panose="00000009000000000000" pitchFamily="49" charset="0"/>
              </a:rPr>
              <a:t>'e'</a:t>
            </a:r>
            <a:r>
              <a:rPr lang="en-US" b="0" i="0" dirty="0">
                <a:solidFill>
                  <a:srgbClr val="2D3748"/>
                </a:solidFill>
                <a:effectLst/>
                <a:latin typeface="Roboto Mono" panose="00000009000000000000" pitchFamily="49" charset="0"/>
              </a:rPr>
              <a:t> AND n.prop5 = </a:t>
            </a:r>
            <a:r>
              <a:rPr lang="en-US" b="0" i="0" dirty="0">
                <a:solidFill>
                  <a:srgbClr val="3182CE"/>
                </a:solidFill>
                <a:effectLst/>
                <a:latin typeface="Roboto Mono" panose="00000009000000000000" pitchFamily="49" charset="0"/>
              </a:rPr>
              <a:t>true</a:t>
            </a:r>
            <a:r>
              <a:rPr lang="en-US" b="0" i="0" dirty="0">
                <a:solidFill>
                  <a:srgbClr val="2D3748"/>
                </a:solidFill>
                <a:effectLst/>
                <a:latin typeface="Roboto Mono" panose="00000009000000000000" pitchFamily="49" charset="0"/>
              </a:rPr>
              <a:t> AND n.prop6 </a:t>
            </a:r>
            <a:r>
              <a:rPr lang="en-US" b="0" i="0" dirty="0">
                <a:solidFill>
                  <a:srgbClr val="718096"/>
                </a:solidFill>
                <a:effectLst/>
                <a:latin typeface="Roboto Mono" panose="00000009000000000000" pitchFamily="49" charset="0"/>
              </a:rPr>
              <a:t>IS</a:t>
            </a:r>
            <a:r>
              <a:rPr lang="en-US" b="0" i="0" dirty="0">
                <a:solidFill>
                  <a:srgbClr val="2D3748"/>
                </a:solidFill>
                <a:effectLst/>
                <a:latin typeface="Roboto Mono" panose="00000009000000000000" pitchFamily="49" charset="0"/>
              </a:rPr>
              <a:t> NOT </a:t>
            </a:r>
            <a:r>
              <a:rPr lang="en-US" b="0" i="0" dirty="0">
                <a:solidFill>
                  <a:srgbClr val="3182CE"/>
                </a:solidFill>
                <a:effectLst/>
                <a:latin typeface="Roboto Mono" panose="00000009000000000000" pitchFamily="49" charset="0"/>
              </a:rPr>
              <a:t>NULL</a:t>
            </a:r>
          </a:p>
          <a:p>
            <a:r>
              <a:rPr lang="en-IN" b="0" i="0" dirty="0">
                <a:solidFill>
                  <a:srgbClr val="2D3748"/>
                </a:solidFill>
                <a:effectLst/>
                <a:latin typeface="Nunito Sans" pitchFamily="2" charset="0"/>
              </a:rPr>
              <a:t>will be planned as:</a:t>
            </a:r>
            <a:endParaRPr lang="en-US" dirty="0">
              <a:solidFill>
                <a:srgbClr val="3182CE"/>
              </a:solidFill>
              <a:latin typeface="Roboto Mono" panose="00000009000000000000" pitchFamily="49" charset="0"/>
            </a:endParaRPr>
          </a:p>
          <a:p>
            <a:pPr marL="0" indent="0">
              <a:buNone/>
            </a:pP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n.prop1 = </a:t>
            </a:r>
            <a:r>
              <a:rPr lang="en-US" b="0" i="0" dirty="0">
                <a:solidFill>
                  <a:srgbClr val="2F855A"/>
                </a:solidFill>
                <a:effectLst/>
                <a:latin typeface="Roboto Mono" panose="00000009000000000000" pitchFamily="49" charset="0"/>
              </a:rPr>
              <a:t>'x'</a:t>
            </a:r>
            <a:r>
              <a:rPr lang="en-US" b="0" i="0" dirty="0">
                <a:solidFill>
                  <a:srgbClr val="2D3748"/>
                </a:solidFill>
                <a:effectLst/>
                <a:latin typeface="Roboto Mono" panose="00000009000000000000" pitchFamily="49" charset="0"/>
              </a:rPr>
              <a:t> AND n.prop2 = </a:t>
            </a:r>
            <a:r>
              <a:rPr lang="en-US" b="0" i="0" dirty="0">
                <a:solidFill>
                  <a:srgbClr val="3182CE"/>
                </a:solidFill>
                <a:effectLst/>
                <a:latin typeface="Roboto Mono" panose="00000009000000000000" pitchFamily="49" charset="0"/>
              </a:rPr>
              <a:t>1</a:t>
            </a:r>
            <a:r>
              <a:rPr lang="en-US" b="0" i="0" dirty="0">
                <a:solidFill>
                  <a:srgbClr val="2D3748"/>
                </a:solidFill>
                <a:effectLst/>
                <a:latin typeface="Roboto Mono" panose="00000009000000000000" pitchFamily="49" charset="0"/>
              </a:rPr>
              <a:t> AND n.prop3 &gt; </a:t>
            </a:r>
            <a:r>
              <a:rPr lang="en-US" b="0" i="0" dirty="0">
                <a:solidFill>
                  <a:srgbClr val="3182CE"/>
                </a:solidFill>
                <a:effectLst/>
                <a:latin typeface="Roboto Mono" panose="00000009000000000000" pitchFamily="49" charset="0"/>
              </a:rPr>
              <a:t>5</a:t>
            </a:r>
            <a:r>
              <a:rPr lang="en-US" b="0" i="0" dirty="0">
                <a:solidFill>
                  <a:srgbClr val="2D3748"/>
                </a:solidFill>
                <a:effectLst/>
                <a:latin typeface="Roboto Mono" panose="00000009000000000000" pitchFamily="49" charset="0"/>
              </a:rPr>
              <a:t> AND n.prop4 </a:t>
            </a:r>
            <a:r>
              <a:rPr lang="en-US" b="0" i="0" dirty="0">
                <a:solidFill>
                  <a:srgbClr val="718096"/>
                </a:solidFill>
                <a:effectLst/>
                <a:latin typeface="Roboto Mono" panose="00000009000000000000" pitchFamily="49" charset="0"/>
              </a:rPr>
              <a:t>IS</a:t>
            </a:r>
            <a:r>
              <a:rPr lang="en-US" b="0" i="0" dirty="0">
                <a:solidFill>
                  <a:srgbClr val="2D3748"/>
                </a:solidFill>
                <a:effectLst/>
                <a:latin typeface="Roboto Mono" panose="00000009000000000000" pitchFamily="49" charset="0"/>
              </a:rPr>
              <a:t> NOT </a:t>
            </a:r>
            <a:r>
              <a:rPr lang="en-US" b="0" i="0" dirty="0">
                <a:solidFill>
                  <a:srgbClr val="3182CE"/>
                </a:solidFill>
                <a:effectLst/>
                <a:latin typeface="Roboto Mono" panose="00000009000000000000" pitchFamily="49" charset="0"/>
              </a:rPr>
              <a:t>NULL</a:t>
            </a:r>
            <a:r>
              <a:rPr lang="en-US" b="0" i="0" dirty="0">
                <a:solidFill>
                  <a:srgbClr val="2D3748"/>
                </a:solidFill>
                <a:effectLst/>
                <a:latin typeface="Roboto Mono" panose="00000009000000000000" pitchFamily="49" charset="0"/>
              </a:rPr>
              <a:t> AND n.prop5 </a:t>
            </a:r>
            <a:r>
              <a:rPr lang="en-US" b="0" i="0" dirty="0">
                <a:solidFill>
                  <a:srgbClr val="718096"/>
                </a:solidFill>
                <a:effectLst/>
                <a:latin typeface="Roboto Mono" panose="00000009000000000000" pitchFamily="49" charset="0"/>
              </a:rPr>
              <a:t>IS</a:t>
            </a:r>
            <a:r>
              <a:rPr lang="en-US" b="0" i="0" dirty="0">
                <a:solidFill>
                  <a:srgbClr val="2D3748"/>
                </a:solidFill>
                <a:effectLst/>
                <a:latin typeface="Roboto Mono" panose="00000009000000000000" pitchFamily="49" charset="0"/>
              </a:rPr>
              <a:t> NOT </a:t>
            </a:r>
            <a:r>
              <a:rPr lang="en-US" b="0" i="0" dirty="0">
                <a:solidFill>
                  <a:srgbClr val="3182CE"/>
                </a:solidFill>
                <a:effectLst/>
                <a:latin typeface="Roboto Mono" panose="00000009000000000000" pitchFamily="49" charset="0"/>
              </a:rPr>
              <a:t>NULL</a:t>
            </a:r>
            <a:r>
              <a:rPr lang="en-US" b="0" i="0" dirty="0">
                <a:solidFill>
                  <a:srgbClr val="2D3748"/>
                </a:solidFill>
                <a:effectLst/>
                <a:latin typeface="Roboto Mono" panose="00000009000000000000" pitchFamily="49" charset="0"/>
              </a:rPr>
              <a:t> AND n.prop6 </a:t>
            </a:r>
            <a:r>
              <a:rPr lang="en-US" b="0" i="0" dirty="0">
                <a:solidFill>
                  <a:srgbClr val="718096"/>
                </a:solidFill>
                <a:effectLst/>
                <a:latin typeface="Roboto Mono" panose="00000009000000000000" pitchFamily="49" charset="0"/>
              </a:rPr>
              <a:t>IS</a:t>
            </a:r>
            <a:r>
              <a:rPr lang="en-US" b="0" i="0" dirty="0">
                <a:solidFill>
                  <a:srgbClr val="2D3748"/>
                </a:solidFill>
                <a:effectLst/>
                <a:latin typeface="Roboto Mono" panose="00000009000000000000" pitchFamily="49" charset="0"/>
              </a:rPr>
              <a:t> NOT </a:t>
            </a:r>
            <a:r>
              <a:rPr lang="en-US" b="0" i="0" dirty="0">
                <a:solidFill>
                  <a:srgbClr val="3182CE"/>
                </a:solidFill>
                <a:effectLst/>
                <a:latin typeface="Roboto Mono" panose="00000009000000000000" pitchFamily="49" charset="0"/>
              </a:rPr>
              <a:t>NULL</a:t>
            </a:r>
          </a:p>
          <a:p>
            <a:r>
              <a:rPr lang="en-US" dirty="0"/>
              <a:t>with filters on n.prop4 &lt; 'e' and n.prop5 = true, since n.prop3 has a range search predicate.</a:t>
            </a:r>
            <a:endParaRPr lang="en-IN" dirty="0"/>
          </a:p>
        </p:txBody>
      </p:sp>
    </p:spTree>
    <p:extLst>
      <p:ext uri="{BB962C8B-B14F-4D97-AF65-F5344CB8AC3E}">
        <p14:creationId xmlns:p14="http://schemas.microsoft.com/office/powerpoint/2010/main" val="4026726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24A9F-3744-2594-1785-FA332A6C38CA}"/>
              </a:ext>
            </a:extLst>
          </p:cNvPr>
          <p:cNvSpPr>
            <a:spLocks noGrp="1"/>
          </p:cNvSpPr>
          <p:nvPr>
            <p:ph type="title"/>
          </p:nvPr>
        </p:nvSpPr>
        <p:spPr/>
        <p:txBody>
          <a:bodyPr/>
          <a:lstStyle/>
          <a:p>
            <a:r>
              <a:rPr lang="en-US" dirty="0"/>
              <a:t>Indexes and predicates</a:t>
            </a:r>
            <a:endParaRPr lang="en-IN" dirty="0"/>
          </a:p>
        </p:txBody>
      </p:sp>
      <p:sp>
        <p:nvSpPr>
          <p:cNvPr id="3" name="Content Placeholder 2">
            <a:extLst>
              <a:ext uri="{FF2B5EF4-FFF2-40B4-BE49-F238E27FC236}">
                <a16:creationId xmlns:a16="http://schemas.microsoft.com/office/drawing/2014/main" id="{C30D7D59-493D-A3E9-2EC2-E8EFF400C500}"/>
              </a:ext>
            </a:extLst>
          </p:cNvPr>
          <p:cNvSpPr>
            <a:spLocks noGrp="1"/>
          </p:cNvSpPr>
          <p:nvPr>
            <p:ph idx="1"/>
          </p:nvPr>
        </p:nvSpPr>
        <p:spPr>
          <a:xfrm>
            <a:off x="1154954" y="2603499"/>
            <a:ext cx="10432209" cy="3954463"/>
          </a:xfrm>
        </p:spPr>
        <p:txBody>
          <a:bodyPr/>
          <a:lstStyle/>
          <a:p>
            <a:r>
              <a:rPr lang="en-US" dirty="0"/>
              <a:t>An index on nodes with :Label(prop1,prop2) with predicates:</a:t>
            </a:r>
          </a:p>
          <a:p>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n.prop1 </a:t>
            </a:r>
            <a:r>
              <a:rPr lang="en-US" b="0" i="0" dirty="0">
                <a:solidFill>
                  <a:srgbClr val="718096"/>
                </a:solidFill>
                <a:effectLst/>
                <a:latin typeface="Roboto Mono" panose="00000009000000000000" pitchFamily="49" charset="0"/>
              </a:rPr>
              <a:t>ENDS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WITH</a:t>
            </a:r>
            <a:r>
              <a:rPr lang="en-US" b="0" i="0" dirty="0">
                <a:solidFill>
                  <a:srgbClr val="2D3748"/>
                </a:solidFill>
                <a:effectLst/>
                <a:latin typeface="Roboto Mono" panose="00000009000000000000" pitchFamily="49" charset="0"/>
              </a:rPr>
              <a:t> </a:t>
            </a:r>
            <a:r>
              <a:rPr lang="en-US" b="0" i="0" dirty="0">
                <a:solidFill>
                  <a:srgbClr val="2F855A"/>
                </a:solidFill>
                <a:effectLst/>
                <a:latin typeface="Roboto Mono" panose="00000009000000000000" pitchFamily="49" charset="0"/>
              </a:rPr>
              <a:t>'x'</a:t>
            </a:r>
            <a:r>
              <a:rPr lang="en-US" b="0" i="0" dirty="0">
                <a:solidFill>
                  <a:srgbClr val="2D3748"/>
                </a:solidFill>
                <a:effectLst/>
                <a:latin typeface="Roboto Mono" panose="00000009000000000000" pitchFamily="49" charset="0"/>
              </a:rPr>
              <a:t> AND n.prop2 = </a:t>
            </a:r>
            <a:r>
              <a:rPr lang="en-US" b="0" i="0" dirty="0">
                <a:solidFill>
                  <a:srgbClr val="3182CE"/>
                </a:solidFill>
                <a:effectLst/>
                <a:latin typeface="Roboto Mono" panose="00000009000000000000" pitchFamily="49" charset="0"/>
              </a:rPr>
              <a:t>false</a:t>
            </a:r>
          </a:p>
          <a:p>
            <a:r>
              <a:rPr lang="en-IN" b="0" i="0" dirty="0">
                <a:solidFill>
                  <a:srgbClr val="2D3748"/>
                </a:solidFill>
                <a:effectLst/>
                <a:latin typeface="Nunito Sans" pitchFamily="2" charset="0"/>
              </a:rPr>
              <a:t>will be planned as:</a:t>
            </a:r>
            <a:endParaRPr lang="en-US" dirty="0">
              <a:solidFill>
                <a:srgbClr val="3182CE"/>
              </a:solidFill>
              <a:latin typeface="Roboto Mono" panose="00000009000000000000" pitchFamily="49" charset="0"/>
            </a:endParaRPr>
          </a:p>
          <a:p>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n.prop1 </a:t>
            </a:r>
            <a:r>
              <a:rPr lang="en-US" b="0" i="0" dirty="0">
                <a:solidFill>
                  <a:srgbClr val="718096"/>
                </a:solidFill>
                <a:effectLst/>
                <a:latin typeface="Roboto Mono" panose="00000009000000000000" pitchFamily="49" charset="0"/>
              </a:rPr>
              <a:t>IS</a:t>
            </a:r>
            <a:r>
              <a:rPr lang="en-US" b="0" i="0" dirty="0">
                <a:solidFill>
                  <a:srgbClr val="2D3748"/>
                </a:solidFill>
                <a:effectLst/>
                <a:latin typeface="Roboto Mono" panose="00000009000000000000" pitchFamily="49" charset="0"/>
              </a:rPr>
              <a:t> NOT </a:t>
            </a:r>
            <a:r>
              <a:rPr lang="en-US" b="0" i="0" dirty="0">
                <a:solidFill>
                  <a:srgbClr val="3182CE"/>
                </a:solidFill>
                <a:effectLst/>
                <a:latin typeface="Roboto Mono" panose="00000009000000000000" pitchFamily="49" charset="0"/>
              </a:rPr>
              <a:t>NULL</a:t>
            </a:r>
            <a:r>
              <a:rPr lang="en-US" b="0" i="0" dirty="0">
                <a:solidFill>
                  <a:srgbClr val="2D3748"/>
                </a:solidFill>
                <a:effectLst/>
                <a:latin typeface="Roboto Mono" panose="00000009000000000000" pitchFamily="49" charset="0"/>
              </a:rPr>
              <a:t> AND n.prop2 </a:t>
            </a:r>
            <a:r>
              <a:rPr lang="en-US" b="0" i="0" dirty="0">
                <a:solidFill>
                  <a:srgbClr val="718096"/>
                </a:solidFill>
                <a:effectLst/>
                <a:latin typeface="Roboto Mono" panose="00000009000000000000" pitchFamily="49" charset="0"/>
              </a:rPr>
              <a:t>IS</a:t>
            </a:r>
            <a:r>
              <a:rPr lang="en-US" b="0" i="0" dirty="0">
                <a:solidFill>
                  <a:srgbClr val="2D3748"/>
                </a:solidFill>
                <a:effectLst/>
                <a:latin typeface="Roboto Mono" panose="00000009000000000000" pitchFamily="49" charset="0"/>
              </a:rPr>
              <a:t> NOT </a:t>
            </a:r>
            <a:r>
              <a:rPr lang="en-US" b="0" i="0" dirty="0">
                <a:solidFill>
                  <a:srgbClr val="3182CE"/>
                </a:solidFill>
                <a:effectLst/>
                <a:latin typeface="Roboto Mono" panose="00000009000000000000" pitchFamily="49" charset="0"/>
              </a:rPr>
              <a:t>NULL</a:t>
            </a:r>
          </a:p>
          <a:p>
            <a:r>
              <a:rPr lang="en-US" dirty="0"/>
              <a:t>with filters on n.prop1 ENDS WITH 'x' and n.prop2 = false, since n.prop1 has a suffix search predicate.</a:t>
            </a:r>
            <a:endParaRPr lang="en-IN" dirty="0"/>
          </a:p>
        </p:txBody>
      </p:sp>
    </p:spTree>
    <p:extLst>
      <p:ext uri="{BB962C8B-B14F-4D97-AF65-F5344CB8AC3E}">
        <p14:creationId xmlns:p14="http://schemas.microsoft.com/office/powerpoint/2010/main" val="38765564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6518B-22A6-F21E-884E-169D72DA68F1}"/>
              </a:ext>
            </a:extLst>
          </p:cNvPr>
          <p:cNvSpPr>
            <a:spLocks noGrp="1"/>
          </p:cNvSpPr>
          <p:nvPr>
            <p:ph type="title"/>
          </p:nvPr>
        </p:nvSpPr>
        <p:spPr/>
        <p:txBody>
          <a:bodyPr/>
          <a:lstStyle/>
          <a:p>
            <a:r>
              <a:rPr lang="en-US" dirty="0"/>
              <a:t>Composite indexes</a:t>
            </a:r>
            <a:endParaRPr lang="en-IN" dirty="0"/>
          </a:p>
        </p:txBody>
      </p:sp>
      <p:sp>
        <p:nvSpPr>
          <p:cNvPr id="3" name="Content Placeholder 2">
            <a:extLst>
              <a:ext uri="{FF2B5EF4-FFF2-40B4-BE49-F238E27FC236}">
                <a16:creationId xmlns:a16="http://schemas.microsoft.com/office/drawing/2014/main" id="{5E8DE69E-08F4-0BA5-EDF9-D5DC8054C61E}"/>
              </a:ext>
            </a:extLst>
          </p:cNvPr>
          <p:cNvSpPr>
            <a:spLocks noGrp="1"/>
          </p:cNvSpPr>
          <p:nvPr>
            <p:ph idx="1"/>
          </p:nvPr>
        </p:nvSpPr>
        <p:spPr>
          <a:xfrm>
            <a:off x="1154954" y="2603500"/>
            <a:ext cx="10503646" cy="3797300"/>
          </a:xfrm>
        </p:spPr>
        <p:txBody>
          <a:bodyPr/>
          <a:lstStyle/>
          <a:p>
            <a:r>
              <a:rPr lang="en-US" b="0" i="0" dirty="0">
                <a:solidFill>
                  <a:srgbClr val="2D3748"/>
                </a:solidFill>
                <a:effectLst/>
                <a:latin typeface="Nunito Sans" pitchFamily="2" charset="0"/>
              </a:rPr>
              <a:t>Composite indexes require predicates on all properties indexed. </a:t>
            </a:r>
          </a:p>
          <a:p>
            <a:r>
              <a:rPr lang="en-US" b="0" i="0" dirty="0">
                <a:solidFill>
                  <a:srgbClr val="2D3748"/>
                </a:solidFill>
                <a:effectLst/>
                <a:latin typeface="Nunito Sans" pitchFamily="2" charset="0"/>
              </a:rPr>
              <a:t>If there are predicates on only a subset of the indexed properties, it will not be possible to use the composite index. </a:t>
            </a:r>
          </a:p>
          <a:p>
            <a:r>
              <a:rPr lang="en-US" b="0" i="0" dirty="0">
                <a:solidFill>
                  <a:srgbClr val="2D3748"/>
                </a:solidFill>
                <a:effectLst/>
                <a:latin typeface="Nunito Sans" pitchFamily="2" charset="0"/>
              </a:rPr>
              <a:t>To get this kind of fallback behavior, it is necessary to create additional indexes on the relevant sub-set of properties or on single properties.</a:t>
            </a:r>
            <a:endParaRPr lang="en-IN" dirty="0"/>
          </a:p>
        </p:txBody>
      </p:sp>
    </p:spTree>
    <p:extLst>
      <p:ext uri="{BB962C8B-B14F-4D97-AF65-F5344CB8AC3E}">
        <p14:creationId xmlns:p14="http://schemas.microsoft.com/office/powerpoint/2010/main" val="4163025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Index preference</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normAutofit/>
          </a:bodyPr>
          <a:lstStyle/>
          <a:p>
            <a:pPr marL="0" indent="0">
              <a:buNone/>
            </a:pPr>
            <a:r>
              <a:rPr lang="en-US" dirty="0"/>
              <a:t>When multiple indexes are available and able to solve a predicate, there is an order defined that decides which index to use.</a:t>
            </a:r>
          </a:p>
          <a:p>
            <a:r>
              <a:rPr lang="en-US" dirty="0"/>
              <a:t>TEXT indexes are used over RANGE and POINT indexes for CONTAINS and ENDS WITH.</a:t>
            </a:r>
          </a:p>
          <a:p>
            <a:r>
              <a:rPr lang="en-US" dirty="0"/>
              <a:t>POINT indexes are used over RANGE and TEXT indexes for distance and within a bounding box.</a:t>
            </a:r>
          </a:p>
          <a:p>
            <a:r>
              <a:rPr lang="en-US" dirty="0"/>
              <a:t>RANGE indexes are preferred over TEXT and POINT indexes in all other cases.</a:t>
            </a:r>
          </a:p>
          <a:p>
            <a:r>
              <a:rPr lang="en-US" dirty="0"/>
              <a:t>LOOKUP indexes are not defined in this order since they never solve the same set of predicates as the other indexes.</a:t>
            </a:r>
            <a:endParaRPr lang="en-IN" dirty="0"/>
          </a:p>
        </p:txBody>
      </p:sp>
    </p:spTree>
    <p:extLst>
      <p:ext uri="{BB962C8B-B14F-4D97-AF65-F5344CB8AC3E}">
        <p14:creationId xmlns:p14="http://schemas.microsoft.com/office/powerpoint/2010/main" val="2569429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F544-B954-032B-3224-54B5672F3152}"/>
              </a:ext>
            </a:extLst>
          </p:cNvPr>
          <p:cNvSpPr>
            <a:spLocks noGrp="1"/>
          </p:cNvSpPr>
          <p:nvPr>
            <p:ph type="title"/>
          </p:nvPr>
        </p:nvSpPr>
        <p:spPr/>
        <p:txBody>
          <a:bodyPr/>
          <a:lstStyle/>
          <a:p>
            <a:r>
              <a:rPr lang="en-IN" dirty="0"/>
              <a:t>Cypher planner</a:t>
            </a:r>
          </a:p>
        </p:txBody>
      </p:sp>
      <p:sp>
        <p:nvSpPr>
          <p:cNvPr id="3" name="Content Placeholder 2">
            <a:extLst>
              <a:ext uri="{FF2B5EF4-FFF2-40B4-BE49-F238E27FC236}">
                <a16:creationId xmlns:a16="http://schemas.microsoft.com/office/drawing/2014/main" id="{5FFDF435-04B5-A675-524C-6572F78B2FE3}"/>
              </a:ext>
            </a:extLst>
          </p:cNvPr>
          <p:cNvSpPr>
            <a:spLocks noGrp="1"/>
          </p:cNvSpPr>
          <p:nvPr>
            <p:ph idx="1"/>
          </p:nvPr>
        </p:nvSpPr>
        <p:spPr>
          <a:xfrm>
            <a:off x="1154954" y="2603499"/>
            <a:ext cx="10217896" cy="3840163"/>
          </a:xfrm>
        </p:spPr>
        <p:txBody>
          <a:bodyPr/>
          <a:lstStyle/>
          <a:p>
            <a:pPr algn="l"/>
            <a:r>
              <a:rPr lang="en-US" b="0" i="0" dirty="0">
                <a:solidFill>
                  <a:srgbClr val="2D3748"/>
                </a:solidFill>
                <a:effectLst/>
                <a:latin typeface="Nunito Sans" pitchFamily="2" charset="0"/>
              </a:rPr>
              <a:t>Cypher planner takes a Cypher query and computes an execution plan that solves it. </a:t>
            </a:r>
          </a:p>
          <a:p>
            <a:pPr algn="l"/>
            <a:r>
              <a:rPr lang="en-US" b="0" i="0" dirty="0">
                <a:solidFill>
                  <a:srgbClr val="2D3748"/>
                </a:solidFill>
                <a:effectLst/>
                <a:latin typeface="Nunito Sans" pitchFamily="2" charset="0"/>
              </a:rPr>
              <a:t>For any given query there is likely a number of execution plan candidates that each solve the query in a different way. </a:t>
            </a:r>
          </a:p>
          <a:p>
            <a:pPr algn="l"/>
            <a:r>
              <a:rPr lang="en-US" dirty="0">
                <a:solidFill>
                  <a:srgbClr val="2D3748"/>
                </a:solidFill>
                <a:latin typeface="Nunito Sans" pitchFamily="2" charset="0"/>
              </a:rPr>
              <a:t>P</a:t>
            </a:r>
            <a:r>
              <a:rPr lang="en-US" b="0" i="0" dirty="0">
                <a:solidFill>
                  <a:srgbClr val="2D3748"/>
                </a:solidFill>
                <a:effectLst/>
                <a:latin typeface="Nunito Sans" pitchFamily="2" charset="0"/>
              </a:rPr>
              <a:t>lanner uses a search algorithm to find the execution plan with the lowest estimated execution cost.</a:t>
            </a:r>
          </a:p>
          <a:p>
            <a:endParaRPr lang="en-IN" dirty="0"/>
          </a:p>
        </p:txBody>
      </p:sp>
    </p:spTree>
    <p:extLst>
      <p:ext uri="{BB962C8B-B14F-4D97-AF65-F5344CB8AC3E}">
        <p14:creationId xmlns:p14="http://schemas.microsoft.com/office/powerpoint/2010/main" val="39193886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Node label LOOKUP index example</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person:</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person</a:t>
            </a:r>
            <a:endParaRPr lang="en-IN" dirty="0"/>
          </a:p>
        </p:txBody>
      </p:sp>
    </p:spTree>
    <p:extLst>
      <p:ext uri="{BB962C8B-B14F-4D97-AF65-F5344CB8AC3E}">
        <p14:creationId xmlns:p14="http://schemas.microsoft.com/office/powerpoint/2010/main" val="549041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Relationship type LOOKUP index example</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r:</a:t>
            </a:r>
            <a:r>
              <a:rPr lang="en-US" b="0" i="0" dirty="0" err="1">
                <a:solidFill>
                  <a:srgbClr val="3182CE"/>
                </a:solidFill>
                <a:effectLst/>
                <a:latin typeface="Roboto Mono" panose="00000009000000000000" pitchFamily="49" charset="0"/>
              </a:rPr>
              <a:t>KNOWS</a:t>
            </a:r>
            <a:r>
              <a:rPr lang="en-US" b="0" i="0" dirty="0">
                <a:solidFill>
                  <a:srgbClr val="2D3748"/>
                </a:solidFill>
                <a:effectLst/>
                <a:latin typeface="Roboto Mono" panose="00000009000000000000" pitchFamily="49" charset="0"/>
              </a:rPr>
              <a:t>]-&gt;()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r</a:t>
            </a:r>
            <a:endParaRPr lang="en-IN" dirty="0"/>
          </a:p>
        </p:txBody>
      </p:sp>
    </p:spTree>
    <p:extLst>
      <p:ext uri="{BB962C8B-B14F-4D97-AF65-F5344CB8AC3E}">
        <p14:creationId xmlns:p14="http://schemas.microsoft.com/office/powerpoint/2010/main" val="40419054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IN" dirty="0"/>
              <a:t>Node RANGE index example</a:t>
            </a:r>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person:</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firstname</a:t>
            </a:r>
            <a:r>
              <a:rPr lang="en-US" b="0" i="0" dirty="0">
                <a:solidFill>
                  <a:srgbClr val="2D3748"/>
                </a:solidFill>
                <a:effectLst/>
                <a:latin typeface="Roboto Mono" panose="00000009000000000000" pitchFamily="49" charset="0"/>
              </a:rPr>
              <a:t>: </a:t>
            </a:r>
            <a:r>
              <a:rPr lang="en-US" b="0" i="0" dirty="0">
                <a:solidFill>
                  <a:srgbClr val="2F855A"/>
                </a:solidFill>
                <a:effectLst/>
                <a:latin typeface="Roboto Mono" panose="00000009000000000000" pitchFamily="49" charset="0"/>
              </a:rPr>
              <a:t>'Andy'</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person</a:t>
            </a:r>
            <a:endParaRPr lang="en-IN" dirty="0"/>
          </a:p>
        </p:txBody>
      </p:sp>
    </p:spTree>
    <p:extLst>
      <p:ext uri="{BB962C8B-B14F-4D97-AF65-F5344CB8AC3E}">
        <p14:creationId xmlns:p14="http://schemas.microsoft.com/office/powerpoint/2010/main" val="9902870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IN" dirty="0"/>
              <a:t>Relationship RANGE index example</a:t>
            </a:r>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(person)-[</a:t>
            </a:r>
            <a:r>
              <a:rPr lang="en-US" b="0" i="0" dirty="0" err="1">
                <a:solidFill>
                  <a:srgbClr val="2D3748"/>
                </a:solidFill>
                <a:effectLst/>
                <a:latin typeface="Roboto Mono" panose="00000009000000000000" pitchFamily="49" charset="0"/>
              </a:rPr>
              <a:t>relationship:</a:t>
            </a:r>
            <a:r>
              <a:rPr lang="en-US" b="0" i="0" dirty="0" err="1">
                <a:solidFill>
                  <a:srgbClr val="3182CE"/>
                </a:solidFill>
                <a:effectLst/>
                <a:latin typeface="Roboto Mono" panose="00000009000000000000" pitchFamily="49" charset="0"/>
              </a:rPr>
              <a:t>KNOWS</a:t>
            </a:r>
            <a:r>
              <a:rPr lang="en-US" b="0" i="0" dirty="0">
                <a:solidFill>
                  <a:srgbClr val="2D3748"/>
                </a:solidFill>
                <a:effectLst/>
                <a:latin typeface="Roboto Mono" panose="00000009000000000000" pitchFamily="49" charset="0"/>
              </a:rPr>
              <a:t> {since: </a:t>
            </a:r>
            <a:r>
              <a:rPr lang="en-US" b="0" i="0" dirty="0">
                <a:solidFill>
                  <a:srgbClr val="3182CE"/>
                </a:solidFill>
                <a:effectLst/>
                <a:latin typeface="Roboto Mono" panose="00000009000000000000" pitchFamily="49" charset="0"/>
              </a:rPr>
              <a:t>1992</a:t>
            </a:r>
            <a:r>
              <a:rPr lang="en-US" b="0" i="0" dirty="0">
                <a:solidFill>
                  <a:srgbClr val="2D3748"/>
                </a:solidFill>
                <a:effectLst/>
                <a:latin typeface="Roboto Mono" panose="00000009000000000000" pitchFamily="49" charset="0"/>
              </a:rPr>
              <a:t>}]-&gt;(friend)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person, friend</a:t>
            </a:r>
            <a:endParaRPr lang="en-IN" dirty="0"/>
          </a:p>
        </p:txBody>
      </p:sp>
    </p:spTree>
    <p:extLst>
      <p:ext uri="{BB962C8B-B14F-4D97-AF65-F5344CB8AC3E}">
        <p14:creationId xmlns:p14="http://schemas.microsoft.com/office/powerpoint/2010/main" val="18905895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IN" dirty="0"/>
              <a:t>Node TEXT index</a:t>
            </a:r>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person:</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{surname: </a:t>
            </a:r>
            <a:r>
              <a:rPr lang="en-US" b="0" i="0" dirty="0">
                <a:solidFill>
                  <a:srgbClr val="2F855A"/>
                </a:solidFill>
                <a:effectLst/>
                <a:latin typeface="Roboto Mono" panose="00000009000000000000" pitchFamily="49" charset="0"/>
              </a:rPr>
              <a:t>'Smith'</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person</a:t>
            </a:r>
            <a:endParaRPr lang="en-IN" dirty="0"/>
          </a:p>
        </p:txBody>
      </p:sp>
    </p:spTree>
    <p:extLst>
      <p:ext uri="{BB962C8B-B14F-4D97-AF65-F5344CB8AC3E}">
        <p14:creationId xmlns:p14="http://schemas.microsoft.com/office/powerpoint/2010/main" val="16033300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IN" dirty="0"/>
              <a:t>Relationship TEXT index</a:t>
            </a:r>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(person)-[</a:t>
            </a:r>
            <a:r>
              <a:rPr lang="en-US" b="0" i="0" dirty="0" err="1">
                <a:solidFill>
                  <a:srgbClr val="2D3748"/>
                </a:solidFill>
                <a:effectLst/>
                <a:latin typeface="Roboto Mono" panose="00000009000000000000" pitchFamily="49" charset="0"/>
              </a:rPr>
              <a:t>relationship:</a:t>
            </a:r>
            <a:r>
              <a:rPr lang="en-US" b="0" i="0" dirty="0" err="1">
                <a:solidFill>
                  <a:srgbClr val="3182CE"/>
                </a:solidFill>
                <a:effectLst/>
                <a:latin typeface="Roboto Mono" panose="00000009000000000000" pitchFamily="49" charset="0"/>
              </a:rPr>
              <a:t>KNOWS</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metIn</a:t>
            </a:r>
            <a:r>
              <a:rPr lang="en-US" b="0" i="0" dirty="0">
                <a:solidFill>
                  <a:srgbClr val="2D3748"/>
                </a:solidFill>
                <a:effectLst/>
                <a:latin typeface="Roboto Mono" panose="00000009000000000000" pitchFamily="49" charset="0"/>
              </a:rPr>
              <a:t>: </a:t>
            </a:r>
            <a:r>
              <a:rPr lang="en-US" b="0" i="0" dirty="0">
                <a:solidFill>
                  <a:srgbClr val="2F855A"/>
                </a:solidFill>
                <a:effectLst/>
                <a:latin typeface="Roboto Mono" panose="00000009000000000000" pitchFamily="49" charset="0"/>
              </a:rPr>
              <a:t>'Malmo'</a:t>
            </a:r>
            <a:r>
              <a:rPr lang="en-US" b="0" i="0" dirty="0">
                <a:solidFill>
                  <a:srgbClr val="2D3748"/>
                </a:solidFill>
                <a:effectLst/>
                <a:latin typeface="Roboto Mono" panose="00000009000000000000" pitchFamily="49" charset="0"/>
              </a:rPr>
              <a:t>} ]-&gt;(friend)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person, friend</a:t>
            </a:r>
            <a:endParaRPr lang="en-IN" dirty="0"/>
          </a:p>
        </p:txBody>
      </p:sp>
    </p:spTree>
    <p:extLst>
      <p:ext uri="{BB962C8B-B14F-4D97-AF65-F5344CB8AC3E}">
        <p14:creationId xmlns:p14="http://schemas.microsoft.com/office/powerpoint/2010/main" val="18942467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Multiple available index types</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dirty="0"/>
              <a:t>In the example below, both a Person(</a:t>
            </a:r>
            <a:r>
              <a:rPr lang="en-US" dirty="0" err="1"/>
              <a:t>middlename</a:t>
            </a:r>
            <a:r>
              <a:rPr lang="en-US" dirty="0"/>
              <a:t>) node TEXT index and a Person(</a:t>
            </a:r>
            <a:r>
              <a:rPr lang="en-US" dirty="0" err="1"/>
              <a:t>middlename</a:t>
            </a:r>
            <a:r>
              <a:rPr lang="en-US" dirty="0"/>
              <a:t>) node RANGE index are available. </a:t>
            </a:r>
          </a:p>
          <a:p>
            <a:r>
              <a:rPr lang="en-US" dirty="0"/>
              <a:t>The RANGE node index is chosen.</a:t>
            </a:r>
          </a:p>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person:</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middlename</a:t>
            </a:r>
            <a:r>
              <a:rPr lang="en-US" b="0" i="0" dirty="0">
                <a:solidFill>
                  <a:srgbClr val="2D3748"/>
                </a:solidFill>
                <a:effectLst/>
                <a:latin typeface="Roboto Mono" panose="00000009000000000000" pitchFamily="49" charset="0"/>
              </a:rPr>
              <a:t>: </a:t>
            </a:r>
            <a:r>
              <a:rPr lang="en-US" b="0" i="0" dirty="0">
                <a:solidFill>
                  <a:srgbClr val="2F855A"/>
                </a:solidFill>
                <a:effectLst/>
                <a:latin typeface="Roboto Mono" panose="00000009000000000000" pitchFamily="49" charset="0"/>
              </a:rPr>
              <a:t>'Ron'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person</a:t>
            </a:r>
            <a:endParaRPr lang="en-US" dirty="0"/>
          </a:p>
          <a:p>
            <a:endParaRPr lang="en-IN" dirty="0"/>
          </a:p>
        </p:txBody>
      </p:sp>
    </p:spTree>
    <p:extLst>
      <p:ext uri="{BB962C8B-B14F-4D97-AF65-F5344CB8AC3E}">
        <p14:creationId xmlns:p14="http://schemas.microsoft.com/office/powerpoint/2010/main" val="27544862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Equality check using WHERE (single-property index)</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dirty="0"/>
              <a:t>A query containing equality comparisons of a single indexed property in the WHERE clause is backed automatically by the index. </a:t>
            </a:r>
          </a:p>
          <a:p>
            <a:r>
              <a:rPr lang="en-US" dirty="0"/>
              <a:t>Also possible for a query with multiple OR predicates to use multiple indexes, if indexes exist on the properties. </a:t>
            </a:r>
          </a:p>
          <a:p>
            <a:r>
              <a:rPr lang="en-US" dirty="0"/>
              <a:t>For example, if indexes exist on both :Label(p1) and :Label(p2), MATCH (</a:t>
            </a:r>
            <a:r>
              <a:rPr lang="en-US" dirty="0" err="1"/>
              <a:t>n:Label</a:t>
            </a:r>
            <a:r>
              <a:rPr lang="en-US" dirty="0"/>
              <a:t>) WHERE n.p1 = 1 OR n.p2 = 2 RETURN n will use </a:t>
            </a:r>
            <a:r>
              <a:rPr lang="en-US" b="1" dirty="0"/>
              <a:t>both</a:t>
            </a:r>
            <a:r>
              <a:rPr lang="en-US" dirty="0"/>
              <a:t> indexes.</a:t>
            </a:r>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person:</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person.firstname</a:t>
            </a:r>
            <a:r>
              <a:rPr lang="en-US" b="0" i="0" dirty="0">
                <a:solidFill>
                  <a:srgbClr val="2D3748"/>
                </a:solidFill>
                <a:effectLst/>
                <a:latin typeface="Roboto Mono" panose="00000009000000000000" pitchFamily="49" charset="0"/>
              </a:rPr>
              <a:t> = </a:t>
            </a:r>
            <a:r>
              <a:rPr lang="en-US" b="0" i="0" dirty="0">
                <a:solidFill>
                  <a:srgbClr val="2F855A"/>
                </a:solidFill>
                <a:effectLst/>
                <a:latin typeface="Roboto Mono" panose="00000009000000000000" pitchFamily="49" charset="0"/>
              </a:rPr>
              <a:t>'Andy'</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person</a:t>
            </a:r>
            <a:endParaRPr lang="en-IN" dirty="0"/>
          </a:p>
        </p:txBody>
      </p:sp>
    </p:spTree>
    <p:extLst>
      <p:ext uri="{BB962C8B-B14F-4D97-AF65-F5344CB8AC3E}">
        <p14:creationId xmlns:p14="http://schemas.microsoft.com/office/powerpoint/2010/main" val="41825511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Equality check using WHERE (composite index)</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dirty="0"/>
              <a:t>A query containing equality comparisons for all the properties of a composite index will automatically be backed by the same index. </a:t>
            </a:r>
          </a:p>
          <a:p>
            <a:r>
              <a:rPr lang="en-US" dirty="0"/>
              <a:t>Query does not need to have equality on all properties. </a:t>
            </a:r>
          </a:p>
          <a:p>
            <a:r>
              <a:rPr lang="en-US" dirty="0"/>
              <a:t>Can have ranges and existence predicates as well. </a:t>
            </a:r>
          </a:p>
          <a:p>
            <a:r>
              <a:rPr lang="en-US" dirty="0"/>
              <a:t>But in these cases rewrites might happen depending on which properties have which predicates</a:t>
            </a:r>
          </a:p>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n.age</a:t>
            </a:r>
            <a:r>
              <a:rPr lang="en-US" b="0" i="0" dirty="0">
                <a:solidFill>
                  <a:srgbClr val="2D3748"/>
                </a:solidFill>
                <a:effectLst/>
                <a:latin typeface="Roboto Mono" panose="00000009000000000000" pitchFamily="49" charset="0"/>
              </a:rPr>
              <a:t> = </a:t>
            </a:r>
            <a:r>
              <a:rPr lang="en-US" b="0" i="0" dirty="0">
                <a:solidFill>
                  <a:srgbClr val="3182CE"/>
                </a:solidFill>
                <a:effectLst/>
                <a:latin typeface="Roboto Mono" panose="00000009000000000000" pitchFamily="49" charset="0"/>
              </a:rPr>
              <a:t>35</a:t>
            </a:r>
            <a:r>
              <a:rPr lang="en-US" b="0" i="0" dirty="0">
                <a:solidFill>
                  <a:srgbClr val="2D3748"/>
                </a:solidFill>
                <a:effectLst/>
                <a:latin typeface="Roboto Mono" panose="00000009000000000000" pitchFamily="49" charset="0"/>
              </a:rPr>
              <a:t> AND </a:t>
            </a:r>
            <a:r>
              <a:rPr lang="en-US" b="0" i="0" dirty="0" err="1">
                <a:solidFill>
                  <a:srgbClr val="2D3748"/>
                </a:solidFill>
                <a:effectLst/>
                <a:latin typeface="Roboto Mono" panose="00000009000000000000" pitchFamily="49" charset="0"/>
              </a:rPr>
              <a:t>n.country</a:t>
            </a:r>
            <a:r>
              <a:rPr lang="en-US" b="0" i="0" dirty="0">
                <a:solidFill>
                  <a:srgbClr val="2D3748"/>
                </a:solidFill>
                <a:effectLst/>
                <a:latin typeface="Roboto Mono" panose="00000009000000000000" pitchFamily="49" charset="0"/>
              </a:rPr>
              <a:t> = </a:t>
            </a:r>
            <a:r>
              <a:rPr lang="en-US" b="0" i="0" dirty="0">
                <a:solidFill>
                  <a:srgbClr val="2F855A"/>
                </a:solidFill>
                <a:effectLst/>
                <a:latin typeface="Roboto Mono" panose="00000009000000000000" pitchFamily="49" charset="0"/>
              </a:rPr>
              <a:t>'UK'</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n</a:t>
            </a:r>
          </a:p>
          <a:p>
            <a:r>
              <a:rPr lang="en-US" dirty="0"/>
              <a:t>query MATCH (</a:t>
            </a:r>
            <a:r>
              <a:rPr lang="en-US" dirty="0" err="1"/>
              <a:t>n:Person</a:t>
            </a:r>
            <a:r>
              <a:rPr lang="en-US" dirty="0"/>
              <a:t>) WHERE </a:t>
            </a:r>
            <a:r>
              <a:rPr lang="en-US" dirty="0" err="1"/>
              <a:t>n.age</a:t>
            </a:r>
            <a:r>
              <a:rPr lang="en-US" dirty="0"/>
              <a:t> = 35 RETURN n will not be backed by the composite index, as the query does not contain a predicate on the country property. </a:t>
            </a:r>
          </a:p>
          <a:p>
            <a:r>
              <a:rPr lang="en-US" dirty="0"/>
              <a:t>It will only be backed by an index on the Person label and age property defined thus: :Person(age); i.e. a single-property index.</a:t>
            </a:r>
            <a:endParaRPr lang="en-IN" dirty="0"/>
          </a:p>
        </p:txBody>
      </p:sp>
    </p:spTree>
    <p:extLst>
      <p:ext uri="{BB962C8B-B14F-4D97-AF65-F5344CB8AC3E}">
        <p14:creationId xmlns:p14="http://schemas.microsoft.com/office/powerpoint/2010/main" val="17496905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Range comparisons using WHERE (single-property index)</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dirty="0"/>
              <a:t>Single-property indexes are also automatically used for inequality (range) comparisons of an indexed property in the WHERE clause.</a:t>
            </a:r>
          </a:p>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(friend)&lt;-[</a:t>
            </a:r>
            <a:r>
              <a:rPr lang="en-US" b="0" i="0" dirty="0" err="1">
                <a:solidFill>
                  <a:srgbClr val="2D3748"/>
                </a:solidFill>
                <a:effectLst/>
                <a:latin typeface="Roboto Mono" panose="00000009000000000000" pitchFamily="49" charset="0"/>
              </a:rPr>
              <a:t>r:</a:t>
            </a:r>
            <a:r>
              <a:rPr lang="en-US" b="0" i="0" dirty="0" err="1">
                <a:solidFill>
                  <a:srgbClr val="3182CE"/>
                </a:solidFill>
                <a:effectLst/>
                <a:latin typeface="Roboto Mono" panose="00000009000000000000" pitchFamily="49" charset="0"/>
              </a:rPr>
              <a:t>KNOWS</a:t>
            </a:r>
            <a:r>
              <a:rPr lang="en-US" b="0" i="0" dirty="0">
                <a:solidFill>
                  <a:srgbClr val="2D3748"/>
                </a:solidFill>
                <a:effectLst/>
                <a:latin typeface="Roboto Mono" panose="00000009000000000000" pitchFamily="49" charset="0"/>
              </a:rPr>
              <a:t>]-(person)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r.since</a:t>
            </a:r>
            <a:r>
              <a:rPr lang="en-US" b="0" i="0" dirty="0">
                <a:solidFill>
                  <a:srgbClr val="2D3748"/>
                </a:solidFill>
                <a:effectLst/>
                <a:latin typeface="Roboto Mono" panose="00000009000000000000" pitchFamily="49" charset="0"/>
              </a:rPr>
              <a:t> &lt; </a:t>
            </a:r>
            <a:r>
              <a:rPr lang="en-US" b="0" i="0" dirty="0">
                <a:solidFill>
                  <a:srgbClr val="3182CE"/>
                </a:solidFill>
                <a:effectLst/>
                <a:latin typeface="Roboto Mono" panose="00000009000000000000" pitchFamily="49" charset="0"/>
              </a:rPr>
              <a:t>2011</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friend, person</a:t>
            </a:r>
            <a:endParaRPr lang="en-IN" dirty="0"/>
          </a:p>
        </p:txBody>
      </p:sp>
    </p:spTree>
    <p:extLst>
      <p:ext uri="{BB962C8B-B14F-4D97-AF65-F5344CB8AC3E}">
        <p14:creationId xmlns:p14="http://schemas.microsoft.com/office/powerpoint/2010/main" val="3628091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72F8A-E6D1-1BCF-704B-EBA27A04C9FF}"/>
              </a:ext>
            </a:extLst>
          </p:cNvPr>
          <p:cNvSpPr>
            <a:spLocks noGrp="1"/>
          </p:cNvSpPr>
          <p:nvPr>
            <p:ph type="title"/>
          </p:nvPr>
        </p:nvSpPr>
        <p:spPr/>
        <p:txBody>
          <a:bodyPr/>
          <a:lstStyle/>
          <a:p>
            <a:r>
              <a:rPr lang="en-IN" dirty="0"/>
              <a:t>Cypher planner options</a:t>
            </a:r>
          </a:p>
        </p:txBody>
      </p:sp>
      <p:graphicFrame>
        <p:nvGraphicFramePr>
          <p:cNvPr id="4" name="Table 4">
            <a:extLst>
              <a:ext uri="{FF2B5EF4-FFF2-40B4-BE49-F238E27FC236}">
                <a16:creationId xmlns:a16="http://schemas.microsoft.com/office/drawing/2014/main" id="{2002202A-DDEF-DD0D-F6A1-04F5676CED8E}"/>
              </a:ext>
            </a:extLst>
          </p:cNvPr>
          <p:cNvGraphicFramePr>
            <a:graphicFrameLocks noGrp="1"/>
          </p:cNvGraphicFramePr>
          <p:nvPr>
            <p:ph idx="1"/>
            <p:extLst>
              <p:ext uri="{D42A27DB-BD31-4B8C-83A1-F6EECF244321}">
                <p14:modId xmlns:p14="http://schemas.microsoft.com/office/powerpoint/2010/main" val="1298233989"/>
              </p:ext>
            </p:extLst>
          </p:nvPr>
        </p:nvGraphicFramePr>
        <p:xfrm>
          <a:off x="1155700" y="2603500"/>
          <a:ext cx="10631487" cy="3667760"/>
        </p:xfrm>
        <a:graphic>
          <a:graphicData uri="http://schemas.openxmlformats.org/drawingml/2006/table">
            <a:tbl>
              <a:tblPr firstRow="1" bandRow="1">
                <a:tableStyleId>{5C22544A-7EE6-4342-B048-85BDC9FD1C3A}</a:tableStyleId>
              </a:tblPr>
              <a:tblGrid>
                <a:gridCol w="3543829">
                  <a:extLst>
                    <a:ext uri="{9D8B030D-6E8A-4147-A177-3AD203B41FA5}">
                      <a16:colId xmlns:a16="http://schemas.microsoft.com/office/drawing/2014/main" val="4131588635"/>
                    </a:ext>
                  </a:extLst>
                </a:gridCol>
                <a:gridCol w="4830234">
                  <a:extLst>
                    <a:ext uri="{9D8B030D-6E8A-4147-A177-3AD203B41FA5}">
                      <a16:colId xmlns:a16="http://schemas.microsoft.com/office/drawing/2014/main" val="940760169"/>
                    </a:ext>
                  </a:extLst>
                </a:gridCol>
                <a:gridCol w="2257424">
                  <a:extLst>
                    <a:ext uri="{9D8B030D-6E8A-4147-A177-3AD203B41FA5}">
                      <a16:colId xmlns:a16="http://schemas.microsoft.com/office/drawing/2014/main" val="592962485"/>
                    </a:ext>
                  </a:extLst>
                </a:gridCol>
              </a:tblGrid>
              <a:tr h="370840">
                <a:tc>
                  <a:txBody>
                    <a:bodyPr/>
                    <a:lstStyle/>
                    <a:p>
                      <a:pPr algn="l" fontAlgn="t"/>
                      <a:r>
                        <a:rPr lang="en-IN" b="1" dirty="0">
                          <a:effectLst/>
                        </a:rPr>
                        <a:t>Query option</a:t>
                      </a:r>
                    </a:p>
                  </a:txBody>
                  <a:tcPr/>
                </a:tc>
                <a:tc>
                  <a:txBody>
                    <a:bodyPr/>
                    <a:lstStyle/>
                    <a:p>
                      <a:pPr algn="l" fontAlgn="t"/>
                      <a:r>
                        <a:rPr lang="en-IN" b="1">
                          <a:effectLst/>
                        </a:rPr>
                        <a:t>Description</a:t>
                      </a:r>
                    </a:p>
                  </a:txBody>
                  <a:tcPr/>
                </a:tc>
                <a:tc>
                  <a:txBody>
                    <a:bodyPr/>
                    <a:lstStyle/>
                    <a:p>
                      <a:pPr algn="ctr" fontAlgn="t"/>
                      <a:r>
                        <a:rPr lang="en-IN" b="1">
                          <a:effectLst/>
                        </a:rPr>
                        <a:t>Default</a:t>
                      </a:r>
                    </a:p>
                  </a:txBody>
                  <a:tcPr/>
                </a:tc>
                <a:extLst>
                  <a:ext uri="{0D108BD9-81ED-4DB2-BD59-A6C34878D82A}">
                    <a16:rowId xmlns:a16="http://schemas.microsoft.com/office/drawing/2014/main" val="1558560572"/>
                  </a:ext>
                </a:extLst>
              </a:tr>
              <a:tr h="370840">
                <a:tc>
                  <a:txBody>
                    <a:bodyPr/>
                    <a:lstStyle/>
                    <a:p>
                      <a:pPr algn="l" fontAlgn="t"/>
                      <a:r>
                        <a:rPr lang="en-IN">
                          <a:effectLst/>
                        </a:rPr>
                        <a:t>planner=cost</a:t>
                      </a:r>
                    </a:p>
                  </a:txBody>
                  <a:tcPr/>
                </a:tc>
                <a:tc>
                  <a:txBody>
                    <a:bodyPr/>
                    <a:lstStyle/>
                    <a:p>
                      <a:pPr algn="l" fontAlgn="t"/>
                      <a:r>
                        <a:rPr lang="en-US">
                          <a:effectLst/>
                        </a:rPr>
                        <a:t>Use cost based planning with default limits on plan search space and time.</a:t>
                      </a:r>
                    </a:p>
                  </a:txBody>
                  <a:tcPr/>
                </a:tc>
                <a:tc>
                  <a:txBody>
                    <a:bodyPr/>
                    <a:lstStyle/>
                    <a:p>
                      <a:pPr algn="ctr" fontAlgn="t"/>
                      <a:r>
                        <a:rPr lang="en-US" dirty="0">
                          <a:effectLst/>
                        </a:rPr>
                        <a:t>Yes</a:t>
                      </a:r>
                      <a:endParaRPr lang="en-IN" dirty="0">
                        <a:effectLst/>
                      </a:endParaRPr>
                    </a:p>
                  </a:txBody>
                  <a:tcPr/>
                </a:tc>
                <a:extLst>
                  <a:ext uri="{0D108BD9-81ED-4DB2-BD59-A6C34878D82A}">
                    <a16:rowId xmlns:a16="http://schemas.microsoft.com/office/drawing/2014/main" val="2589400503"/>
                  </a:ext>
                </a:extLst>
              </a:tr>
              <a:tr h="370840">
                <a:tc>
                  <a:txBody>
                    <a:bodyPr/>
                    <a:lstStyle/>
                    <a:p>
                      <a:pPr algn="l" fontAlgn="t"/>
                      <a:r>
                        <a:rPr lang="en-IN">
                          <a:effectLst/>
                        </a:rPr>
                        <a:t>planner=idp</a:t>
                      </a:r>
                    </a:p>
                  </a:txBody>
                  <a:tcPr/>
                </a:tc>
                <a:tc>
                  <a:txBody>
                    <a:bodyPr/>
                    <a:lstStyle/>
                    <a:p>
                      <a:pPr algn="l" fontAlgn="t"/>
                      <a:r>
                        <a:rPr lang="en-IN">
                          <a:effectLst/>
                        </a:rPr>
                        <a:t>Synonym for planner=cost.</a:t>
                      </a:r>
                    </a:p>
                  </a:txBody>
                  <a:tcPr/>
                </a:tc>
                <a:tc>
                  <a:txBody>
                    <a:bodyPr/>
                    <a:lstStyle/>
                    <a:p>
                      <a:pPr algn="ctr" fontAlgn="t"/>
                      <a:endParaRPr lang="en-IN">
                        <a:effectLst/>
                      </a:endParaRPr>
                    </a:p>
                  </a:txBody>
                  <a:tcPr/>
                </a:tc>
                <a:extLst>
                  <a:ext uri="{0D108BD9-81ED-4DB2-BD59-A6C34878D82A}">
                    <a16:rowId xmlns:a16="http://schemas.microsoft.com/office/drawing/2014/main" val="231221449"/>
                  </a:ext>
                </a:extLst>
              </a:tr>
              <a:tr h="370840">
                <a:tc>
                  <a:txBody>
                    <a:bodyPr/>
                    <a:lstStyle/>
                    <a:p>
                      <a:pPr algn="l" fontAlgn="t"/>
                      <a:r>
                        <a:rPr lang="en-IN">
                          <a:effectLst/>
                        </a:rPr>
                        <a:t>planner=dp</a:t>
                      </a:r>
                    </a:p>
                  </a:txBody>
                  <a:tcPr/>
                </a:tc>
                <a:tc>
                  <a:txBody>
                    <a:bodyPr/>
                    <a:lstStyle/>
                    <a:p>
                      <a:pPr algn="l" fontAlgn="t"/>
                      <a:r>
                        <a:rPr lang="en-US" dirty="0">
                          <a:effectLst/>
                        </a:rPr>
                        <a:t>Use cost based planning without limits on plan search space and time to perform an exhaustive search for the best execution plan.</a:t>
                      </a:r>
                    </a:p>
                    <a:p>
                      <a:pPr marL="0" marR="0" lvl="0" indent="0" algn="l" defTabSz="457200" rtl="0" eaLnBrk="1" fontAlgn="t" latinLnBrk="0" hangingPunct="1">
                        <a:lnSpc>
                          <a:spcPct val="100000"/>
                        </a:lnSpc>
                        <a:spcBef>
                          <a:spcPts val="0"/>
                        </a:spcBef>
                        <a:spcAft>
                          <a:spcPts val="0"/>
                        </a:spcAft>
                        <a:buClrTx/>
                        <a:buSzTx/>
                        <a:buFontTx/>
                        <a:buNone/>
                        <a:tabLst/>
                        <a:defRPr/>
                      </a:pPr>
                      <a:r>
                        <a:rPr lang="en-US" dirty="0">
                          <a:effectLst/>
                        </a:rPr>
                        <a:t>Using this option can significantly </a:t>
                      </a:r>
                      <a:r>
                        <a:rPr lang="en-US" i="1" dirty="0">
                          <a:effectLst/>
                        </a:rPr>
                        <a:t>increase</a:t>
                      </a:r>
                      <a:r>
                        <a:rPr lang="en-US" dirty="0">
                          <a:effectLst/>
                        </a:rPr>
                        <a:t> the planning time of the query.</a:t>
                      </a:r>
                    </a:p>
                    <a:p>
                      <a:pPr algn="l" fontAlgn="t"/>
                      <a:endParaRPr lang="en-US" dirty="0">
                        <a:effectLst/>
                      </a:endParaRPr>
                    </a:p>
                  </a:txBody>
                  <a:tcPr/>
                </a:tc>
                <a:tc>
                  <a:txBody>
                    <a:bodyPr/>
                    <a:lstStyle/>
                    <a:p>
                      <a:endParaRPr lang="en-IN" dirty="0"/>
                    </a:p>
                  </a:txBody>
                  <a:tcPr/>
                </a:tc>
                <a:extLst>
                  <a:ext uri="{0D108BD9-81ED-4DB2-BD59-A6C34878D82A}">
                    <a16:rowId xmlns:a16="http://schemas.microsoft.com/office/drawing/2014/main" val="308274153"/>
                  </a:ext>
                </a:extLst>
              </a:tr>
            </a:tbl>
          </a:graphicData>
        </a:graphic>
      </p:graphicFrame>
    </p:spTree>
    <p:extLst>
      <p:ext uri="{BB962C8B-B14F-4D97-AF65-F5344CB8AC3E}">
        <p14:creationId xmlns:p14="http://schemas.microsoft.com/office/powerpoint/2010/main" val="37904918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Range comparisons using WHERE (composite index)</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dirty="0"/>
              <a:t>Composite indexes are also automatically used for inequality (range) comparisons of indexed properties in the WHERE clause. </a:t>
            </a:r>
          </a:p>
          <a:p>
            <a:r>
              <a:rPr lang="en-US" dirty="0"/>
              <a:t>Equality or list membership check predicates may precede the range predicate.</a:t>
            </a:r>
          </a:p>
          <a:p>
            <a:r>
              <a:rPr lang="en-US" dirty="0"/>
              <a:t>However, predicates after the range predicate may be rewritten as an existence check predicate and a filter </a:t>
            </a:r>
          </a:p>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r:</a:t>
            </a:r>
            <a:r>
              <a:rPr lang="en-US" b="0" i="0" dirty="0" err="1">
                <a:solidFill>
                  <a:srgbClr val="3182CE"/>
                </a:solidFill>
                <a:effectLst/>
                <a:latin typeface="Roboto Mono" panose="00000009000000000000" pitchFamily="49" charset="0"/>
              </a:rPr>
              <a:t>KNOWS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r.since</a:t>
            </a:r>
            <a:r>
              <a:rPr lang="en-US" b="0" i="0" dirty="0">
                <a:solidFill>
                  <a:srgbClr val="2D3748"/>
                </a:solidFill>
                <a:effectLst/>
                <a:latin typeface="Roboto Mono" panose="00000009000000000000" pitchFamily="49" charset="0"/>
              </a:rPr>
              <a:t> &lt; </a:t>
            </a:r>
            <a:r>
              <a:rPr lang="en-US" b="0" i="0" dirty="0">
                <a:solidFill>
                  <a:srgbClr val="3182CE"/>
                </a:solidFill>
                <a:effectLst/>
                <a:latin typeface="Roboto Mono" panose="00000009000000000000" pitchFamily="49" charset="0"/>
              </a:rPr>
              <a:t>2011</a:t>
            </a:r>
            <a:r>
              <a:rPr lang="en-US" b="0" i="0" dirty="0">
                <a:solidFill>
                  <a:srgbClr val="2D3748"/>
                </a:solidFill>
                <a:effectLst/>
                <a:latin typeface="Roboto Mono" panose="00000009000000000000" pitchFamily="49" charset="0"/>
              </a:rPr>
              <a:t> AND </a:t>
            </a:r>
            <a:r>
              <a:rPr lang="en-US" b="0" i="0" dirty="0" err="1">
                <a:solidFill>
                  <a:srgbClr val="2D3748"/>
                </a:solidFill>
                <a:effectLst/>
                <a:latin typeface="Roboto Mono" panose="00000009000000000000" pitchFamily="49" charset="0"/>
              </a:rPr>
              <a:t>r.lastMet</a:t>
            </a:r>
            <a:r>
              <a:rPr lang="en-US" b="0" i="0" dirty="0">
                <a:solidFill>
                  <a:srgbClr val="2D3748"/>
                </a:solidFill>
                <a:effectLst/>
                <a:latin typeface="Roboto Mono" panose="00000009000000000000" pitchFamily="49" charset="0"/>
              </a:rPr>
              <a:t> &gt; </a:t>
            </a:r>
            <a:r>
              <a:rPr lang="en-US" b="0" i="0" dirty="0">
                <a:solidFill>
                  <a:srgbClr val="3182CE"/>
                </a:solidFill>
                <a:effectLst/>
                <a:latin typeface="Roboto Mono" panose="00000009000000000000" pitchFamily="49" charset="0"/>
              </a:rPr>
              <a:t>2019</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r.since</a:t>
            </a:r>
            <a:endParaRPr lang="en-IN" dirty="0"/>
          </a:p>
        </p:txBody>
      </p:sp>
    </p:spTree>
    <p:extLst>
      <p:ext uri="{BB962C8B-B14F-4D97-AF65-F5344CB8AC3E}">
        <p14:creationId xmlns:p14="http://schemas.microsoft.com/office/powerpoint/2010/main" val="11575183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Multiple range comparisons using WHERE (single-property index)</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dirty="0"/>
              <a:t>When the WHERE clause contains multiple inequality (range) comparisons for the same property, these can be combined in a single index range seek.</a:t>
            </a:r>
          </a:p>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person:</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10000</a:t>
            </a:r>
            <a:r>
              <a:rPr lang="en-US" b="0" i="0" dirty="0">
                <a:solidFill>
                  <a:srgbClr val="2D3748"/>
                </a:solidFill>
                <a:effectLst/>
                <a:latin typeface="Roboto Mono" panose="00000009000000000000" pitchFamily="49" charset="0"/>
              </a:rPr>
              <a:t> &lt; </a:t>
            </a:r>
            <a:r>
              <a:rPr lang="en-US" b="0" i="0" dirty="0" err="1">
                <a:solidFill>
                  <a:srgbClr val="2D3748"/>
                </a:solidFill>
                <a:effectLst/>
                <a:latin typeface="Roboto Mono" panose="00000009000000000000" pitchFamily="49" charset="0"/>
              </a:rPr>
              <a:t>person.highScore</a:t>
            </a:r>
            <a:r>
              <a:rPr lang="en-US" b="0" i="0" dirty="0">
                <a:solidFill>
                  <a:srgbClr val="2D3748"/>
                </a:solidFill>
                <a:effectLst/>
                <a:latin typeface="Roboto Mono" panose="00000009000000000000" pitchFamily="49" charset="0"/>
              </a:rPr>
              <a:t> &lt; </a:t>
            </a:r>
            <a:r>
              <a:rPr lang="en-US" b="0" i="0" dirty="0">
                <a:solidFill>
                  <a:srgbClr val="3182CE"/>
                </a:solidFill>
                <a:effectLst/>
                <a:latin typeface="Roboto Mono" panose="00000009000000000000" pitchFamily="49" charset="0"/>
              </a:rPr>
              <a:t>20000</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person</a:t>
            </a:r>
            <a:endParaRPr lang="en-IN" dirty="0"/>
          </a:p>
        </p:txBody>
      </p:sp>
    </p:spTree>
    <p:extLst>
      <p:ext uri="{BB962C8B-B14F-4D97-AF65-F5344CB8AC3E}">
        <p14:creationId xmlns:p14="http://schemas.microsoft.com/office/powerpoint/2010/main" val="32560572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Multiple range comparisons using WHERE (composite index)</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dirty="0"/>
              <a:t>When the WHERE clause contains multiple inequality (range) comparisons for the same property, these can be combined in a single index range seek. </a:t>
            </a:r>
          </a:p>
          <a:p>
            <a:r>
              <a:rPr lang="en-US" dirty="0"/>
              <a:t>That single range seek created in the following query will then use the composite index Person(</a:t>
            </a:r>
            <a:r>
              <a:rPr lang="en-US" dirty="0" err="1"/>
              <a:t>highScore</a:t>
            </a:r>
            <a:r>
              <a:rPr lang="en-US" dirty="0"/>
              <a:t>, name) if it exists.</a:t>
            </a:r>
          </a:p>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person:</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10000</a:t>
            </a:r>
            <a:r>
              <a:rPr lang="en-US" b="0" i="0" dirty="0">
                <a:solidFill>
                  <a:srgbClr val="2D3748"/>
                </a:solidFill>
                <a:effectLst/>
                <a:latin typeface="Roboto Mono" panose="00000009000000000000" pitchFamily="49" charset="0"/>
              </a:rPr>
              <a:t> &lt; </a:t>
            </a:r>
            <a:r>
              <a:rPr lang="en-US" b="0" i="0" dirty="0" err="1">
                <a:solidFill>
                  <a:srgbClr val="2D3748"/>
                </a:solidFill>
                <a:effectLst/>
                <a:latin typeface="Roboto Mono" panose="00000009000000000000" pitchFamily="49" charset="0"/>
              </a:rPr>
              <a:t>person.highScore</a:t>
            </a:r>
            <a:r>
              <a:rPr lang="en-US" b="0" i="0" dirty="0">
                <a:solidFill>
                  <a:srgbClr val="2D3748"/>
                </a:solidFill>
                <a:effectLst/>
                <a:latin typeface="Roboto Mono" panose="00000009000000000000" pitchFamily="49" charset="0"/>
              </a:rPr>
              <a:t> &lt; </a:t>
            </a:r>
            <a:r>
              <a:rPr lang="en-US" b="0" i="0" dirty="0">
                <a:solidFill>
                  <a:srgbClr val="3182CE"/>
                </a:solidFill>
                <a:effectLst/>
                <a:latin typeface="Roboto Mono" panose="00000009000000000000" pitchFamily="49" charset="0"/>
              </a:rPr>
              <a:t>20000</a:t>
            </a:r>
            <a:r>
              <a:rPr lang="en-US" b="0" i="0" dirty="0">
                <a:solidFill>
                  <a:srgbClr val="2D3748"/>
                </a:solidFill>
                <a:effectLst/>
                <a:latin typeface="Roboto Mono" panose="00000009000000000000" pitchFamily="49" charset="0"/>
              </a:rPr>
              <a:t> AND person.name </a:t>
            </a:r>
            <a:r>
              <a:rPr lang="en-US" b="0" i="0" dirty="0">
                <a:solidFill>
                  <a:srgbClr val="718096"/>
                </a:solidFill>
                <a:effectLst/>
                <a:latin typeface="Roboto Mono" panose="00000009000000000000" pitchFamily="49" charset="0"/>
              </a:rPr>
              <a:t>IS</a:t>
            </a:r>
            <a:r>
              <a:rPr lang="en-US" b="0" i="0" dirty="0">
                <a:solidFill>
                  <a:srgbClr val="2D3748"/>
                </a:solidFill>
                <a:effectLst/>
                <a:latin typeface="Roboto Mono" panose="00000009000000000000" pitchFamily="49" charset="0"/>
              </a:rPr>
              <a:t> NOT </a:t>
            </a:r>
            <a:r>
              <a:rPr lang="en-US" b="0" i="0" dirty="0">
                <a:solidFill>
                  <a:srgbClr val="3182CE"/>
                </a:solidFill>
                <a:effectLst/>
                <a:latin typeface="Roboto Mono" panose="00000009000000000000" pitchFamily="49" charset="0"/>
              </a:rPr>
              <a:t>NULL</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person</a:t>
            </a:r>
            <a:endParaRPr lang="en-IN" dirty="0"/>
          </a:p>
        </p:txBody>
      </p:sp>
    </p:spTree>
    <p:extLst>
      <p:ext uri="{BB962C8B-B14F-4D97-AF65-F5344CB8AC3E}">
        <p14:creationId xmlns:p14="http://schemas.microsoft.com/office/powerpoint/2010/main" val="32955018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List membership check using IN (single-property index)</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dirty="0"/>
              <a:t>The IN predicate on </a:t>
            </a:r>
            <a:r>
              <a:rPr lang="en-US" dirty="0" err="1"/>
              <a:t>r.since</a:t>
            </a:r>
            <a:r>
              <a:rPr lang="en-US" dirty="0"/>
              <a:t> in the following query will use the single-property index KNOWS(</a:t>
            </a:r>
            <a:r>
              <a:rPr lang="en-US" dirty="0" err="1"/>
              <a:t>lastMetIn</a:t>
            </a:r>
            <a:r>
              <a:rPr lang="en-US" dirty="0"/>
              <a:t>) if it exists.</a:t>
            </a:r>
          </a:p>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(person)-[</a:t>
            </a:r>
            <a:r>
              <a:rPr lang="en-US" b="0" i="0" dirty="0" err="1">
                <a:solidFill>
                  <a:srgbClr val="2D3748"/>
                </a:solidFill>
                <a:effectLst/>
                <a:latin typeface="Roboto Mono" panose="00000009000000000000" pitchFamily="49" charset="0"/>
              </a:rPr>
              <a:t>r:</a:t>
            </a:r>
            <a:r>
              <a:rPr lang="en-US" b="0" i="0" dirty="0" err="1">
                <a:solidFill>
                  <a:srgbClr val="3182CE"/>
                </a:solidFill>
                <a:effectLst/>
                <a:latin typeface="Roboto Mono" panose="00000009000000000000" pitchFamily="49" charset="0"/>
              </a:rPr>
              <a:t>KNOWS</a:t>
            </a:r>
            <a:r>
              <a:rPr lang="en-US" b="0" i="0" dirty="0">
                <a:solidFill>
                  <a:srgbClr val="2D3748"/>
                </a:solidFill>
                <a:effectLst/>
                <a:latin typeface="Roboto Mono" panose="00000009000000000000" pitchFamily="49" charset="0"/>
              </a:rPr>
              <a:t>]-&gt;(friend)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r.lastMetIn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IN</a:t>
            </a:r>
            <a:r>
              <a:rPr lang="en-US" b="0" i="0" dirty="0">
                <a:solidFill>
                  <a:srgbClr val="2D3748"/>
                </a:solidFill>
                <a:effectLst/>
                <a:latin typeface="Roboto Mono" panose="00000009000000000000" pitchFamily="49" charset="0"/>
              </a:rPr>
              <a:t> [</a:t>
            </a:r>
            <a:r>
              <a:rPr lang="en-US" b="0" i="0" dirty="0">
                <a:solidFill>
                  <a:srgbClr val="2F855A"/>
                </a:solidFill>
                <a:effectLst/>
                <a:latin typeface="Roboto Mono" panose="00000009000000000000" pitchFamily="49" charset="0"/>
              </a:rPr>
              <a:t>'Malmo'</a:t>
            </a:r>
            <a:r>
              <a:rPr lang="en-US" b="0" i="0" dirty="0">
                <a:solidFill>
                  <a:srgbClr val="2D3748"/>
                </a:solidFill>
                <a:effectLst/>
                <a:latin typeface="Roboto Mono" panose="00000009000000000000" pitchFamily="49" charset="0"/>
              </a:rPr>
              <a:t>, </a:t>
            </a:r>
            <a:r>
              <a:rPr lang="en-US" b="0" i="0" dirty="0">
                <a:solidFill>
                  <a:srgbClr val="2F855A"/>
                </a:solidFill>
                <a:effectLst/>
                <a:latin typeface="Roboto Mono" panose="00000009000000000000" pitchFamily="49" charset="0"/>
              </a:rPr>
              <a:t>'Stockholm'</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person, friend</a:t>
            </a:r>
            <a:endParaRPr lang="en-IN" dirty="0"/>
          </a:p>
        </p:txBody>
      </p:sp>
    </p:spTree>
    <p:extLst>
      <p:ext uri="{BB962C8B-B14F-4D97-AF65-F5344CB8AC3E}">
        <p14:creationId xmlns:p14="http://schemas.microsoft.com/office/powerpoint/2010/main" val="2836411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List membership check using IN (composite index)</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dirty="0"/>
              <a:t>The IN predicates on </a:t>
            </a:r>
            <a:r>
              <a:rPr lang="en-US" dirty="0" err="1"/>
              <a:t>r.since</a:t>
            </a:r>
            <a:r>
              <a:rPr lang="en-US" dirty="0"/>
              <a:t> and </a:t>
            </a:r>
            <a:r>
              <a:rPr lang="en-US" dirty="0" err="1"/>
              <a:t>r.lastMet</a:t>
            </a:r>
            <a:r>
              <a:rPr lang="en-US" dirty="0"/>
              <a:t> in the following query will use the composite index KNOWS(since, </a:t>
            </a:r>
            <a:r>
              <a:rPr lang="en-US" dirty="0" err="1"/>
              <a:t>lastMet</a:t>
            </a:r>
            <a:r>
              <a:rPr lang="en-US" dirty="0"/>
              <a:t>) if it exists.</a:t>
            </a:r>
          </a:p>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(person)-[</a:t>
            </a:r>
            <a:r>
              <a:rPr lang="en-US" b="0" i="0" dirty="0" err="1">
                <a:solidFill>
                  <a:srgbClr val="2D3748"/>
                </a:solidFill>
                <a:effectLst/>
                <a:latin typeface="Roboto Mono" panose="00000009000000000000" pitchFamily="49" charset="0"/>
              </a:rPr>
              <a:t>r:</a:t>
            </a:r>
            <a:r>
              <a:rPr lang="en-US" b="0" i="0" dirty="0" err="1">
                <a:solidFill>
                  <a:srgbClr val="3182CE"/>
                </a:solidFill>
                <a:effectLst/>
                <a:latin typeface="Roboto Mono" panose="00000009000000000000" pitchFamily="49" charset="0"/>
              </a:rPr>
              <a:t>KNOWS</a:t>
            </a:r>
            <a:r>
              <a:rPr lang="en-US" b="0" i="0" dirty="0">
                <a:solidFill>
                  <a:srgbClr val="2D3748"/>
                </a:solidFill>
                <a:effectLst/>
                <a:latin typeface="Roboto Mono" panose="00000009000000000000" pitchFamily="49" charset="0"/>
              </a:rPr>
              <a:t>]-&gt;(friend)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r.since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IN</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1992</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2017</a:t>
            </a:r>
            <a:r>
              <a:rPr lang="en-US" b="0" i="0" dirty="0">
                <a:solidFill>
                  <a:srgbClr val="2D3748"/>
                </a:solidFill>
                <a:effectLst/>
                <a:latin typeface="Roboto Mono" panose="00000009000000000000" pitchFamily="49" charset="0"/>
              </a:rPr>
              <a:t>] AND </a:t>
            </a:r>
            <a:r>
              <a:rPr lang="en-US" b="0" i="0" dirty="0" err="1">
                <a:solidFill>
                  <a:srgbClr val="2D3748"/>
                </a:solidFill>
                <a:effectLst/>
                <a:latin typeface="Roboto Mono" panose="00000009000000000000" pitchFamily="49" charset="0"/>
              </a:rPr>
              <a:t>r.lastMet</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IN</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2002</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2021</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person, friend</a:t>
            </a:r>
            <a:endParaRPr lang="en-IN" dirty="0"/>
          </a:p>
        </p:txBody>
      </p:sp>
    </p:spTree>
    <p:extLst>
      <p:ext uri="{BB962C8B-B14F-4D97-AF65-F5344CB8AC3E}">
        <p14:creationId xmlns:p14="http://schemas.microsoft.com/office/powerpoint/2010/main" val="33811631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Prefix search using STARTS WITH (single-property index)</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dirty="0"/>
              <a:t>STARTS WITH predicate on </a:t>
            </a:r>
            <a:r>
              <a:rPr lang="en-US" dirty="0" err="1"/>
              <a:t>person.firstname</a:t>
            </a:r>
            <a:r>
              <a:rPr lang="en-US" dirty="0"/>
              <a:t> in the following query will use the Person(</a:t>
            </a:r>
            <a:r>
              <a:rPr lang="en-US" dirty="0" err="1"/>
              <a:t>firstname</a:t>
            </a:r>
            <a:r>
              <a:rPr lang="en-US" dirty="0"/>
              <a:t>) index, if it exists.</a:t>
            </a:r>
          </a:p>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person:</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person.firstname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STARTS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WITH</a:t>
            </a:r>
            <a:r>
              <a:rPr lang="en-US" b="0" i="0" dirty="0">
                <a:solidFill>
                  <a:srgbClr val="2D3748"/>
                </a:solidFill>
                <a:effectLst/>
                <a:latin typeface="Roboto Mono" panose="00000009000000000000" pitchFamily="49" charset="0"/>
              </a:rPr>
              <a:t> </a:t>
            </a:r>
            <a:r>
              <a:rPr lang="en-US" b="0" i="0" dirty="0">
                <a:solidFill>
                  <a:srgbClr val="2F855A"/>
                </a:solidFill>
                <a:effectLst/>
                <a:latin typeface="Roboto Mono" panose="00000009000000000000" pitchFamily="49" charset="0"/>
              </a:rPr>
              <a:t>'And'</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person</a:t>
            </a:r>
            <a:endParaRPr lang="en-IN" dirty="0"/>
          </a:p>
        </p:txBody>
      </p:sp>
    </p:spTree>
    <p:extLst>
      <p:ext uri="{BB962C8B-B14F-4D97-AF65-F5344CB8AC3E}">
        <p14:creationId xmlns:p14="http://schemas.microsoft.com/office/powerpoint/2010/main" val="13423401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Prefix search using STARTS WITH (composite index)</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dirty="0"/>
              <a:t>The STARTS WITH predicate on </a:t>
            </a:r>
            <a:r>
              <a:rPr lang="en-US" dirty="0" err="1"/>
              <a:t>person.firstname</a:t>
            </a:r>
            <a:r>
              <a:rPr lang="en-US" dirty="0"/>
              <a:t> in the following query will use the Person(</a:t>
            </a:r>
            <a:r>
              <a:rPr lang="en-US" dirty="0" err="1"/>
              <a:t>firstname,surname</a:t>
            </a:r>
            <a:r>
              <a:rPr lang="en-US" dirty="0"/>
              <a:t>) index, if it exists. </a:t>
            </a:r>
          </a:p>
          <a:p>
            <a:r>
              <a:rPr lang="en-US" dirty="0"/>
              <a:t>Any (non-existence check) predicate on </a:t>
            </a:r>
            <a:r>
              <a:rPr lang="en-US" dirty="0" err="1"/>
              <a:t>person.surname</a:t>
            </a:r>
            <a:r>
              <a:rPr lang="en-US" dirty="0"/>
              <a:t> will be rewritten as existence check with a filter. </a:t>
            </a:r>
          </a:p>
          <a:p>
            <a:r>
              <a:rPr lang="en-US" dirty="0"/>
              <a:t>If the predicate on </a:t>
            </a:r>
            <a:r>
              <a:rPr lang="en-US" dirty="0" err="1"/>
              <a:t>person.firstname</a:t>
            </a:r>
            <a:r>
              <a:rPr lang="en-US" dirty="0"/>
              <a:t> is a equality check then a STARTS WITH on </a:t>
            </a:r>
            <a:r>
              <a:rPr lang="en-US" dirty="0" err="1"/>
              <a:t>person.surname</a:t>
            </a:r>
            <a:r>
              <a:rPr lang="en-US" dirty="0"/>
              <a:t> would also use the index (without rewrites). </a:t>
            </a:r>
          </a:p>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person:</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person.firstname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STARTS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WITH</a:t>
            </a:r>
            <a:r>
              <a:rPr lang="en-US" b="0" i="0" dirty="0">
                <a:solidFill>
                  <a:srgbClr val="2D3748"/>
                </a:solidFill>
                <a:effectLst/>
                <a:latin typeface="Roboto Mono" panose="00000009000000000000" pitchFamily="49" charset="0"/>
              </a:rPr>
              <a:t> </a:t>
            </a:r>
            <a:r>
              <a:rPr lang="en-US" b="0" i="0" dirty="0">
                <a:solidFill>
                  <a:srgbClr val="2F855A"/>
                </a:solidFill>
                <a:effectLst/>
                <a:latin typeface="Roboto Mono" panose="00000009000000000000" pitchFamily="49" charset="0"/>
              </a:rPr>
              <a:t>'And'</a:t>
            </a:r>
            <a:r>
              <a:rPr lang="en-US" b="0" i="0" dirty="0">
                <a:solidFill>
                  <a:srgbClr val="2D3748"/>
                </a:solidFill>
                <a:effectLst/>
                <a:latin typeface="Roboto Mono" panose="00000009000000000000" pitchFamily="49" charset="0"/>
              </a:rPr>
              <a:t> AND </a:t>
            </a:r>
            <a:r>
              <a:rPr lang="en-US" b="0" i="0" dirty="0" err="1">
                <a:solidFill>
                  <a:srgbClr val="2D3748"/>
                </a:solidFill>
                <a:effectLst/>
                <a:latin typeface="Roboto Mono" panose="00000009000000000000" pitchFamily="49" charset="0"/>
              </a:rPr>
              <a:t>person.surname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IS</a:t>
            </a:r>
            <a:r>
              <a:rPr lang="en-US" b="0" i="0" dirty="0">
                <a:solidFill>
                  <a:srgbClr val="2D3748"/>
                </a:solidFill>
                <a:effectLst/>
                <a:latin typeface="Roboto Mono" panose="00000009000000000000" pitchFamily="49" charset="0"/>
              </a:rPr>
              <a:t> NOT </a:t>
            </a:r>
            <a:r>
              <a:rPr lang="en-US" b="0" i="0" dirty="0">
                <a:solidFill>
                  <a:srgbClr val="3182CE"/>
                </a:solidFill>
                <a:effectLst/>
                <a:latin typeface="Roboto Mono" panose="00000009000000000000" pitchFamily="49" charset="0"/>
              </a:rPr>
              <a:t>NULL</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person</a:t>
            </a:r>
            <a:endParaRPr lang="en-IN" dirty="0"/>
          </a:p>
        </p:txBody>
      </p:sp>
    </p:spTree>
    <p:extLst>
      <p:ext uri="{BB962C8B-B14F-4D97-AF65-F5344CB8AC3E}">
        <p14:creationId xmlns:p14="http://schemas.microsoft.com/office/powerpoint/2010/main" val="36373876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Suffix search using ENDS WITH (single-property index)</a:t>
            </a:r>
            <a:br>
              <a:rPr lang="en-US" dirty="0"/>
            </a:b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dirty="0"/>
              <a:t>The ENDS WITH predicate on </a:t>
            </a:r>
            <a:r>
              <a:rPr lang="en-US" dirty="0" err="1"/>
              <a:t>r.metIn</a:t>
            </a:r>
            <a:r>
              <a:rPr lang="en-US" dirty="0"/>
              <a:t> in the following query uses the KNOWS(</a:t>
            </a:r>
            <a:r>
              <a:rPr lang="en-US" dirty="0" err="1"/>
              <a:t>metIn</a:t>
            </a:r>
            <a:r>
              <a:rPr lang="en-US" dirty="0"/>
              <a:t>) index, if it exists. </a:t>
            </a:r>
          </a:p>
          <a:p>
            <a:r>
              <a:rPr lang="en-US" dirty="0"/>
              <a:t>Text indexes are optimized for CONTAINS and ENDS WITH and they are the only indexes that can solve those predicates.</a:t>
            </a:r>
          </a:p>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(person)-[</a:t>
            </a:r>
            <a:r>
              <a:rPr lang="en-US" b="0" i="0" dirty="0" err="1">
                <a:solidFill>
                  <a:srgbClr val="2D3748"/>
                </a:solidFill>
                <a:effectLst/>
                <a:latin typeface="Roboto Mono" panose="00000009000000000000" pitchFamily="49" charset="0"/>
              </a:rPr>
              <a:t>r:</a:t>
            </a:r>
            <a:r>
              <a:rPr lang="en-US" b="0" i="0" dirty="0" err="1">
                <a:solidFill>
                  <a:srgbClr val="3182CE"/>
                </a:solidFill>
                <a:effectLst/>
                <a:latin typeface="Roboto Mono" panose="00000009000000000000" pitchFamily="49" charset="0"/>
              </a:rPr>
              <a:t>KNOWS</a:t>
            </a:r>
            <a:r>
              <a:rPr lang="en-US" b="0" i="0" dirty="0">
                <a:solidFill>
                  <a:srgbClr val="2D3748"/>
                </a:solidFill>
                <a:effectLst/>
                <a:latin typeface="Roboto Mono" panose="00000009000000000000" pitchFamily="49" charset="0"/>
              </a:rPr>
              <a:t>]-&gt;(friend)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r.metIn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ENDS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WITH</a:t>
            </a:r>
            <a:r>
              <a:rPr lang="en-US" b="0" i="0" dirty="0">
                <a:solidFill>
                  <a:srgbClr val="2D3748"/>
                </a:solidFill>
                <a:effectLst/>
                <a:latin typeface="Roboto Mono" panose="00000009000000000000" pitchFamily="49" charset="0"/>
              </a:rPr>
              <a:t> </a:t>
            </a:r>
            <a:r>
              <a:rPr lang="en-US" b="0" i="0" dirty="0">
                <a:solidFill>
                  <a:srgbClr val="2F855A"/>
                </a:solidFill>
                <a:effectLst/>
                <a:latin typeface="Roboto Mono" panose="00000009000000000000" pitchFamily="49" charset="0"/>
              </a:rPr>
              <a:t>'</a:t>
            </a:r>
            <a:r>
              <a:rPr lang="en-US" b="0" i="0" dirty="0" err="1">
                <a:solidFill>
                  <a:srgbClr val="2F855A"/>
                </a:solidFill>
                <a:effectLst/>
                <a:latin typeface="Roboto Mono" panose="00000009000000000000" pitchFamily="49" charset="0"/>
              </a:rPr>
              <a:t>mo</a:t>
            </a:r>
            <a:r>
              <a:rPr lang="en-US" b="0" i="0" dirty="0">
                <a:solidFill>
                  <a:srgbClr val="2F855A"/>
                </a:solidFill>
                <a:effectLst/>
                <a:latin typeface="Roboto Mono" panose="00000009000000000000" pitchFamily="49" charset="0"/>
              </a:rPr>
              <a:t>'</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person, friend</a:t>
            </a:r>
          </a:p>
          <a:p>
            <a:r>
              <a:rPr lang="en-US" b="0" i="0" dirty="0">
                <a:solidFill>
                  <a:srgbClr val="2D3748"/>
                </a:solidFill>
                <a:effectLst/>
                <a:latin typeface="Nunito Sans" pitchFamily="2" charset="0"/>
              </a:rPr>
              <a:t>Text indexes only index String values and therefore do not find other values</a:t>
            </a:r>
            <a:endParaRPr lang="en-IN" dirty="0"/>
          </a:p>
        </p:txBody>
      </p:sp>
    </p:spTree>
    <p:extLst>
      <p:ext uri="{BB962C8B-B14F-4D97-AF65-F5344CB8AC3E}">
        <p14:creationId xmlns:p14="http://schemas.microsoft.com/office/powerpoint/2010/main" val="5034989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Suffix search using ENDS WITH (composite index)</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dirty="0"/>
              <a:t>The ENDS WITH predicate on </a:t>
            </a:r>
            <a:r>
              <a:rPr lang="en-US" dirty="0" err="1"/>
              <a:t>r.metIn</a:t>
            </a:r>
            <a:r>
              <a:rPr lang="en-US" dirty="0"/>
              <a:t> in the following query uses the KNOWS(</a:t>
            </a:r>
            <a:r>
              <a:rPr lang="en-US" dirty="0" err="1"/>
              <a:t>metIn</a:t>
            </a:r>
            <a:r>
              <a:rPr lang="en-US" dirty="0"/>
              <a:t>, </a:t>
            </a:r>
            <a:r>
              <a:rPr lang="en-US" dirty="0" err="1"/>
              <a:t>lastMetIn</a:t>
            </a:r>
            <a:r>
              <a:rPr lang="en-US" dirty="0"/>
              <a:t>) index, if it exists. </a:t>
            </a:r>
          </a:p>
          <a:p>
            <a:r>
              <a:rPr lang="en-US" dirty="0"/>
              <a:t>Rewritten as existence check and a filter due to the index not supporting actual suffix searches for composite indexes, this is still faster than not using an index in the first place.</a:t>
            </a:r>
          </a:p>
          <a:p>
            <a:r>
              <a:rPr lang="en-US" dirty="0"/>
              <a:t>Any (non-existence check) predicate on </a:t>
            </a:r>
            <a:r>
              <a:rPr lang="en-US" dirty="0" err="1"/>
              <a:t>KNOWS.lastMetIn</a:t>
            </a:r>
            <a:r>
              <a:rPr lang="en-US" dirty="0"/>
              <a:t> is also rewritten as existence check with a filter</a:t>
            </a:r>
          </a:p>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(person)-[</a:t>
            </a:r>
            <a:r>
              <a:rPr lang="en-US" b="0" i="0" dirty="0" err="1">
                <a:solidFill>
                  <a:srgbClr val="2D3748"/>
                </a:solidFill>
                <a:effectLst/>
                <a:latin typeface="Roboto Mono" panose="00000009000000000000" pitchFamily="49" charset="0"/>
              </a:rPr>
              <a:t>r:</a:t>
            </a:r>
            <a:r>
              <a:rPr lang="en-US" b="0" i="0" dirty="0" err="1">
                <a:solidFill>
                  <a:srgbClr val="3182CE"/>
                </a:solidFill>
                <a:effectLst/>
                <a:latin typeface="Roboto Mono" panose="00000009000000000000" pitchFamily="49" charset="0"/>
              </a:rPr>
              <a:t>KNOWS</a:t>
            </a:r>
            <a:r>
              <a:rPr lang="en-US" b="0" i="0" dirty="0">
                <a:solidFill>
                  <a:srgbClr val="2D3748"/>
                </a:solidFill>
                <a:effectLst/>
                <a:latin typeface="Roboto Mono" panose="00000009000000000000" pitchFamily="49" charset="0"/>
              </a:rPr>
              <a:t>]-&gt;(friend)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r.metIn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ENDS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WITH</a:t>
            </a:r>
            <a:r>
              <a:rPr lang="en-US" b="0" i="0" dirty="0">
                <a:solidFill>
                  <a:srgbClr val="2D3748"/>
                </a:solidFill>
                <a:effectLst/>
                <a:latin typeface="Roboto Mono" panose="00000009000000000000" pitchFamily="49" charset="0"/>
              </a:rPr>
              <a:t> </a:t>
            </a:r>
            <a:r>
              <a:rPr lang="en-US" b="0" i="0" dirty="0">
                <a:solidFill>
                  <a:srgbClr val="2F855A"/>
                </a:solidFill>
                <a:effectLst/>
                <a:latin typeface="Roboto Mono" panose="00000009000000000000" pitchFamily="49" charset="0"/>
              </a:rPr>
              <a:t>'</a:t>
            </a:r>
            <a:r>
              <a:rPr lang="en-US" b="0" i="0" dirty="0" err="1">
                <a:solidFill>
                  <a:srgbClr val="2F855A"/>
                </a:solidFill>
                <a:effectLst/>
                <a:latin typeface="Roboto Mono" panose="00000009000000000000" pitchFamily="49" charset="0"/>
              </a:rPr>
              <a:t>mo</a:t>
            </a:r>
            <a:r>
              <a:rPr lang="en-US" b="0" i="0" dirty="0">
                <a:solidFill>
                  <a:srgbClr val="2F855A"/>
                </a:solidFill>
                <a:effectLst/>
                <a:latin typeface="Roboto Mono" panose="00000009000000000000" pitchFamily="49" charset="0"/>
              </a:rPr>
              <a:t>'</a:t>
            </a:r>
            <a:r>
              <a:rPr lang="en-US" b="0" i="0" dirty="0">
                <a:solidFill>
                  <a:srgbClr val="2D3748"/>
                </a:solidFill>
                <a:effectLst/>
                <a:latin typeface="Roboto Mono" panose="00000009000000000000" pitchFamily="49" charset="0"/>
              </a:rPr>
              <a:t> AND </a:t>
            </a:r>
            <a:r>
              <a:rPr lang="en-US" b="0" i="0" dirty="0" err="1">
                <a:solidFill>
                  <a:srgbClr val="2D3748"/>
                </a:solidFill>
                <a:effectLst/>
                <a:latin typeface="Roboto Mono" panose="00000009000000000000" pitchFamily="49" charset="0"/>
              </a:rPr>
              <a:t>r.lastMetIn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IS</a:t>
            </a:r>
            <a:r>
              <a:rPr lang="en-US" b="0" i="0" dirty="0">
                <a:solidFill>
                  <a:srgbClr val="2D3748"/>
                </a:solidFill>
                <a:effectLst/>
                <a:latin typeface="Roboto Mono" panose="00000009000000000000" pitchFamily="49" charset="0"/>
              </a:rPr>
              <a:t> NOT </a:t>
            </a:r>
            <a:r>
              <a:rPr lang="en-US" b="0" i="0" dirty="0">
                <a:solidFill>
                  <a:srgbClr val="3182CE"/>
                </a:solidFill>
                <a:effectLst/>
                <a:latin typeface="Roboto Mono" panose="00000009000000000000" pitchFamily="49" charset="0"/>
              </a:rPr>
              <a:t>NULL</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person, friend</a:t>
            </a:r>
            <a:endParaRPr lang="en-IN" dirty="0"/>
          </a:p>
        </p:txBody>
      </p:sp>
    </p:spTree>
    <p:extLst>
      <p:ext uri="{BB962C8B-B14F-4D97-AF65-F5344CB8AC3E}">
        <p14:creationId xmlns:p14="http://schemas.microsoft.com/office/powerpoint/2010/main" val="25243844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Substring search using CONTAINS (single-property index)</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dirty="0"/>
              <a:t>The CONTAINS predicate on </a:t>
            </a:r>
            <a:r>
              <a:rPr lang="en-US" dirty="0" err="1"/>
              <a:t>person.firstname</a:t>
            </a:r>
            <a:r>
              <a:rPr lang="en-US" dirty="0"/>
              <a:t> in the following query will use the Person(</a:t>
            </a:r>
            <a:r>
              <a:rPr lang="en-US" dirty="0" err="1"/>
              <a:t>firstname</a:t>
            </a:r>
            <a:r>
              <a:rPr lang="en-US" dirty="0"/>
              <a:t>) index, if it exists. </a:t>
            </a:r>
          </a:p>
          <a:p>
            <a:r>
              <a:rPr lang="en-US" dirty="0"/>
              <a:t>Text indexes are optimized for CONTAINS and ENDS WITH and they are the only indexes that can solve those predicates. </a:t>
            </a:r>
          </a:p>
          <a:p>
            <a:r>
              <a:rPr lang="en-US" dirty="0"/>
              <a:t>Composite indexes are currently not able to support CONTAINS.</a:t>
            </a:r>
          </a:p>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person:</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person.firstname</a:t>
            </a:r>
            <a:r>
              <a:rPr lang="en-US" b="0" i="0" dirty="0">
                <a:solidFill>
                  <a:srgbClr val="2D3748"/>
                </a:solidFill>
                <a:effectLst/>
                <a:latin typeface="Roboto Mono" panose="00000009000000000000" pitchFamily="49" charset="0"/>
              </a:rPr>
              <a:t> CONTAINS </a:t>
            </a:r>
            <a:r>
              <a:rPr lang="en-US" b="0" i="0" dirty="0">
                <a:solidFill>
                  <a:srgbClr val="2F855A"/>
                </a:solidFill>
                <a:effectLst/>
                <a:latin typeface="Roboto Mono" panose="00000009000000000000" pitchFamily="49" charset="0"/>
              </a:rPr>
              <a:t>'h'</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person	</a:t>
            </a:r>
          </a:p>
          <a:p>
            <a:r>
              <a:rPr lang="en-US" b="0" i="0" dirty="0">
                <a:solidFill>
                  <a:srgbClr val="2D3748"/>
                </a:solidFill>
                <a:effectLst/>
                <a:latin typeface="Nunito Sans" pitchFamily="2" charset="0"/>
              </a:rPr>
              <a:t>Text indexes only index String values and therefore do not find other values</a:t>
            </a:r>
            <a:endParaRPr lang="en-IN" dirty="0"/>
          </a:p>
        </p:txBody>
      </p:sp>
    </p:spTree>
    <p:extLst>
      <p:ext uri="{BB962C8B-B14F-4D97-AF65-F5344CB8AC3E}">
        <p14:creationId xmlns:p14="http://schemas.microsoft.com/office/powerpoint/2010/main" val="2333300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C301E-E29B-6A61-54DD-F9F68317913C}"/>
              </a:ext>
            </a:extLst>
          </p:cNvPr>
          <p:cNvSpPr>
            <a:spLocks noGrp="1"/>
          </p:cNvSpPr>
          <p:nvPr>
            <p:ph type="title"/>
          </p:nvPr>
        </p:nvSpPr>
        <p:spPr/>
        <p:txBody>
          <a:bodyPr/>
          <a:lstStyle/>
          <a:p>
            <a:r>
              <a:rPr lang="en-IN" dirty="0"/>
              <a:t>Profile a query</a:t>
            </a:r>
          </a:p>
        </p:txBody>
      </p:sp>
      <p:sp>
        <p:nvSpPr>
          <p:cNvPr id="3" name="Content Placeholder 2">
            <a:extLst>
              <a:ext uri="{FF2B5EF4-FFF2-40B4-BE49-F238E27FC236}">
                <a16:creationId xmlns:a16="http://schemas.microsoft.com/office/drawing/2014/main" id="{9C0516E3-72C1-F95E-E24B-9DBC6E41601C}"/>
              </a:ext>
            </a:extLst>
          </p:cNvPr>
          <p:cNvSpPr>
            <a:spLocks noGrp="1"/>
          </p:cNvSpPr>
          <p:nvPr>
            <p:ph idx="1"/>
          </p:nvPr>
        </p:nvSpPr>
        <p:spPr>
          <a:xfrm>
            <a:off x="1154954" y="2603500"/>
            <a:ext cx="10489359" cy="3983038"/>
          </a:xfrm>
        </p:spPr>
        <p:txBody>
          <a:bodyPr>
            <a:normAutofit/>
          </a:bodyPr>
          <a:lstStyle/>
          <a:p>
            <a:pPr marL="0" indent="0">
              <a:buNone/>
            </a:pPr>
            <a:r>
              <a:rPr lang="en-US" b="1" dirty="0">
                <a:solidFill>
                  <a:srgbClr val="FF0000"/>
                </a:solidFill>
              </a:rPr>
              <a:t>EXPLAIN</a:t>
            </a:r>
          </a:p>
          <a:p>
            <a:r>
              <a:rPr lang="en-US" dirty="0"/>
              <a:t>Used to see the execution plan but not run the statement, prepend your Cypher statement with EXPLAIN. </a:t>
            </a:r>
          </a:p>
          <a:p>
            <a:r>
              <a:rPr lang="en-US" dirty="0"/>
              <a:t>Statement will always return an empty result and make no changes to the database.</a:t>
            </a:r>
          </a:p>
          <a:p>
            <a:pPr marL="0" indent="0">
              <a:buNone/>
            </a:pPr>
            <a:r>
              <a:rPr lang="en-US" b="1" dirty="0">
                <a:solidFill>
                  <a:srgbClr val="FF0000"/>
                </a:solidFill>
              </a:rPr>
              <a:t>PROFILE</a:t>
            </a:r>
          </a:p>
          <a:p>
            <a:r>
              <a:rPr lang="en-US" dirty="0"/>
              <a:t>Want to run the statement and see which operators are doing most of the work, use PROFILE. </a:t>
            </a:r>
          </a:p>
          <a:p>
            <a:r>
              <a:rPr lang="en-US" dirty="0"/>
              <a:t>Will run your statement and keep track of how many rows pass through each operator, and how much each operator needs to interact with the storage layer to retrieve the necessary data. </a:t>
            </a:r>
          </a:p>
          <a:p>
            <a:r>
              <a:rPr lang="en-US" dirty="0"/>
              <a:t>Uses more resources, so you should not profile unless you are actively working on a query.</a:t>
            </a:r>
            <a:endParaRPr lang="en-IN" dirty="0"/>
          </a:p>
        </p:txBody>
      </p:sp>
    </p:spTree>
    <p:extLst>
      <p:ext uri="{BB962C8B-B14F-4D97-AF65-F5344CB8AC3E}">
        <p14:creationId xmlns:p14="http://schemas.microsoft.com/office/powerpoint/2010/main" val="36737112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Substring search using CONTAINS (composite index)</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dirty="0"/>
              <a:t>The CONTAINS predicate on </a:t>
            </a:r>
            <a:r>
              <a:rPr lang="en-US" dirty="0" err="1"/>
              <a:t>person.country</a:t>
            </a:r>
            <a:r>
              <a:rPr lang="en-US" dirty="0"/>
              <a:t> in the following query will use the Person(</a:t>
            </a:r>
            <a:r>
              <a:rPr lang="en-US" dirty="0" err="1"/>
              <a:t>country,age</a:t>
            </a:r>
            <a:r>
              <a:rPr lang="en-US" dirty="0"/>
              <a:t>) index, if it exists. </a:t>
            </a:r>
          </a:p>
          <a:p>
            <a:r>
              <a:rPr lang="en-US" dirty="0"/>
              <a:t>However, it will be rewritten as existence check and a filter due to the index not supporting actual suffix searches for composite indexes, this is still faster than not using an index in the first place. </a:t>
            </a:r>
          </a:p>
          <a:p>
            <a:r>
              <a:rPr lang="en-US" dirty="0"/>
              <a:t>Any (non-existence check) predicate on </a:t>
            </a:r>
            <a:r>
              <a:rPr lang="en-US" dirty="0" err="1"/>
              <a:t>person.age</a:t>
            </a:r>
            <a:r>
              <a:rPr lang="en-US" dirty="0"/>
              <a:t> will also be rewritten as existence check with a filter.</a:t>
            </a:r>
          </a:p>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person:</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person.country</a:t>
            </a:r>
            <a:r>
              <a:rPr lang="en-US" b="0" i="0" dirty="0">
                <a:solidFill>
                  <a:srgbClr val="2D3748"/>
                </a:solidFill>
                <a:effectLst/>
                <a:latin typeface="Roboto Mono" panose="00000009000000000000" pitchFamily="49" charset="0"/>
              </a:rPr>
              <a:t> CONTAINS </a:t>
            </a:r>
            <a:r>
              <a:rPr lang="en-US" b="0" i="0" dirty="0">
                <a:solidFill>
                  <a:srgbClr val="2F855A"/>
                </a:solidFill>
                <a:effectLst/>
                <a:latin typeface="Roboto Mono" panose="00000009000000000000" pitchFamily="49" charset="0"/>
              </a:rPr>
              <a:t>'300'</a:t>
            </a:r>
            <a:r>
              <a:rPr lang="en-US" b="0" i="0" dirty="0">
                <a:solidFill>
                  <a:srgbClr val="2D3748"/>
                </a:solidFill>
                <a:effectLst/>
                <a:latin typeface="Roboto Mono" panose="00000009000000000000" pitchFamily="49" charset="0"/>
              </a:rPr>
              <a:t> AND </a:t>
            </a:r>
            <a:r>
              <a:rPr lang="en-US" b="0" i="0" dirty="0" err="1">
                <a:solidFill>
                  <a:srgbClr val="2D3748"/>
                </a:solidFill>
                <a:effectLst/>
                <a:latin typeface="Roboto Mono" panose="00000009000000000000" pitchFamily="49" charset="0"/>
              </a:rPr>
              <a:t>person.age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IS</a:t>
            </a:r>
            <a:r>
              <a:rPr lang="en-US" b="0" i="0" dirty="0">
                <a:solidFill>
                  <a:srgbClr val="2D3748"/>
                </a:solidFill>
                <a:effectLst/>
                <a:latin typeface="Roboto Mono" panose="00000009000000000000" pitchFamily="49" charset="0"/>
              </a:rPr>
              <a:t> NOT </a:t>
            </a:r>
            <a:r>
              <a:rPr lang="en-US" b="0" i="0" dirty="0">
                <a:solidFill>
                  <a:srgbClr val="3182CE"/>
                </a:solidFill>
                <a:effectLst/>
                <a:latin typeface="Roboto Mono" panose="00000009000000000000" pitchFamily="49" charset="0"/>
              </a:rPr>
              <a:t>NULL</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person</a:t>
            </a:r>
            <a:endParaRPr lang="en-IN" dirty="0"/>
          </a:p>
        </p:txBody>
      </p:sp>
    </p:spTree>
    <p:extLst>
      <p:ext uri="{BB962C8B-B14F-4D97-AF65-F5344CB8AC3E}">
        <p14:creationId xmlns:p14="http://schemas.microsoft.com/office/powerpoint/2010/main" val="19362094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Existence check using IS NOT NULL (single-property index)</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dirty="0"/>
              <a:t>The </a:t>
            </a:r>
            <a:r>
              <a:rPr lang="en-US" dirty="0" err="1"/>
              <a:t>r.since</a:t>
            </a:r>
            <a:r>
              <a:rPr lang="en-US" dirty="0"/>
              <a:t> IS NOT NULL predicate in the following query uses the KNOWS(since) index, if it exists.</a:t>
            </a:r>
          </a:p>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(person)-[</a:t>
            </a:r>
            <a:r>
              <a:rPr lang="en-US" b="0" i="0" dirty="0" err="1">
                <a:solidFill>
                  <a:srgbClr val="2D3748"/>
                </a:solidFill>
                <a:effectLst/>
                <a:latin typeface="Roboto Mono" panose="00000009000000000000" pitchFamily="49" charset="0"/>
              </a:rPr>
              <a:t>r:</a:t>
            </a:r>
            <a:r>
              <a:rPr lang="en-US" b="0" i="0" dirty="0" err="1">
                <a:solidFill>
                  <a:srgbClr val="3182CE"/>
                </a:solidFill>
                <a:effectLst/>
                <a:latin typeface="Roboto Mono" panose="00000009000000000000" pitchFamily="49" charset="0"/>
              </a:rPr>
              <a:t>KNOWS</a:t>
            </a:r>
            <a:r>
              <a:rPr lang="en-US" b="0" i="0" dirty="0">
                <a:solidFill>
                  <a:srgbClr val="2D3748"/>
                </a:solidFill>
                <a:effectLst/>
                <a:latin typeface="Roboto Mono" panose="00000009000000000000" pitchFamily="49" charset="0"/>
              </a:rPr>
              <a:t>]-&gt;(friend)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r.since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IS</a:t>
            </a:r>
            <a:r>
              <a:rPr lang="en-US" b="0" i="0" dirty="0">
                <a:solidFill>
                  <a:srgbClr val="2D3748"/>
                </a:solidFill>
                <a:effectLst/>
                <a:latin typeface="Roboto Mono" panose="00000009000000000000" pitchFamily="49" charset="0"/>
              </a:rPr>
              <a:t> NOT </a:t>
            </a:r>
            <a:r>
              <a:rPr lang="en-US" b="0" i="0" dirty="0">
                <a:solidFill>
                  <a:srgbClr val="3182CE"/>
                </a:solidFill>
                <a:effectLst/>
                <a:latin typeface="Roboto Mono" panose="00000009000000000000" pitchFamily="49" charset="0"/>
              </a:rPr>
              <a:t>NULL</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person, friend</a:t>
            </a:r>
            <a:endParaRPr lang="en-IN" dirty="0"/>
          </a:p>
        </p:txBody>
      </p:sp>
    </p:spTree>
    <p:extLst>
      <p:ext uri="{BB962C8B-B14F-4D97-AF65-F5344CB8AC3E}">
        <p14:creationId xmlns:p14="http://schemas.microsoft.com/office/powerpoint/2010/main" val="20358306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Existence check using IS NOT NULL (composite index)</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dirty="0"/>
              <a:t>The </a:t>
            </a:r>
            <a:r>
              <a:rPr lang="en-US" dirty="0" err="1"/>
              <a:t>p.firstname</a:t>
            </a:r>
            <a:r>
              <a:rPr lang="en-US" dirty="0"/>
              <a:t> IS NOT NULL and </a:t>
            </a:r>
            <a:r>
              <a:rPr lang="en-US" dirty="0" err="1"/>
              <a:t>p.surname</a:t>
            </a:r>
            <a:r>
              <a:rPr lang="en-US" dirty="0"/>
              <a:t> IS NOT NULL predicates in the following query will use the Person(</a:t>
            </a:r>
            <a:r>
              <a:rPr lang="en-US" dirty="0" err="1"/>
              <a:t>firstname,surname</a:t>
            </a:r>
            <a:r>
              <a:rPr lang="en-US" dirty="0"/>
              <a:t>) index, if it exists. </a:t>
            </a:r>
          </a:p>
          <a:p>
            <a:r>
              <a:rPr lang="en-US" dirty="0"/>
              <a:t>Any (non-existence check) predicate on </a:t>
            </a:r>
            <a:r>
              <a:rPr lang="en-US" dirty="0" err="1"/>
              <a:t>person.surname</a:t>
            </a:r>
            <a:r>
              <a:rPr lang="en-US" dirty="0"/>
              <a:t> will be rewritten as existence check with a filter.</a:t>
            </a:r>
            <a:endParaRPr lang="en-IN" dirty="0"/>
          </a:p>
        </p:txBody>
      </p:sp>
    </p:spTree>
    <p:extLst>
      <p:ext uri="{BB962C8B-B14F-4D97-AF65-F5344CB8AC3E}">
        <p14:creationId xmlns:p14="http://schemas.microsoft.com/office/powerpoint/2010/main" val="6355718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E6D53-D470-7B7D-5CF0-F33D16AC116C}"/>
              </a:ext>
            </a:extLst>
          </p:cNvPr>
          <p:cNvSpPr>
            <a:spLocks noGrp="1"/>
          </p:cNvSpPr>
          <p:nvPr>
            <p:ph type="title"/>
          </p:nvPr>
        </p:nvSpPr>
        <p:spPr/>
        <p:txBody>
          <a:bodyPr/>
          <a:lstStyle/>
          <a:p>
            <a:r>
              <a:rPr lang="en-IN" dirty="0"/>
              <a:t>Aggregating functions</a:t>
            </a:r>
            <a:br>
              <a:rPr lang="en-IN" dirty="0"/>
            </a:br>
            <a:endParaRPr lang="en-IN" dirty="0"/>
          </a:p>
        </p:txBody>
      </p:sp>
      <p:sp>
        <p:nvSpPr>
          <p:cNvPr id="3" name="Content Placeholder 2">
            <a:extLst>
              <a:ext uri="{FF2B5EF4-FFF2-40B4-BE49-F238E27FC236}">
                <a16:creationId xmlns:a16="http://schemas.microsoft.com/office/drawing/2014/main" id="{045002B4-84C8-81E1-09D7-B99C62C9F0EC}"/>
              </a:ext>
            </a:extLst>
          </p:cNvPr>
          <p:cNvSpPr>
            <a:spLocks noGrp="1"/>
          </p:cNvSpPr>
          <p:nvPr>
            <p:ph idx="1"/>
          </p:nvPr>
        </p:nvSpPr>
        <p:spPr>
          <a:xfrm>
            <a:off x="1154954" y="2603499"/>
            <a:ext cx="10146459" cy="3840163"/>
          </a:xfrm>
        </p:spPr>
        <p:txBody>
          <a:bodyPr/>
          <a:lstStyle/>
          <a:p>
            <a:pPr algn="l"/>
            <a:r>
              <a:rPr lang="en-US" b="0" i="0" dirty="0">
                <a:solidFill>
                  <a:srgbClr val="2D3748"/>
                </a:solidFill>
                <a:effectLst/>
                <a:latin typeface="Nunito Sans" pitchFamily="2" charset="0"/>
              </a:rPr>
              <a:t>For all </a:t>
            </a:r>
            <a:r>
              <a:rPr lang="en-US" b="1" i="0" u="none" strike="noStrike" dirty="0">
                <a:solidFill>
                  <a:srgbClr val="3182CE"/>
                </a:solidFill>
                <a:effectLst/>
                <a:latin typeface="Nunito Sans" pitchFamily="2" charset="0"/>
              </a:rPr>
              <a:t>built-in aggregating functions</a:t>
            </a:r>
            <a:r>
              <a:rPr lang="en-US" b="0" i="0" dirty="0">
                <a:solidFill>
                  <a:srgbClr val="2D3748"/>
                </a:solidFill>
                <a:effectLst/>
                <a:latin typeface="Nunito Sans" pitchFamily="2" charset="0"/>
              </a:rPr>
              <a:t> in Cypher, the </a:t>
            </a:r>
            <a:r>
              <a:rPr lang="en-US" b="0" i="1" dirty="0">
                <a:solidFill>
                  <a:srgbClr val="2D3748"/>
                </a:solidFill>
                <a:effectLst/>
                <a:latin typeface="Nunito Sans" pitchFamily="2" charset="0"/>
              </a:rPr>
              <a:t>index-backed property-lookup</a:t>
            </a:r>
            <a:r>
              <a:rPr lang="en-US" dirty="0">
                <a:solidFill>
                  <a:srgbClr val="2D3748"/>
                </a:solidFill>
                <a:latin typeface="Nunito Sans" pitchFamily="2" charset="0"/>
              </a:rPr>
              <a:t> </a:t>
            </a:r>
            <a:r>
              <a:rPr lang="en-US" b="0" i="0" dirty="0">
                <a:solidFill>
                  <a:srgbClr val="2D3748"/>
                </a:solidFill>
                <a:effectLst/>
                <a:latin typeface="Nunito Sans" pitchFamily="2" charset="0"/>
              </a:rPr>
              <a:t>optimization can be used even without a predicate.</a:t>
            </a:r>
          </a:p>
          <a:p>
            <a:pPr algn="l"/>
            <a:r>
              <a:rPr lang="en-US" b="0" i="0" dirty="0">
                <a:solidFill>
                  <a:srgbClr val="2D3748"/>
                </a:solidFill>
                <a:effectLst/>
                <a:latin typeface="Nunito Sans" pitchFamily="2" charset="0"/>
              </a:rPr>
              <a:t>Consider this query which returns the number of distinct names of people in the movies dataset:</a:t>
            </a:r>
          </a:p>
          <a:p>
            <a:pPr algn="l"/>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count</a:t>
            </a:r>
            <a:r>
              <a:rPr lang="en-US" b="0" i="0" dirty="0">
                <a:solidFill>
                  <a:srgbClr val="2D3748"/>
                </a:solidFill>
                <a:effectLst/>
                <a:latin typeface="Roboto Mono" panose="00000009000000000000" pitchFamily="49" charset="0"/>
              </a:rPr>
              <a:t>(DISTINCT p.name)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numberOfNames</a:t>
            </a:r>
            <a:endParaRPr lang="en-US" dirty="0">
              <a:solidFill>
                <a:srgbClr val="2D3748"/>
              </a:solidFill>
              <a:latin typeface="Nunito Sans" pitchFamily="2" charset="0"/>
            </a:endParaRPr>
          </a:p>
          <a:p>
            <a:pPr algn="l"/>
            <a:r>
              <a:rPr lang="en-US" b="0" i="0" dirty="0" err="1">
                <a:solidFill>
                  <a:srgbClr val="2D3748"/>
                </a:solidFill>
                <a:effectLst/>
                <a:latin typeface="Nunito Sans" pitchFamily="2" charset="0"/>
              </a:rPr>
              <a:t>NodeIndexScan</a:t>
            </a:r>
            <a:r>
              <a:rPr lang="en-US" b="0" i="0" dirty="0">
                <a:solidFill>
                  <a:srgbClr val="2D3748"/>
                </a:solidFill>
                <a:effectLst/>
                <a:latin typeface="Nunito Sans" pitchFamily="2" charset="0"/>
              </a:rPr>
              <a:t> in the Details column contains cache[p.name] and that the </a:t>
            </a:r>
            <a:r>
              <a:rPr lang="en-US" b="0" i="0" dirty="0" err="1">
                <a:solidFill>
                  <a:srgbClr val="2D3748"/>
                </a:solidFill>
                <a:effectLst/>
                <a:latin typeface="Nunito Sans" pitchFamily="2" charset="0"/>
              </a:rPr>
              <a:t>EagerAggregation</a:t>
            </a:r>
            <a:r>
              <a:rPr lang="en-US" b="0" i="0" dirty="0">
                <a:solidFill>
                  <a:srgbClr val="2D3748"/>
                </a:solidFill>
                <a:effectLst/>
                <a:latin typeface="Nunito Sans" pitchFamily="2" charset="0"/>
              </a:rPr>
              <a:t> has no DB Hits. </a:t>
            </a:r>
          </a:p>
          <a:p>
            <a:pPr algn="l"/>
            <a:r>
              <a:rPr lang="en-US" dirty="0">
                <a:solidFill>
                  <a:srgbClr val="2D3748"/>
                </a:solidFill>
                <a:latin typeface="Nunito Sans" pitchFamily="2" charset="0"/>
              </a:rPr>
              <a:t>S</a:t>
            </a:r>
            <a:r>
              <a:rPr lang="en-US" b="0" i="0" dirty="0">
                <a:solidFill>
                  <a:srgbClr val="2D3748"/>
                </a:solidFill>
                <a:effectLst/>
                <a:latin typeface="Nunito Sans" pitchFamily="2" charset="0"/>
              </a:rPr>
              <a:t>emantics of aggregating functions works like an implicit existence predicate because Person nodes without the property name will not affect the result of an aggregation.</a:t>
            </a:r>
          </a:p>
          <a:p>
            <a:endParaRPr lang="en-IN" dirty="0"/>
          </a:p>
        </p:txBody>
      </p:sp>
    </p:spTree>
    <p:extLst>
      <p:ext uri="{BB962C8B-B14F-4D97-AF65-F5344CB8AC3E}">
        <p14:creationId xmlns:p14="http://schemas.microsoft.com/office/powerpoint/2010/main" val="29142073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IN" dirty="0"/>
              <a:t>Index-backed property-lookup</a:t>
            </a:r>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normAutofit/>
          </a:bodyPr>
          <a:lstStyle/>
          <a:p>
            <a:r>
              <a:rPr lang="en-US" b="0" i="0" dirty="0">
                <a:solidFill>
                  <a:srgbClr val="2D3748"/>
                </a:solidFill>
                <a:effectLst/>
                <a:latin typeface="Nunito Sans" pitchFamily="2" charset="0"/>
              </a:rPr>
              <a:t>write a query to find persons with the name 'Tom' that acted in a movie.</a:t>
            </a:r>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ACTED_IN</a:t>
            </a:r>
            <a:r>
              <a:rPr lang="en-US" b="0" i="0" dirty="0">
                <a:solidFill>
                  <a:srgbClr val="2D3748"/>
                </a:solidFill>
                <a:effectLst/>
                <a:latin typeface="Roboto Mono" panose="00000009000000000000" pitchFamily="49" charset="0"/>
              </a:rPr>
              <a:t>]-&gt;(</a:t>
            </a:r>
            <a:r>
              <a:rPr lang="en-US" b="0" i="0" dirty="0" err="1">
                <a:solidFill>
                  <a:srgbClr val="2D3748"/>
                </a:solidFill>
                <a:effectLst/>
                <a:latin typeface="Roboto Mono" panose="00000009000000000000" pitchFamily="49" charset="0"/>
              </a:rPr>
              <a:t>m:</a:t>
            </a:r>
            <a:r>
              <a:rPr lang="en-US" b="0" i="0" dirty="0" err="1">
                <a:solidFill>
                  <a:srgbClr val="3182CE"/>
                </a:solidFill>
                <a:effectLst/>
                <a:latin typeface="Roboto Mono" panose="00000009000000000000" pitchFamily="49" charset="0"/>
              </a:rPr>
              <a:t>Movie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p.name </a:t>
            </a:r>
            <a:r>
              <a:rPr lang="en-US" b="0" i="0" dirty="0">
                <a:solidFill>
                  <a:srgbClr val="718096"/>
                </a:solidFill>
                <a:effectLst/>
                <a:latin typeface="Roboto Mono" panose="00000009000000000000" pitchFamily="49" charset="0"/>
              </a:rPr>
              <a:t>STARTS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WITH</a:t>
            </a:r>
            <a:r>
              <a:rPr lang="en-US" b="0" i="0" dirty="0">
                <a:solidFill>
                  <a:srgbClr val="2D3748"/>
                </a:solidFill>
                <a:effectLst/>
                <a:latin typeface="Roboto Mono" panose="00000009000000000000" pitchFamily="49" charset="0"/>
              </a:rPr>
              <a:t> </a:t>
            </a:r>
            <a:r>
              <a:rPr lang="en-US" b="0" i="0" dirty="0">
                <a:solidFill>
                  <a:srgbClr val="2F855A"/>
                </a:solidFill>
                <a:effectLst/>
                <a:latin typeface="Roboto Mono" panose="00000009000000000000" pitchFamily="49" charset="0"/>
              </a:rPr>
              <a:t>'Tom'</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p.name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name, </a:t>
            </a:r>
            <a:r>
              <a:rPr lang="en-US" b="0" i="0" dirty="0">
                <a:solidFill>
                  <a:srgbClr val="3182CE"/>
                </a:solidFill>
                <a:effectLst/>
                <a:latin typeface="Roboto Mono" panose="00000009000000000000" pitchFamily="49" charset="0"/>
              </a:rPr>
              <a:t>count</a:t>
            </a:r>
            <a:r>
              <a:rPr lang="en-US" b="0" i="0" dirty="0">
                <a:solidFill>
                  <a:srgbClr val="2D3748"/>
                </a:solidFill>
                <a:effectLst/>
                <a:latin typeface="Roboto Mono" panose="00000009000000000000" pitchFamily="49" charset="0"/>
              </a:rPr>
              <a:t>(m)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count</a:t>
            </a:r>
            <a:endParaRPr lang="en-US" dirty="0">
              <a:solidFill>
                <a:srgbClr val="2D3748"/>
              </a:solidFill>
              <a:latin typeface="Nunito Sans" pitchFamily="2" charset="0"/>
            </a:endParaRPr>
          </a:p>
          <a:p>
            <a:r>
              <a:rPr lang="en-US" dirty="0">
                <a:solidFill>
                  <a:srgbClr val="2D3748"/>
                </a:solidFill>
                <a:latin typeface="Nunito Sans" pitchFamily="2" charset="0"/>
              </a:rPr>
              <a:t>Q</a:t>
            </a:r>
            <a:r>
              <a:rPr lang="en-US" b="0" i="0" dirty="0">
                <a:solidFill>
                  <a:srgbClr val="2D3748"/>
                </a:solidFill>
                <a:effectLst/>
                <a:latin typeface="Nunito Sans" pitchFamily="2" charset="0"/>
              </a:rPr>
              <a:t>uery request the database to return all the actors with the first name 'Tom’. </a:t>
            </a:r>
          </a:p>
          <a:p>
            <a:r>
              <a:rPr lang="en-US" dirty="0">
                <a:solidFill>
                  <a:srgbClr val="2D3748"/>
                </a:solidFill>
                <a:latin typeface="Nunito Sans" pitchFamily="2" charset="0"/>
              </a:rPr>
              <a:t>Result :</a:t>
            </a:r>
            <a:r>
              <a:rPr lang="en-US" b="0" i="0" dirty="0">
                <a:solidFill>
                  <a:srgbClr val="2D3748"/>
                </a:solidFill>
                <a:effectLst/>
                <a:latin typeface="Nunito Sans" pitchFamily="2" charset="0"/>
              </a:rPr>
              <a:t> </a:t>
            </a:r>
            <a:r>
              <a:rPr lang="en-US" b="0" i="1" dirty="0">
                <a:solidFill>
                  <a:srgbClr val="2D3748"/>
                </a:solidFill>
                <a:effectLst/>
                <a:latin typeface="Nunito Sans" pitchFamily="2" charset="0"/>
              </a:rPr>
              <a:t>'Tom Cruise'</a:t>
            </a:r>
            <a:r>
              <a:rPr lang="en-US" b="0" i="0" dirty="0">
                <a:solidFill>
                  <a:srgbClr val="2D3748"/>
                </a:solidFill>
                <a:effectLst/>
                <a:latin typeface="Nunito Sans" pitchFamily="2" charset="0"/>
              </a:rPr>
              <a:t>, </a:t>
            </a:r>
            <a:r>
              <a:rPr lang="en-US" b="0" i="1" dirty="0">
                <a:solidFill>
                  <a:srgbClr val="2D3748"/>
                </a:solidFill>
                <a:effectLst/>
                <a:latin typeface="Nunito Sans" pitchFamily="2" charset="0"/>
              </a:rPr>
              <a:t>'Tom Skerritt'</a:t>
            </a:r>
            <a:r>
              <a:rPr lang="en-US" b="0" i="0" dirty="0">
                <a:solidFill>
                  <a:srgbClr val="2D3748"/>
                </a:solidFill>
                <a:effectLst/>
                <a:latin typeface="Nunito Sans" pitchFamily="2" charset="0"/>
              </a:rPr>
              <a:t> and </a:t>
            </a:r>
            <a:r>
              <a:rPr lang="en-US" b="0" i="1" dirty="0">
                <a:solidFill>
                  <a:srgbClr val="2D3748"/>
                </a:solidFill>
                <a:effectLst/>
                <a:latin typeface="Nunito Sans" pitchFamily="2" charset="0"/>
              </a:rPr>
              <a:t>'Tom Hanks’</a:t>
            </a:r>
            <a:r>
              <a:rPr lang="en-US" b="0" i="0" dirty="0">
                <a:solidFill>
                  <a:srgbClr val="2D3748"/>
                </a:solidFill>
                <a:effectLst/>
                <a:latin typeface="Nunito Sans" pitchFamily="2" charset="0"/>
              </a:rPr>
              <a:t>. </a:t>
            </a:r>
          </a:p>
          <a:p>
            <a:r>
              <a:rPr lang="en-US" b="0" i="0" dirty="0">
                <a:solidFill>
                  <a:srgbClr val="2D3748"/>
                </a:solidFill>
                <a:effectLst/>
                <a:latin typeface="Nunito Sans" pitchFamily="2" charset="0"/>
              </a:rPr>
              <a:t>With native indexes, indexes store the property values. </a:t>
            </a:r>
          </a:p>
          <a:p>
            <a:r>
              <a:rPr lang="en-US" b="0" i="0" dirty="0">
                <a:solidFill>
                  <a:srgbClr val="2D3748"/>
                </a:solidFill>
                <a:effectLst/>
                <a:latin typeface="Nunito Sans" pitchFamily="2" charset="0"/>
              </a:rPr>
              <a:t>names can be looked up directly from the index. </a:t>
            </a:r>
          </a:p>
          <a:p>
            <a:r>
              <a:rPr lang="en-US" dirty="0">
                <a:solidFill>
                  <a:srgbClr val="2D3748"/>
                </a:solidFill>
                <a:latin typeface="Nunito Sans" pitchFamily="2" charset="0"/>
              </a:rPr>
              <a:t>A</a:t>
            </a:r>
            <a:r>
              <a:rPr lang="en-US" b="0" i="0" dirty="0">
                <a:solidFill>
                  <a:srgbClr val="2D3748"/>
                </a:solidFill>
                <a:effectLst/>
                <a:latin typeface="Nunito Sans" pitchFamily="2" charset="0"/>
              </a:rPr>
              <a:t>llows Cypher to avoid the second call to the database to find the property, which can save time on very large queries.</a:t>
            </a:r>
          </a:p>
        </p:txBody>
      </p:sp>
    </p:spTree>
    <p:extLst>
      <p:ext uri="{BB962C8B-B14F-4D97-AF65-F5344CB8AC3E}">
        <p14:creationId xmlns:p14="http://schemas.microsoft.com/office/powerpoint/2010/main" val="8664320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IN" dirty="0"/>
              <a:t>Index-backed property-lookup</a:t>
            </a:r>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dirty="0"/>
              <a:t>On profiling the above query, </a:t>
            </a:r>
            <a:r>
              <a:rPr lang="en-US" dirty="0" err="1"/>
              <a:t>NodeIndexSeekByRange</a:t>
            </a:r>
            <a:r>
              <a:rPr lang="en-US" dirty="0"/>
              <a:t> in the Details column contains cache[p.name], which means that p.name is retrieved from the index. </a:t>
            </a:r>
          </a:p>
          <a:p>
            <a:r>
              <a:rPr lang="en-US" dirty="0" err="1"/>
              <a:t>Aan</a:t>
            </a:r>
            <a:r>
              <a:rPr lang="en-US" dirty="0"/>
              <a:t> also see that the </a:t>
            </a:r>
            <a:r>
              <a:rPr lang="en-US" dirty="0" err="1"/>
              <a:t>OrderedAggregation</a:t>
            </a:r>
            <a:r>
              <a:rPr lang="en-US" dirty="0"/>
              <a:t> has no DB Hits, which means it does not have to access the database again.</a:t>
            </a:r>
            <a:endParaRPr lang="en-IN" dirty="0"/>
          </a:p>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ACTED_IN</a:t>
            </a:r>
            <a:r>
              <a:rPr lang="en-US" b="0" i="0" dirty="0">
                <a:solidFill>
                  <a:srgbClr val="2D3748"/>
                </a:solidFill>
                <a:effectLst/>
                <a:latin typeface="Roboto Mono" panose="00000009000000000000" pitchFamily="49" charset="0"/>
              </a:rPr>
              <a:t>]-&gt;(</a:t>
            </a:r>
            <a:r>
              <a:rPr lang="en-US" b="0" i="0" dirty="0" err="1">
                <a:solidFill>
                  <a:srgbClr val="2D3748"/>
                </a:solidFill>
                <a:effectLst/>
                <a:latin typeface="Roboto Mono" panose="00000009000000000000" pitchFamily="49" charset="0"/>
              </a:rPr>
              <a:t>m:</a:t>
            </a:r>
            <a:r>
              <a:rPr lang="en-US" b="0" i="0" dirty="0" err="1">
                <a:solidFill>
                  <a:srgbClr val="3182CE"/>
                </a:solidFill>
                <a:effectLst/>
                <a:latin typeface="Roboto Mono" panose="00000009000000000000" pitchFamily="49" charset="0"/>
              </a:rPr>
              <a:t>Movie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p.name </a:t>
            </a:r>
            <a:r>
              <a:rPr lang="en-US" b="0" i="0" dirty="0">
                <a:solidFill>
                  <a:srgbClr val="718096"/>
                </a:solidFill>
                <a:effectLst/>
                <a:latin typeface="Roboto Mono" panose="00000009000000000000" pitchFamily="49" charset="0"/>
              </a:rPr>
              <a:t>STARTS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WITH</a:t>
            </a:r>
            <a:r>
              <a:rPr lang="en-US" b="0" i="0" dirty="0">
                <a:solidFill>
                  <a:srgbClr val="2D3748"/>
                </a:solidFill>
                <a:effectLst/>
                <a:latin typeface="Roboto Mono" panose="00000009000000000000" pitchFamily="49" charset="0"/>
              </a:rPr>
              <a:t> </a:t>
            </a:r>
            <a:r>
              <a:rPr lang="en-US" b="0" i="0" dirty="0">
                <a:solidFill>
                  <a:srgbClr val="2F855A"/>
                </a:solidFill>
                <a:effectLst/>
                <a:latin typeface="Roboto Mono" panose="00000009000000000000" pitchFamily="49" charset="0"/>
              </a:rPr>
              <a:t>'Tom'</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p.name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name, </a:t>
            </a:r>
            <a:r>
              <a:rPr lang="en-US" b="0" i="0" dirty="0">
                <a:solidFill>
                  <a:srgbClr val="3182CE"/>
                </a:solidFill>
                <a:effectLst/>
                <a:latin typeface="Roboto Mono" panose="00000009000000000000" pitchFamily="49" charset="0"/>
              </a:rPr>
              <a:t>count</a:t>
            </a:r>
            <a:r>
              <a:rPr lang="en-US" b="0" i="0" dirty="0">
                <a:solidFill>
                  <a:srgbClr val="2D3748"/>
                </a:solidFill>
                <a:effectLst/>
                <a:latin typeface="Roboto Mono" panose="00000009000000000000" pitchFamily="49" charset="0"/>
              </a:rPr>
              <a:t>(m)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count</a:t>
            </a:r>
            <a:endParaRPr lang="en-IN" dirty="0"/>
          </a:p>
        </p:txBody>
      </p:sp>
    </p:spTree>
    <p:extLst>
      <p:ext uri="{BB962C8B-B14F-4D97-AF65-F5344CB8AC3E}">
        <p14:creationId xmlns:p14="http://schemas.microsoft.com/office/powerpoint/2010/main" val="3506204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IN" dirty="0"/>
              <a:t>Index-backed property-lookup</a:t>
            </a:r>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dirty="0"/>
              <a:t>If we change the query, such that it can no longer use an index, we will see that there will be no cache[p.name] in the Details column, and that the </a:t>
            </a:r>
            <a:r>
              <a:rPr lang="en-US" dirty="0" err="1"/>
              <a:t>EagerAggregation</a:t>
            </a:r>
            <a:r>
              <a:rPr lang="en-US" dirty="0"/>
              <a:t> now has DB Hits, since it accesses the database again to retrieve the name.</a:t>
            </a:r>
          </a:p>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ACTED_IN</a:t>
            </a:r>
            <a:r>
              <a:rPr lang="en-US" b="0" i="0" dirty="0">
                <a:solidFill>
                  <a:srgbClr val="2D3748"/>
                </a:solidFill>
                <a:effectLst/>
                <a:latin typeface="Roboto Mono" panose="00000009000000000000" pitchFamily="49" charset="0"/>
              </a:rPr>
              <a:t>]-&gt;(</a:t>
            </a:r>
            <a:r>
              <a:rPr lang="en-US" b="0" i="0" dirty="0" err="1">
                <a:solidFill>
                  <a:srgbClr val="2D3748"/>
                </a:solidFill>
                <a:effectLst/>
                <a:latin typeface="Roboto Mono" panose="00000009000000000000" pitchFamily="49" charset="0"/>
              </a:rPr>
              <a:t>m:</a:t>
            </a:r>
            <a:r>
              <a:rPr lang="en-US" b="0" i="0" dirty="0" err="1">
                <a:solidFill>
                  <a:srgbClr val="3182CE"/>
                </a:solidFill>
                <a:effectLst/>
                <a:latin typeface="Roboto Mono" panose="00000009000000000000" pitchFamily="49" charset="0"/>
              </a:rPr>
              <a:t>Movie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p.name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name, </a:t>
            </a:r>
            <a:r>
              <a:rPr lang="en-US" b="0" i="0" dirty="0">
                <a:solidFill>
                  <a:srgbClr val="3182CE"/>
                </a:solidFill>
                <a:effectLst/>
                <a:latin typeface="Roboto Mono" panose="00000009000000000000" pitchFamily="49" charset="0"/>
              </a:rPr>
              <a:t>count</a:t>
            </a:r>
            <a:r>
              <a:rPr lang="en-US" b="0" i="0" dirty="0">
                <a:solidFill>
                  <a:srgbClr val="2D3748"/>
                </a:solidFill>
                <a:effectLst/>
                <a:latin typeface="Roboto Mono" panose="00000009000000000000" pitchFamily="49" charset="0"/>
              </a:rPr>
              <a:t>(m)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count</a:t>
            </a:r>
            <a:endParaRPr lang="en-IN" dirty="0"/>
          </a:p>
        </p:txBody>
      </p:sp>
    </p:spTree>
    <p:extLst>
      <p:ext uri="{BB962C8B-B14F-4D97-AF65-F5344CB8AC3E}">
        <p14:creationId xmlns:p14="http://schemas.microsoft.com/office/powerpoint/2010/main" val="15917458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3A62F-B8E5-9DD2-FDE2-E1F2C99A4FBE}"/>
              </a:ext>
            </a:extLst>
          </p:cNvPr>
          <p:cNvSpPr>
            <a:spLocks noGrp="1"/>
          </p:cNvSpPr>
          <p:nvPr>
            <p:ph type="title"/>
          </p:nvPr>
        </p:nvSpPr>
        <p:spPr/>
        <p:txBody>
          <a:bodyPr/>
          <a:lstStyle/>
          <a:p>
            <a:r>
              <a:rPr lang="en-IN" dirty="0"/>
              <a:t>Index-backed ORDER BY</a:t>
            </a:r>
            <a:br>
              <a:rPr lang="en-IN" dirty="0"/>
            </a:br>
            <a:endParaRPr lang="en-IN" dirty="0"/>
          </a:p>
        </p:txBody>
      </p:sp>
      <p:sp>
        <p:nvSpPr>
          <p:cNvPr id="3" name="Content Placeholder 2">
            <a:extLst>
              <a:ext uri="{FF2B5EF4-FFF2-40B4-BE49-F238E27FC236}">
                <a16:creationId xmlns:a16="http://schemas.microsoft.com/office/drawing/2014/main" id="{51D23A02-21F4-2B23-7707-4531ADA1F88B}"/>
              </a:ext>
            </a:extLst>
          </p:cNvPr>
          <p:cNvSpPr>
            <a:spLocks noGrp="1"/>
          </p:cNvSpPr>
          <p:nvPr>
            <p:ph idx="1"/>
          </p:nvPr>
        </p:nvSpPr>
        <p:spPr>
          <a:xfrm>
            <a:off x="1154954" y="2603499"/>
            <a:ext cx="10532221" cy="4068763"/>
          </a:xfrm>
        </p:spPr>
        <p:txBody>
          <a:bodyPr>
            <a:normAutofit fontScale="92500" lnSpcReduction="20000"/>
          </a:bodyPr>
          <a:lstStyle/>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ACTED_IN</a:t>
            </a:r>
            <a:r>
              <a:rPr lang="en-US" b="0" i="0" dirty="0">
                <a:solidFill>
                  <a:srgbClr val="2D3748"/>
                </a:solidFill>
                <a:effectLst/>
                <a:latin typeface="Roboto Mono" panose="00000009000000000000" pitchFamily="49" charset="0"/>
              </a:rPr>
              <a:t>]-&gt;(</a:t>
            </a:r>
            <a:r>
              <a:rPr lang="en-US" b="0" i="0" dirty="0" err="1">
                <a:solidFill>
                  <a:srgbClr val="2D3748"/>
                </a:solidFill>
                <a:effectLst/>
                <a:latin typeface="Roboto Mono" panose="00000009000000000000" pitchFamily="49" charset="0"/>
              </a:rPr>
              <a:t>m:</a:t>
            </a:r>
            <a:r>
              <a:rPr lang="en-US" b="0" i="0" dirty="0" err="1">
                <a:solidFill>
                  <a:srgbClr val="3182CE"/>
                </a:solidFill>
                <a:effectLst/>
                <a:latin typeface="Roboto Mono" panose="00000009000000000000" pitchFamily="49" charset="0"/>
              </a:rPr>
              <a:t>Movie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p.name </a:t>
            </a:r>
            <a:r>
              <a:rPr lang="en-US" b="0" i="0" dirty="0">
                <a:solidFill>
                  <a:srgbClr val="718096"/>
                </a:solidFill>
                <a:effectLst/>
                <a:latin typeface="Roboto Mono" panose="00000009000000000000" pitchFamily="49" charset="0"/>
              </a:rPr>
              <a:t>STARTS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WITH</a:t>
            </a:r>
            <a:r>
              <a:rPr lang="en-US" b="0" i="0" dirty="0">
                <a:solidFill>
                  <a:srgbClr val="2D3748"/>
                </a:solidFill>
                <a:effectLst/>
                <a:latin typeface="Roboto Mono" panose="00000009000000000000" pitchFamily="49" charset="0"/>
              </a:rPr>
              <a:t> </a:t>
            </a:r>
            <a:r>
              <a:rPr lang="en-US" b="0" i="0" dirty="0">
                <a:solidFill>
                  <a:srgbClr val="2F855A"/>
                </a:solidFill>
                <a:effectLst/>
                <a:latin typeface="Roboto Mono" panose="00000009000000000000" pitchFamily="49" charset="0"/>
              </a:rPr>
              <a:t>'Tom'</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p.name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name, </a:t>
            </a:r>
            <a:r>
              <a:rPr lang="en-US" b="0" i="0" dirty="0">
                <a:solidFill>
                  <a:srgbClr val="3182CE"/>
                </a:solidFill>
                <a:effectLst/>
                <a:latin typeface="Roboto Mono" panose="00000009000000000000" pitchFamily="49" charset="0"/>
              </a:rPr>
              <a:t>count</a:t>
            </a:r>
            <a:r>
              <a:rPr lang="en-US" b="0" i="0" dirty="0">
                <a:solidFill>
                  <a:srgbClr val="2D3748"/>
                </a:solidFill>
                <a:effectLst/>
                <a:latin typeface="Roboto Mono" panose="00000009000000000000" pitchFamily="49" charset="0"/>
              </a:rPr>
              <a:t>(m)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count </a:t>
            </a:r>
            <a:r>
              <a:rPr lang="en-US" b="0" i="0" dirty="0">
                <a:solidFill>
                  <a:srgbClr val="718096"/>
                </a:solidFill>
                <a:effectLst/>
                <a:latin typeface="Roboto Mono" panose="00000009000000000000" pitchFamily="49" charset="0"/>
              </a:rPr>
              <a:t>ORDER</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BY</a:t>
            </a:r>
            <a:r>
              <a:rPr lang="en-US" b="0" i="0" dirty="0">
                <a:solidFill>
                  <a:srgbClr val="2D3748"/>
                </a:solidFill>
                <a:effectLst/>
                <a:latin typeface="Roboto Mono" panose="00000009000000000000" pitchFamily="49" charset="0"/>
              </a:rPr>
              <a:t> name</a:t>
            </a:r>
          </a:p>
          <a:p>
            <a:r>
              <a:rPr lang="en-US" b="0" i="0" dirty="0">
                <a:solidFill>
                  <a:srgbClr val="2D3748"/>
                </a:solidFill>
                <a:effectLst/>
                <a:latin typeface="Roboto Mono" panose="00000009000000000000" pitchFamily="49" charset="0"/>
              </a:rPr>
              <a:t>Native index happens to store String properties in ascending alphabetical order, and Cypher knows this. </a:t>
            </a:r>
          </a:p>
          <a:p>
            <a:r>
              <a:rPr lang="en-US" b="0" i="0" dirty="0">
                <a:solidFill>
                  <a:srgbClr val="2D3748"/>
                </a:solidFill>
                <a:effectLst/>
                <a:latin typeface="Roboto Mono" panose="00000009000000000000" pitchFamily="49" charset="0"/>
              </a:rPr>
              <a:t>In Neo4j 3.5 and later, the Cypher planner will recognize that the index already returns data in the correct order, and skip the Sort operation.</a:t>
            </a:r>
          </a:p>
          <a:p>
            <a:r>
              <a:rPr lang="en-US" b="0" i="0" dirty="0">
                <a:solidFill>
                  <a:srgbClr val="2D3748"/>
                </a:solidFill>
                <a:effectLst/>
                <a:latin typeface="Roboto Mono" panose="00000009000000000000" pitchFamily="49" charset="0"/>
              </a:rPr>
              <a:t>The Order by column describes the order of rows after each operator. </a:t>
            </a:r>
          </a:p>
          <a:p>
            <a:r>
              <a:rPr lang="en-US" b="0" i="0" dirty="0">
                <a:solidFill>
                  <a:srgbClr val="2D3748"/>
                </a:solidFill>
                <a:effectLst/>
                <a:latin typeface="Roboto Mono" panose="00000009000000000000" pitchFamily="49" charset="0"/>
              </a:rPr>
              <a:t>Order by column contains p.name ASC from the index seek operation, meaning that the rows are ordered by p.name in ascending order.</a:t>
            </a:r>
          </a:p>
          <a:p>
            <a:r>
              <a:rPr lang="en-US" b="0" i="0" dirty="0">
                <a:solidFill>
                  <a:srgbClr val="2D3748"/>
                </a:solidFill>
                <a:effectLst/>
                <a:latin typeface="Roboto Mono" panose="00000009000000000000" pitchFamily="49" charset="0"/>
              </a:rPr>
              <a:t>Index-backed ORDER BY can also be used for queries that expect their results is descending order, but with slightly lower performance.</a:t>
            </a:r>
          </a:p>
          <a:p>
            <a:r>
              <a:rPr lang="en-US" b="0" i="0" dirty="0">
                <a:solidFill>
                  <a:srgbClr val="2D3748"/>
                </a:solidFill>
                <a:effectLst/>
                <a:latin typeface="Roboto Mono" panose="00000009000000000000" pitchFamily="49" charset="0"/>
              </a:rPr>
              <a:t>In cases where the Cypher planner is unable to remove the Sort operator, the planner can utilize knowledge of the ORDER BY clause to plan the Sort operator at a point in the plan with optimal cardinality.</a:t>
            </a:r>
          </a:p>
          <a:p>
            <a:endParaRPr lang="en-IN" dirty="0"/>
          </a:p>
        </p:txBody>
      </p:sp>
    </p:spTree>
    <p:extLst>
      <p:ext uri="{BB962C8B-B14F-4D97-AF65-F5344CB8AC3E}">
        <p14:creationId xmlns:p14="http://schemas.microsoft.com/office/powerpoint/2010/main" val="23422296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min() and max()</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normAutofit fontScale="92500" lnSpcReduction="10000"/>
          </a:bodyPr>
          <a:lstStyle/>
          <a:p>
            <a:r>
              <a:rPr lang="en-US" dirty="0"/>
              <a:t>For the min and max functions, the index-backed ORDER BY optimization can be used to avoid aggregation and instead utilize the fact that the minimum/maximum value is the first/last one in a sorted index.</a:t>
            </a:r>
          </a:p>
          <a:p>
            <a:r>
              <a:rPr lang="en-US" dirty="0"/>
              <a:t> Consider the following query which returns the fist actor in alphabetical order:</a:t>
            </a:r>
          </a:p>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ACTED_IN</a:t>
            </a:r>
            <a:r>
              <a:rPr lang="en-US" b="0" i="0" dirty="0">
                <a:solidFill>
                  <a:srgbClr val="2D3748"/>
                </a:solidFill>
                <a:effectLst/>
                <a:latin typeface="Roboto Mono" panose="00000009000000000000" pitchFamily="49" charset="0"/>
              </a:rPr>
              <a:t>]-&gt;(</a:t>
            </a:r>
            <a:r>
              <a:rPr lang="en-US" b="0" i="0" dirty="0" err="1">
                <a:solidFill>
                  <a:srgbClr val="2D3748"/>
                </a:solidFill>
                <a:effectLst/>
                <a:latin typeface="Roboto Mono" panose="00000009000000000000" pitchFamily="49" charset="0"/>
              </a:rPr>
              <a:t>m:</a:t>
            </a:r>
            <a:r>
              <a:rPr lang="en-US" b="0" i="0" dirty="0" err="1">
                <a:solidFill>
                  <a:srgbClr val="3182CE"/>
                </a:solidFill>
                <a:effectLst/>
                <a:latin typeface="Roboto Mono" panose="00000009000000000000" pitchFamily="49" charset="0"/>
              </a:rPr>
              <a:t>Movie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min</a:t>
            </a:r>
            <a:r>
              <a:rPr lang="en-US" b="0" i="0" dirty="0">
                <a:solidFill>
                  <a:srgbClr val="2D3748"/>
                </a:solidFill>
                <a:effectLst/>
                <a:latin typeface="Roboto Mono" panose="00000009000000000000" pitchFamily="49" charset="0"/>
              </a:rPr>
              <a:t>(p.name)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name</a:t>
            </a:r>
          </a:p>
          <a:p>
            <a:r>
              <a:rPr lang="en-US" dirty="0"/>
              <a:t>Aggregations are usually using the </a:t>
            </a:r>
            <a:r>
              <a:rPr lang="en-US" dirty="0" err="1"/>
              <a:t>EagerAggregation</a:t>
            </a:r>
            <a:r>
              <a:rPr lang="en-US" dirty="0"/>
              <a:t> operation. </a:t>
            </a:r>
          </a:p>
          <a:p>
            <a:r>
              <a:rPr lang="en-US" dirty="0"/>
              <a:t>Scanning all nodes in the index to find the name that is first in alphabetic order. </a:t>
            </a:r>
          </a:p>
          <a:p>
            <a:r>
              <a:rPr lang="en-US" dirty="0"/>
              <a:t>Instead, the query is planned with Projection, followed by Limit, followed by Optional. This will simply pick the first value from the index.</a:t>
            </a:r>
          </a:p>
          <a:p>
            <a:r>
              <a:rPr lang="en-US" dirty="0"/>
              <a:t>For large datasets, this can improve performance dramatically.</a:t>
            </a:r>
          </a:p>
          <a:p>
            <a:r>
              <a:rPr lang="en-US" dirty="0"/>
              <a:t>Index-backed ORDER BY can also be used for corresponding queries with the max function, but with slightly lower performance.</a:t>
            </a:r>
            <a:endParaRPr lang="en-IN" dirty="0"/>
          </a:p>
        </p:txBody>
      </p:sp>
    </p:spTree>
    <p:extLst>
      <p:ext uri="{BB962C8B-B14F-4D97-AF65-F5344CB8AC3E}">
        <p14:creationId xmlns:p14="http://schemas.microsoft.com/office/powerpoint/2010/main" val="22088392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err="1"/>
              <a:t>Optimisation</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normAutofit/>
          </a:bodyPr>
          <a:lstStyle/>
          <a:p>
            <a:pPr marL="0" indent="0">
              <a:buNone/>
            </a:pPr>
            <a:r>
              <a:rPr lang="en-US" dirty="0"/>
              <a:t>Predicates that can be used to enable this optimization are:</a:t>
            </a:r>
          </a:p>
          <a:p>
            <a:r>
              <a:rPr lang="en-US" dirty="0"/>
              <a:t>Existence (e.g. WHERE n.name IS NOT NULL)</a:t>
            </a:r>
          </a:p>
          <a:p>
            <a:r>
              <a:rPr lang="en-US" dirty="0"/>
              <a:t>Equality (e.g. WHERE n.name = 'Tom Hanks')</a:t>
            </a:r>
          </a:p>
          <a:p>
            <a:r>
              <a:rPr lang="en-US" dirty="0"/>
              <a:t>Range (e.g. WHERE </a:t>
            </a:r>
            <a:r>
              <a:rPr lang="en-US" dirty="0" err="1"/>
              <a:t>n.uid</a:t>
            </a:r>
            <a:r>
              <a:rPr lang="en-US" dirty="0"/>
              <a:t> &gt; 1000 AND </a:t>
            </a:r>
            <a:r>
              <a:rPr lang="en-US" dirty="0" err="1"/>
              <a:t>n.uid</a:t>
            </a:r>
            <a:r>
              <a:rPr lang="en-US" dirty="0"/>
              <a:t> &lt; 2000)</a:t>
            </a:r>
          </a:p>
          <a:p>
            <a:r>
              <a:rPr lang="en-US" dirty="0"/>
              <a:t>Prefix (e.g. WHERE n.name STARTS WITH 'Tom')</a:t>
            </a:r>
          </a:p>
          <a:p>
            <a:r>
              <a:rPr lang="en-US" dirty="0"/>
              <a:t>Suffix (e.g. WHERE n.name ENDS WITH 'Hanks')</a:t>
            </a:r>
          </a:p>
          <a:p>
            <a:r>
              <a:rPr lang="en-US" dirty="0"/>
              <a:t>Substring (e.g. WHERE n.name CONTAINS 'a')</a:t>
            </a:r>
          </a:p>
          <a:p>
            <a:r>
              <a:rPr lang="en-US" dirty="0"/>
              <a:t>Several predicates of the above types combined using OR, given that all of them are on the same property (e.g. WHERE </a:t>
            </a:r>
            <a:r>
              <a:rPr lang="en-US" dirty="0" err="1"/>
              <a:t>n.prop</a:t>
            </a:r>
            <a:r>
              <a:rPr lang="en-US" dirty="0"/>
              <a:t> &lt; 10 OR </a:t>
            </a:r>
            <a:r>
              <a:rPr lang="en-US" dirty="0" err="1"/>
              <a:t>n.prop</a:t>
            </a:r>
            <a:r>
              <a:rPr lang="en-US" dirty="0"/>
              <a:t> = 'infinity')</a:t>
            </a:r>
            <a:endParaRPr lang="en-IN" dirty="0"/>
          </a:p>
        </p:txBody>
      </p:sp>
    </p:spTree>
    <p:extLst>
      <p:ext uri="{BB962C8B-B14F-4D97-AF65-F5344CB8AC3E}">
        <p14:creationId xmlns:p14="http://schemas.microsoft.com/office/powerpoint/2010/main" val="689188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4BEE-4FB5-0001-C701-DC159FDD51B6}"/>
              </a:ext>
            </a:extLst>
          </p:cNvPr>
          <p:cNvSpPr>
            <a:spLocks noGrp="1"/>
          </p:cNvSpPr>
          <p:nvPr>
            <p:ph type="title"/>
          </p:nvPr>
        </p:nvSpPr>
        <p:spPr/>
        <p:txBody>
          <a:bodyPr/>
          <a:lstStyle/>
          <a:p>
            <a:r>
              <a:rPr lang="en-IN" dirty="0"/>
              <a:t>Profile query</a:t>
            </a:r>
          </a:p>
        </p:txBody>
      </p:sp>
      <p:sp>
        <p:nvSpPr>
          <p:cNvPr id="3" name="Content Placeholder 2">
            <a:extLst>
              <a:ext uri="{FF2B5EF4-FFF2-40B4-BE49-F238E27FC236}">
                <a16:creationId xmlns:a16="http://schemas.microsoft.com/office/drawing/2014/main" id="{F671B08F-CB06-7351-04D5-8D02D3245E6B}"/>
              </a:ext>
            </a:extLst>
          </p:cNvPr>
          <p:cNvSpPr>
            <a:spLocks noGrp="1"/>
          </p:cNvSpPr>
          <p:nvPr>
            <p:ph idx="1"/>
          </p:nvPr>
        </p:nvSpPr>
        <p:spPr>
          <a:xfrm>
            <a:off x="1154954" y="2603499"/>
            <a:ext cx="10475071" cy="3725863"/>
          </a:xfrm>
        </p:spPr>
        <p:txBody>
          <a:bodyPr/>
          <a:lstStyle/>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(p {name: </a:t>
            </a:r>
            <a:r>
              <a:rPr lang="en-US" b="0" i="0" dirty="0">
                <a:solidFill>
                  <a:srgbClr val="2F855A"/>
                </a:solidFill>
                <a:effectLst/>
                <a:latin typeface="Roboto Mono" panose="00000009000000000000" pitchFamily="49" charset="0"/>
              </a:rPr>
              <a:t>'Tom Hanks'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a:t>
            </a:r>
          </a:p>
          <a:p>
            <a:r>
              <a:rPr lang="en-US" b="0" i="0" dirty="0">
                <a:solidFill>
                  <a:srgbClr val="2D3748"/>
                </a:solidFill>
                <a:effectLst/>
                <a:latin typeface="Nunito Sans" pitchFamily="2" charset="0"/>
              </a:rPr>
              <a:t>Query will find the </a:t>
            </a:r>
            <a:r>
              <a:rPr lang="en-US" b="1" i="0" dirty="0">
                <a:solidFill>
                  <a:srgbClr val="2D3748"/>
                </a:solidFill>
                <a:effectLst/>
                <a:latin typeface="Nunito Sans" pitchFamily="2" charset="0"/>
              </a:rPr>
              <a:t>'Tom Hanks'</a:t>
            </a:r>
            <a:r>
              <a:rPr lang="en-US" b="0" i="0" dirty="0">
                <a:solidFill>
                  <a:srgbClr val="2D3748"/>
                </a:solidFill>
                <a:effectLst/>
                <a:latin typeface="Nunito Sans" pitchFamily="2" charset="0"/>
              </a:rPr>
              <a:t> node but as the number of nodes in the database increase it will become slower and slower.</a:t>
            </a:r>
          </a:p>
          <a:p>
            <a:r>
              <a:rPr lang="en-US" dirty="0">
                <a:solidFill>
                  <a:srgbClr val="2D3748"/>
                </a:solidFill>
                <a:latin typeface="Nunito Sans" pitchFamily="2" charset="0"/>
              </a:rPr>
              <a:t>C</a:t>
            </a:r>
            <a:r>
              <a:rPr lang="en-US" b="0" i="0" dirty="0">
                <a:solidFill>
                  <a:srgbClr val="2D3748"/>
                </a:solidFill>
                <a:effectLst/>
                <a:latin typeface="Nunito Sans" pitchFamily="2" charset="0"/>
              </a:rPr>
              <a:t>an profile the query to find out why that is.</a:t>
            </a:r>
          </a:p>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(p {name: </a:t>
            </a:r>
            <a:r>
              <a:rPr lang="en-US" b="0" i="0" dirty="0">
                <a:solidFill>
                  <a:srgbClr val="2F855A"/>
                </a:solidFill>
                <a:effectLst/>
                <a:latin typeface="Roboto Mono" panose="00000009000000000000" pitchFamily="49" charset="0"/>
              </a:rPr>
              <a:t>'Tom Hanks'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a:t>
            </a:r>
          </a:p>
          <a:p>
            <a:r>
              <a:rPr lang="en-US" b="0" i="0" dirty="0">
                <a:solidFill>
                  <a:srgbClr val="2D3748"/>
                </a:solidFill>
                <a:effectLst/>
                <a:latin typeface="Nunito Sans" pitchFamily="2" charset="0"/>
              </a:rPr>
              <a:t>Reading execution plans --Read from the bottom up.</a:t>
            </a:r>
            <a:endParaRPr lang="en-IN" dirty="0"/>
          </a:p>
        </p:txBody>
      </p:sp>
    </p:spTree>
    <p:extLst>
      <p:ext uri="{BB962C8B-B14F-4D97-AF65-F5344CB8AC3E}">
        <p14:creationId xmlns:p14="http://schemas.microsoft.com/office/powerpoint/2010/main" val="1664760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Planner hints and the USING keyword</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normAutofit/>
          </a:bodyPr>
          <a:lstStyle/>
          <a:p>
            <a:r>
              <a:rPr lang="en-US" dirty="0"/>
              <a:t>A planner hint is used to influence the decisions of the planner when building an execution plan for a query. </a:t>
            </a:r>
          </a:p>
          <a:p>
            <a:r>
              <a:rPr lang="en-US" dirty="0"/>
              <a:t>Planner hints are specified in a query with the USING keyword.</a:t>
            </a:r>
          </a:p>
          <a:p>
            <a:r>
              <a:rPr lang="en-US" dirty="0"/>
              <a:t>When executing a query, Neo4j needs to decide where in the query graph to start matching. </a:t>
            </a:r>
          </a:p>
          <a:p>
            <a:r>
              <a:rPr lang="en-US" dirty="0"/>
              <a:t>Done by looking at the MATCH clause and the WHERE conditions and using that information to find useful indexes, or other starting points.</a:t>
            </a:r>
          </a:p>
          <a:p>
            <a:r>
              <a:rPr lang="en-US" dirty="0"/>
              <a:t>However, the selected index might not always be the best choice. </a:t>
            </a:r>
          </a:p>
          <a:p>
            <a:r>
              <a:rPr lang="en-US" dirty="0"/>
              <a:t>Sometimes multiple indexes are possible candidates, and the query planner picks the suboptimal one from a performance point of view. </a:t>
            </a:r>
          </a:p>
          <a:p>
            <a:r>
              <a:rPr lang="en-US" dirty="0"/>
              <a:t>Moreover, in some circumstances (albeit rarely) it is better not to use an index at all.</a:t>
            </a:r>
            <a:endParaRPr lang="en-IN" dirty="0"/>
          </a:p>
        </p:txBody>
      </p:sp>
    </p:spTree>
    <p:extLst>
      <p:ext uri="{BB962C8B-B14F-4D97-AF65-F5344CB8AC3E}">
        <p14:creationId xmlns:p14="http://schemas.microsoft.com/office/powerpoint/2010/main" val="23511836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Planner hints and the USING keyword</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dirty="0"/>
              <a:t>Neo4j can be forced to use a specific starting point through the USING keyword. </a:t>
            </a:r>
          </a:p>
          <a:p>
            <a:r>
              <a:rPr lang="en-US" dirty="0"/>
              <a:t>This is called giving a planner hint.</a:t>
            </a:r>
          </a:p>
          <a:p>
            <a:pPr marL="0" indent="0">
              <a:buNone/>
            </a:pPr>
            <a:r>
              <a:rPr lang="en-US" dirty="0"/>
              <a:t>Three types of planner hints:</a:t>
            </a:r>
          </a:p>
          <a:p>
            <a:r>
              <a:rPr lang="en-US" dirty="0"/>
              <a:t>Index hints.</a:t>
            </a:r>
          </a:p>
          <a:p>
            <a:r>
              <a:rPr lang="en-US" dirty="0"/>
              <a:t>Scan hints.</a:t>
            </a:r>
          </a:p>
          <a:p>
            <a:r>
              <a:rPr lang="en-US" dirty="0"/>
              <a:t>Join hints.</a:t>
            </a:r>
            <a:endParaRPr lang="en-IN" dirty="0"/>
          </a:p>
        </p:txBody>
      </p:sp>
    </p:spTree>
    <p:extLst>
      <p:ext uri="{BB962C8B-B14F-4D97-AF65-F5344CB8AC3E}">
        <p14:creationId xmlns:p14="http://schemas.microsoft.com/office/powerpoint/2010/main" val="33736748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Planner hints and the USING keyword</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s:</a:t>
            </a:r>
            <a:r>
              <a:rPr lang="en-US" b="0" i="0" dirty="0" err="1">
                <a:solidFill>
                  <a:srgbClr val="3182CE"/>
                </a:solidFill>
                <a:effectLst/>
                <a:latin typeface="Roboto Mono" panose="00000009000000000000" pitchFamily="49" charset="0"/>
              </a:rPr>
              <a:t>Scientist</a:t>
            </a:r>
            <a:r>
              <a:rPr lang="en-US" b="0" i="0" dirty="0">
                <a:solidFill>
                  <a:srgbClr val="2D3748"/>
                </a:solidFill>
                <a:effectLst/>
                <a:latin typeface="Roboto Mono" panose="00000009000000000000" pitchFamily="49" charset="0"/>
              </a:rPr>
              <a:t> {born: </a:t>
            </a:r>
            <a:r>
              <a:rPr lang="en-US" b="0" i="0" dirty="0">
                <a:solidFill>
                  <a:srgbClr val="3182CE"/>
                </a:solidFill>
                <a:effectLst/>
                <a:latin typeface="Roboto Mono" panose="00000009000000000000" pitchFamily="49" charset="0"/>
              </a:rPr>
              <a:t>1850</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RESEARCHED</a:t>
            </a:r>
            <a:r>
              <a:rPr lang="en-US" b="0" i="0" dirty="0">
                <a:solidFill>
                  <a:srgbClr val="2D3748"/>
                </a:solidFill>
                <a:effectLst/>
                <a:latin typeface="Roboto Mono" panose="00000009000000000000" pitchFamily="49" charset="0"/>
              </a:rPr>
              <a:t>]-&gt; (</a:t>
            </a:r>
            <a:r>
              <a:rPr lang="en-US" b="0" i="0" dirty="0" err="1">
                <a:solidFill>
                  <a:srgbClr val="2D3748"/>
                </a:solidFill>
                <a:effectLst/>
                <a:latin typeface="Roboto Mono" panose="00000009000000000000" pitchFamily="49" charset="0"/>
              </a:rPr>
              <a:t>sc:</a:t>
            </a:r>
            <a:r>
              <a:rPr lang="en-US" b="0" i="0" dirty="0" err="1">
                <a:solidFill>
                  <a:srgbClr val="3182CE"/>
                </a:solidFill>
                <a:effectLst/>
                <a:latin typeface="Roboto Mono" panose="00000009000000000000" pitchFamily="49" charset="0"/>
              </a:rPr>
              <a:t>Science</a:t>
            </a:r>
            <a:r>
              <a:rPr lang="en-US" b="0" i="0" dirty="0">
                <a:solidFill>
                  <a:srgbClr val="2D3748"/>
                </a:solidFill>
                <a:effectLst/>
                <a:latin typeface="Roboto Mono" panose="00000009000000000000" pitchFamily="49" charset="0"/>
              </a:rPr>
              <a:t>)&lt;-[</a:t>
            </a:r>
            <a:r>
              <a:rPr lang="en-US" b="0" i="0" dirty="0" err="1">
                <a:solidFill>
                  <a:srgbClr val="2D3748"/>
                </a:solidFill>
                <a:effectLst/>
                <a:latin typeface="Roboto Mono" panose="00000009000000000000" pitchFamily="49" charset="0"/>
              </a:rPr>
              <a:t>i:</a:t>
            </a:r>
            <a:r>
              <a:rPr lang="en-US" b="0" i="0" dirty="0" err="1">
                <a:solidFill>
                  <a:srgbClr val="3182CE"/>
                </a:solidFill>
                <a:effectLst/>
                <a:latin typeface="Roboto Mono" panose="00000009000000000000" pitchFamily="49" charset="0"/>
              </a:rPr>
              <a:t>INVENTED_BY</a:t>
            </a:r>
            <a:r>
              <a:rPr lang="en-US" b="0" i="0" dirty="0">
                <a:solidFill>
                  <a:srgbClr val="2D3748"/>
                </a:solidFill>
                <a:effectLst/>
                <a:latin typeface="Roboto Mono" panose="00000009000000000000" pitchFamily="49" charset="0"/>
              </a:rPr>
              <a:t> {year: </a:t>
            </a:r>
            <a:r>
              <a:rPr lang="en-US" b="0" i="0" dirty="0">
                <a:solidFill>
                  <a:srgbClr val="3182CE"/>
                </a:solidFill>
                <a:effectLst/>
                <a:latin typeface="Roboto Mono" panose="00000009000000000000" pitchFamily="49" charset="0"/>
              </a:rPr>
              <a:t>560</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Pioneer</a:t>
            </a:r>
            <a:r>
              <a:rPr lang="en-US" b="0" i="0" dirty="0">
                <a:solidFill>
                  <a:srgbClr val="2D3748"/>
                </a:solidFill>
                <a:effectLst/>
                <a:latin typeface="Roboto Mono" panose="00000009000000000000" pitchFamily="49" charset="0"/>
              </a:rPr>
              <a:t> {born: </a:t>
            </a:r>
            <a:r>
              <a:rPr lang="en-US" b="0" i="0" dirty="0">
                <a:solidFill>
                  <a:srgbClr val="3182CE"/>
                </a:solidFill>
                <a:effectLst/>
                <a:latin typeface="Roboto Mono" panose="00000009000000000000" pitchFamily="49" charset="0"/>
              </a:rPr>
              <a:t>525</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LIVES_IN</a:t>
            </a:r>
            <a:r>
              <a:rPr lang="en-US" b="0" i="0" dirty="0">
                <a:solidFill>
                  <a:srgbClr val="2D3748"/>
                </a:solidFill>
                <a:effectLst/>
                <a:latin typeface="Roboto Mono" panose="00000009000000000000" pitchFamily="49" charset="0"/>
              </a:rPr>
              <a:t>]-&gt; (</a:t>
            </a:r>
            <a:r>
              <a:rPr lang="en-US" b="0" i="0" dirty="0" err="1">
                <a:solidFill>
                  <a:srgbClr val="2D3748"/>
                </a:solidFill>
                <a:effectLst/>
                <a:latin typeface="Roboto Mono" panose="00000009000000000000" pitchFamily="49" charset="0"/>
              </a:rPr>
              <a:t>c:</a:t>
            </a:r>
            <a:r>
              <a:rPr lang="en-US" b="0" i="0" dirty="0" err="1">
                <a:solidFill>
                  <a:srgbClr val="3182CE"/>
                </a:solidFill>
                <a:effectLst/>
                <a:latin typeface="Roboto Mono" panose="00000009000000000000" pitchFamily="49" charset="0"/>
              </a:rPr>
              <a:t>City</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PART_OF</a:t>
            </a:r>
            <a:r>
              <a:rPr lang="en-US" b="0" i="0" dirty="0">
                <a:solidFill>
                  <a:srgbClr val="2D3748"/>
                </a:solidFill>
                <a:effectLst/>
                <a:latin typeface="Roboto Mono" panose="00000009000000000000" pitchFamily="49" charset="0"/>
              </a:rPr>
              <a:t>]-&gt; (</a:t>
            </a:r>
            <a:r>
              <a:rPr lang="en-US" b="0" i="0" dirty="0" err="1">
                <a:solidFill>
                  <a:srgbClr val="2D3748"/>
                </a:solidFill>
                <a:effectLst/>
                <a:latin typeface="Roboto Mono" panose="00000009000000000000" pitchFamily="49" charset="0"/>
              </a:rPr>
              <a:t>cc:</a:t>
            </a:r>
            <a:r>
              <a:rPr lang="en-US" b="0" i="0" dirty="0" err="1">
                <a:solidFill>
                  <a:srgbClr val="3182CE"/>
                </a:solidFill>
                <a:effectLst/>
                <a:latin typeface="Roboto Mono" panose="00000009000000000000" pitchFamily="49" charset="0"/>
              </a:rPr>
              <a:t>Country</a:t>
            </a:r>
            <a:r>
              <a:rPr lang="en-US" b="0" i="0" dirty="0">
                <a:solidFill>
                  <a:srgbClr val="2D3748"/>
                </a:solidFill>
                <a:effectLst/>
                <a:latin typeface="Roboto Mono" panose="00000009000000000000" pitchFamily="49" charset="0"/>
              </a:rPr>
              <a:t> {formed: </a:t>
            </a:r>
            <a:r>
              <a:rPr lang="en-US" b="0" i="0" dirty="0">
                <a:solidFill>
                  <a:srgbClr val="3182CE"/>
                </a:solidFill>
                <a:effectLst/>
                <a:latin typeface="Roboto Mono" panose="00000009000000000000" pitchFamily="49" charset="0"/>
              </a:rPr>
              <a:t>411</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a:t>
            </a:r>
          </a:p>
          <a:p>
            <a:r>
              <a:rPr lang="en-US" b="0" i="0" dirty="0">
                <a:solidFill>
                  <a:srgbClr val="2D3748"/>
                </a:solidFill>
                <a:effectLst/>
                <a:latin typeface="Nunito Sans" pitchFamily="2" charset="0"/>
              </a:rPr>
              <a:t>Without any hints, one index and no join is used.</a:t>
            </a:r>
            <a:endParaRPr lang="en-IN" dirty="0"/>
          </a:p>
        </p:txBody>
      </p:sp>
    </p:spTree>
    <p:extLst>
      <p:ext uri="{BB962C8B-B14F-4D97-AF65-F5344CB8AC3E}">
        <p14:creationId xmlns:p14="http://schemas.microsoft.com/office/powerpoint/2010/main" val="7176605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Index hints</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dirty="0"/>
              <a:t>Index hints are used to specify which index the planner should use as a starting point. </a:t>
            </a:r>
          </a:p>
          <a:p>
            <a:r>
              <a:rPr lang="en-US" dirty="0"/>
              <a:t>Can be beneficial in cases where the index statistics are not accurate for the specific values that the query at hand is known to use, which would result in the planner picking a non-optimal index. </a:t>
            </a:r>
          </a:p>
          <a:p>
            <a:r>
              <a:rPr lang="en-US" dirty="0"/>
              <a:t>An index hint is supplied after an applicable MATCH clause.</a:t>
            </a:r>
          </a:p>
          <a:p>
            <a:r>
              <a:rPr lang="en-US" dirty="0"/>
              <a:t>When specifying an index type for a hint, e.g. RANGE, TEXT, or POINT, the hint can only be fulfilled when an index of the specified type is available. </a:t>
            </a:r>
          </a:p>
          <a:p>
            <a:r>
              <a:rPr lang="en-US" dirty="0"/>
              <a:t>When no index type is specified, the hint can be fulfilled by any index types.</a:t>
            </a:r>
          </a:p>
          <a:p>
            <a:r>
              <a:rPr lang="en-US" b="0" i="0" dirty="0">
                <a:solidFill>
                  <a:srgbClr val="7B341E"/>
                </a:solidFill>
                <a:effectLst/>
                <a:latin typeface="Nunito Sans" pitchFamily="2" charset="0"/>
              </a:rPr>
              <a:t>Using a hint must never change the result of a query. </a:t>
            </a:r>
          </a:p>
          <a:p>
            <a:r>
              <a:rPr lang="en-US" dirty="0">
                <a:solidFill>
                  <a:srgbClr val="7B341E"/>
                </a:solidFill>
                <a:latin typeface="Nunito Sans" pitchFamily="2" charset="0"/>
              </a:rPr>
              <a:t>H</a:t>
            </a:r>
            <a:r>
              <a:rPr lang="en-US" b="0" i="0" dirty="0">
                <a:solidFill>
                  <a:srgbClr val="7B341E"/>
                </a:solidFill>
                <a:effectLst/>
                <a:latin typeface="Nunito Sans" pitchFamily="2" charset="0"/>
              </a:rPr>
              <a:t>int with a specified index type is only fulfillable when the planner knows that using an index of the specified type does not change the results</a:t>
            </a:r>
            <a:endParaRPr lang="en-US" dirty="0"/>
          </a:p>
        </p:txBody>
      </p:sp>
    </p:spTree>
    <p:extLst>
      <p:ext uri="{BB962C8B-B14F-4D97-AF65-F5344CB8AC3E}">
        <p14:creationId xmlns:p14="http://schemas.microsoft.com/office/powerpoint/2010/main" val="29314072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Index hints options</a:t>
            </a:r>
            <a:endParaRPr lang="en-IN" dirty="0"/>
          </a:p>
        </p:txBody>
      </p:sp>
      <p:graphicFrame>
        <p:nvGraphicFramePr>
          <p:cNvPr id="4" name="Table 4">
            <a:extLst>
              <a:ext uri="{FF2B5EF4-FFF2-40B4-BE49-F238E27FC236}">
                <a16:creationId xmlns:a16="http://schemas.microsoft.com/office/drawing/2014/main" id="{65ECA86B-C1C2-7105-3764-A30486A30BBE}"/>
              </a:ext>
            </a:extLst>
          </p:cNvPr>
          <p:cNvGraphicFramePr>
            <a:graphicFrameLocks noGrp="1"/>
          </p:cNvGraphicFramePr>
          <p:nvPr>
            <p:ph idx="1"/>
            <p:extLst>
              <p:ext uri="{D42A27DB-BD31-4B8C-83A1-F6EECF244321}">
                <p14:modId xmlns:p14="http://schemas.microsoft.com/office/powerpoint/2010/main" val="1037256414"/>
              </p:ext>
            </p:extLst>
          </p:nvPr>
        </p:nvGraphicFramePr>
        <p:xfrm>
          <a:off x="1155699" y="2603499"/>
          <a:ext cx="9574214" cy="3840163"/>
        </p:xfrm>
        <a:graphic>
          <a:graphicData uri="http://schemas.openxmlformats.org/drawingml/2006/table">
            <a:tbl>
              <a:tblPr firstRow="1" bandRow="1">
                <a:tableStyleId>{5C22544A-7EE6-4342-B048-85BDC9FD1C3A}</a:tableStyleId>
              </a:tblPr>
              <a:tblGrid>
                <a:gridCol w="4787107">
                  <a:extLst>
                    <a:ext uri="{9D8B030D-6E8A-4147-A177-3AD203B41FA5}">
                      <a16:colId xmlns:a16="http://schemas.microsoft.com/office/drawing/2014/main" val="849117314"/>
                    </a:ext>
                  </a:extLst>
                </a:gridCol>
                <a:gridCol w="4787107">
                  <a:extLst>
                    <a:ext uri="{9D8B030D-6E8A-4147-A177-3AD203B41FA5}">
                      <a16:colId xmlns:a16="http://schemas.microsoft.com/office/drawing/2014/main" val="2692126883"/>
                    </a:ext>
                  </a:extLst>
                </a:gridCol>
              </a:tblGrid>
              <a:tr h="379340">
                <a:tc>
                  <a:txBody>
                    <a:bodyPr/>
                    <a:lstStyle/>
                    <a:p>
                      <a:pPr algn="l" fontAlgn="t"/>
                      <a:r>
                        <a:rPr lang="en-IN" b="1" dirty="0">
                          <a:effectLst/>
                        </a:rPr>
                        <a:t>Hint</a:t>
                      </a:r>
                    </a:p>
                  </a:txBody>
                  <a:tcPr/>
                </a:tc>
                <a:tc>
                  <a:txBody>
                    <a:bodyPr/>
                    <a:lstStyle/>
                    <a:p>
                      <a:pPr algn="l" fontAlgn="t"/>
                      <a:r>
                        <a:rPr lang="en-IN" b="1">
                          <a:effectLst/>
                        </a:rPr>
                        <a:t>Fulfilled by plans</a:t>
                      </a:r>
                    </a:p>
                  </a:txBody>
                  <a:tcPr/>
                </a:tc>
                <a:extLst>
                  <a:ext uri="{0D108BD9-81ED-4DB2-BD59-A6C34878D82A}">
                    <a16:rowId xmlns:a16="http://schemas.microsoft.com/office/drawing/2014/main" val="420831557"/>
                  </a:ext>
                </a:extLst>
              </a:tr>
              <a:tr h="654750">
                <a:tc>
                  <a:txBody>
                    <a:bodyPr/>
                    <a:lstStyle/>
                    <a:p>
                      <a:pPr algn="l" fontAlgn="t"/>
                      <a:r>
                        <a:rPr lang="en-US">
                          <a:effectLst/>
                        </a:rPr>
                        <a:t>USING [RANGE | TEXT | POINT] INDEX variable:Label(property)</a:t>
                      </a:r>
                    </a:p>
                  </a:txBody>
                  <a:tcPr/>
                </a:tc>
                <a:tc>
                  <a:txBody>
                    <a:bodyPr/>
                    <a:lstStyle/>
                    <a:p>
                      <a:pPr algn="l" fontAlgn="t"/>
                      <a:r>
                        <a:rPr lang="en-IN">
                          <a:effectLst/>
                        </a:rPr>
                        <a:t>NodeIndexScan, NodeIndexSeek</a:t>
                      </a:r>
                    </a:p>
                  </a:txBody>
                  <a:tcPr/>
                </a:tc>
                <a:extLst>
                  <a:ext uri="{0D108BD9-81ED-4DB2-BD59-A6C34878D82A}">
                    <a16:rowId xmlns:a16="http://schemas.microsoft.com/office/drawing/2014/main" val="3938422519"/>
                  </a:ext>
                </a:extLst>
              </a:tr>
              <a:tr h="654750">
                <a:tc>
                  <a:txBody>
                    <a:bodyPr/>
                    <a:lstStyle/>
                    <a:p>
                      <a:pPr algn="l" fontAlgn="t"/>
                      <a:r>
                        <a:rPr lang="en-US">
                          <a:effectLst/>
                        </a:rPr>
                        <a:t>USING [RANGE | TEXT | POINT] INDEX SEEK variable:Label(property)</a:t>
                      </a:r>
                    </a:p>
                  </a:txBody>
                  <a:tcPr/>
                </a:tc>
                <a:tc>
                  <a:txBody>
                    <a:bodyPr/>
                    <a:lstStyle/>
                    <a:p>
                      <a:pPr algn="l" fontAlgn="t"/>
                      <a:r>
                        <a:rPr lang="en-IN">
                          <a:effectLst/>
                        </a:rPr>
                        <a:t>NodeIndexSeek</a:t>
                      </a:r>
                    </a:p>
                  </a:txBody>
                  <a:tcPr/>
                </a:tc>
                <a:extLst>
                  <a:ext uri="{0D108BD9-81ED-4DB2-BD59-A6C34878D82A}">
                    <a16:rowId xmlns:a16="http://schemas.microsoft.com/office/drawing/2014/main" val="3020388907"/>
                  </a:ext>
                </a:extLst>
              </a:tr>
              <a:tr h="1215965">
                <a:tc>
                  <a:txBody>
                    <a:bodyPr/>
                    <a:lstStyle/>
                    <a:p>
                      <a:pPr algn="l" fontAlgn="t"/>
                      <a:r>
                        <a:rPr lang="en-US">
                          <a:effectLst/>
                        </a:rPr>
                        <a:t>USING [RANGE | TEXT | POINT] INDEX variable:RELATIONSHIP_TYPE(property)</a:t>
                      </a:r>
                    </a:p>
                  </a:txBody>
                  <a:tcPr/>
                </a:tc>
                <a:tc>
                  <a:txBody>
                    <a:bodyPr/>
                    <a:lstStyle/>
                    <a:p>
                      <a:pPr algn="l" fontAlgn="t"/>
                      <a:r>
                        <a:rPr lang="en-IN">
                          <a:effectLst/>
                        </a:rPr>
                        <a:t>DirectedRelationshipIndexScan, UndirectedRelationshipIndexScan, DirectedRelationshipIndexSeek, UndirectedRelationshipIndexSeek</a:t>
                      </a:r>
                    </a:p>
                  </a:txBody>
                  <a:tcPr/>
                </a:tc>
                <a:extLst>
                  <a:ext uri="{0D108BD9-81ED-4DB2-BD59-A6C34878D82A}">
                    <a16:rowId xmlns:a16="http://schemas.microsoft.com/office/drawing/2014/main" val="2829684944"/>
                  </a:ext>
                </a:extLst>
              </a:tr>
              <a:tr h="935358">
                <a:tc>
                  <a:txBody>
                    <a:bodyPr/>
                    <a:lstStyle/>
                    <a:p>
                      <a:pPr algn="l" fontAlgn="t"/>
                      <a:r>
                        <a:rPr lang="en-US">
                          <a:effectLst/>
                        </a:rPr>
                        <a:t>USING [RANGE | TEXT | POINT] INDEX SEEK variable:RELATIONSHIP_TYPE(property)</a:t>
                      </a:r>
                    </a:p>
                  </a:txBody>
                  <a:tcPr/>
                </a:tc>
                <a:tc>
                  <a:txBody>
                    <a:bodyPr/>
                    <a:lstStyle/>
                    <a:p>
                      <a:pPr algn="l" fontAlgn="t"/>
                      <a:r>
                        <a:rPr lang="en-IN" dirty="0" err="1">
                          <a:effectLst/>
                        </a:rPr>
                        <a:t>DirectedRelationshipIndexSeek</a:t>
                      </a:r>
                      <a:r>
                        <a:rPr lang="en-IN" dirty="0">
                          <a:effectLst/>
                        </a:rPr>
                        <a:t>, </a:t>
                      </a:r>
                      <a:r>
                        <a:rPr lang="en-IN" dirty="0" err="1">
                          <a:effectLst/>
                        </a:rPr>
                        <a:t>UndirectedRelationshipIndexSeek</a:t>
                      </a:r>
                      <a:endParaRPr lang="en-IN" dirty="0">
                        <a:effectLst/>
                      </a:endParaRPr>
                    </a:p>
                  </a:txBody>
                  <a:tcPr/>
                </a:tc>
                <a:extLst>
                  <a:ext uri="{0D108BD9-81ED-4DB2-BD59-A6C34878D82A}">
                    <a16:rowId xmlns:a16="http://schemas.microsoft.com/office/drawing/2014/main" val="2338498264"/>
                  </a:ext>
                </a:extLst>
              </a:tr>
            </a:tbl>
          </a:graphicData>
        </a:graphic>
      </p:graphicFrame>
    </p:spTree>
    <p:extLst>
      <p:ext uri="{BB962C8B-B14F-4D97-AF65-F5344CB8AC3E}">
        <p14:creationId xmlns:p14="http://schemas.microsoft.com/office/powerpoint/2010/main" val="17508943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Query using a node index hint</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pPr algn="l"/>
            <a:r>
              <a:rPr lang="en-US" b="0" i="0" dirty="0">
                <a:solidFill>
                  <a:srgbClr val="2D3748"/>
                </a:solidFill>
                <a:effectLst/>
                <a:latin typeface="Nunito Sans" pitchFamily="2" charset="0"/>
              </a:rPr>
              <a:t>The query above can be tuned to pick a different index as the starting point.</a:t>
            </a:r>
          </a:p>
          <a:p>
            <a:pPr algn="l"/>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s:</a:t>
            </a:r>
            <a:r>
              <a:rPr lang="en-US" b="0" i="0" dirty="0" err="1">
                <a:solidFill>
                  <a:srgbClr val="3182CE"/>
                </a:solidFill>
                <a:effectLst/>
                <a:latin typeface="Roboto Mono" panose="00000009000000000000" pitchFamily="49" charset="0"/>
              </a:rPr>
              <a:t>Scientist</a:t>
            </a:r>
            <a:r>
              <a:rPr lang="en-US" b="0" i="0" dirty="0">
                <a:solidFill>
                  <a:srgbClr val="2D3748"/>
                </a:solidFill>
                <a:effectLst/>
                <a:latin typeface="Roboto Mono" panose="00000009000000000000" pitchFamily="49" charset="0"/>
              </a:rPr>
              <a:t> {born: </a:t>
            </a:r>
            <a:r>
              <a:rPr lang="en-US" b="0" i="0" dirty="0">
                <a:solidFill>
                  <a:srgbClr val="3182CE"/>
                </a:solidFill>
                <a:effectLst/>
                <a:latin typeface="Roboto Mono" panose="00000009000000000000" pitchFamily="49" charset="0"/>
              </a:rPr>
              <a:t>1850</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RESEARCHED</a:t>
            </a:r>
            <a:r>
              <a:rPr lang="en-US" b="0" i="0" dirty="0">
                <a:solidFill>
                  <a:srgbClr val="2D3748"/>
                </a:solidFill>
                <a:effectLst/>
                <a:latin typeface="Roboto Mono" panose="00000009000000000000" pitchFamily="49" charset="0"/>
              </a:rPr>
              <a:t>]-&gt; (</a:t>
            </a:r>
            <a:r>
              <a:rPr lang="en-US" b="0" i="0" dirty="0" err="1">
                <a:solidFill>
                  <a:srgbClr val="2D3748"/>
                </a:solidFill>
                <a:effectLst/>
                <a:latin typeface="Roboto Mono" panose="00000009000000000000" pitchFamily="49" charset="0"/>
              </a:rPr>
              <a:t>sc:</a:t>
            </a:r>
            <a:r>
              <a:rPr lang="en-US" b="0" i="0" dirty="0" err="1">
                <a:solidFill>
                  <a:srgbClr val="3182CE"/>
                </a:solidFill>
                <a:effectLst/>
                <a:latin typeface="Roboto Mono" panose="00000009000000000000" pitchFamily="49" charset="0"/>
              </a:rPr>
              <a:t>Science</a:t>
            </a:r>
            <a:r>
              <a:rPr lang="en-US" b="0" i="0" dirty="0">
                <a:solidFill>
                  <a:srgbClr val="2D3748"/>
                </a:solidFill>
                <a:effectLst/>
                <a:latin typeface="Roboto Mono" panose="00000009000000000000" pitchFamily="49" charset="0"/>
              </a:rPr>
              <a:t>)&lt;-[</a:t>
            </a:r>
            <a:r>
              <a:rPr lang="en-US" b="0" i="0" dirty="0" err="1">
                <a:solidFill>
                  <a:srgbClr val="2D3748"/>
                </a:solidFill>
                <a:effectLst/>
                <a:latin typeface="Roboto Mono" panose="00000009000000000000" pitchFamily="49" charset="0"/>
              </a:rPr>
              <a:t>i:</a:t>
            </a:r>
            <a:r>
              <a:rPr lang="en-US" b="0" i="0" dirty="0" err="1">
                <a:solidFill>
                  <a:srgbClr val="3182CE"/>
                </a:solidFill>
                <a:effectLst/>
                <a:latin typeface="Roboto Mono" panose="00000009000000000000" pitchFamily="49" charset="0"/>
              </a:rPr>
              <a:t>INVENTED_BY</a:t>
            </a:r>
            <a:r>
              <a:rPr lang="en-US" b="0" i="0" dirty="0">
                <a:solidFill>
                  <a:srgbClr val="2D3748"/>
                </a:solidFill>
                <a:effectLst/>
                <a:latin typeface="Roboto Mono" panose="00000009000000000000" pitchFamily="49" charset="0"/>
              </a:rPr>
              <a:t> {year: </a:t>
            </a:r>
            <a:r>
              <a:rPr lang="en-US" b="0" i="0" dirty="0">
                <a:solidFill>
                  <a:srgbClr val="3182CE"/>
                </a:solidFill>
                <a:effectLst/>
                <a:latin typeface="Roboto Mono" panose="00000009000000000000" pitchFamily="49" charset="0"/>
              </a:rPr>
              <a:t>560</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Pioneer</a:t>
            </a:r>
            <a:r>
              <a:rPr lang="en-US" b="0" i="0" dirty="0">
                <a:solidFill>
                  <a:srgbClr val="2D3748"/>
                </a:solidFill>
                <a:effectLst/>
                <a:latin typeface="Roboto Mono" panose="00000009000000000000" pitchFamily="49" charset="0"/>
              </a:rPr>
              <a:t> {born: </a:t>
            </a:r>
            <a:r>
              <a:rPr lang="en-US" b="0" i="0" dirty="0">
                <a:solidFill>
                  <a:srgbClr val="3182CE"/>
                </a:solidFill>
                <a:effectLst/>
                <a:latin typeface="Roboto Mono" panose="00000009000000000000" pitchFamily="49" charset="0"/>
              </a:rPr>
              <a:t>525</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LIVES_IN</a:t>
            </a:r>
            <a:r>
              <a:rPr lang="en-US" b="0" i="0" dirty="0">
                <a:solidFill>
                  <a:srgbClr val="2D3748"/>
                </a:solidFill>
                <a:effectLst/>
                <a:latin typeface="Roboto Mono" panose="00000009000000000000" pitchFamily="49" charset="0"/>
              </a:rPr>
              <a:t>]-&gt; (</a:t>
            </a:r>
            <a:r>
              <a:rPr lang="en-US" b="0" i="0" dirty="0" err="1">
                <a:solidFill>
                  <a:srgbClr val="2D3748"/>
                </a:solidFill>
                <a:effectLst/>
                <a:latin typeface="Roboto Mono" panose="00000009000000000000" pitchFamily="49" charset="0"/>
              </a:rPr>
              <a:t>c:</a:t>
            </a:r>
            <a:r>
              <a:rPr lang="en-US" b="0" i="0" dirty="0" err="1">
                <a:solidFill>
                  <a:srgbClr val="3182CE"/>
                </a:solidFill>
                <a:effectLst/>
                <a:latin typeface="Roboto Mono" panose="00000009000000000000" pitchFamily="49" charset="0"/>
              </a:rPr>
              <a:t>City</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PART_OF</a:t>
            </a:r>
            <a:r>
              <a:rPr lang="en-US" b="0" i="0" dirty="0">
                <a:solidFill>
                  <a:srgbClr val="2D3748"/>
                </a:solidFill>
                <a:effectLst/>
                <a:latin typeface="Roboto Mono" panose="00000009000000000000" pitchFamily="49" charset="0"/>
              </a:rPr>
              <a:t>]-&gt; (</a:t>
            </a:r>
            <a:r>
              <a:rPr lang="en-US" b="0" i="0" dirty="0" err="1">
                <a:solidFill>
                  <a:srgbClr val="2D3748"/>
                </a:solidFill>
                <a:effectLst/>
                <a:latin typeface="Roboto Mono" panose="00000009000000000000" pitchFamily="49" charset="0"/>
              </a:rPr>
              <a:t>cc:</a:t>
            </a:r>
            <a:r>
              <a:rPr lang="en-US" b="0" i="0" dirty="0" err="1">
                <a:solidFill>
                  <a:srgbClr val="3182CE"/>
                </a:solidFill>
                <a:effectLst/>
                <a:latin typeface="Roboto Mono" panose="00000009000000000000" pitchFamily="49" charset="0"/>
              </a:rPr>
              <a:t>Country</a:t>
            </a:r>
            <a:r>
              <a:rPr lang="en-US" b="0" i="0" dirty="0">
                <a:solidFill>
                  <a:srgbClr val="2D3748"/>
                </a:solidFill>
                <a:effectLst/>
                <a:latin typeface="Roboto Mono" panose="00000009000000000000" pitchFamily="49" charset="0"/>
              </a:rPr>
              <a:t> {formed: </a:t>
            </a:r>
            <a:r>
              <a:rPr lang="en-US" b="0" i="0" dirty="0">
                <a:solidFill>
                  <a:srgbClr val="3182CE"/>
                </a:solidFill>
                <a:effectLst/>
                <a:latin typeface="Roboto Mono" panose="00000009000000000000" pitchFamily="49" charset="0"/>
              </a:rPr>
              <a:t>411</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USING</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INDEX</a:t>
            </a:r>
            <a:r>
              <a:rPr lang="en-US" b="0" i="0" dirty="0">
                <a:solidFill>
                  <a:srgbClr val="2D3748"/>
                </a:solidFill>
                <a:effectLst/>
                <a:latin typeface="Roboto Mono" panose="00000009000000000000" pitchFamily="49" charset="0"/>
              </a:rPr>
              <a:t> p:Pioneer(born)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a:t>
            </a:r>
            <a:endParaRPr lang="en-US" b="0" i="0" dirty="0">
              <a:solidFill>
                <a:srgbClr val="2D3748"/>
              </a:solidFill>
              <a:effectLst/>
              <a:latin typeface="Nunito Sans" pitchFamily="2" charset="0"/>
            </a:endParaRPr>
          </a:p>
          <a:p>
            <a:endParaRPr lang="en-IN" dirty="0"/>
          </a:p>
        </p:txBody>
      </p:sp>
    </p:spTree>
    <p:extLst>
      <p:ext uri="{BB962C8B-B14F-4D97-AF65-F5344CB8AC3E}">
        <p14:creationId xmlns:p14="http://schemas.microsoft.com/office/powerpoint/2010/main" val="19286069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Query using a node text index hint</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pPr algn="l"/>
            <a:r>
              <a:rPr lang="en-US" b="0" i="0" dirty="0">
                <a:solidFill>
                  <a:srgbClr val="2D3748"/>
                </a:solidFill>
                <a:effectLst/>
                <a:latin typeface="Nunito Sans" pitchFamily="2" charset="0"/>
              </a:rPr>
              <a:t>The following query can be tuned to pick a text index.</a:t>
            </a:r>
          </a:p>
          <a:p>
            <a:pPr algn="l"/>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c:</a:t>
            </a:r>
            <a:r>
              <a:rPr lang="en-US" b="0" i="0" dirty="0" err="1">
                <a:solidFill>
                  <a:srgbClr val="3182CE"/>
                </a:solidFill>
                <a:effectLst/>
                <a:latin typeface="Roboto Mono" panose="00000009000000000000" pitchFamily="49" charset="0"/>
              </a:rPr>
              <a:t>Country</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USING</a:t>
            </a:r>
            <a:r>
              <a:rPr lang="en-US" b="0" i="0" dirty="0">
                <a:solidFill>
                  <a:srgbClr val="2D3748"/>
                </a:solidFill>
                <a:effectLst/>
                <a:latin typeface="Roboto Mono" panose="00000009000000000000" pitchFamily="49" charset="0"/>
              </a:rPr>
              <a:t> TEXT </a:t>
            </a:r>
            <a:r>
              <a:rPr lang="en-US" b="0" i="0" dirty="0">
                <a:solidFill>
                  <a:srgbClr val="718096"/>
                </a:solidFill>
                <a:effectLst/>
                <a:latin typeface="Roboto Mono" panose="00000009000000000000" pitchFamily="49" charset="0"/>
              </a:rPr>
              <a:t>INDEX</a:t>
            </a:r>
            <a:r>
              <a:rPr lang="en-US" b="0" i="0" dirty="0">
                <a:solidFill>
                  <a:srgbClr val="2D3748"/>
                </a:solidFill>
                <a:effectLst/>
                <a:latin typeface="Roboto Mono" panose="00000009000000000000" pitchFamily="49" charset="0"/>
              </a:rPr>
              <a:t> c:Country(name)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c.name = </a:t>
            </a:r>
            <a:r>
              <a:rPr lang="en-US" b="0" i="0" dirty="0">
                <a:solidFill>
                  <a:srgbClr val="2F855A"/>
                </a:solidFill>
                <a:effectLst/>
                <a:latin typeface="Roboto Mono" panose="00000009000000000000" pitchFamily="49" charset="0"/>
              </a:rPr>
              <a:t>'Country7'</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a:t>
            </a:r>
            <a:endParaRPr lang="en-US" b="0" i="0" dirty="0">
              <a:solidFill>
                <a:srgbClr val="2D3748"/>
              </a:solidFill>
              <a:effectLst/>
              <a:latin typeface="Nunito Sans" pitchFamily="2" charset="0"/>
            </a:endParaRPr>
          </a:p>
          <a:p>
            <a:endParaRPr lang="en-IN" dirty="0"/>
          </a:p>
        </p:txBody>
      </p:sp>
    </p:spTree>
    <p:extLst>
      <p:ext uri="{BB962C8B-B14F-4D97-AF65-F5344CB8AC3E}">
        <p14:creationId xmlns:p14="http://schemas.microsoft.com/office/powerpoint/2010/main" val="11643553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Query using a relationship index hint</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b="0" i="0" dirty="0">
                <a:solidFill>
                  <a:srgbClr val="2D3748"/>
                </a:solidFill>
                <a:effectLst/>
                <a:latin typeface="Nunito Sans" pitchFamily="2" charset="0"/>
              </a:rPr>
              <a:t>query above can be tuned to pick a relationship index as the starting point.</a:t>
            </a:r>
          </a:p>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s:</a:t>
            </a:r>
            <a:r>
              <a:rPr lang="en-US" b="0" i="0" dirty="0" err="1">
                <a:solidFill>
                  <a:srgbClr val="3182CE"/>
                </a:solidFill>
                <a:effectLst/>
                <a:latin typeface="Roboto Mono" panose="00000009000000000000" pitchFamily="49" charset="0"/>
              </a:rPr>
              <a:t>Scientist</a:t>
            </a:r>
            <a:r>
              <a:rPr lang="en-US" b="0" i="0" dirty="0">
                <a:solidFill>
                  <a:srgbClr val="2D3748"/>
                </a:solidFill>
                <a:effectLst/>
                <a:latin typeface="Roboto Mono" panose="00000009000000000000" pitchFamily="49" charset="0"/>
              </a:rPr>
              <a:t> {born: </a:t>
            </a:r>
            <a:r>
              <a:rPr lang="en-US" b="0" i="0" dirty="0">
                <a:solidFill>
                  <a:srgbClr val="3182CE"/>
                </a:solidFill>
                <a:effectLst/>
                <a:latin typeface="Roboto Mono" panose="00000009000000000000" pitchFamily="49" charset="0"/>
              </a:rPr>
              <a:t>1850</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RESEARCHED</a:t>
            </a:r>
            <a:r>
              <a:rPr lang="en-US" b="0" i="0" dirty="0">
                <a:solidFill>
                  <a:srgbClr val="2D3748"/>
                </a:solidFill>
                <a:effectLst/>
                <a:latin typeface="Roboto Mono" panose="00000009000000000000" pitchFamily="49" charset="0"/>
              </a:rPr>
              <a:t>]-&gt; (</a:t>
            </a:r>
            <a:r>
              <a:rPr lang="en-US" b="0" i="0" dirty="0" err="1">
                <a:solidFill>
                  <a:srgbClr val="2D3748"/>
                </a:solidFill>
                <a:effectLst/>
                <a:latin typeface="Roboto Mono" panose="00000009000000000000" pitchFamily="49" charset="0"/>
              </a:rPr>
              <a:t>sc:</a:t>
            </a:r>
            <a:r>
              <a:rPr lang="en-US" b="0" i="0" dirty="0" err="1">
                <a:solidFill>
                  <a:srgbClr val="3182CE"/>
                </a:solidFill>
                <a:effectLst/>
                <a:latin typeface="Roboto Mono" panose="00000009000000000000" pitchFamily="49" charset="0"/>
              </a:rPr>
              <a:t>Science</a:t>
            </a:r>
            <a:r>
              <a:rPr lang="en-US" b="0" i="0" dirty="0">
                <a:solidFill>
                  <a:srgbClr val="2D3748"/>
                </a:solidFill>
                <a:effectLst/>
                <a:latin typeface="Roboto Mono" panose="00000009000000000000" pitchFamily="49" charset="0"/>
              </a:rPr>
              <a:t>)&lt;-[</a:t>
            </a:r>
            <a:r>
              <a:rPr lang="en-US" b="0" i="0" dirty="0" err="1">
                <a:solidFill>
                  <a:srgbClr val="2D3748"/>
                </a:solidFill>
                <a:effectLst/>
                <a:latin typeface="Roboto Mono" panose="00000009000000000000" pitchFamily="49" charset="0"/>
              </a:rPr>
              <a:t>i:</a:t>
            </a:r>
            <a:r>
              <a:rPr lang="en-US" b="0" i="0" dirty="0" err="1">
                <a:solidFill>
                  <a:srgbClr val="3182CE"/>
                </a:solidFill>
                <a:effectLst/>
                <a:latin typeface="Roboto Mono" panose="00000009000000000000" pitchFamily="49" charset="0"/>
              </a:rPr>
              <a:t>INVENTED_BY</a:t>
            </a:r>
            <a:r>
              <a:rPr lang="en-US" b="0" i="0" dirty="0">
                <a:solidFill>
                  <a:srgbClr val="2D3748"/>
                </a:solidFill>
                <a:effectLst/>
                <a:latin typeface="Roboto Mono" panose="00000009000000000000" pitchFamily="49" charset="0"/>
              </a:rPr>
              <a:t> {year: </a:t>
            </a:r>
            <a:r>
              <a:rPr lang="en-US" b="0" i="0" dirty="0">
                <a:solidFill>
                  <a:srgbClr val="3182CE"/>
                </a:solidFill>
                <a:effectLst/>
                <a:latin typeface="Roboto Mono" panose="00000009000000000000" pitchFamily="49" charset="0"/>
              </a:rPr>
              <a:t>560</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Pioneer</a:t>
            </a:r>
            <a:r>
              <a:rPr lang="en-US" b="0" i="0" dirty="0">
                <a:solidFill>
                  <a:srgbClr val="2D3748"/>
                </a:solidFill>
                <a:effectLst/>
                <a:latin typeface="Roboto Mono" panose="00000009000000000000" pitchFamily="49" charset="0"/>
              </a:rPr>
              <a:t> {born: </a:t>
            </a:r>
            <a:r>
              <a:rPr lang="en-US" b="0" i="0" dirty="0">
                <a:solidFill>
                  <a:srgbClr val="3182CE"/>
                </a:solidFill>
                <a:effectLst/>
                <a:latin typeface="Roboto Mono" panose="00000009000000000000" pitchFamily="49" charset="0"/>
              </a:rPr>
              <a:t>525</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LIVES_IN</a:t>
            </a:r>
            <a:r>
              <a:rPr lang="en-US" b="0" i="0" dirty="0">
                <a:solidFill>
                  <a:srgbClr val="2D3748"/>
                </a:solidFill>
                <a:effectLst/>
                <a:latin typeface="Roboto Mono" panose="00000009000000000000" pitchFamily="49" charset="0"/>
              </a:rPr>
              <a:t>]-&gt; (</a:t>
            </a:r>
            <a:r>
              <a:rPr lang="en-US" b="0" i="0" dirty="0" err="1">
                <a:solidFill>
                  <a:srgbClr val="2D3748"/>
                </a:solidFill>
                <a:effectLst/>
                <a:latin typeface="Roboto Mono" panose="00000009000000000000" pitchFamily="49" charset="0"/>
              </a:rPr>
              <a:t>c:</a:t>
            </a:r>
            <a:r>
              <a:rPr lang="en-US" b="0" i="0" dirty="0" err="1">
                <a:solidFill>
                  <a:srgbClr val="3182CE"/>
                </a:solidFill>
                <a:effectLst/>
                <a:latin typeface="Roboto Mono" panose="00000009000000000000" pitchFamily="49" charset="0"/>
              </a:rPr>
              <a:t>City</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PART_OF</a:t>
            </a:r>
            <a:r>
              <a:rPr lang="en-US" b="0" i="0" dirty="0">
                <a:solidFill>
                  <a:srgbClr val="2D3748"/>
                </a:solidFill>
                <a:effectLst/>
                <a:latin typeface="Roboto Mono" panose="00000009000000000000" pitchFamily="49" charset="0"/>
              </a:rPr>
              <a:t>]-&gt; (</a:t>
            </a:r>
            <a:r>
              <a:rPr lang="en-US" b="0" i="0" dirty="0" err="1">
                <a:solidFill>
                  <a:srgbClr val="2D3748"/>
                </a:solidFill>
                <a:effectLst/>
                <a:latin typeface="Roboto Mono" panose="00000009000000000000" pitchFamily="49" charset="0"/>
              </a:rPr>
              <a:t>cc:</a:t>
            </a:r>
            <a:r>
              <a:rPr lang="en-US" b="0" i="0" dirty="0" err="1">
                <a:solidFill>
                  <a:srgbClr val="3182CE"/>
                </a:solidFill>
                <a:effectLst/>
                <a:latin typeface="Roboto Mono" panose="00000009000000000000" pitchFamily="49" charset="0"/>
              </a:rPr>
              <a:t>Country</a:t>
            </a:r>
            <a:r>
              <a:rPr lang="en-US" b="0" i="0" dirty="0">
                <a:solidFill>
                  <a:srgbClr val="2D3748"/>
                </a:solidFill>
                <a:effectLst/>
                <a:latin typeface="Roboto Mono" panose="00000009000000000000" pitchFamily="49" charset="0"/>
              </a:rPr>
              <a:t> {formed: </a:t>
            </a:r>
            <a:r>
              <a:rPr lang="en-US" b="0" i="0" dirty="0">
                <a:solidFill>
                  <a:srgbClr val="3182CE"/>
                </a:solidFill>
                <a:effectLst/>
                <a:latin typeface="Roboto Mono" panose="00000009000000000000" pitchFamily="49" charset="0"/>
              </a:rPr>
              <a:t>411</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USING</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INDEX</a:t>
            </a:r>
            <a:r>
              <a:rPr lang="en-US" b="0" i="0" dirty="0">
                <a:solidFill>
                  <a:srgbClr val="2D3748"/>
                </a:solidFill>
                <a:effectLst/>
                <a:latin typeface="Roboto Mono" panose="00000009000000000000" pitchFamily="49" charset="0"/>
              </a:rPr>
              <a:t> i:INVENTED_BY(year)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a:t>
            </a:r>
            <a:endParaRPr lang="en-IN" dirty="0"/>
          </a:p>
        </p:txBody>
      </p:sp>
    </p:spTree>
    <p:extLst>
      <p:ext uri="{BB962C8B-B14F-4D97-AF65-F5344CB8AC3E}">
        <p14:creationId xmlns:p14="http://schemas.microsoft.com/office/powerpoint/2010/main" val="29332665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Query using a relationship text index hint</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pPr algn="l"/>
            <a:r>
              <a:rPr lang="en-US" b="0" i="0" dirty="0">
                <a:solidFill>
                  <a:srgbClr val="2D3748"/>
                </a:solidFill>
                <a:effectLst/>
                <a:latin typeface="Nunito Sans" pitchFamily="2" charset="0"/>
              </a:rPr>
              <a:t>The following query can be tuned to pick a text index.</a:t>
            </a:r>
          </a:p>
          <a:p>
            <a:pPr algn="l"/>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i:</a:t>
            </a:r>
            <a:r>
              <a:rPr lang="en-US" b="0" i="0" dirty="0" err="1">
                <a:solidFill>
                  <a:srgbClr val="3182CE"/>
                </a:solidFill>
                <a:effectLst/>
                <a:latin typeface="Roboto Mono" panose="00000009000000000000" pitchFamily="49" charset="0"/>
              </a:rPr>
              <a:t>INVENTED_BY</a:t>
            </a:r>
            <a:r>
              <a:rPr lang="en-US" b="0" i="0" dirty="0">
                <a:solidFill>
                  <a:srgbClr val="2D3748"/>
                </a:solidFill>
                <a:effectLst/>
                <a:latin typeface="Roboto Mono" panose="00000009000000000000" pitchFamily="49" charset="0"/>
              </a:rPr>
              <a:t>]-&gt;() </a:t>
            </a:r>
            <a:r>
              <a:rPr lang="en-US" b="0" i="0" dirty="0">
                <a:solidFill>
                  <a:srgbClr val="718096"/>
                </a:solidFill>
                <a:effectLst/>
                <a:latin typeface="Roboto Mono" panose="00000009000000000000" pitchFamily="49" charset="0"/>
              </a:rPr>
              <a:t>USING</a:t>
            </a:r>
            <a:r>
              <a:rPr lang="en-US" b="0" i="0" dirty="0">
                <a:solidFill>
                  <a:srgbClr val="2D3748"/>
                </a:solidFill>
                <a:effectLst/>
                <a:latin typeface="Roboto Mono" panose="00000009000000000000" pitchFamily="49" charset="0"/>
              </a:rPr>
              <a:t> TEXT </a:t>
            </a:r>
            <a:r>
              <a:rPr lang="en-US" b="0" i="0" dirty="0">
                <a:solidFill>
                  <a:srgbClr val="718096"/>
                </a:solidFill>
                <a:effectLst/>
                <a:latin typeface="Roboto Mono" panose="00000009000000000000" pitchFamily="49" charset="0"/>
              </a:rPr>
              <a:t>INDEX</a:t>
            </a:r>
            <a:r>
              <a:rPr lang="en-US" b="0" i="0" dirty="0">
                <a:solidFill>
                  <a:srgbClr val="2D3748"/>
                </a:solidFill>
                <a:effectLst/>
                <a:latin typeface="Roboto Mono" panose="00000009000000000000" pitchFamily="49" charset="0"/>
              </a:rPr>
              <a:t> i:INVENTED_BY(location)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i.location</a:t>
            </a:r>
            <a:r>
              <a:rPr lang="en-US" b="0" i="0" dirty="0">
                <a:solidFill>
                  <a:srgbClr val="2D3748"/>
                </a:solidFill>
                <a:effectLst/>
                <a:latin typeface="Roboto Mono" panose="00000009000000000000" pitchFamily="49" charset="0"/>
              </a:rPr>
              <a:t> = </a:t>
            </a:r>
            <a:r>
              <a:rPr lang="en-US" b="0" i="0" dirty="0">
                <a:solidFill>
                  <a:srgbClr val="2F855A"/>
                </a:solidFill>
                <a:effectLst/>
                <a:latin typeface="Roboto Mono" panose="00000009000000000000" pitchFamily="49" charset="0"/>
              </a:rPr>
              <a:t>'Location7'</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a:t>
            </a:r>
            <a:endParaRPr lang="en-US" b="0" i="0" dirty="0">
              <a:solidFill>
                <a:srgbClr val="2D3748"/>
              </a:solidFill>
              <a:effectLst/>
              <a:latin typeface="Nunito Sans" pitchFamily="2" charset="0"/>
            </a:endParaRPr>
          </a:p>
          <a:p>
            <a:endParaRPr lang="en-IN" dirty="0"/>
          </a:p>
        </p:txBody>
      </p:sp>
    </p:spTree>
    <p:extLst>
      <p:ext uri="{BB962C8B-B14F-4D97-AF65-F5344CB8AC3E}">
        <p14:creationId xmlns:p14="http://schemas.microsoft.com/office/powerpoint/2010/main" val="18197416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Query using multiple index hints</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b="0" i="0" dirty="0">
                <a:solidFill>
                  <a:srgbClr val="2D3748"/>
                </a:solidFill>
                <a:effectLst/>
                <a:latin typeface="Nunito Sans" pitchFamily="2" charset="0"/>
              </a:rPr>
              <a:t>Supplying one index hint changed the starting point of the query, but the plan is still linear, meaning it only has one starting point. </a:t>
            </a:r>
          </a:p>
          <a:p>
            <a:r>
              <a:rPr lang="en-US" b="0" i="0" dirty="0">
                <a:solidFill>
                  <a:srgbClr val="2D3748"/>
                </a:solidFill>
                <a:effectLst/>
                <a:latin typeface="Nunito Sans" pitchFamily="2" charset="0"/>
              </a:rPr>
              <a:t>If we give the planner yet another index hint, we force it to use two starting points, one at each end of the match. </a:t>
            </a:r>
          </a:p>
          <a:p>
            <a:r>
              <a:rPr lang="en-US" dirty="0">
                <a:solidFill>
                  <a:srgbClr val="2D3748"/>
                </a:solidFill>
                <a:latin typeface="Nunito Sans" pitchFamily="2" charset="0"/>
              </a:rPr>
              <a:t>W</a:t>
            </a:r>
            <a:r>
              <a:rPr lang="en-US" b="0" i="0" dirty="0">
                <a:solidFill>
                  <a:srgbClr val="2D3748"/>
                </a:solidFill>
                <a:effectLst/>
                <a:latin typeface="Nunito Sans" pitchFamily="2" charset="0"/>
              </a:rPr>
              <a:t>ill then join these two branches using a join operator.</a:t>
            </a:r>
          </a:p>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s:</a:t>
            </a:r>
            <a:r>
              <a:rPr lang="en-US" b="0" i="0" dirty="0" err="1">
                <a:solidFill>
                  <a:srgbClr val="3182CE"/>
                </a:solidFill>
                <a:effectLst/>
                <a:latin typeface="Roboto Mono" panose="00000009000000000000" pitchFamily="49" charset="0"/>
              </a:rPr>
              <a:t>Scientist</a:t>
            </a:r>
            <a:r>
              <a:rPr lang="en-US" b="0" i="0" dirty="0">
                <a:solidFill>
                  <a:srgbClr val="2D3748"/>
                </a:solidFill>
                <a:effectLst/>
                <a:latin typeface="Roboto Mono" panose="00000009000000000000" pitchFamily="49" charset="0"/>
              </a:rPr>
              <a:t> {born: </a:t>
            </a:r>
            <a:r>
              <a:rPr lang="en-US" b="0" i="0" dirty="0">
                <a:solidFill>
                  <a:srgbClr val="3182CE"/>
                </a:solidFill>
                <a:effectLst/>
                <a:latin typeface="Roboto Mono" panose="00000009000000000000" pitchFamily="49" charset="0"/>
              </a:rPr>
              <a:t>1850</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RESEARCHED</a:t>
            </a:r>
            <a:r>
              <a:rPr lang="en-US" b="0" i="0" dirty="0">
                <a:solidFill>
                  <a:srgbClr val="2D3748"/>
                </a:solidFill>
                <a:effectLst/>
                <a:latin typeface="Roboto Mono" panose="00000009000000000000" pitchFamily="49" charset="0"/>
              </a:rPr>
              <a:t>]-&gt; (</a:t>
            </a:r>
            <a:r>
              <a:rPr lang="en-US" b="0" i="0" dirty="0" err="1">
                <a:solidFill>
                  <a:srgbClr val="2D3748"/>
                </a:solidFill>
                <a:effectLst/>
                <a:latin typeface="Roboto Mono" panose="00000009000000000000" pitchFamily="49" charset="0"/>
              </a:rPr>
              <a:t>sc:</a:t>
            </a:r>
            <a:r>
              <a:rPr lang="en-US" b="0" i="0" dirty="0" err="1">
                <a:solidFill>
                  <a:srgbClr val="3182CE"/>
                </a:solidFill>
                <a:effectLst/>
                <a:latin typeface="Roboto Mono" panose="00000009000000000000" pitchFamily="49" charset="0"/>
              </a:rPr>
              <a:t>Science</a:t>
            </a:r>
            <a:r>
              <a:rPr lang="en-US" b="0" i="0" dirty="0">
                <a:solidFill>
                  <a:srgbClr val="2D3748"/>
                </a:solidFill>
                <a:effectLst/>
                <a:latin typeface="Roboto Mono" panose="00000009000000000000" pitchFamily="49" charset="0"/>
              </a:rPr>
              <a:t>)&lt;-[</a:t>
            </a:r>
            <a:r>
              <a:rPr lang="en-US" b="0" i="0" dirty="0" err="1">
                <a:solidFill>
                  <a:srgbClr val="2D3748"/>
                </a:solidFill>
                <a:effectLst/>
                <a:latin typeface="Roboto Mono" panose="00000009000000000000" pitchFamily="49" charset="0"/>
              </a:rPr>
              <a:t>i:</a:t>
            </a:r>
            <a:r>
              <a:rPr lang="en-US" b="0" i="0" dirty="0" err="1">
                <a:solidFill>
                  <a:srgbClr val="3182CE"/>
                </a:solidFill>
                <a:effectLst/>
                <a:latin typeface="Roboto Mono" panose="00000009000000000000" pitchFamily="49" charset="0"/>
              </a:rPr>
              <a:t>INVENTED_BY</a:t>
            </a:r>
            <a:r>
              <a:rPr lang="en-US" b="0" i="0" dirty="0">
                <a:solidFill>
                  <a:srgbClr val="2D3748"/>
                </a:solidFill>
                <a:effectLst/>
                <a:latin typeface="Roboto Mono" panose="00000009000000000000" pitchFamily="49" charset="0"/>
              </a:rPr>
              <a:t> {year: </a:t>
            </a:r>
            <a:r>
              <a:rPr lang="en-US" b="0" i="0" dirty="0">
                <a:solidFill>
                  <a:srgbClr val="3182CE"/>
                </a:solidFill>
                <a:effectLst/>
                <a:latin typeface="Roboto Mono" panose="00000009000000000000" pitchFamily="49" charset="0"/>
              </a:rPr>
              <a:t>560</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Pioneer</a:t>
            </a:r>
            <a:r>
              <a:rPr lang="en-US" b="0" i="0" dirty="0">
                <a:solidFill>
                  <a:srgbClr val="2D3748"/>
                </a:solidFill>
                <a:effectLst/>
                <a:latin typeface="Roboto Mono" panose="00000009000000000000" pitchFamily="49" charset="0"/>
              </a:rPr>
              <a:t> {born: </a:t>
            </a:r>
            <a:r>
              <a:rPr lang="en-US" b="0" i="0" dirty="0">
                <a:solidFill>
                  <a:srgbClr val="3182CE"/>
                </a:solidFill>
                <a:effectLst/>
                <a:latin typeface="Roboto Mono" panose="00000009000000000000" pitchFamily="49" charset="0"/>
              </a:rPr>
              <a:t>525</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LIVES_IN</a:t>
            </a:r>
            <a:r>
              <a:rPr lang="en-US" b="0" i="0" dirty="0">
                <a:solidFill>
                  <a:srgbClr val="2D3748"/>
                </a:solidFill>
                <a:effectLst/>
                <a:latin typeface="Roboto Mono" panose="00000009000000000000" pitchFamily="49" charset="0"/>
              </a:rPr>
              <a:t>]-&gt; (</a:t>
            </a:r>
            <a:r>
              <a:rPr lang="en-US" b="0" i="0" dirty="0" err="1">
                <a:solidFill>
                  <a:srgbClr val="2D3748"/>
                </a:solidFill>
                <a:effectLst/>
                <a:latin typeface="Roboto Mono" panose="00000009000000000000" pitchFamily="49" charset="0"/>
              </a:rPr>
              <a:t>c:</a:t>
            </a:r>
            <a:r>
              <a:rPr lang="en-US" b="0" i="0" dirty="0" err="1">
                <a:solidFill>
                  <a:srgbClr val="3182CE"/>
                </a:solidFill>
                <a:effectLst/>
                <a:latin typeface="Roboto Mono" panose="00000009000000000000" pitchFamily="49" charset="0"/>
              </a:rPr>
              <a:t>City</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PART_OF</a:t>
            </a:r>
            <a:r>
              <a:rPr lang="en-US" b="0" i="0" dirty="0">
                <a:solidFill>
                  <a:srgbClr val="2D3748"/>
                </a:solidFill>
                <a:effectLst/>
                <a:latin typeface="Roboto Mono" panose="00000009000000000000" pitchFamily="49" charset="0"/>
              </a:rPr>
              <a:t>]-&gt; (</a:t>
            </a:r>
            <a:r>
              <a:rPr lang="en-US" b="0" i="0" dirty="0" err="1">
                <a:solidFill>
                  <a:srgbClr val="2D3748"/>
                </a:solidFill>
                <a:effectLst/>
                <a:latin typeface="Roboto Mono" panose="00000009000000000000" pitchFamily="49" charset="0"/>
              </a:rPr>
              <a:t>cc:</a:t>
            </a:r>
            <a:r>
              <a:rPr lang="en-US" b="0" i="0" dirty="0" err="1">
                <a:solidFill>
                  <a:srgbClr val="3182CE"/>
                </a:solidFill>
                <a:effectLst/>
                <a:latin typeface="Roboto Mono" panose="00000009000000000000" pitchFamily="49" charset="0"/>
              </a:rPr>
              <a:t>Country</a:t>
            </a:r>
            <a:r>
              <a:rPr lang="en-US" b="0" i="0" dirty="0">
                <a:solidFill>
                  <a:srgbClr val="2D3748"/>
                </a:solidFill>
                <a:effectLst/>
                <a:latin typeface="Roboto Mono" panose="00000009000000000000" pitchFamily="49" charset="0"/>
              </a:rPr>
              <a:t> {formed: </a:t>
            </a:r>
            <a:r>
              <a:rPr lang="en-US" b="0" i="0" dirty="0">
                <a:solidFill>
                  <a:srgbClr val="3182CE"/>
                </a:solidFill>
                <a:effectLst/>
                <a:latin typeface="Roboto Mono" panose="00000009000000000000" pitchFamily="49" charset="0"/>
              </a:rPr>
              <a:t>411</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USING</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INDEX</a:t>
            </a:r>
            <a:r>
              <a:rPr lang="en-US" b="0" i="0" dirty="0">
                <a:solidFill>
                  <a:srgbClr val="2D3748"/>
                </a:solidFill>
                <a:effectLst/>
                <a:latin typeface="Roboto Mono" panose="00000009000000000000" pitchFamily="49" charset="0"/>
              </a:rPr>
              <a:t> s:Scientist(born) </a:t>
            </a:r>
            <a:r>
              <a:rPr lang="en-US" b="0" i="0" dirty="0">
                <a:solidFill>
                  <a:srgbClr val="718096"/>
                </a:solidFill>
                <a:effectLst/>
                <a:latin typeface="Roboto Mono" panose="00000009000000000000" pitchFamily="49" charset="0"/>
              </a:rPr>
              <a:t>USING</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INDEX</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cc:Country</a:t>
            </a:r>
            <a:r>
              <a:rPr lang="en-US" b="0" i="0" dirty="0">
                <a:solidFill>
                  <a:srgbClr val="2D3748"/>
                </a:solidFill>
                <a:effectLst/>
                <a:latin typeface="Roboto Mono" panose="00000009000000000000" pitchFamily="49" charset="0"/>
              </a:rPr>
              <a:t>(formed)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a:t>
            </a:r>
            <a:endParaRPr lang="en-IN" dirty="0"/>
          </a:p>
        </p:txBody>
      </p:sp>
    </p:spTree>
    <p:extLst>
      <p:ext uri="{BB962C8B-B14F-4D97-AF65-F5344CB8AC3E}">
        <p14:creationId xmlns:p14="http://schemas.microsoft.com/office/powerpoint/2010/main" val="406803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1787-E822-05B9-9E02-59E5FAE109B3}"/>
              </a:ext>
            </a:extLst>
          </p:cNvPr>
          <p:cNvSpPr>
            <a:spLocks noGrp="1"/>
          </p:cNvSpPr>
          <p:nvPr>
            <p:ph type="title"/>
          </p:nvPr>
        </p:nvSpPr>
        <p:spPr/>
        <p:txBody>
          <a:bodyPr/>
          <a:lstStyle/>
          <a:p>
            <a:r>
              <a:rPr lang="en-US" dirty="0"/>
              <a:t>Indexes</a:t>
            </a:r>
            <a:endParaRPr lang="en-IN" dirty="0"/>
          </a:p>
        </p:txBody>
      </p:sp>
      <p:sp>
        <p:nvSpPr>
          <p:cNvPr id="3" name="Content Placeholder 2">
            <a:extLst>
              <a:ext uri="{FF2B5EF4-FFF2-40B4-BE49-F238E27FC236}">
                <a16:creationId xmlns:a16="http://schemas.microsoft.com/office/drawing/2014/main" id="{6C56DDEF-C5DC-4840-8A75-8795DEA145A0}"/>
              </a:ext>
            </a:extLst>
          </p:cNvPr>
          <p:cNvSpPr>
            <a:spLocks noGrp="1"/>
          </p:cNvSpPr>
          <p:nvPr>
            <p:ph idx="1"/>
          </p:nvPr>
        </p:nvSpPr>
        <p:spPr>
          <a:xfrm>
            <a:off x="1154954" y="2603500"/>
            <a:ext cx="10303621" cy="3797300"/>
          </a:xfrm>
        </p:spPr>
        <p:txBody>
          <a:bodyPr/>
          <a:lstStyle/>
          <a:p>
            <a:r>
              <a:rPr lang="en-US" dirty="0"/>
              <a:t>An index will be based on the combination of a Label and a property. </a:t>
            </a:r>
          </a:p>
          <a:p>
            <a:r>
              <a:rPr lang="en-US" dirty="0"/>
              <a:t>Any Cypher query that searches for nodes with a specific label and some predicate on the property (equality, range or existence) will be planned to use the index if the cost planner deems that to be the most efficient solution.</a:t>
            </a:r>
            <a:endParaRPr lang="en-IN" dirty="0"/>
          </a:p>
        </p:txBody>
      </p:sp>
    </p:spTree>
    <p:extLst>
      <p:ext uri="{BB962C8B-B14F-4D97-AF65-F5344CB8AC3E}">
        <p14:creationId xmlns:p14="http://schemas.microsoft.com/office/powerpoint/2010/main" val="28053555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Query using multiple index hints with a disjunction</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dirty="0"/>
              <a:t>Supplying multiple index hints can also be useful if the query contains a disjunction (OR) in the WHERE clause. </a:t>
            </a:r>
          </a:p>
          <a:p>
            <a:r>
              <a:rPr lang="en-US" dirty="0"/>
              <a:t>This makes sure that all hinted indexes are used and the results are joined together with a Union and a Distinct afterwards.</a:t>
            </a:r>
          </a:p>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country:</a:t>
            </a:r>
            <a:r>
              <a:rPr lang="en-US" b="0" i="0" dirty="0" err="1">
                <a:solidFill>
                  <a:srgbClr val="3182CE"/>
                </a:solidFill>
                <a:effectLst/>
                <a:latin typeface="Roboto Mono" panose="00000009000000000000" pitchFamily="49" charset="0"/>
              </a:rPr>
              <a:t>Country</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USING</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INDEX</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country:Country</a:t>
            </a:r>
            <a:r>
              <a:rPr lang="en-US" b="0" i="0" dirty="0">
                <a:solidFill>
                  <a:srgbClr val="2D3748"/>
                </a:solidFill>
                <a:effectLst/>
                <a:latin typeface="Roboto Mono" panose="00000009000000000000" pitchFamily="49" charset="0"/>
              </a:rPr>
              <a:t>(name) </a:t>
            </a:r>
            <a:r>
              <a:rPr lang="en-US" b="0" i="0" dirty="0">
                <a:solidFill>
                  <a:srgbClr val="718096"/>
                </a:solidFill>
                <a:effectLst/>
                <a:latin typeface="Roboto Mono" panose="00000009000000000000" pitchFamily="49" charset="0"/>
              </a:rPr>
              <a:t>USING</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INDEX</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country:Country</a:t>
            </a:r>
            <a:r>
              <a:rPr lang="en-US" b="0" i="0" dirty="0">
                <a:solidFill>
                  <a:srgbClr val="2D3748"/>
                </a:solidFill>
                <a:effectLst/>
                <a:latin typeface="Roboto Mono" panose="00000009000000000000" pitchFamily="49" charset="0"/>
              </a:rPr>
              <a:t>(formed)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country.formed</a:t>
            </a:r>
            <a:r>
              <a:rPr lang="en-US" b="0" i="0" dirty="0">
                <a:solidFill>
                  <a:srgbClr val="2D3748"/>
                </a:solidFill>
                <a:effectLst/>
                <a:latin typeface="Roboto Mono" panose="00000009000000000000" pitchFamily="49" charset="0"/>
              </a:rPr>
              <a:t> = </a:t>
            </a:r>
            <a:r>
              <a:rPr lang="en-US" b="0" i="0" dirty="0">
                <a:solidFill>
                  <a:srgbClr val="3182CE"/>
                </a:solidFill>
                <a:effectLst/>
                <a:latin typeface="Roboto Mono" panose="00000009000000000000" pitchFamily="49" charset="0"/>
              </a:rPr>
              <a:t>500</a:t>
            </a:r>
            <a:r>
              <a:rPr lang="en-US" b="0" i="0" dirty="0">
                <a:solidFill>
                  <a:srgbClr val="2D3748"/>
                </a:solidFill>
                <a:effectLst/>
                <a:latin typeface="Roboto Mono" panose="00000009000000000000" pitchFamily="49" charset="0"/>
              </a:rPr>
              <a:t> OR country.name </a:t>
            </a:r>
            <a:r>
              <a:rPr lang="en-US" b="0" i="0" dirty="0">
                <a:solidFill>
                  <a:srgbClr val="718096"/>
                </a:solidFill>
                <a:effectLst/>
                <a:latin typeface="Roboto Mono" panose="00000009000000000000" pitchFamily="49" charset="0"/>
              </a:rPr>
              <a:t>STARTS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WITH</a:t>
            </a:r>
            <a:r>
              <a:rPr lang="en-US" b="0" i="0" dirty="0">
                <a:solidFill>
                  <a:srgbClr val="2D3748"/>
                </a:solidFill>
                <a:effectLst/>
                <a:latin typeface="Roboto Mono" panose="00000009000000000000" pitchFamily="49" charset="0"/>
              </a:rPr>
              <a:t> </a:t>
            </a:r>
            <a:r>
              <a:rPr lang="en-US" b="0" i="0" dirty="0">
                <a:solidFill>
                  <a:srgbClr val="2F855A"/>
                </a:solidFill>
                <a:effectLst/>
                <a:latin typeface="Roboto Mono" panose="00000009000000000000" pitchFamily="49" charset="0"/>
              </a:rPr>
              <a:t>"A"</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a:t>
            </a:r>
            <a:endParaRPr lang="en-IN" dirty="0"/>
          </a:p>
        </p:txBody>
      </p:sp>
    </p:spTree>
    <p:extLst>
      <p:ext uri="{BB962C8B-B14F-4D97-AF65-F5344CB8AC3E}">
        <p14:creationId xmlns:p14="http://schemas.microsoft.com/office/powerpoint/2010/main" val="36894673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05BCA-C09D-8463-5866-175ECE9AF2E2}"/>
              </a:ext>
            </a:extLst>
          </p:cNvPr>
          <p:cNvSpPr>
            <a:spLocks noGrp="1"/>
          </p:cNvSpPr>
          <p:nvPr>
            <p:ph type="title"/>
          </p:nvPr>
        </p:nvSpPr>
        <p:spPr/>
        <p:txBody>
          <a:bodyPr/>
          <a:lstStyle/>
          <a:p>
            <a:r>
              <a:rPr lang="en-US" dirty="0"/>
              <a:t>Scan hints</a:t>
            </a:r>
            <a:br>
              <a:rPr lang="en-US" dirty="0"/>
            </a:br>
            <a:endParaRPr lang="en-IN" dirty="0"/>
          </a:p>
        </p:txBody>
      </p:sp>
      <p:sp>
        <p:nvSpPr>
          <p:cNvPr id="3" name="Content Placeholder 2">
            <a:extLst>
              <a:ext uri="{FF2B5EF4-FFF2-40B4-BE49-F238E27FC236}">
                <a16:creationId xmlns:a16="http://schemas.microsoft.com/office/drawing/2014/main" id="{79E7E0C9-AC71-9D8A-28E0-7120DAF8CBA9}"/>
              </a:ext>
            </a:extLst>
          </p:cNvPr>
          <p:cNvSpPr>
            <a:spLocks noGrp="1"/>
          </p:cNvSpPr>
          <p:nvPr>
            <p:ph idx="1"/>
          </p:nvPr>
        </p:nvSpPr>
        <p:spPr>
          <a:xfrm>
            <a:off x="1154954" y="2603499"/>
            <a:ext cx="10846546" cy="3997325"/>
          </a:xfrm>
        </p:spPr>
        <p:txBody>
          <a:bodyPr/>
          <a:lstStyle/>
          <a:p>
            <a:r>
              <a:rPr lang="en-US" dirty="0"/>
              <a:t>If your query matches large parts of an index, it might be faster to scan the label or relationship type and filter out rows that do not match. </a:t>
            </a:r>
          </a:p>
          <a:p>
            <a:r>
              <a:rPr lang="en-US" dirty="0"/>
              <a:t>Can use USING SCAN </a:t>
            </a:r>
            <a:r>
              <a:rPr lang="en-US" dirty="0" err="1"/>
              <a:t>variable:Label</a:t>
            </a:r>
            <a:r>
              <a:rPr lang="en-US" dirty="0"/>
              <a:t> after the applicable MATCH clause for node indexes, and USING SCAN </a:t>
            </a:r>
            <a:r>
              <a:rPr lang="en-US" dirty="0" err="1"/>
              <a:t>variable:RELATIONSHIP_TYPE</a:t>
            </a:r>
            <a:r>
              <a:rPr lang="en-US" dirty="0"/>
              <a:t> for relationship indexes. </a:t>
            </a:r>
          </a:p>
          <a:p>
            <a:r>
              <a:rPr lang="en-US" dirty="0"/>
              <a:t>Will force Cypher to not use an index that could have been used, and instead do a label scan/relationship type scan. </a:t>
            </a:r>
          </a:p>
          <a:p>
            <a:r>
              <a:rPr lang="en-US" dirty="0"/>
              <a:t>Can use the same hint to enforce a starting point where no index is applicable</a:t>
            </a:r>
          </a:p>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s:</a:t>
            </a:r>
            <a:r>
              <a:rPr lang="en-US" b="0" i="0" dirty="0" err="1">
                <a:solidFill>
                  <a:srgbClr val="3182CE"/>
                </a:solidFill>
                <a:effectLst/>
                <a:latin typeface="Roboto Mono" panose="00000009000000000000" pitchFamily="49" charset="0"/>
              </a:rPr>
              <a:t>Scientist</a:t>
            </a:r>
            <a:r>
              <a:rPr lang="en-US" b="0" i="0" dirty="0">
                <a:solidFill>
                  <a:srgbClr val="2D3748"/>
                </a:solidFill>
                <a:effectLst/>
                <a:latin typeface="Roboto Mono" panose="00000009000000000000" pitchFamily="49" charset="0"/>
              </a:rPr>
              <a:t> {born: </a:t>
            </a:r>
            <a:r>
              <a:rPr lang="en-US" b="0" i="0" dirty="0">
                <a:solidFill>
                  <a:srgbClr val="3182CE"/>
                </a:solidFill>
                <a:effectLst/>
                <a:latin typeface="Roboto Mono" panose="00000009000000000000" pitchFamily="49" charset="0"/>
              </a:rPr>
              <a:t>1850</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RESEARCHED</a:t>
            </a:r>
            <a:r>
              <a:rPr lang="en-US" b="0" i="0" dirty="0">
                <a:solidFill>
                  <a:srgbClr val="2D3748"/>
                </a:solidFill>
                <a:effectLst/>
                <a:latin typeface="Roboto Mono" panose="00000009000000000000" pitchFamily="49" charset="0"/>
              </a:rPr>
              <a:t>]-&gt; (</a:t>
            </a:r>
            <a:r>
              <a:rPr lang="en-US" b="0" i="0" dirty="0" err="1">
                <a:solidFill>
                  <a:srgbClr val="2D3748"/>
                </a:solidFill>
                <a:effectLst/>
                <a:latin typeface="Roboto Mono" panose="00000009000000000000" pitchFamily="49" charset="0"/>
              </a:rPr>
              <a:t>sc:</a:t>
            </a:r>
            <a:r>
              <a:rPr lang="en-US" b="0" i="0" dirty="0" err="1">
                <a:solidFill>
                  <a:srgbClr val="3182CE"/>
                </a:solidFill>
                <a:effectLst/>
                <a:latin typeface="Roboto Mono" panose="00000009000000000000" pitchFamily="49" charset="0"/>
              </a:rPr>
              <a:t>Science</a:t>
            </a:r>
            <a:r>
              <a:rPr lang="en-US" b="0" i="0" dirty="0">
                <a:solidFill>
                  <a:srgbClr val="2D3748"/>
                </a:solidFill>
                <a:effectLst/>
                <a:latin typeface="Roboto Mono" panose="00000009000000000000" pitchFamily="49" charset="0"/>
              </a:rPr>
              <a:t>)&lt;-[</a:t>
            </a:r>
            <a:r>
              <a:rPr lang="en-US" b="0" i="0" dirty="0" err="1">
                <a:solidFill>
                  <a:srgbClr val="2D3748"/>
                </a:solidFill>
                <a:effectLst/>
                <a:latin typeface="Roboto Mono" panose="00000009000000000000" pitchFamily="49" charset="0"/>
              </a:rPr>
              <a:t>i:</a:t>
            </a:r>
            <a:r>
              <a:rPr lang="en-US" b="0" i="0" dirty="0" err="1">
                <a:solidFill>
                  <a:srgbClr val="3182CE"/>
                </a:solidFill>
                <a:effectLst/>
                <a:latin typeface="Roboto Mono" panose="00000009000000000000" pitchFamily="49" charset="0"/>
              </a:rPr>
              <a:t>INVENTED_BY</a:t>
            </a:r>
            <a:r>
              <a:rPr lang="en-US" b="0" i="0" dirty="0">
                <a:solidFill>
                  <a:srgbClr val="2D3748"/>
                </a:solidFill>
                <a:effectLst/>
                <a:latin typeface="Roboto Mono" panose="00000009000000000000" pitchFamily="49" charset="0"/>
              </a:rPr>
              <a:t> {year: </a:t>
            </a:r>
            <a:r>
              <a:rPr lang="en-US" b="0" i="0" dirty="0">
                <a:solidFill>
                  <a:srgbClr val="3182CE"/>
                </a:solidFill>
                <a:effectLst/>
                <a:latin typeface="Roboto Mono" panose="00000009000000000000" pitchFamily="49" charset="0"/>
              </a:rPr>
              <a:t>560</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Pioneer</a:t>
            </a:r>
            <a:r>
              <a:rPr lang="en-US" b="0" i="0" dirty="0">
                <a:solidFill>
                  <a:srgbClr val="2D3748"/>
                </a:solidFill>
                <a:effectLst/>
                <a:latin typeface="Roboto Mono" panose="00000009000000000000" pitchFamily="49" charset="0"/>
              </a:rPr>
              <a:t> {born: </a:t>
            </a:r>
            <a:r>
              <a:rPr lang="en-US" b="0" i="0" dirty="0">
                <a:solidFill>
                  <a:srgbClr val="3182CE"/>
                </a:solidFill>
                <a:effectLst/>
                <a:latin typeface="Roboto Mono" panose="00000009000000000000" pitchFamily="49" charset="0"/>
              </a:rPr>
              <a:t>525</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LIVES_IN</a:t>
            </a:r>
            <a:r>
              <a:rPr lang="en-US" b="0" i="0" dirty="0">
                <a:solidFill>
                  <a:srgbClr val="2D3748"/>
                </a:solidFill>
                <a:effectLst/>
                <a:latin typeface="Roboto Mono" panose="00000009000000000000" pitchFamily="49" charset="0"/>
              </a:rPr>
              <a:t>]-&gt; (</a:t>
            </a:r>
            <a:r>
              <a:rPr lang="en-US" b="0" i="0" dirty="0" err="1">
                <a:solidFill>
                  <a:srgbClr val="2D3748"/>
                </a:solidFill>
                <a:effectLst/>
                <a:latin typeface="Roboto Mono" panose="00000009000000000000" pitchFamily="49" charset="0"/>
              </a:rPr>
              <a:t>c:</a:t>
            </a:r>
            <a:r>
              <a:rPr lang="en-US" b="0" i="0" dirty="0" err="1">
                <a:solidFill>
                  <a:srgbClr val="3182CE"/>
                </a:solidFill>
                <a:effectLst/>
                <a:latin typeface="Roboto Mono" panose="00000009000000000000" pitchFamily="49" charset="0"/>
              </a:rPr>
              <a:t>City</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PART_OF</a:t>
            </a:r>
            <a:r>
              <a:rPr lang="en-US" b="0" i="0" dirty="0">
                <a:solidFill>
                  <a:srgbClr val="2D3748"/>
                </a:solidFill>
                <a:effectLst/>
                <a:latin typeface="Roboto Mono" panose="00000009000000000000" pitchFamily="49" charset="0"/>
              </a:rPr>
              <a:t>]-&gt; (</a:t>
            </a:r>
            <a:r>
              <a:rPr lang="en-US" b="0" i="0" dirty="0" err="1">
                <a:solidFill>
                  <a:srgbClr val="2D3748"/>
                </a:solidFill>
                <a:effectLst/>
                <a:latin typeface="Roboto Mono" panose="00000009000000000000" pitchFamily="49" charset="0"/>
              </a:rPr>
              <a:t>cc:</a:t>
            </a:r>
            <a:r>
              <a:rPr lang="en-US" b="0" i="0" dirty="0" err="1">
                <a:solidFill>
                  <a:srgbClr val="3182CE"/>
                </a:solidFill>
                <a:effectLst/>
                <a:latin typeface="Roboto Mono" panose="00000009000000000000" pitchFamily="49" charset="0"/>
              </a:rPr>
              <a:t>Country</a:t>
            </a:r>
            <a:r>
              <a:rPr lang="en-US" b="0" i="0" dirty="0">
                <a:solidFill>
                  <a:srgbClr val="2D3748"/>
                </a:solidFill>
                <a:effectLst/>
                <a:latin typeface="Roboto Mono" panose="00000009000000000000" pitchFamily="49" charset="0"/>
              </a:rPr>
              <a:t> {formed: </a:t>
            </a:r>
            <a:r>
              <a:rPr lang="en-US" b="0" i="0" dirty="0">
                <a:solidFill>
                  <a:srgbClr val="3182CE"/>
                </a:solidFill>
                <a:effectLst/>
                <a:latin typeface="Roboto Mono" panose="00000009000000000000" pitchFamily="49" charset="0"/>
              </a:rPr>
              <a:t>411</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USING</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SCAN</a:t>
            </a:r>
            <a:r>
              <a:rPr lang="en-US" b="0" i="0" dirty="0">
                <a:solidFill>
                  <a:srgbClr val="2D3748"/>
                </a:solidFill>
                <a:effectLst/>
                <a:latin typeface="Roboto Mono" panose="00000009000000000000" pitchFamily="49" charset="0"/>
              </a:rPr>
              <a:t> s:Scientist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a:t>
            </a:r>
            <a:endParaRPr lang="en-IN" dirty="0"/>
          </a:p>
        </p:txBody>
      </p:sp>
    </p:spTree>
    <p:extLst>
      <p:ext uri="{BB962C8B-B14F-4D97-AF65-F5344CB8AC3E}">
        <p14:creationId xmlns:p14="http://schemas.microsoft.com/office/powerpoint/2010/main" val="28545268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F1C3-8004-9BDF-ADA0-960808B51765}"/>
              </a:ext>
            </a:extLst>
          </p:cNvPr>
          <p:cNvSpPr>
            <a:spLocks noGrp="1"/>
          </p:cNvSpPr>
          <p:nvPr>
            <p:ph type="title"/>
          </p:nvPr>
        </p:nvSpPr>
        <p:spPr/>
        <p:txBody>
          <a:bodyPr/>
          <a:lstStyle/>
          <a:p>
            <a:r>
              <a:rPr lang="en-US" dirty="0"/>
              <a:t>Hinting a relationship type scan</a:t>
            </a:r>
            <a:endParaRPr lang="en-IN" dirty="0"/>
          </a:p>
        </p:txBody>
      </p:sp>
      <p:sp>
        <p:nvSpPr>
          <p:cNvPr id="3" name="Content Placeholder 2">
            <a:extLst>
              <a:ext uri="{FF2B5EF4-FFF2-40B4-BE49-F238E27FC236}">
                <a16:creationId xmlns:a16="http://schemas.microsoft.com/office/drawing/2014/main" id="{DE81F938-AD3D-3A8A-635C-83F7598856F8}"/>
              </a:ext>
            </a:extLst>
          </p:cNvPr>
          <p:cNvSpPr>
            <a:spLocks noGrp="1"/>
          </p:cNvSpPr>
          <p:nvPr>
            <p:ph idx="1"/>
          </p:nvPr>
        </p:nvSpPr>
        <p:spPr>
          <a:xfrm>
            <a:off x="1154954" y="2603500"/>
            <a:ext cx="10446496" cy="3911600"/>
          </a:xfrm>
        </p:spPr>
        <p:txBody>
          <a:bodyPr/>
          <a:lstStyle/>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s:</a:t>
            </a:r>
            <a:r>
              <a:rPr lang="en-US" b="0" i="0" dirty="0" err="1">
                <a:solidFill>
                  <a:srgbClr val="3182CE"/>
                </a:solidFill>
                <a:effectLst/>
                <a:latin typeface="Roboto Mono" panose="00000009000000000000" pitchFamily="49" charset="0"/>
              </a:rPr>
              <a:t>Scientist</a:t>
            </a:r>
            <a:r>
              <a:rPr lang="en-US" b="0" i="0" dirty="0">
                <a:solidFill>
                  <a:srgbClr val="2D3748"/>
                </a:solidFill>
                <a:effectLst/>
                <a:latin typeface="Roboto Mono" panose="00000009000000000000" pitchFamily="49" charset="0"/>
              </a:rPr>
              <a:t> {born: </a:t>
            </a:r>
            <a:r>
              <a:rPr lang="en-US" b="0" i="0" dirty="0">
                <a:solidFill>
                  <a:srgbClr val="3182CE"/>
                </a:solidFill>
                <a:effectLst/>
                <a:latin typeface="Roboto Mono" panose="00000009000000000000" pitchFamily="49" charset="0"/>
              </a:rPr>
              <a:t>1850</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RESEARCHED</a:t>
            </a:r>
            <a:r>
              <a:rPr lang="en-US" b="0" i="0" dirty="0">
                <a:solidFill>
                  <a:srgbClr val="2D3748"/>
                </a:solidFill>
                <a:effectLst/>
                <a:latin typeface="Roboto Mono" panose="00000009000000000000" pitchFamily="49" charset="0"/>
              </a:rPr>
              <a:t>]-&gt; (</a:t>
            </a:r>
            <a:r>
              <a:rPr lang="en-US" b="0" i="0" dirty="0" err="1">
                <a:solidFill>
                  <a:srgbClr val="2D3748"/>
                </a:solidFill>
                <a:effectLst/>
                <a:latin typeface="Roboto Mono" panose="00000009000000000000" pitchFamily="49" charset="0"/>
              </a:rPr>
              <a:t>sc:</a:t>
            </a:r>
            <a:r>
              <a:rPr lang="en-US" b="0" i="0" dirty="0" err="1">
                <a:solidFill>
                  <a:srgbClr val="3182CE"/>
                </a:solidFill>
                <a:effectLst/>
                <a:latin typeface="Roboto Mono" panose="00000009000000000000" pitchFamily="49" charset="0"/>
              </a:rPr>
              <a:t>Science</a:t>
            </a:r>
            <a:r>
              <a:rPr lang="en-US" b="0" i="0" dirty="0">
                <a:solidFill>
                  <a:srgbClr val="2D3748"/>
                </a:solidFill>
                <a:effectLst/>
                <a:latin typeface="Roboto Mono" panose="00000009000000000000" pitchFamily="49" charset="0"/>
              </a:rPr>
              <a:t>)&lt;-[</a:t>
            </a:r>
            <a:r>
              <a:rPr lang="en-US" b="0" i="0" dirty="0" err="1">
                <a:solidFill>
                  <a:srgbClr val="2D3748"/>
                </a:solidFill>
                <a:effectLst/>
                <a:latin typeface="Roboto Mono" panose="00000009000000000000" pitchFamily="49" charset="0"/>
              </a:rPr>
              <a:t>i:</a:t>
            </a:r>
            <a:r>
              <a:rPr lang="en-US" b="0" i="0" dirty="0" err="1">
                <a:solidFill>
                  <a:srgbClr val="3182CE"/>
                </a:solidFill>
                <a:effectLst/>
                <a:latin typeface="Roboto Mono" panose="00000009000000000000" pitchFamily="49" charset="0"/>
              </a:rPr>
              <a:t>INVENTED_BY</a:t>
            </a:r>
            <a:r>
              <a:rPr lang="en-US" b="0" i="0" dirty="0">
                <a:solidFill>
                  <a:srgbClr val="2D3748"/>
                </a:solidFill>
                <a:effectLst/>
                <a:latin typeface="Roboto Mono" panose="00000009000000000000" pitchFamily="49" charset="0"/>
              </a:rPr>
              <a:t> {year: </a:t>
            </a:r>
            <a:r>
              <a:rPr lang="en-US" b="0" i="0" dirty="0">
                <a:solidFill>
                  <a:srgbClr val="3182CE"/>
                </a:solidFill>
                <a:effectLst/>
                <a:latin typeface="Roboto Mono" panose="00000009000000000000" pitchFamily="49" charset="0"/>
              </a:rPr>
              <a:t>560</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Pioneer</a:t>
            </a:r>
            <a:r>
              <a:rPr lang="en-US" b="0" i="0" dirty="0">
                <a:solidFill>
                  <a:srgbClr val="2D3748"/>
                </a:solidFill>
                <a:effectLst/>
                <a:latin typeface="Roboto Mono" panose="00000009000000000000" pitchFamily="49" charset="0"/>
              </a:rPr>
              <a:t> {born: </a:t>
            </a:r>
            <a:r>
              <a:rPr lang="en-US" b="0" i="0" dirty="0">
                <a:solidFill>
                  <a:srgbClr val="3182CE"/>
                </a:solidFill>
                <a:effectLst/>
                <a:latin typeface="Roboto Mono" panose="00000009000000000000" pitchFamily="49" charset="0"/>
              </a:rPr>
              <a:t>525</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LIVES_IN</a:t>
            </a:r>
            <a:r>
              <a:rPr lang="en-US" b="0" i="0" dirty="0">
                <a:solidFill>
                  <a:srgbClr val="2D3748"/>
                </a:solidFill>
                <a:effectLst/>
                <a:latin typeface="Roboto Mono" panose="00000009000000000000" pitchFamily="49" charset="0"/>
              </a:rPr>
              <a:t>]-&gt; (</a:t>
            </a:r>
            <a:r>
              <a:rPr lang="en-US" b="0" i="0" dirty="0" err="1">
                <a:solidFill>
                  <a:srgbClr val="2D3748"/>
                </a:solidFill>
                <a:effectLst/>
                <a:latin typeface="Roboto Mono" panose="00000009000000000000" pitchFamily="49" charset="0"/>
              </a:rPr>
              <a:t>c:</a:t>
            </a:r>
            <a:r>
              <a:rPr lang="en-US" b="0" i="0" dirty="0" err="1">
                <a:solidFill>
                  <a:srgbClr val="3182CE"/>
                </a:solidFill>
                <a:effectLst/>
                <a:latin typeface="Roboto Mono" panose="00000009000000000000" pitchFamily="49" charset="0"/>
              </a:rPr>
              <a:t>City</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PART_OF</a:t>
            </a:r>
            <a:r>
              <a:rPr lang="en-US" b="0" i="0" dirty="0">
                <a:solidFill>
                  <a:srgbClr val="2D3748"/>
                </a:solidFill>
                <a:effectLst/>
                <a:latin typeface="Roboto Mono" panose="00000009000000000000" pitchFamily="49" charset="0"/>
              </a:rPr>
              <a:t>]-&gt; (</a:t>
            </a:r>
            <a:r>
              <a:rPr lang="en-US" b="0" i="0" dirty="0" err="1">
                <a:solidFill>
                  <a:srgbClr val="2D3748"/>
                </a:solidFill>
                <a:effectLst/>
                <a:latin typeface="Roboto Mono" panose="00000009000000000000" pitchFamily="49" charset="0"/>
              </a:rPr>
              <a:t>cc:</a:t>
            </a:r>
            <a:r>
              <a:rPr lang="en-US" b="0" i="0" dirty="0" err="1">
                <a:solidFill>
                  <a:srgbClr val="3182CE"/>
                </a:solidFill>
                <a:effectLst/>
                <a:latin typeface="Roboto Mono" panose="00000009000000000000" pitchFamily="49" charset="0"/>
              </a:rPr>
              <a:t>Country</a:t>
            </a:r>
            <a:r>
              <a:rPr lang="en-US" b="0" i="0" dirty="0">
                <a:solidFill>
                  <a:srgbClr val="2D3748"/>
                </a:solidFill>
                <a:effectLst/>
                <a:latin typeface="Roboto Mono" panose="00000009000000000000" pitchFamily="49" charset="0"/>
              </a:rPr>
              <a:t> {formed: </a:t>
            </a:r>
            <a:r>
              <a:rPr lang="en-US" b="0" i="0" dirty="0">
                <a:solidFill>
                  <a:srgbClr val="3182CE"/>
                </a:solidFill>
                <a:effectLst/>
                <a:latin typeface="Roboto Mono" panose="00000009000000000000" pitchFamily="49" charset="0"/>
              </a:rPr>
              <a:t>411</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USING</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SCAN</a:t>
            </a:r>
            <a:r>
              <a:rPr lang="en-US" b="0" i="0" dirty="0">
                <a:solidFill>
                  <a:srgbClr val="2D3748"/>
                </a:solidFill>
                <a:effectLst/>
                <a:latin typeface="Roboto Mono" panose="00000009000000000000" pitchFamily="49" charset="0"/>
              </a:rPr>
              <a:t> i:INVENTED_BY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a:t>
            </a:r>
            <a:endParaRPr lang="en-IN" dirty="0"/>
          </a:p>
        </p:txBody>
      </p:sp>
    </p:spTree>
    <p:extLst>
      <p:ext uri="{BB962C8B-B14F-4D97-AF65-F5344CB8AC3E}">
        <p14:creationId xmlns:p14="http://schemas.microsoft.com/office/powerpoint/2010/main" val="7170772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F1C3-8004-9BDF-ADA0-960808B51765}"/>
              </a:ext>
            </a:extLst>
          </p:cNvPr>
          <p:cNvSpPr>
            <a:spLocks noGrp="1"/>
          </p:cNvSpPr>
          <p:nvPr>
            <p:ph type="title"/>
          </p:nvPr>
        </p:nvSpPr>
        <p:spPr/>
        <p:txBody>
          <a:bodyPr/>
          <a:lstStyle/>
          <a:p>
            <a:r>
              <a:rPr lang="en-US" dirty="0"/>
              <a:t>Query using multiple scan hints with a disjunction</a:t>
            </a:r>
            <a:endParaRPr lang="en-IN" dirty="0"/>
          </a:p>
        </p:txBody>
      </p:sp>
      <p:sp>
        <p:nvSpPr>
          <p:cNvPr id="3" name="Content Placeholder 2">
            <a:extLst>
              <a:ext uri="{FF2B5EF4-FFF2-40B4-BE49-F238E27FC236}">
                <a16:creationId xmlns:a16="http://schemas.microsoft.com/office/drawing/2014/main" id="{DE81F938-AD3D-3A8A-635C-83F7598856F8}"/>
              </a:ext>
            </a:extLst>
          </p:cNvPr>
          <p:cNvSpPr>
            <a:spLocks noGrp="1"/>
          </p:cNvSpPr>
          <p:nvPr>
            <p:ph idx="1"/>
          </p:nvPr>
        </p:nvSpPr>
        <p:spPr>
          <a:xfrm>
            <a:off x="1154954" y="2603500"/>
            <a:ext cx="10446496" cy="3911600"/>
          </a:xfrm>
        </p:spPr>
        <p:txBody>
          <a:bodyPr/>
          <a:lstStyle/>
          <a:p>
            <a:r>
              <a:rPr lang="en-US" dirty="0"/>
              <a:t>Supplying multiple scan hints can also be useful if the query contains a disjunction (OR) in the WHERE clause. </a:t>
            </a:r>
          </a:p>
          <a:p>
            <a:r>
              <a:rPr lang="en-US" dirty="0"/>
              <a:t>Makes sure that all involved label predicates are solved by a </a:t>
            </a:r>
            <a:r>
              <a:rPr lang="en-US" dirty="0" err="1"/>
              <a:t>UnionNodeByLabelsScan</a:t>
            </a:r>
            <a:r>
              <a:rPr lang="en-US" dirty="0"/>
              <a:t>.</a:t>
            </a:r>
          </a:p>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(person) </a:t>
            </a:r>
            <a:r>
              <a:rPr lang="en-US" b="0" i="0" dirty="0">
                <a:solidFill>
                  <a:srgbClr val="718096"/>
                </a:solidFill>
                <a:effectLst/>
                <a:latin typeface="Roboto Mono" panose="00000009000000000000" pitchFamily="49" charset="0"/>
              </a:rPr>
              <a:t>USING</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SCAN</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person:Pioneer</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USING</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SCAN</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person:Scientist</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person:Pioneer</a:t>
            </a:r>
            <a:r>
              <a:rPr lang="en-US" b="0" i="0" dirty="0">
                <a:solidFill>
                  <a:srgbClr val="2D3748"/>
                </a:solidFill>
                <a:effectLst/>
                <a:latin typeface="Roboto Mono" panose="00000009000000000000" pitchFamily="49" charset="0"/>
              </a:rPr>
              <a:t> OR </a:t>
            </a:r>
            <a:r>
              <a:rPr lang="en-US" b="0" i="0" dirty="0" err="1">
                <a:solidFill>
                  <a:srgbClr val="2D3748"/>
                </a:solidFill>
                <a:effectLst/>
                <a:latin typeface="Roboto Mono" panose="00000009000000000000" pitchFamily="49" charset="0"/>
              </a:rPr>
              <a:t>person:Scientist</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a:t>
            </a:r>
            <a:endParaRPr lang="en-IN" dirty="0"/>
          </a:p>
        </p:txBody>
      </p:sp>
    </p:spTree>
    <p:extLst>
      <p:ext uri="{BB962C8B-B14F-4D97-AF65-F5344CB8AC3E}">
        <p14:creationId xmlns:p14="http://schemas.microsoft.com/office/powerpoint/2010/main" val="8813591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F1C3-8004-9BDF-ADA0-960808B51765}"/>
              </a:ext>
            </a:extLst>
          </p:cNvPr>
          <p:cNvSpPr>
            <a:spLocks noGrp="1"/>
          </p:cNvSpPr>
          <p:nvPr>
            <p:ph type="title"/>
          </p:nvPr>
        </p:nvSpPr>
        <p:spPr/>
        <p:txBody>
          <a:bodyPr/>
          <a:lstStyle/>
          <a:p>
            <a:r>
              <a:rPr lang="en-IN" dirty="0"/>
              <a:t>Join hints</a:t>
            </a:r>
          </a:p>
        </p:txBody>
      </p:sp>
      <p:sp>
        <p:nvSpPr>
          <p:cNvPr id="3" name="Content Placeholder 2">
            <a:extLst>
              <a:ext uri="{FF2B5EF4-FFF2-40B4-BE49-F238E27FC236}">
                <a16:creationId xmlns:a16="http://schemas.microsoft.com/office/drawing/2014/main" id="{DE81F938-AD3D-3A8A-635C-83F7598856F8}"/>
              </a:ext>
            </a:extLst>
          </p:cNvPr>
          <p:cNvSpPr>
            <a:spLocks noGrp="1"/>
          </p:cNvSpPr>
          <p:nvPr>
            <p:ph idx="1"/>
          </p:nvPr>
        </p:nvSpPr>
        <p:spPr>
          <a:xfrm>
            <a:off x="1154954" y="2603500"/>
            <a:ext cx="10446496" cy="3911600"/>
          </a:xfrm>
        </p:spPr>
        <p:txBody>
          <a:bodyPr/>
          <a:lstStyle/>
          <a:p>
            <a:pPr algn="l"/>
            <a:r>
              <a:rPr lang="en-US" b="0" i="0" dirty="0">
                <a:solidFill>
                  <a:srgbClr val="2D3748"/>
                </a:solidFill>
                <a:effectLst/>
                <a:latin typeface="Nunito Sans" pitchFamily="2" charset="0"/>
              </a:rPr>
              <a:t>Join hints are the most advanced type of hints, and are not used to find starting points for the query execution plan, but to enforce that joins are made at specified points. </a:t>
            </a:r>
          </a:p>
          <a:p>
            <a:pPr algn="l"/>
            <a:r>
              <a:rPr lang="en-US" dirty="0">
                <a:solidFill>
                  <a:srgbClr val="2D3748"/>
                </a:solidFill>
                <a:latin typeface="Nunito Sans" pitchFamily="2" charset="0"/>
              </a:rPr>
              <a:t>H</a:t>
            </a:r>
            <a:r>
              <a:rPr lang="en-US" b="0" i="0" dirty="0">
                <a:solidFill>
                  <a:srgbClr val="2D3748"/>
                </a:solidFill>
                <a:effectLst/>
                <a:latin typeface="Nunito Sans" pitchFamily="2" charset="0"/>
              </a:rPr>
              <a:t>as to be more than one starting point (leaf) in the plan, in order for the query to be able to join the two branches ascending from these leaves. </a:t>
            </a:r>
          </a:p>
          <a:p>
            <a:pPr algn="l"/>
            <a:r>
              <a:rPr lang="en-US" b="0" i="0" dirty="0">
                <a:solidFill>
                  <a:srgbClr val="2D3748"/>
                </a:solidFill>
                <a:effectLst/>
                <a:latin typeface="Nunito Sans" pitchFamily="2" charset="0"/>
              </a:rPr>
              <a:t>Due to this nature, joins, and subsequently join hints, will force the planner to look for additional starting points, and in the case where there are no more good ones, potentially pick a very bad starting point. </a:t>
            </a:r>
          </a:p>
          <a:p>
            <a:pPr algn="l"/>
            <a:r>
              <a:rPr lang="en-US" b="0" i="0" dirty="0">
                <a:solidFill>
                  <a:srgbClr val="2D3748"/>
                </a:solidFill>
                <a:effectLst/>
                <a:latin typeface="Nunito Sans" pitchFamily="2" charset="0"/>
              </a:rPr>
              <a:t>This will negatively affect query performance. </a:t>
            </a:r>
          </a:p>
          <a:p>
            <a:pPr algn="l"/>
            <a:r>
              <a:rPr lang="en-US" b="0" i="0" dirty="0">
                <a:solidFill>
                  <a:srgbClr val="2D3748"/>
                </a:solidFill>
                <a:effectLst/>
                <a:latin typeface="Nunito Sans" pitchFamily="2" charset="0"/>
              </a:rPr>
              <a:t>In other cases, the hint might force the planner to pick a </a:t>
            </a:r>
            <a:r>
              <a:rPr lang="en-US" b="0" i="1" dirty="0">
                <a:solidFill>
                  <a:srgbClr val="2D3748"/>
                </a:solidFill>
                <a:effectLst/>
                <a:latin typeface="Nunito Sans" pitchFamily="2" charset="0"/>
              </a:rPr>
              <a:t>seemingly</a:t>
            </a:r>
            <a:r>
              <a:rPr lang="en-US" b="0" i="0" dirty="0">
                <a:solidFill>
                  <a:srgbClr val="2D3748"/>
                </a:solidFill>
                <a:effectLst/>
                <a:latin typeface="Nunito Sans" pitchFamily="2" charset="0"/>
              </a:rPr>
              <a:t> bad starting point, which in reality proves to be a very good one.</a:t>
            </a:r>
          </a:p>
          <a:p>
            <a:endParaRPr lang="en-IN" dirty="0"/>
          </a:p>
        </p:txBody>
      </p:sp>
    </p:spTree>
    <p:extLst>
      <p:ext uri="{BB962C8B-B14F-4D97-AF65-F5344CB8AC3E}">
        <p14:creationId xmlns:p14="http://schemas.microsoft.com/office/powerpoint/2010/main" val="347887499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F1C3-8004-9BDF-ADA0-960808B51765}"/>
              </a:ext>
            </a:extLst>
          </p:cNvPr>
          <p:cNvSpPr>
            <a:spLocks noGrp="1"/>
          </p:cNvSpPr>
          <p:nvPr>
            <p:ph type="title"/>
          </p:nvPr>
        </p:nvSpPr>
        <p:spPr/>
        <p:txBody>
          <a:bodyPr/>
          <a:lstStyle/>
          <a:p>
            <a:r>
              <a:rPr lang="en-US" dirty="0"/>
              <a:t>Hinting a join on a single node</a:t>
            </a:r>
            <a:endParaRPr lang="en-IN" dirty="0"/>
          </a:p>
        </p:txBody>
      </p:sp>
      <p:sp>
        <p:nvSpPr>
          <p:cNvPr id="3" name="Content Placeholder 2">
            <a:extLst>
              <a:ext uri="{FF2B5EF4-FFF2-40B4-BE49-F238E27FC236}">
                <a16:creationId xmlns:a16="http://schemas.microsoft.com/office/drawing/2014/main" id="{DE81F938-AD3D-3A8A-635C-83F7598856F8}"/>
              </a:ext>
            </a:extLst>
          </p:cNvPr>
          <p:cNvSpPr>
            <a:spLocks noGrp="1"/>
          </p:cNvSpPr>
          <p:nvPr>
            <p:ph idx="1"/>
          </p:nvPr>
        </p:nvSpPr>
        <p:spPr>
          <a:xfrm>
            <a:off x="1154954" y="2603500"/>
            <a:ext cx="10446496" cy="3911600"/>
          </a:xfrm>
        </p:spPr>
        <p:txBody>
          <a:bodyPr/>
          <a:lstStyle/>
          <a:p>
            <a:r>
              <a:rPr lang="en-US" dirty="0"/>
              <a:t>By supplying a join hint in addition to the index hints, we can enforce the join to happen on the p node.</a:t>
            </a:r>
          </a:p>
          <a:p>
            <a:r>
              <a:rPr lang="en-US" b="0" i="0" dirty="0">
                <a:solidFill>
                  <a:srgbClr val="718096"/>
                </a:solidFill>
                <a:effectLst/>
                <a:latin typeface="Roboto Mono" panose="00000009000000000000" pitchFamily="49" charset="0"/>
              </a:rPr>
              <a:t>PROFILE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s:</a:t>
            </a:r>
            <a:r>
              <a:rPr lang="en-US" b="0" i="0" dirty="0" err="1">
                <a:solidFill>
                  <a:srgbClr val="3182CE"/>
                </a:solidFill>
                <a:effectLst/>
                <a:latin typeface="Roboto Mono" panose="00000009000000000000" pitchFamily="49" charset="0"/>
              </a:rPr>
              <a:t>Scientist</a:t>
            </a:r>
            <a:r>
              <a:rPr lang="en-US" b="0" i="0" dirty="0">
                <a:solidFill>
                  <a:srgbClr val="2D3748"/>
                </a:solidFill>
                <a:effectLst/>
                <a:latin typeface="Roboto Mono" panose="00000009000000000000" pitchFamily="49" charset="0"/>
              </a:rPr>
              <a:t> {born: </a:t>
            </a:r>
            <a:r>
              <a:rPr lang="en-US" b="0" i="0" dirty="0">
                <a:solidFill>
                  <a:srgbClr val="3182CE"/>
                </a:solidFill>
                <a:effectLst/>
                <a:latin typeface="Roboto Mono" panose="00000009000000000000" pitchFamily="49" charset="0"/>
              </a:rPr>
              <a:t>1850</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RESEARCHED</a:t>
            </a:r>
            <a:r>
              <a:rPr lang="en-US" b="0" i="0" dirty="0">
                <a:solidFill>
                  <a:srgbClr val="2D3748"/>
                </a:solidFill>
                <a:effectLst/>
                <a:latin typeface="Roboto Mono" panose="00000009000000000000" pitchFamily="49" charset="0"/>
              </a:rPr>
              <a:t>]-&gt; (</a:t>
            </a:r>
            <a:r>
              <a:rPr lang="en-US" b="0" i="0" dirty="0" err="1">
                <a:solidFill>
                  <a:srgbClr val="2D3748"/>
                </a:solidFill>
                <a:effectLst/>
                <a:latin typeface="Roboto Mono" panose="00000009000000000000" pitchFamily="49" charset="0"/>
              </a:rPr>
              <a:t>sc:</a:t>
            </a:r>
            <a:r>
              <a:rPr lang="en-US" b="0" i="0" dirty="0" err="1">
                <a:solidFill>
                  <a:srgbClr val="3182CE"/>
                </a:solidFill>
                <a:effectLst/>
                <a:latin typeface="Roboto Mono" panose="00000009000000000000" pitchFamily="49" charset="0"/>
              </a:rPr>
              <a:t>Science</a:t>
            </a:r>
            <a:r>
              <a:rPr lang="en-US" b="0" i="0" dirty="0">
                <a:solidFill>
                  <a:srgbClr val="2D3748"/>
                </a:solidFill>
                <a:effectLst/>
                <a:latin typeface="Roboto Mono" panose="00000009000000000000" pitchFamily="49" charset="0"/>
              </a:rPr>
              <a:t>)&lt;-[</a:t>
            </a:r>
            <a:r>
              <a:rPr lang="en-US" b="0" i="0" dirty="0" err="1">
                <a:solidFill>
                  <a:srgbClr val="2D3748"/>
                </a:solidFill>
                <a:effectLst/>
                <a:latin typeface="Roboto Mono" panose="00000009000000000000" pitchFamily="49" charset="0"/>
              </a:rPr>
              <a:t>i:</a:t>
            </a:r>
            <a:r>
              <a:rPr lang="en-US" b="0" i="0" dirty="0" err="1">
                <a:solidFill>
                  <a:srgbClr val="3182CE"/>
                </a:solidFill>
                <a:effectLst/>
                <a:latin typeface="Roboto Mono" panose="00000009000000000000" pitchFamily="49" charset="0"/>
              </a:rPr>
              <a:t>INVENTED_BY</a:t>
            </a:r>
            <a:r>
              <a:rPr lang="en-US" b="0" i="0" dirty="0">
                <a:solidFill>
                  <a:srgbClr val="2D3748"/>
                </a:solidFill>
                <a:effectLst/>
                <a:latin typeface="Roboto Mono" panose="00000009000000000000" pitchFamily="49" charset="0"/>
              </a:rPr>
              <a:t> {year: </a:t>
            </a:r>
            <a:r>
              <a:rPr lang="en-US" b="0" i="0" dirty="0">
                <a:solidFill>
                  <a:srgbClr val="3182CE"/>
                </a:solidFill>
                <a:effectLst/>
                <a:latin typeface="Roboto Mono" panose="00000009000000000000" pitchFamily="49" charset="0"/>
              </a:rPr>
              <a:t>560</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Pioneer</a:t>
            </a:r>
            <a:r>
              <a:rPr lang="en-US" b="0" i="0" dirty="0">
                <a:solidFill>
                  <a:srgbClr val="2D3748"/>
                </a:solidFill>
                <a:effectLst/>
                <a:latin typeface="Roboto Mono" panose="00000009000000000000" pitchFamily="49" charset="0"/>
              </a:rPr>
              <a:t> {born: </a:t>
            </a:r>
            <a:r>
              <a:rPr lang="en-US" b="0" i="0" dirty="0">
                <a:solidFill>
                  <a:srgbClr val="3182CE"/>
                </a:solidFill>
                <a:effectLst/>
                <a:latin typeface="Roboto Mono" panose="00000009000000000000" pitchFamily="49" charset="0"/>
              </a:rPr>
              <a:t>525</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LIVES_IN</a:t>
            </a:r>
            <a:r>
              <a:rPr lang="en-US" b="0" i="0" dirty="0">
                <a:solidFill>
                  <a:srgbClr val="2D3748"/>
                </a:solidFill>
                <a:effectLst/>
                <a:latin typeface="Roboto Mono" panose="00000009000000000000" pitchFamily="49" charset="0"/>
              </a:rPr>
              <a:t>]-&gt; (</a:t>
            </a:r>
            <a:r>
              <a:rPr lang="en-US" b="0" i="0" dirty="0" err="1">
                <a:solidFill>
                  <a:srgbClr val="2D3748"/>
                </a:solidFill>
                <a:effectLst/>
                <a:latin typeface="Roboto Mono" panose="00000009000000000000" pitchFamily="49" charset="0"/>
              </a:rPr>
              <a:t>c:</a:t>
            </a:r>
            <a:r>
              <a:rPr lang="en-US" b="0" i="0" dirty="0" err="1">
                <a:solidFill>
                  <a:srgbClr val="3182CE"/>
                </a:solidFill>
                <a:effectLst/>
                <a:latin typeface="Roboto Mono" panose="00000009000000000000" pitchFamily="49" charset="0"/>
              </a:rPr>
              <a:t>City</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PART_OF</a:t>
            </a:r>
            <a:r>
              <a:rPr lang="en-US" b="0" i="0" dirty="0">
                <a:solidFill>
                  <a:srgbClr val="2D3748"/>
                </a:solidFill>
                <a:effectLst/>
                <a:latin typeface="Roboto Mono" panose="00000009000000000000" pitchFamily="49" charset="0"/>
              </a:rPr>
              <a:t>]-&gt; (</a:t>
            </a:r>
            <a:r>
              <a:rPr lang="en-US" b="0" i="0" dirty="0" err="1">
                <a:solidFill>
                  <a:srgbClr val="2D3748"/>
                </a:solidFill>
                <a:effectLst/>
                <a:latin typeface="Roboto Mono" panose="00000009000000000000" pitchFamily="49" charset="0"/>
              </a:rPr>
              <a:t>cc:</a:t>
            </a:r>
            <a:r>
              <a:rPr lang="en-US" b="0" i="0" dirty="0" err="1">
                <a:solidFill>
                  <a:srgbClr val="3182CE"/>
                </a:solidFill>
                <a:effectLst/>
                <a:latin typeface="Roboto Mono" panose="00000009000000000000" pitchFamily="49" charset="0"/>
              </a:rPr>
              <a:t>Country</a:t>
            </a:r>
            <a:r>
              <a:rPr lang="en-US" b="0" i="0" dirty="0">
                <a:solidFill>
                  <a:srgbClr val="2D3748"/>
                </a:solidFill>
                <a:effectLst/>
                <a:latin typeface="Roboto Mono" panose="00000009000000000000" pitchFamily="49" charset="0"/>
              </a:rPr>
              <a:t> {formed: </a:t>
            </a:r>
            <a:r>
              <a:rPr lang="en-US" b="0" i="0" dirty="0">
                <a:solidFill>
                  <a:srgbClr val="3182CE"/>
                </a:solidFill>
                <a:effectLst/>
                <a:latin typeface="Roboto Mono" panose="00000009000000000000" pitchFamily="49" charset="0"/>
              </a:rPr>
              <a:t>411</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USING</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INDEX</a:t>
            </a:r>
            <a:r>
              <a:rPr lang="en-US" b="0" i="0" dirty="0">
                <a:solidFill>
                  <a:srgbClr val="2D3748"/>
                </a:solidFill>
                <a:effectLst/>
                <a:latin typeface="Roboto Mono" panose="00000009000000000000" pitchFamily="49" charset="0"/>
              </a:rPr>
              <a:t> s:Scientist(born) </a:t>
            </a:r>
            <a:r>
              <a:rPr lang="en-US" b="0" i="0" dirty="0">
                <a:solidFill>
                  <a:srgbClr val="718096"/>
                </a:solidFill>
                <a:effectLst/>
                <a:latin typeface="Roboto Mono" panose="00000009000000000000" pitchFamily="49" charset="0"/>
              </a:rPr>
              <a:t>USING</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INDEX</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cc:Country</a:t>
            </a:r>
            <a:r>
              <a:rPr lang="en-US" b="0" i="0" dirty="0">
                <a:solidFill>
                  <a:srgbClr val="2D3748"/>
                </a:solidFill>
                <a:effectLst/>
                <a:latin typeface="Roboto Mono" panose="00000009000000000000" pitchFamily="49" charset="0"/>
              </a:rPr>
              <a:t>(formed) </a:t>
            </a:r>
            <a:r>
              <a:rPr lang="en-US" b="0" i="0" dirty="0">
                <a:solidFill>
                  <a:srgbClr val="718096"/>
                </a:solidFill>
                <a:effectLst/>
                <a:latin typeface="Roboto Mono" panose="00000009000000000000" pitchFamily="49" charset="0"/>
              </a:rPr>
              <a:t>USING</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JOIN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ON</a:t>
            </a:r>
            <a:r>
              <a:rPr lang="en-US" b="0" i="0" dirty="0">
                <a:solidFill>
                  <a:srgbClr val="2D3748"/>
                </a:solidFill>
                <a:effectLst/>
                <a:latin typeface="Roboto Mono" panose="00000009000000000000" pitchFamily="49" charset="0"/>
              </a:rPr>
              <a:t> p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a:t>
            </a:r>
            <a:endParaRPr lang="en-IN" dirty="0"/>
          </a:p>
        </p:txBody>
      </p:sp>
    </p:spTree>
    <p:extLst>
      <p:ext uri="{BB962C8B-B14F-4D97-AF65-F5344CB8AC3E}">
        <p14:creationId xmlns:p14="http://schemas.microsoft.com/office/powerpoint/2010/main" val="38302748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F1C3-8004-9BDF-ADA0-960808B51765}"/>
              </a:ext>
            </a:extLst>
          </p:cNvPr>
          <p:cNvSpPr>
            <a:spLocks noGrp="1"/>
          </p:cNvSpPr>
          <p:nvPr>
            <p:ph type="title"/>
          </p:nvPr>
        </p:nvSpPr>
        <p:spPr/>
        <p:txBody>
          <a:bodyPr/>
          <a:lstStyle/>
          <a:p>
            <a:r>
              <a:rPr lang="en-IN" dirty="0"/>
              <a:t>Indexes (types and limitations)</a:t>
            </a:r>
          </a:p>
        </p:txBody>
      </p:sp>
      <p:sp>
        <p:nvSpPr>
          <p:cNvPr id="3" name="Content Placeholder 2">
            <a:extLst>
              <a:ext uri="{FF2B5EF4-FFF2-40B4-BE49-F238E27FC236}">
                <a16:creationId xmlns:a16="http://schemas.microsoft.com/office/drawing/2014/main" id="{DE81F938-AD3D-3A8A-635C-83F7598856F8}"/>
              </a:ext>
            </a:extLst>
          </p:cNvPr>
          <p:cNvSpPr>
            <a:spLocks noGrp="1"/>
          </p:cNvSpPr>
          <p:nvPr>
            <p:ph idx="1"/>
          </p:nvPr>
        </p:nvSpPr>
        <p:spPr>
          <a:xfrm>
            <a:off x="1154954" y="2603500"/>
            <a:ext cx="10446496" cy="3911600"/>
          </a:xfrm>
        </p:spPr>
        <p:txBody>
          <a:bodyPr/>
          <a:lstStyle/>
          <a:p>
            <a:pPr algn="l"/>
            <a:r>
              <a:rPr lang="en-US" b="0" i="0" dirty="0">
                <a:solidFill>
                  <a:srgbClr val="2D3748"/>
                </a:solidFill>
                <a:effectLst/>
                <a:latin typeface="Nunito Sans" pitchFamily="2" charset="0"/>
              </a:rPr>
              <a:t>A database index is a redundant copy of some of the data in the database for the purpose of making searches of related data more efficient. </a:t>
            </a:r>
          </a:p>
          <a:p>
            <a:pPr algn="l"/>
            <a:r>
              <a:rPr lang="en-US" dirty="0">
                <a:solidFill>
                  <a:srgbClr val="2D3748"/>
                </a:solidFill>
                <a:latin typeface="Nunito Sans" pitchFamily="2" charset="0"/>
              </a:rPr>
              <a:t>C</a:t>
            </a:r>
            <a:r>
              <a:rPr lang="en-US" b="0" i="0" dirty="0">
                <a:solidFill>
                  <a:srgbClr val="2D3748"/>
                </a:solidFill>
                <a:effectLst/>
                <a:latin typeface="Nunito Sans" pitchFamily="2" charset="0"/>
              </a:rPr>
              <a:t>omes at the cost of additional storage space and slower writes, so deciding what to index and what not to index is an important and often non-trivial task.</a:t>
            </a:r>
          </a:p>
          <a:p>
            <a:pPr algn="l"/>
            <a:r>
              <a:rPr lang="en-US" b="0" i="0" dirty="0">
                <a:solidFill>
                  <a:srgbClr val="2D3748"/>
                </a:solidFill>
                <a:effectLst/>
                <a:latin typeface="Nunito Sans" pitchFamily="2" charset="0"/>
              </a:rPr>
              <a:t>Once an index has been created, it will be managed and kept up to date by the DBMS. </a:t>
            </a:r>
          </a:p>
          <a:p>
            <a:pPr algn="l"/>
            <a:r>
              <a:rPr lang="en-US" b="0" i="0" dirty="0">
                <a:solidFill>
                  <a:srgbClr val="2D3748"/>
                </a:solidFill>
                <a:effectLst/>
                <a:latin typeface="Nunito Sans" pitchFamily="2" charset="0"/>
              </a:rPr>
              <a:t>Neo4j will automatically pick up and start using the index once it has been created and brought online.</a:t>
            </a:r>
          </a:p>
          <a:p>
            <a:endParaRPr lang="en-IN" dirty="0"/>
          </a:p>
        </p:txBody>
      </p:sp>
    </p:spTree>
    <p:extLst>
      <p:ext uri="{BB962C8B-B14F-4D97-AF65-F5344CB8AC3E}">
        <p14:creationId xmlns:p14="http://schemas.microsoft.com/office/powerpoint/2010/main" val="210689218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F1C3-8004-9BDF-ADA0-960808B517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81F938-AD3D-3A8A-635C-83F7598856F8}"/>
              </a:ext>
            </a:extLst>
          </p:cNvPr>
          <p:cNvSpPr>
            <a:spLocks noGrp="1"/>
          </p:cNvSpPr>
          <p:nvPr>
            <p:ph idx="1"/>
          </p:nvPr>
        </p:nvSpPr>
        <p:spPr>
          <a:xfrm>
            <a:off x="1154954" y="2603500"/>
            <a:ext cx="10446496" cy="3911600"/>
          </a:xfrm>
        </p:spPr>
        <p:txBody>
          <a:bodyPr/>
          <a:lstStyle/>
          <a:p>
            <a:endParaRPr lang="en-IN" dirty="0"/>
          </a:p>
        </p:txBody>
      </p:sp>
    </p:spTree>
    <p:extLst>
      <p:ext uri="{BB962C8B-B14F-4D97-AF65-F5344CB8AC3E}">
        <p14:creationId xmlns:p14="http://schemas.microsoft.com/office/powerpoint/2010/main" val="15580029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F1C3-8004-9BDF-ADA0-960808B517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81F938-AD3D-3A8A-635C-83F7598856F8}"/>
              </a:ext>
            </a:extLst>
          </p:cNvPr>
          <p:cNvSpPr>
            <a:spLocks noGrp="1"/>
          </p:cNvSpPr>
          <p:nvPr>
            <p:ph idx="1"/>
          </p:nvPr>
        </p:nvSpPr>
        <p:spPr>
          <a:xfrm>
            <a:off x="1154954" y="2603500"/>
            <a:ext cx="10446496" cy="3911600"/>
          </a:xfrm>
        </p:spPr>
        <p:txBody>
          <a:bodyPr/>
          <a:lstStyle/>
          <a:p>
            <a:endParaRPr lang="en-IN" dirty="0"/>
          </a:p>
        </p:txBody>
      </p:sp>
    </p:spTree>
    <p:extLst>
      <p:ext uri="{BB962C8B-B14F-4D97-AF65-F5344CB8AC3E}">
        <p14:creationId xmlns:p14="http://schemas.microsoft.com/office/powerpoint/2010/main" val="421485712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F1C3-8004-9BDF-ADA0-960808B517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81F938-AD3D-3A8A-635C-83F7598856F8}"/>
              </a:ext>
            </a:extLst>
          </p:cNvPr>
          <p:cNvSpPr>
            <a:spLocks noGrp="1"/>
          </p:cNvSpPr>
          <p:nvPr>
            <p:ph idx="1"/>
          </p:nvPr>
        </p:nvSpPr>
        <p:spPr>
          <a:xfrm>
            <a:off x="1154954" y="2603500"/>
            <a:ext cx="10446496" cy="3911600"/>
          </a:xfrm>
        </p:spPr>
        <p:txBody>
          <a:bodyPr/>
          <a:lstStyle/>
          <a:p>
            <a:endParaRPr lang="en-IN" dirty="0"/>
          </a:p>
        </p:txBody>
      </p:sp>
    </p:spTree>
    <p:extLst>
      <p:ext uri="{BB962C8B-B14F-4D97-AF65-F5344CB8AC3E}">
        <p14:creationId xmlns:p14="http://schemas.microsoft.com/office/powerpoint/2010/main" val="1662596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26C0-74C0-E85E-0B9C-095CB7755B54}"/>
              </a:ext>
            </a:extLst>
          </p:cNvPr>
          <p:cNvSpPr>
            <a:spLocks noGrp="1"/>
          </p:cNvSpPr>
          <p:nvPr>
            <p:ph type="title"/>
          </p:nvPr>
        </p:nvSpPr>
        <p:spPr/>
        <p:txBody>
          <a:bodyPr/>
          <a:lstStyle/>
          <a:p>
            <a:r>
              <a:rPr lang="en-US" dirty="0"/>
              <a:t>Index types and predicate compatibility</a:t>
            </a:r>
            <a:endParaRPr lang="en-IN" dirty="0"/>
          </a:p>
        </p:txBody>
      </p:sp>
      <p:sp>
        <p:nvSpPr>
          <p:cNvPr id="3" name="Content Placeholder 2">
            <a:extLst>
              <a:ext uri="{FF2B5EF4-FFF2-40B4-BE49-F238E27FC236}">
                <a16:creationId xmlns:a16="http://schemas.microsoft.com/office/drawing/2014/main" id="{DD01769A-7947-CD4A-457F-577EA0BB9F2D}"/>
              </a:ext>
            </a:extLst>
          </p:cNvPr>
          <p:cNvSpPr>
            <a:spLocks noGrp="1"/>
          </p:cNvSpPr>
          <p:nvPr>
            <p:ph idx="1"/>
          </p:nvPr>
        </p:nvSpPr>
        <p:spPr>
          <a:xfrm>
            <a:off x="1154954" y="2603500"/>
            <a:ext cx="10417921" cy="3983038"/>
          </a:xfrm>
        </p:spPr>
        <p:txBody>
          <a:bodyPr/>
          <a:lstStyle/>
          <a:p>
            <a:r>
              <a:rPr lang="en-US" dirty="0"/>
              <a:t>Index solves some combination of a label/relationship type predicate and property predicates at the same time. </a:t>
            </a:r>
          </a:p>
          <a:p>
            <a:r>
              <a:rPr lang="en-US" dirty="0"/>
              <a:t>Different types of indexes available in Neo4j and these are compatible with different property predicates.</a:t>
            </a:r>
          </a:p>
          <a:p>
            <a:r>
              <a:rPr lang="en-US" dirty="0"/>
              <a:t>Indexes are most often used for MATCH and OPTIONAL MATCH clauses that combine a label/relationship type predicate with a property predicate. </a:t>
            </a:r>
          </a:p>
          <a:p>
            <a:r>
              <a:rPr lang="en-US" dirty="0"/>
              <a:t>Important to know what kind of predicates can be solved by the different indexes.</a:t>
            </a:r>
            <a:endParaRPr lang="en-IN" dirty="0"/>
          </a:p>
        </p:txBody>
      </p:sp>
    </p:spTree>
    <p:extLst>
      <p:ext uri="{BB962C8B-B14F-4D97-AF65-F5344CB8AC3E}">
        <p14:creationId xmlns:p14="http://schemas.microsoft.com/office/powerpoint/2010/main" val="34540755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F1C3-8004-9BDF-ADA0-960808B517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81F938-AD3D-3A8A-635C-83F7598856F8}"/>
              </a:ext>
            </a:extLst>
          </p:cNvPr>
          <p:cNvSpPr>
            <a:spLocks noGrp="1"/>
          </p:cNvSpPr>
          <p:nvPr>
            <p:ph idx="1"/>
          </p:nvPr>
        </p:nvSpPr>
        <p:spPr>
          <a:xfrm>
            <a:off x="1154954" y="2603500"/>
            <a:ext cx="10446496" cy="3911600"/>
          </a:xfrm>
        </p:spPr>
        <p:txBody>
          <a:bodyPr/>
          <a:lstStyle/>
          <a:p>
            <a:endParaRPr lang="en-IN" dirty="0"/>
          </a:p>
        </p:txBody>
      </p:sp>
    </p:spTree>
    <p:extLst>
      <p:ext uri="{BB962C8B-B14F-4D97-AF65-F5344CB8AC3E}">
        <p14:creationId xmlns:p14="http://schemas.microsoft.com/office/powerpoint/2010/main" val="16226090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F1C3-8004-9BDF-ADA0-960808B517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81F938-AD3D-3A8A-635C-83F7598856F8}"/>
              </a:ext>
            </a:extLst>
          </p:cNvPr>
          <p:cNvSpPr>
            <a:spLocks noGrp="1"/>
          </p:cNvSpPr>
          <p:nvPr>
            <p:ph idx="1"/>
          </p:nvPr>
        </p:nvSpPr>
        <p:spPr>
          <a:xfrm>
            <a:off x="1154954" y="2603500"/>
            <a:ext cx="10446496" cy="3911600"/>
          </a:xfrm>
        </p:spPr>
        <p:txBody>
          <a:bodyPr/>
          <a:lstStyle/>
          <a:p>
            <a:endParaRPr lang="en-IN" dirty="0"/>
          </a:p>
        </p:txBody>
      </p:sp>
    </p:spTree>
    <p:extLst>
      <p:ext uri="{BB962C8B-B14F-4D97-AF65-F5344CB8AC3E}">
        <p14:creationId xmlns:p14="http://schemas.microsoft.com/office/powerpoint/2010/main" val="88207213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F1C3-8004-9BDF-ADA0-960808B517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81F938-AD3D-3A8A-635C-83F7598856F8}"/>
              </a:ext>
            </a:extLst>
          </p:cNvPr>
          <p:cNvSpPr>
            <a:spLocks noGrp="1"/>
          </p:cNvSpPr>
          <p:nvPr>
            <p:ph idx="1"/>
          </p:nvPr>
        </p:nvSpPr>
        <p:spPr>
          <a:xfrm>
            <a:off x="1154954" y="2603500"/>
            <a:ext cx="10446496" cy="3911600"/>
          </a:xfrm>
        </p:spPr>
        <p:txBody>
          <a:bodyPr/>
          <a:lstStyle/>
          <a:p>
            <a:endParaRPr lang="en-IN" dirty="0"/>
          </a:p>
        </p:txBody>
      </p:sp>
    </p:spTree>
    <p:extLst>
      <p:ext uri="{BB962C8B-B14F-4D97-AF65-F5344CB8AC3E}">
        <p14:creationId xmlns:p14="http://schemas.microsoft.com/office/powerpoint/2010/main" val="180760228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F1C3-8004-9BDF-ADA0-960808B517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81F938-AD3D-3A8A-635C-83F7598856F8}"/>
              </a:ext>
            </a:extLst>
          </p:cNvPr>
          <p:cNvSpPr>
            <a:spLocks noGrp="1"/>
          </p:cNvSpPr>
          <p:nvPr>
            <p:ph idx="1"/>
          </p:nvPr>
        </p:nvSpPr>
        <p:spPr>
          <a:xfrm>
            <a:off x="1154954" y="2603500"/>
            <a:ext cx="10446496" cy="3911600"/>
          </a:xfrm>
        </p:spPr>
        <p:txBody>
          <a:bodyPr/>
          <a:lstStyle/>
          <a:p>
            <a:endParaRPr lang="en-IN" dirty="0"/>
          </a:p>
        </p:txBody>
      </p:sp>
    </p:spTree>
    <p:extLst>
      <p:ext uri="{BB962C8B-B14F-4D97-AF65-F5344CB8AC3E}">
        <p14:creationId xmlns:p14="http://schemas.microsoft.com/office/powerpoint/2010/main" val="13522230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F1C3-8004-9BDF-ADA0-960808B517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81F938-AD3D-3A8A-635C-83F7598856F8}"/>
              </a:ext>
            </a:extLst>
          </p:cNvPr>
          <p:cNvSpPr>
            <a:spLocks noGrp="1"/>
          </p:cNvSpPr>
          <p:nvPr>
            <p:ph idx="1"/>
          </p:nvPr>
        </p:nvSpPr>
        <p:spPr>
          <a:xfrm>
            <a:off x="1154954" y="2603500"/>
            <a:ext cx="10446496" cy="3911600"/>
          </a:xfrm>
        </p:spPr>
        <p:txBody>
          <a:bodyPr/>
          <a:lstStyle/>
          <a:p>
            <a:endParaRPr lang="en-IN" dirty="0"/>
          </a:p>
        </p:txBody>
      </p:sp>
    </p:spTree>
    <p:extLst>
      <p:ext uri="{BB962C8B-B14F-4D97-AF65-F5344CB8AC3E}">
        <p14:creationId xmlns:p14="http://schemas.microsoft.com/office/powerpoint/2010/main" val="21045384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F1C3-8004-9BDF-ADA0-960808B517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81F938-AD3D-3A8A-635C-83F7598856F8}"/>
              </a:ext>
            </a:extLst>
          </p:cNvPr>
          <p:cNvSpPr>
            <a:spLocks noGrp="1"/>
          </p:cNvSpPr>
          <p:nvPr>
            <p:ph idx="1"/>
          </p:nvPr>
        </p:nvSpPr>
        <p:spPr>
          <a:xfrm>
            <a:off x="1154954" y="2603500"/>
            <a:ext cx="10446496" cy="3911600"/>
          </a:xfrm>
        </p:spPr>
        <p:txBody>
          <a:bodyPr/>
          <a:lstStyle/>
          <a:p>
            <a:endParaRPr lang="en-IN" dirty="0"/>
          </a:p>
        </p:txBody>
      </p:sp>
    </p:spTree>
    <p:extLst>
      <p:ext uri="{BB962C8B-B14F-4D97-AF65-F5344CB8AC3E}">
        <p14:creationId xmlns:p14="http://schemas.microsoft.com/office/powerpoint/2010/main" val="207679195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F1C3-8004-9BDF-ADA0-960808B517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81F938-AD3D-3A8A-635C-83F7598856F8}"/>
              </a:ext>
            </a:extLst>
          </p:cNvPr>
          <p:cNvSpPr>
            <a:spLocks noGrp="1"/>
          </p:cNvSpPr>
          <p:nvPr>
            <p:ph idx="1"/>
          </p:nvPr>
        </p:nvSpPr>
        <p:spPr>
          <a:xfrm>
            <a:off x="1154954" y="2603500"/>
            <a:ext cx="10446496" cy="3911600"/>
          </a:xfrm>
        </p:spPr>
        <p:txBody>
          <a:bodyPr/>
          <a:lstStyle/>
          <a:p>
            <a:endParaRPr lang="en-IN" dirty="0"/>
          </a:p>
        </p:txBody>
      </p:sp>
    </p:spTree>
    <p:extLst>
      <p:ext uri="{BB962C8B-B14F-4D97-AF65-F5344CB8AC3E}">
        <p14:creationId xmlns:p14="http://schemas.microsoft.com/office/powerpoint/2010/main" val="25928291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F1C3-8004-9BDF-ADA0-960808B517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81F938-AD3D-3A8A-635C-83F7598856F8}"/>
              </a:ext>
            </a:extLst>
          </p:cNvPr>
          <p:cNvSpPr>
            <a:spLocks noGrp="1"/>
          </p:cNvSpPr>
          <p:nvPr>
            <p:ph idx="1"/>
          </p:nvPr>
        </p:nvSpPr>
        <p:spPr>
          <a:xfrm>
            <a:off x="1154954" y="2603500"/>
            <a:ext cx="10446496" cy="3911600"/>
          </a:xfrm>
        </p:spPr>
        <p:txBody>
          <a:bodyPr/>
          <a:lstStyle/>
          <a:p>
            <a:endParaRPr lang="en-IN" dirty="0"/>
          </a:p>
        </p:txBody>
      </p:sp>
    </p:spTree>
    <p:extLst>
      <p:ext uri="{BB962C8B-B14F-4D97-AF65-F5344CB8AC3E}">
        <p14:creationId xmlns:p14="http://schemas.microsoft.com/office/powerpoint/2010/main" val="31427673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F1C3-8004-9BDF-ADA0-960808B517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81F938-AD3D-3A8A-635C-83F7598856F8}"/>
              </a:ext>
            </a:extLst>
          </p:cNvPr>
          <p:cNvSpPr>
            <a:spLocks noGrp="1"/>
          </p:cNvSpPr>
          <p:nvPr>
            <p:ph idx="1"/>
          </p:nvPr>
        </p:nvSpPr>
        <p:spPr>
          <a:xfrm>
            <a:off x="1154954" y="2603500"/>
            <a:ext cx="10446496" cy="3911600"/>
          </a:xfrm>
        </p:spPr>
        <p:txBody>
          <a:bodyPr/>
          <a:lstStyle/>
          <a:p>
            <a:endParaRPr lang="en-IN" dirty="0"/>
          </a:p>
        </p:txBody>
      </p:sp>
    </p:spTree>
    <p:extLst>
      <p:ext uri="{BB962C8B-B14F-4D97-AF65-F5344CB8AC3E}">
        <p14:creationId xmlns:p14="http://schemas.microsoft.com/office/powerpoint/2010/main" val="76109451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F1C3-8004-9BDF-ADA0-960808B517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81F938-AD3D-3A8A-635C-83F7598856F8}"/>
              </a:ext>
            </a:extLst>
          </p:cNvPr>
          <p:cNvSpPr>
            <a:spLocks noGrp="1"/>
          </p:cNvSpPr>
          <p:nvPr>
            <p:ph idx="1"/>
          </p:nvPr>
        </p:nvSpPr>
        <p:spPr>
          <a:xfrm>
            <a:off x="1154954" y="2603500"/>
            <a:ext cx="10446496" cy="3911600"/>
          </a:xfrm>
        </p:spPr>
        <p:txBody>
          <a:bodyPr/>
          <a:lstStyle/>
          <a:p>
            <a:endParaRPr lang="en-IN" dirty="0"/>
          </a:p>
        </p:txBody>
      </p:sp>
    </p:spTree>
    <p:extLst>
      <p:ext uri="{BB962C8B-B14F-4D97-AF65-F5344CB8AC3E}">
        <p14:creationId xmlns:p14="http://schemas.microsoft.com/office/powerpoint/2010/main" val="11236509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83</TotalTime>
  <Words>7017</Words>
  <Application>Microsoft Office PowerPoint</Application>
  <PresentationFormat>Widescreen</PresentationFormat>
  <Paragraphs>493</Paragraphs>
  <Slides>104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104</vt:i4>
      </vt:variant>
    </vt:vector>
  </HeadingPairs>
  <TitlesOfParts>
    <vt:vector size="111" baseType="lpstr">
      <vt:lpstr>Arial</vt:lpstr>
      <vt:lpstr>Century Gothic</vt:lpstr>
      <vt:lpstr>Nunito Sans</vt:lpstr>
      <vt:lpstr>Roboto Mono</vt:lpstr>
      <vt:lpstr>Wingdings</vt:lpstr>
      <vt:lpstr>Wingdings 3</vt:lpstr>
      <vt:lpstr>Ion Boardroom</vt:lpstr>
      <vt:lpstr>Indexes in Neo4j</vt:lpstr>
      <vt:lpstr>Query performance</vt:lpstr>
      <vt:lpstr>Execution plan</vt:lpstr>
      <vt:lpstr>Cypher planner</vt:lpstr>
      <vt:lpstr>Cypher planner options</vt:lpstr>
      <vt:lpstr>Profile a query</vt:lpstr>
      <vt:lpstr>Profile query</vt:lpstr>
      <vt:lpstr>Indexes</vt:lpstr>
      <vt:lpstr>Index types and predicate compatibility</vt:lpstr>
      <vt:lpstr>Types of indexes</vt:lpstr>
      <vt:lpstr>Indexes</vt:lpstr>
      <vt:lpstr>Indexes</vt:lpstr>
      <vt:lpstr>LOOKUP indexes</vt:lpstr>
      <vt:lpstr>PowerPoint Presentation</vt:lpstr>
      <vt:lpstr>LOOKUP indexes</vt:lpstr>
      <vt:lpstr>Create a node label lookup index</vt:lpstr>
      <vt:lpstr>Create a relationship type lookup index</vt:lpstr>
      <vt:lpstr>RANGE indexes</vt:lpstr>
      <vt:lpstr>RANGE indexes</vt:lpstr>
      <vt:lpstr>Create a range index on nodes</vt:lpstr>
      <vt:lpstr>Create a range index on relationships</vt:lpstr>
      <vt:lpstr>POINT indexes</vt:lpstr>
      <vt:lpstr>POINT indexes</vt:lpstr>
      <vt:lpstr>Create a point index on nodes</vt:lpstr>
      <vt:lpstr>Create a point index on relationships</vt:lpstr>
      <vt:lpstr>TEXT indexes</vt:lpstr>
      <vt:lpstr>TEXT indexes</vt:lpstr>
      <vt:lpstr>Create a text index on nodes</vt:lpstr>
      <vt:lpstr>Create a text index on relationships</vt:lpstr>
      <vt:lpstr>Text Indexes</vt:lpstr>
      <vt:lpstr>Drop an index</vt:lpstr>
      <vt:lpstr>List indexes</vt:lpstr>
      <vt:lpstr>Show Indexes</vt:lpstr>
      <vt:lpstr>PowerPoint Presentation</vt:lpstr>
      <vt:lpstr>Indexes and predicates</vt:lpstr>
      <vt:lpstr>Indexes and predicates</vt:lpstr>
      <vt:lpstr>Indexes and predicates</vt:lpstr>
      <vt:lpstr>Composite indexes</vt:lpstr>
      <vt:lpstr>Index preference</vt:lpstr>
      <vt:lpstr>Node label LOOKUP index example</vt:lpstr>
      <vt:lpstr>Relationship type LOOKUP index example</vt:lpstr>
      <vt:lpstr>Node RANGE index example</vt:lpstr>
      <vt:lpstr>Relationship RANGE index example</vt:lpstr>
      <vt:lpstr>Node TEXT index</vt:lpstr>
      <vt:lpstr>Relationship TEXT index</vt:lpstr>
      <vt:lpstr>Multiple available index types</vt:lpstr>
      <vt:lpstr>Equality check using WHERE (single-property index)</vt:lpstr>
      <vt:lpstr>Equality check using WHERE (composite index)</vt:lpstr>
      <vt:lpstr>Range comparisons using WHERE (single-property index)</vt:lpstr>
      <vt:lpstr>Range comparisons using WHERE (composite index)</vt:lpstr>
      <vt:lpstr>Multiple range comparisons using WHERE (single-property index)</vt:lpstr>
      <vt:lpstr>Multiple range comparisons using WHERE (composite index)</vt:lpstr>
      <vt:lpstr>List membership check using IN (single-property index)</vt:lpstr>
      <vt:lpstr>List membership check using IN (composite index)</vt:lpstr>
      <vt:lpstr>Prefix search using STARTS WITH (single-property index)</vt:lpstr>
      <vt:lpstr>Prefix search using STARTS WITH (composite index)</vt:lpstr>
      <vt:lpstr>Suffix search using ENDS WITH (single-property index) </vt:lpstr>
      <vt:lpstr>Suffix search using ENDS WITH (composite index)</vt:lpstr>
      <vt:lpstr>Substring search using CONTAINS (single-property index)</vt:lpstr>
      <vt:lpstr>Substring search using CONTAINS (composite index)</vt:lpstr>
      <vt:lpstr>Existence check using IS NOT NULL (single-property index)</vt:lpstr>
      <vt:lpstr>Existence check using IS NOT NULL (composite index)</vt:lpstr>
      <vt:lpstr>Aggregating functions </vt:lpstr>
      <vt:lpstr>Index-backed property-lookup</vt:lpstr>
      <vt:lpstr>Index-backed property-lookup</vt:lpstr>
      <vt:lpstr>Index-backed property-lookup</vt:lpstr>
      <vt:lpstr>Index-backed ORDER BY </vt:lpstr>
      <vt:lpstr>min() and max()</vt:lpstr>
      <vt:lpstr>Optimisation</vt:lpstr>
      <vt:lpstr>Planner hints and the USING keyword</vt:lpstr>
      <vt:lpstr>Planner hints and the USING keyword</vt:lpstr>
      <vt:lpstr>Planner hints and the USING keyword</vt:lpstr>
      <vt:lpstr>Index hints</vt:lpstr>
      <vt:lpstr>Index hints options</vt:lpstr>
      <vt:lpstr>Query using a node index hint</vt:lpstr>
      <vt:lpstr>Query using a node text index hint</vt:lpstr>
      <vt:lpstr>Query using a relationship index hint</vt:lpstr>
      <vt:lpstr>Query using a relationship text index hint</vt:lpstr>
      <vt:lpstr>Query using multiple index hints</vt:lpstr>
      <vt:lpstr>Query using multiple index hints with a disjunction</vt:lpstr>
      <vt:lpstr>Scan hints </vt:lpstr>
      <vt:lpstr>Hinting a relationship type scan</vt:lpstr>
      <vt:lpstr>Query using multiple scan hints with a disjunction</vt:lpstr>
      <vt:lpstr>Join hints</vt:lpstr>
      <vt:lpstr>Hinting a join on a single node</vt:lpstr>
      <vt:lpstr>Indexes (types and limitations)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Indexes in Neo4j</dc:title>
  <dc:creator>anju munoth</dc:creator>
  <cp:lastModifiedBy>anju munoth</cp:lastModifiedBy>
  <cp:revision>123</cp:revision>
  <dcterms:created xsi:type="dcterms:W3CDTF">2023-02-22T01:44:50Z</dcterms:created>
  <dcterms:modified xsi:type="dcterms:W3CDTF">2023-02-22T03:08:12Z</dcterms:modified>
</cp:coreProperties>
</file>