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325" r:id="rId4"/>
    <p:sldId id="326" r:id="rId5"/>
    <p:sldId id="327" r:id="rId6"/>
    <p:sldId id="328" r:id="rId7"/>
    <p:sldId id="329" r:id="rId8"/>
    <p:sldId id="330" r:id="rId9"/>
    <p:sldId id="331" r:id="rId10"/>
    <p:sldId id="332" r:id="rId11"/>
    <p:sldId id="333" r:id="rId12"/>
    <p:sldId id="266" r:id="rId13"/>
    <p:sldId id="267" r:id="rId14"/>
    <p:sldId id="317" r:id="rId15"/>
    <p:sldId id="268" r:id="rId16"/>
    <p:sldId id="269" r:id="rId17"/>
    <p:sldId id="270" r:id="rId18"/>
    <p:sldId id="271" r:id="rId19"/>
    <p:sldId id="272" r:id="rId20"/>
    <p:sldId id="273" r:id="rId21"/>
    <p:sldId id="276" r:id="rId22"/>
    <p:sldId id="275" r:id="rId23"/>
    <p:sldId id="277" r:id="rId24"/>
    <p:sldId id="278" r:id="rId25"/>
    <p:sldId id="279" r:id="rId26"/>
    <p:sldId id="280" r:id="rId27"/>
    <p:sldId id="281" r:id="rId28"/>
    <p:sldId id="341" r:id="rId29"/>
    <p:sldId id="342" r:id="rId30"/>
    <p:sldId id="343" r:id="rId31"/>
    <p:sldId id="344" r:id="rId32"/>
    <p:sldId id="274" r:id="rId33"/>
    <p:sldId id="260" r:id="rId34"/>
    <p:sldId id="261" r:id="rId35"/>
    <p:sldId id="349" r:id="rId36"/>
    <p:sldId id="350" r:id="rId37"/>
    <p:sldId id="257" r:id="rId38"/>
    <p:sldId id="258" r:id="rId39"/>
    <p:sldId id="334" r:id="rId40"/>
    <p:sldId id="336" r:id="rId41"/>
    <p:sldId id="337" r:id="rId42"/>
    <p:sldId id="338" r:id="rId43"/>
    <p:sldId id="264" r:id="rId44"/>
    <p:sldId id="265" r:id="rId45"/>
    <p:sldId id="263" r:id="rId46"/>
    <p:sldId id="282" r:id="rId47"/>
    <p:sldId id="283" r:id="rId48"/>
    <p:sldId id="284" r:id="rId49"/>
    <p:sldId id="285" r:id="rId50"/>
    <p:sldId id="286" r:id="rId51"/>
    <p:sldId id="287" r:id="rId52"/>
    <p:sldId id="288"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 id="309" r:id="rId73"/>
    <p:sldId id="310" r:id="rId74"/>
    <p:sldId id="311" r:id="rId75"/>
    <p:sldId id="312" r:id="rId76"/>
    <p:sldId id="313" r:id="rId77"/>
    <p:sldId id="318" r:id="rId78"/>
    <p:sldId id="315" r:id="rId79"/>
    <p:sldId id="316" r:id="rId80"/>
    <p:sldId id="319" r:id="rId81"/>
    <p:sldId id="320" r:id="rId82"/>
    <p:sldId id="321" r:id="rId83"/>
    <p:sldId id="322" r:id="rId84"/>
    <p:sldId id="323" r:id="rId85"/>
    <p:sldId id="351" r:id="rId86"/>
    <p:sldId id="324" r:id="rId87"/>
    <p:sldId id="339" r:id="rId88"/>
    <p:sldId id="340" r:id="rId89"/>
    <p:sldId id="346" r:id="rId90"/>
    <p:sldId id="347" r:id="rId91"/>
    <p:sldId id="345" r:id="rId92"/>
    <p:sldId id="348" r:id="rId93"/>
    <p:sldId id="352"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53"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39640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BBDEC-F76E-4654-9DD4-ADAA7E9EB169}"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517485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3560339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985573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931035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C8BBDEC-F76E-4654-9DD4-ADAA7E9EB169}"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1639100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C8BBDEC-F76E-4654-9DD4-ADAA7E9EB169}" type="datetimeFigureOut">
              <a:rPr lang="en-IN" smtClean="0"/>
              <a:t>19-02-2023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2386289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20035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90237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392394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BBDEC-F76E-4654-9DD4-ADAA7E9EB169}" type="datetimeFigureOut">
              <a:rPr lang="en-IN" smtClean="0"/>
              <a:t>19-02-2023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247829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8BBDEC-F76E-4654-9DD4-ADAA7E9EB169}"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212519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BBDEC-F76E-4654-9DD4-ADAA7E9EB169}" type="datetimeFigureOut">
              <a:rPr lang="en-IN" smtClean="0"/>
              <a:t>19-02-2023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59502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8BBDEC-F76E-4654-9DD4-ADAA7E9EB169}" type="datetimeFigureOut">
              <a:rPr lang="en-IN" smtClean="0"/>
              <a:t>19-02-2023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404922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BBDEC-F76E-4654-9DD4-ADAA7E9EB169}" type="datetimeFigureOut">
              <a:rPr lang="en-IN" smtClean="0"/>
              <a:t>19-02-2023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429105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BBDEC-F76E-4654-9DD4-ADAA7E9EB169}"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227599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8BBDEC-F76E-4654-9DD4-ADAA7E9EB169}" type="datetimeFigureOut">
              <a:rPr lang="en-IN" smtClean="0"/>
              <a:t>19-02-2023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BBF887D-75E7-412C-832A-CF08E117D8C9}" type="slidenum">
              <a:rPr lang="en-IN" smtClean="0"/>
              <a:t>‹#›</a:t>
            </a:fld>
            <a:endParaRPr lang="en-IN"/>
          </a:p>
        </p:txBody>
      </p:sp>
    </p:spTree>
    <p:extLst>
      <p:ext uri="{BB962C8B-B14F-4D97-AF65-F5344CB8AC3E}">
        <p14:creationId xmlns:p14="http://schemas.microsoft.com/office/powerpoint/2010/main" val="346745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C8BBDEC-F76E-4654-9DD4-ADAA7E9EB169}" type="datetimeFigureOut">
              <a:rPr lang="en-IN" smtClean="0"/>
              <a:t>19-02-2023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BBF887D-75E7-412C-832A-CF08E117D8C9}" type="slidenum">
              <a:rPr lang="en-IN" smtClean="0"/>
              <a:t>‹#›</a:t>
            </a:fld>
            <a:endParaRPr lang="en-IN"/>
          </a:p>
        </p:txBody>
      </p:sp>
    </p:spTree>
    <p:extLst>
      <p:ext uri="{BB962C8B-B14F-4D97-AF65-F5344CB8AC3E}">
        <p14:creationId xmlns:p14="http://schemas.microsoft.com/office/powerpoint/2010/main" val="2186898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D2B4-037B-4B0D-4C06-9C5116798DBA}"/>
              </a:ext>
            </a:extLst>
          </p:cNvPr>
          <p:cNvSpPr>
            <a:spLocks noGrp="1"/>
          </p:cNvSpPr>
          <p:nvPr>
            <p:ph type="ctrTitle"/>
          </p:nvPr>
        </p:nvSpPr>
        <p:spPr/>
        <p:txBody>
          <a:bodyPr/>
          <a:lstStyle/>
          <a:p>
            <a:r>
              <a:rPr lang="en-US" dirty="0"/>
              <a:t>Neo4j Cypher queries</a:t>
            </a:r>
            <a:endParaRPr lang="en-IN" dirty="0"/>
          </a:p>
        </p:txBody>
      </p:sp>
      <p:sp>
        <p:nvSpPr>
          <p:cNvPr id="3" name="Subtitle 2">
            <a:extLst>
              <a:ext uri="{FF2B5EF4-FFF2-40B4-BE49-F238E27FC236}">
                <a16:creationId xmlns:a16="http://schemas.microsoft.com/office/drawing/2014/main" id="{5A6D6932-B152-2F77-537F-26334BA126DA}"/>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149152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lstStyle/>
          <a:p>
            <a:endParaRPr lang="en-IN" dirty="0"/>
          </a:p>
        </p:txBody>
      </p:sp>
    </p:spTree>
    <p:extLst>
      <p:ext uri="{BB962C8B-B14F-4D97-AF65-F5344CB8AC3E}">
        <p14:creationId xmlns:p14="http://schemas.microsoft.com/office/powerpoint/2010/main" val="171758985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US" dirty="0"/>
              <a:t>Variable Length Relationship	</a:t>
            </a:r>
            <a:endParaRPr lang="en-IN" dirty="0"/>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r>
              <a:rPr lang="en-US" dirty="0"/>
              <a:t>finds data in the graph with a shape that fits the pattern: specifically a node (with the name property 'Filipa') and then the KNOWS related nodes, one or two hops away. </a:t>
            </a:r>
          </a:p>
          <a:p>
            <a:r>
              <a:rPr lang="en-US" dirty="0"/>
              <a:t>This is a typical example of finding first and second degree friends.</a:t>
            </a:r>
          </a:p>
          <a:p>
            <a:endParaRPr lang="en-US" dirty="0"/>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(me)-[:</a:t>
            </a:r>
            <a:r>
              <a:rPr lang="en-US" b="0" i="0" dirty="0">
                <a:solidFill>
                  <a:srgbClr val="3182CE"/>
                </a:solidFill>
                <a:effectLst/>
                <a:latin typeface="Roboto Mono" panose="00000009000000000000" pitchFamily="49" charset="0"/>
              </a:rPr>
              <a:t>KNOWS</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1..2</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remote_friend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me.name = </a:t>
            </a:r>
            <a:r>
              <a:rPr lang="en-US" b="0" i="0" dirty="0">
                <a:solidFill>
                  <a:srgbClr val="2F855A"/>
                </a:solidFill>
                <a:effectLst/>
                <a:latin typeface="Roboto Mono" panose="00000009000000000000" pitchFamily="49" charset="0"/>
              </a:rPr>
              <a:t>'Filipa'</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remote_friend.name</a:t>
            </a:r>
          </a:p>
          <a:p>
            <a:endParaRPr lang="en-IN" dirty="0"/>
          </a:p>
        </p:txBody>
      </p:sp>
      <p:graphicFrame>
        <p:nvGraphicFramePr>
          <p:cNvPr id="5" name="Table 4">
            <a:extLst>
              <a:ext uri="{FF2B5EF4-FFF2-40B4-BE49-F238E27FC236}">
                <a16:creationId xmlns:a16="http://schemas.microsoft.com/office/drawing/2014/main" id="{DDFECC41-9185-7746-124A-59CA1D49300E}"/>
              </a:ext>
            </a:extLst>
          </p:cNvPr>
          <p:cNvGraphicFramePr>
            <a:graphicFrameLocks noGrp="1"/>
          </p:cNvGraphicFramePr>
          <p:nvPr>
            <p:extLst>
              <p:ext uri="{D42A27DB-BD31-4B8C-83A1-F6EECF244321}">
                <p14:modId xmlns:p14="http://schemas.microsoft.com/office/powerpoint/2010/main" val="608399710"/>
              </p:ext>
            </p:extLst>
          </p:nvPr>
        </p:nvGraphicFramePr>
        <p:xfrm>
          <a:off x="1535906" y="5120323"/>
          <a:ext cx="6915150" cy="1097280"/>
        </p:xfrm>
        <a:graphic>
          <a:graphicData uri="http://schemas.openxmlformats.org/drawingml/2006/table">
            <a:tbl>
              <a:tblPr/>
              <a:tblGrid>
                <a:gridCol w="6915150">
                  <a:extLst>
                    <a:ext uri="{9D8B030D-6E8A-4147-A177-3AD203B41FA5}">
                      <a16:colId xmlns:a16="http://schemas.microsoft.com/office/drawing/2014/main" val="2693318870"/>
                    </a:ext>
                  </a:extLst>
                </a:gridCol>
              </a:tblGrid>
              <a:tr h="0">
                <a:tc>
                  <a:txBody>
                    <a:bodyPr/>
                    <a:lstStyle/>
                    <a:p>
                      <a:pPr algn="l" fontAlgn="t"/>
                      <a:r>
                        <a:rPr lang="en-IN" b="1">
                          <a:effectLst/>
                        </a:rPr>
                        <a:t>remote_friend.name</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3112052938"/>
                  </a:ext>
                </a:extLst>
              </a:tr>
              <a:tr h="0">
                <a:tc>
                  <a:txBody>
                    <a:bodyPr/>
                    <a:lstStyle/>
                    <a:p>
                      <a:pPr algn="l" fontAlgn="t"/>
                      <a:r>
                        <a:rPr lang="en-IN">
                          <a:effectLst/>
                        </a:rPr>
                        <a:t>"Dilshad"</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3549005488"/>
                  </a:ext>
                </a:extLst>
              </a:tr>
              <a:tr h="0">
                <a:tc>
                  <a:txBody>
                    <a:bodyPr/>
                    <a:lstStyle/>
                    <a:p>
                      <a:pPr algn="l" fontAlgn="t"/>
                      <a:r>
                        <a:rPr lang="en-IN" dirty="0">
                          <a:effectLst/>
                        </a:rPr>
                        <a:t>"Anders"</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1623197826"/>
                  </a:ext>
                </a:extLst>
              </a:tr>
            </a:tbl>
          </a:graphicData>
        </a:graphic>
      </p:graphicFrame>
    </p:spTree>
    <p:extLst>
      <p:ext uri="{BB962C8B-B14F-4D97-AF65-F5344CB8AC3E}">
        <p14:creationId xmlns:p14="http://schemas.microsoft.com/office/powerpoint/2010/main" val="21973002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IN" dirty="0"/>
              <a:t>List comprehension</a:t>
            </a:r>
            <a:br>
              <a:rPr lang="en-IN" dirty="0"/>
            </a:br>
            <a:endParaRPr lang="en-IN" dirty="0"/>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pPr algn="l"/>
            <a:r>
              <a:rPr lang="en-US" b="0" i="0" dirty="0">
                <a:solidFill>
                  <a:srgbClr val="2D3748"/>
                </a:solidFill>
                <a:effectLst/>
                <a:latin typeface="Nunito Sans" pitchFamily="2" charset="0"/>
              </a:rPr>
              <a:t>List comprehension is a syntactic construct available in Cypher for creating a list based on existing lists. </a:t>
            </a:r>
          </a:p>
          <a:p>
            <a:pPr algn="l"/>
            <a:r>
              <a:rPr lang="en-US" dirty="0">
                <a:solidFill>
                  <a:srgbClr val="2D3748"/>
                </a:solidFill>
                <a:latin typeface="Nunito Sans" pitchFamily="2" charset="0"/>
              </a:rPr>
              <a:t>F</a:t>
            </a:r>
            <a:r>
              <a:rPr lang="en-US" b="0" i="0" dirty="0">
                <a:solidFill>
                  <a:srgbClr val="2D3748"/>
                </a:solidFill>
                <a:effectLst/>
                <a:latin typeface="Nunito Sans" pitchFamily="2" charset="0"/>
              </a:rPr>
              <a:t>ollows the form of the mathematical set-builder notation (set comprehension) instead of the use of map and filter functions.</a:t>
            </a:r>
          </a:p>
          <a:p>
            <a:pPr algn="l"/>
            <a:endParaRPr lang="en-US" dirty="0">
              <a:solidFill>
                <a:srgbClr val="2D3748"/>
              </a:solidFill>
              <a:latin typeface="Nunito Sans" pitchFamily="2" charset="0"/>
            </a:endParaRPr>
          </a:p>
          <a:p>
            <a:pPr algn="l"/>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[x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range</a:t>
            </a:r>
            <a:r>
              <a:rPr lang="en-US" b="0" i="0" dirty="0">
                <a:solidFill>
                  <a:srgbClr val="2D3748"/>
                </a:solidFill>
                <a:effectLst/>
                <a:latin typeface="Roboto Mono" panose="00000009000000000000" pitchFamily="49" charset="0"/>
              </a:rPr>
              <a:t>(0,10)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x % </a:t>
            </a:r>
            <a:r>
              <a:rPr lang="en-US" b="0" i="0" dirty="0">
                <a:solidFill>
                  <a:srgbClr val="3182CE"/>
                </a:solidFill>
                <a:effectLst/>
                <a:latin typeface="Roboto Mono" panose="00000009000000000000" pitchFamily="49" charset="0"/>
              </a:rPr>
              <a:t>2</a:t>
            </a:r>
            <a:r>
              <a:rPr lang="en-US" b="0" i="0" dirty="0">
                <a:solidFill>
                  <a:srgbClr val="2D3748"/>
                </a:solidFill>
                <a:effectLst/>
                <a:latin typeface="Roboto Mono" panose="00000009000000000000" pitchFamily="49" charset="0"/>
              </a:rPr>
              <a:t> = </a:t>
            </a:r>
            <a:r>
              <a:rPr lang="en-US" b="0" i="0" dirty="0">
                <a:solidFill>
                  <a:srgbClr val="3182CE"/>
                </a:solidFill>
                <a:effectLst/>
                <a:latin typeface="Roboto Mono" panose="00000009000000000000" pitchFamily="49" charset="0"/>
              </a:rPr>
              <a:t>0</a:t>
            </a:r>
            <a:r>
              <a:rPr lang="en-US" b="0" i="0" dirty="0">
                <a:solidFill>
                  <a:srgbClr val="2D3748"/>
                </a:solidFill>
                <a:effectLst/>
                <a:latin typeface="Roboto Mono" panose="00000009000000000000" pitchFamily="49" charset="0"/>
              </a:rPr>
              <a:t> | x^</a:t>
            </a:r>
            <a:r>
              <a:rPr lang="en-US" b="0" i="0" dirty="0">
                <a:solidFill>
                  <a:srgbClr val="3182CE"/>
                </a:solidFill>
                <a:effectLst/>
                <a:latin typeface="Roboto Mono" panose="00000009000000000000" pitchFamily="49" charset="0"/>
              </a:rPr>
              <a:t>3</a:t>
            </a:r>
            <a:r>
              <a:rPr lang="en-US" b="0" i="0" dirty="0">
                <a:solidFill>
                  <a:srgbClr val="2D3748"/>
                </a:solidFill>
                <a:effectLst/>
                <a:latin typeface="Roboto Mono" panose="00000009000000000000" pitchFamily="49" charset="0"/>
              </a:rPr>
              <a:t> ]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result</a:t>
            </a:r>
            <a:endParaRPr lang="en-US" b="0" i="0" dirty="0">
              <a:solidFill>
                <a:srgbClr val="2D3748"/>
              </a:solidFill>
              <a:effectLst/>
              <a:latin typeface="Nunito Sans" pitchFamily="2" charset="0"/>
            </a:endParaRPr>
          </a:p>
          <a:p>
            <a:pPr algn="l"/>
            <a:endParaRPr lang="en-US" b="0" i="0" dirty="0">
              <a:solidFill>
                <a:srgbClr val="2D3748"/>
              </a:solidFill>
              <a:effectLst/>
              <a:latin typeface="Nunito Sans" pitchFamily="2" charset="0"/>
            </a:endParaRPr>
          </a:p>
          <a:p>
            <a:endParaRPr lang="en-IN" dirty="0"/>
          </a:p>
        </p:txBody>
      </p:sp>
      <p:graphicFrame>
        <p:nvGraphicFramePr>
          <p:cNvPr id="4" name="Table 3">
            <a:extLst>
              <a:ext uri="{FF2B5EF4-FFF2-40B4-BE49-F238E27FC236}">
                <a16:creationId xmlns:a16="http://schemas.microsoft.com/office/drawing/2014/main" id="{977C04E9-8805-2284-03DC-37606AEBA945}"/>
              </a:ext>
            </a:extLst>
          </p:cNvPr>
          <p:cNvGraphicFramePr>
            <a:graphicFrameLocks noGrp="1"/>
          </p:cNvGraphicFramePr>
          <p:nvPr>
            <p:extLst>
              <p:ext uri="{D42A27DB-BD31-4B8C-83A1-F6EECF244321}">
                <p14:modId xmlns:p14="http://schemas.microsoft.com/office/powerpoint/2010/main" val="1354698056"/>
              </p:ext>
            </p:extLst>
          </p:nvPr>
        </p:nvGraphicFramePr>
        <p:xfrm>
          <a:off x="1650206" y="4974590"/>
          <a:ext cx="6915150" cy="731520"/>
        </p:xfrm>
        <a:graphic>
          <a:graphicData uri="http://schemas.openxmlformats.org/drawingml/2006/table">
            <a:tbl>
              <a:tblPr/>
              <a:tblGrid>
                <a:gridCol w="6915150">
                  <a:extLst>
                    <a:ext uri="{9D8B030D-6E8A-4147-A177-3AD203B41FA5}">
                      <a16:colId xmlns:a16="http://schemas.microsoft.com/office/drawing/2014/main" val="1198725148"/>
                    </a:ext>
                  </a:extLst>
                </a:gridCol>
              </a:tblGrid>
              <a:tr h="0">
                <a:tc>
                  <a:txBody>
                    <a:bodyPr/>
                    <a:lstStyle/>
                    <a:p>
                      <a:pPr algn="l" fontAlgn="t"/>
                      <a:r>
                        <a:rPr lang="en-IN" b="1">
                          <a:effectLst/>
                        </a:rPr>
                        <a:t>result</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323794976"/>
                  </a:ext>
                </a:extLst>
              </a:tr>
              <a:tr h="0">
                <a:tc>
                  <a:txBody>
                    <a:bodyPr/>
                    <a:lstStyle/>
                    <a:p>
                      <a:pPr algn="l" fontAlgn="t"/>
                      <a:r>
                        <a:rPr lang="en-IN" dirty="0">
                          <a:effectLst/>
                        </a:rPr>
                        <a:t>[0.0,8.0,64.0,216.0,512.0,1000.0]</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516473677"/>
                  </a:ext>
                </a:extLst>
              </a:tr>
            </a:tbl>
          </a:graphicData>
        </a:graphic>
      </p:graphicFrame>
    </p:spTree>
    <p:extLst>
      <p:ext uri="{BB962C8B-B14F-4D97-AF65-F5344CB8AC3E}">
        <p14:creationId xmlns:p14="http://schemas.microsoft.com/office/powerpoint/2010/main" val="5711304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IN" dirty="0"/>
              <a:t>List comprehension</a:t>
            </a:r>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[x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range</a:t>
            </a:r>
            <a:r>
              <a:rPr lang="en-US" b="0" i="0" dirty="0">
                <a:solidFill>
                  <a:srgbClr val="2D3748"/>
                </a:solidFill>
                <a:effectLst/>
                <a:latin typeface="Roboto Mono" panose="00000009000000000000" pitchFamily="49" charset="0"/>
              </a:rPr>
              <a:t>(0,10)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x % </a:t>
            </a:r>
            <a:r>
              <a:rPr lang="en-US" b="0" i="0" dirty="0">
                <a:solidFill>
                  <a:srgbClr val="3182CE"/>
                </a:solidFill>
                <a:effectLst/>
                <a:latin typeface="Roboto Mono" panose="00000009000000000000" pitchFamily="49" charset="0"/>
              </a:rPr>
              <a:t>2</a:t>
            </a:r>
            <a:r>
              <a:rPr lang="en-US" b="0" i="0" dirty="0">
                <a:solidFill>
                  <a:srgbClr val="2D3748"/>
                </a:solidFill>
                <a:effectLst/>
                <a:latin typeface="Roboto Mono" panose="00000009000000000000" pitchFamily="49" charset="0"/>
              </a:rPr>
              <a:t> = </a:t>
            </a:r>
            <a:r>
              <a:rPr lang="en-US" b="0" i="0" dirty="0">
                <a:solidFill>
                  <a:srgbClr val="3182CE"/>
                </a:solidFill>
                <a:effectLst/>
                <a:latin typeface="Roboto Mono" panose="00000009000000000000" pitchFamily="49" charset="0"/>
              </a:rPr>
              <a:t>0</a:t>
            </a:r>
            <a:r>
              <a:rPr lang="en-US" b="0" i="0" dirty="0">
                <a:solidFill>
                  <a:srgbClr val="2D3748"/>
                </a:solidFill>
                <a:effectLst/>
                <a:latin typeface="Roboto Mono" panose="00000009000000000000" pitchFamily="49" charset="0"/>
              </a:rPr>
              <a:t> ]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result</a:t>
            </a:r>
          </a:p>
          <a:p>
            <a:endParaRPr lang="en-IN" dirty="0"/>
          </a:p>
        </p:txBody>
      </p:sp>
      <p:graphicFrame>
        <p:nvGraphicFramePr>
          <p:cNvPr id="4" name="Table 3">
            <a:extLst>
              <a:ext uri="{FF2B5EF4-FFF2-40B4-BE49-F238E27FC236}">
                <a16:creationId xmlns:a16="http://schemas.microsoft.com/office/drawing/2014/main" id="{10F85B2A-5B57-E7E0-933F-0FDF660AB8C0}"/>
              </a:ext>
            </a:extLst>
          </p:cNvPr>
          <p:cNvGraphicFramePr>
            <a:graphicFrameLocks noGrp="1"/>
          </p:cNvGraphicFramePr>
          <p:nvPr>
            <p:extLst>
              <p:ext uri="{D42A27DB-BD31-4B8C-83A1-F6EECF244321}">
                <p14:modId xmlns:p14="http://schemas.microsoft.com/office/powerpoint/2010/main" val="114774725"/>
              </p:ext>
            </p:extLst>
          </p:nvPr>
        </p:nvGraphicFramePr>
        <p:xfrm>
          <a:off x="1350169" y="3063240"/>
          <a:ext cx="6915150" cy="731520"/>
        </p:xfrm>
        <a:graphic>
          <a:graphicData uri="http://schemas.openxmlformats.org/drawingml/2006/table">
            <a:tbl>
              <a:tblPr/>
              <a:tblGrid>
                <a:gridCol w="6915150">
                  <a:extLst>
                    <a:ext uri="{9D8B030D-6E8A-4147-A177-3AD203B41FA5}">
                      <a16:colId xmlns:a16="http://schemas.microsoft.com/office/drawing/2014/main" val="4016138149"/>
                    </a:ext>
                  </a:extLst>
                </a:gridCol>
              </a:tblGrid>
              <a:tr h="0">
                <a:tc>
                  <a:txBody>
                    <a:bodyPr/>
                    <a:lstStyle/>
                    <a:p>
                      <a:pPr algn="l" fontAlgn="t"/>
                      <a:r>
                        <a:rPr lang="en-IN" b="1">
                          <a:effectLst/>
                        </a:rPr>
                        <a:t>result</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4058806666"/>
                  </a:ext>
                </a:extLst>
              </a:tr>
              <a:tr h="0">
                <a:tc>
                  <a:txBody>
                    <a:bodyPr/>
                    <a:lstStyle/>
                    <a:p>
                      <a:pPr algn="l" fontAlgn="t"/>
                      <a:r>
                        <a:rPr lang="en-IN" dirty="0">
                          <a:effectLst/>
                        </a:rPr>
                        <a:t>[0,2,4,6,8,10]</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4259619817"/>
                  </a:ext>
                </a:extLst>
              </a:tr>
            </a:tbl>
          </a:graphicData>
        </a:graphic>
      </p:graphicFrame>
      <p:sp>
        <p:nvSpPr>
          <p:cNvPr id="6" name="TextBox 5">
            <a:extLst>
              <a:ext uri="{FF2B5EF4-FFF2-40B4-BE49-F238E27FC236}">
                <a16:creationId xmlns:a16="http://schemas.microsoft.com/office/drawing/2014/main" id="{E657C532-85F7-88D1-CF4F-3CD27568993C}"/>
              </a:ext>
            </a:extLst>
          </p:cNvPr>
          <p:cNvSpPr txBox="1"/>
          <p:nvPr/>
        </p:nvSpPr>
        <p:spPr>
          <a:xfrm>
            <a:off x="1350169" y="4348296"/>
            <a:ext cx="6093618" cy="369332"/>
          </a:xfrm>
          <a:prstGeom prst="rect">
            <a:avLst/>
          </a:prstGeom>
          <a:noFill/>
        </p:spPr>
        <p:txBody>
          <a:bodyPr wrap="square">
            <a:spAutoFit/>
          </a:bodyPr>
          <a:lstStyle/>
          <a:p>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[x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range</a:t>
            </a:r>
            <a:r>
              <a:rPr lang="en-US" b="0" i="0" dirty="0">
                <a:solidFill>
                  <a:srgbClr val="2D3748"/>
                </a:solidFill>
                <a:effectLst/>
                <a:latin typeface="Roboto Mono" panose="00000009000000000000" pitchFamily="49" charset="0"/>
              </a:rPr>
              <a:t>(0,10) | x^</a:t>
            </a:r>
            <a:r>
              <a:rPr lang="en-US" b="0" i="0" dirty="0">
                <a:solidFill>
                  <a:srgbClr val="3182CE"/>
                </a:solidFill>
                <a:effectLst/>
                <a:latin typeface="Roboto Mono" panose="00000009000000000000" pitchFamily="49" charset="0"/>
              </a:rPr>
              <a:t>3</a:t>
            </a:r>
            <a:r>
              <a:rPr lang="en-US" b="0" i="0" dirty="0">
                <a:solidFill>
                  <a:srgbClr val="2D3748"/>
                </a:solidFill>
                <a:effectLst/>
                <a:latin typeface="Roboto Mono" panose="00000009000000000000" pitchFamily="49" charset="0"/>
              </a:rPr>
              <a:t> ]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result</a:t>
            </a:r>
            <a:endParaRPr lang="en-IN" dirty="0"/>
          </a:p>
        </p:txBody>
      </p:sp>
      <p:graphicFrame>
        <p:nvGraphicFramePr>
          <p:cNvPr id="7" name="Table 6">
            <a:extLst>
              <a:ext uri="{FF2B5EF4-FFF2-40B4-BE49-F238E27FC236}">
                <a16:creationId xmlns:a16="http://schemas.microsoft.com/office/drawing/2014/main" id="{56688588-0121-93A1-1620-FF3521D6FCC0}"/>
              </a:ext>
            </a:extLst>
          </p:cNvPr>
          <p:cNvGraphicFramePr>
            <a:graphicFrameLocks noGrp="1"/>
          </p:cNvGraphicFramePr>
          <p:nvPr>
            <p:extLst>
              <p:ext uri="{D42A27DB-BD31-4B8C-83A1-F6EECF244321}">
                <p14:modId xmlns:p14="http://schemas.microsoft.com/office/powerpoint/2010/main" val="1487078201"/>
              </p:ext>
            </p:extLst>
          </p:nvPr>
        </p:nvGraphicFramePr>
        <p:xfrm>
          <a:off x="1350169" y="4891988"/>
          <a:ext cx="6915150" cy="731520"/>
        </p:xfrm>
        <a:graphic>
          <a:graphicData uri="http://schemas.openxmlformats.org/drawingml/2006/table">
            <a:tbl>
              <a:tblPr/>
              <a:tblGrid>
                <a:gridCol w="6915150">
                  <a:extLst>
                    <a:ext uri="{9D8B030D-6E8A-4147-A177-3AD203B41FA5}">
                      <a16:colId xmlns:a16="http://schemas.microsoft.com/office/drawing/2014/main" val="1152901015"/>
                    </a:ext>
                  </a:extLst>
                </a:gridCol>
              </a:tblGrid>
              <a:tr h="0">
                <a:tc>
                  <a:txBody>
                    <a:bodyPr/>
                    <a:lstStyle/>
                    <a:p>
                      <a:pPr algn="l" fontAlgn="t"/>
                      <a:r>
                        <a:rPr lang="en-IN" b="1">
                          <a:effectLst/>
                        </a:rPr>
                        <a:t>result</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360878828"/>
                  </a:ext>
                </a:extLst>
              </a:tr>
              <a:tr h="0">
                <a:tc>
                  <a:txBody>
                    <a:bodyPr/>
                    <a:lstStyle/>
                    <a:p>
                      <a:pPr algn="l" fontAlgn="t"/>
                      <a:r>
                        <a:rPr lang="en-IN" dirty="0">
                          <a:effectLst/>
                        </a:rPr>
                        <a:t>[0.0,1.0,8.0,27.0,64.0,125.0,216.0,343.0,512.0,729.0,1000.0]</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3533480113"/>
                  </a:ext>
                </a:extLst>
              </a:tr>
            </a:tbl>
          </a:graphicData>
        </a:graphic>
      </p:graphicFrame>
    </p:spTree>
    <p:extLst>
      <p:ext uri="{BB962C8B-B14F-4D97-AF65-F5344CB8AC3E}">
        <p14:creationId xmlns:p14="http://schemas.microsoft.com/office/powerpoint/2010/main" val="5649775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US" dirty="0"/>
              <a:t>Pattern Comprehension</a:t>
            </a:r>
            <a:endParaRPr lang="en-IN" dirty="0"/>
          </a:p>
        </p:txBody>
      </p:sp>
      <p:pic>
        <p:nvPicPr>
          <p:cNvPr id="5" name="Content Placeholder 4">
            <a:extLst>
              <a:ext uri="{FF2B5EF4-FFF2-40B4-BE49-F238E27FC236}">
                <a16:creationId xmlns:a16="http://schemas.microsoft.com/office/drawing/2014/main" id="{F9D6962E-A5E2-805F-6004-8F11D87A49FA}"/>
              </a:ext>
            </a:extLst>
          </p:cNvPr>
          <p:cNvPicPr>
            <a:picLocks noGrp="1" noChangeAspect="1"/>
          </p:cNvPicPr>
          <p:nvPr>
            <p:ph idx="1"/>
          </p:nvPr>
        </p:nvPicPr>
        <p:blipFill>
          <a:blip r:embed="rId2"/>
          <a:stretch>
            <a:fillRect/>
          </a:stretch>
        </p:blipFill>
        <p:spPr>
          <a:xfrm>
            <a:off x="628650" y="2557463"/>
            <a:ext cx="10915650" cy="3771900"/>
          </a:xfrm>
          <a:prstGeom prst="rect">
            <a:avLst/>
          </a:prstGeom>
        </p:spPr>
      </p:pic>
    </p:spTree>
    <p:extLst>
      <p:ext uri="{BB962C8B-B14F-4D97-AF65-F5344CB8AC3E}">
        <p14:creationId xmlns:p14="http://schemas.microsoft.com/office/powerpoint/2010/main" val="30014690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US" dirty="0"/>
              <a:t>Pattern Comprehension</a:t>
            </a:r>
            <a:endParaRPr lang="en-IN" dirty="0"/>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r>
              <a:rPr lang="en-US" dirty="0"/>
              <a:t>list that contains the year when the movies was released. </a:t>
            </a:r>
          </a:p>
          <a:p>
            <a:r>
              <a:rPr lang="en-US" dirty="0"/>
              <a:t>The pattern matching in the pattern comprehension looks for Matrix in the movie title and that the node a (Person node with the name Keanu Reeves) has a relationship with the movie.</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a:</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'Keanu Reeves'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[(a)--&gt;(</a:t>
            </a:r>
            <a:r>
              <a:rPr lang="en-US" b="0" i="0" dirty="0" err="1">
                <a:solidFill>
                  <a:srgbClr val="2D3748"/>
                </a:solidFill>
                <a:effectLst/>
                <a:latin typeface="Roboto Mono" panose="00000009000000000000" pitchFamily="49" charset="0"/>
              </a:rPr>
              <a:t>b:</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b.title</a:t>
            </a:r>
            <a:r>
              <a:rPr lang="en-US" b="0" i="0" dirty="0">
                <a:solidFill>
                  <a:srgbClr val="2D3748"/>
                </a:solidFill>
                <a:effectLst/>
                <a:latin typeface="Roboto Mono" panose="00000009000000000000" pitchFamily="49" charset="0"/>
              </a:rPr>
              <a:t> CONTAINS </a:t>
            </a:r>
            <a:r>
              <a:rPr lang="en-US" b="0" i="0" dirty="0">
                <a:solidFill>
                  <a:srgbClr val="2F855A"/>
                </a:solidFill>
                <a:effectLst/>
                <a:latin typeface="Roboto Mono" panose="00000009000000000000" pitchFamily="49" charset="0"/>
              </a:rPr>
              <a:t>'Matrix'</a:t>
            </a:r>
            <a:r>
              <a:rPr lang="en-US" b="0" i="0" dirty="0">
                <a:solidFill>
                  <a:srgbClr val="2D3748"/>
                </a:solidFill>
                <a:effectLst/>
                <a:latin typeface="Roboto Mono" panose="00000009000000000000" pitchFamily="49" charset="0"/>
              </a:rPr>
              <a:t> | </a:t>
            </a:r>
            <a:r>
              <a:rPr lang="en-US" b="0" i="0" dirty="0" err="1">
                <a:solidFill>
                  <a:srgbClr val="2D3748"/>
                </a:solidFill>
                <a:effectLst/>
                <a:latin typeface="Roboto Mono" panose="00000009000000000000" pitchFamily="49" charset="0"/>
              </a:rPr>
              <a:t>b.released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years</a:t>
            </a:r>
            <a:endParaRPr lang="en-IN" dirty="0"/>
          </a:p>
        </p:txBody>
      </p:sp>
      <p:graphicFrame>
        <p:nvGraphicFramePr>
          <p:cNvPr id="5" name="Table 4">
            <a:extLst>
              <a:ext uri="{FF2B5EF4-FFF2-40B4-BE49-F238E27FC236}">
                <a16:creationId xmlns:a16="http://schemas.microsoft.com/office/drawing/2014/main" id="{5B887B26-4502-1933-1D32-8EEE3238B44B}"/>
              </a:ext>
            </a:extLst>
          </p:cNvPr>
          <p:cNvGraphicFramePr>
            <a:graphicFrameLocks noGrp="1"/>
          </p:cNvGraphicFramePr>
          <p:nvPr>
            <p:extLst>
              <p:ext uri="{D42A27DB-BD31-4B8C-83A1-F6EECF244321}">
                <p14:modId xmlns:p14="http://schemas.microsoft.com/office/powerpoint/2010/main" val="3868804171"/>
              </p:ext>
            </p:extLst>
          </p:nvPr>
        </p:nvGraphicFramePr>
        <p:xfrm>
          <a:off x="1407319" y="5152812"/>
          <a:ext cx="6915150" cy="731520"/>
        </p:xfrm>
        <a:graphic>
          <a:graphicData uri="http://schemas.openxmlformats.org/drawingml/2006/table">
            <a:tbl>
              <a:tblPr/>
              <a:tblGrid>
                <a:gridCol w="6915150">
                  <a:extLst>
                    <a:ext uri="{9D8B030D-6E8A-4147-A177-3AD203B41FA5}">
                      <a16:colId xmlns:a16="http://schemas.microsoft.com/office/drawing/2014/main" val="2098936851"/>
                    </a:ext>
                  </a:extLst>
                </a:gridCol>
              </a:tblGrid>
              <a:tr h="0">
                <a:tc>
                  <a:txBody>
                    <a:bodyPr/>
                    <a:lstStyle/>
                    <a:p>
                      <a:pPr algn="l" fontAlgn="t"/>
                      <a:r>
                        <a:rPr lang="en-IN" b="1">
                          <a:effectLst/>
                        </a:rPr>
                        <a:t>years</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2154809635"/>
                  </a:ext>
                </a:extLst>
              </a:tr>
              <a:tr h="0">
                <a:tc>
                  <a:txBody>
                    <a:bodyPr/>
                    <a:lstStyle/>
                    <a:p>
                      <a:pPr algn="l" fontAlgn="t"/>
                      <a:r>
                        <a:rPr lang="en-IN" dirty="0">
                          <a:effectLst/>
                        </a:rPr>
                        <a:t>[2021,2003,2003,1999]</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3163923160"/>
                  </a:ext>
                </a:extLst>
              </a:tr>
            </a:tbl>
          </a:graphicData>
        </a:graphic>
      </p:graphicFrame>
    </p:spTree>
    <p:extLst>
      <p:ext uri="{BB962C8B-B14F-4D97-AF65-F5344CB8AC3E}">
        <p14:creationId xmlns:p14="http://schemas.microsoft.com/office/powerpoint/2010/main" val="6112870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US" dirty="0"/>
              <a:t>Pattern Comprehension</a:t>
            </a:r>
            <a:endParaRPr lang="en-IN" dirty="0"/>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r>
              <a:rPr lang="en-US" dirty="0"/>
              <a:t> Returns a sorted list that contains years. </a:t>
            </a:r>
          </a:p>
          <a:p>
            <a:r>
              <a:rPr lang="en-US" dirty="0"/>
              <a:t>The pattern matching in the pattern comprehension looks for movie nodes that has a relationship with the node a (Person node with the name Keanu Reeves).</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a:</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'Keanu Reeves'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[(a)--&gt;(</a:t>
            </a:r>
            <a:r>
              <a:rPr lang="en-US" b="0" i="0" dirty="0" err="1">
                <a:solidFill>
                  <a:srgbClr val="2D3748"/>
                </a:solidFill>
                <a:effectLst/>
                <a:latin typeface="Roboto Mono" panose="00000009000000000000" pitchFamily="49" charset="0"/>
              </a:rPr>
              <a:t>b:</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 </a:t>
            </a:r>
            <a:r>
              <a:rPr lang="en-US" b="0" i="0" dirty="0" err="1">
                <a:solidFill>
                  <a:srgbClr val="2D3748"/>
                </a:solidFill>
                <a:effectLst/>
                <a:latin typeface="Roboto Mono" panose="00000009000000000000" pitchFamily="49" charset="0"/>
              </a:rPr>
              <a:t>b.released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years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years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year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year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year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(year)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sorted_years</a:t>
            </a:r>
            <a:endParaRPr lang="en-US" b="0" i="0" dirty="0">
              <a:solidFill>
                <a:srgbClr val="2D3748"/>
              </a:solidFill>
              <a:effectLst/>
              <a:latin typeface="Roboto Mono" panose="00000009000000000000" pitchFamily="49" charset="0"/>
            </a:endParaRPr>
          </a:p>
          <a:p>
            <a:endParaRPr lang="en-IN" dirty="0"/>
          </a:p>
        </p:txBody>
      </p:sp>
      <p:graphicFrame>
        <p:nvGraphicFramePr>
          <p:cNvPr id="5" name="Table 4">
            <a:extLst>
              <a:ext uri="{FF2B5EF4-FFF2-40B4-BE49-F238E27FC236}">
                <a16:creationId xmlns:a16="http://schemas.microsoft.com/office/drawing/2014/main" id="{0821988A-3932-9E42-F57E-5A36D6E0FBC1}"/>
              </a:ext>
            </a:extLst>
          </p:cNvPr>
          <p:cNvGraphicFramePr>
            <a:graphicFrameLocks noGrp="1"/>
          </p:cNvGraphicFramePr>
          <p:nvPr>
            <p:extLst>
              <p:ext uri="{D42A27DB-BD31-4B8C-83A1-F6EECF244321}">
                <p14:modId xmlns:p14="http://schemas.microsoft.com/office/powerpoint/2010/main" val="3901648051"/>
              </p:ext>
            </p:extLst>
          </p:nvPr>
        </p:nvGraphicFramePr>
        <p:xfrm>
          <a:off x="1364456" y="4788852"/>
          <a:ext cx="6915150" cy="731520"/>
        </p:xfrm>
        <a:graphic>
          <a:graphicData uri="http://schemas.openxmlformats.org/drawingml/2006/table">
            <a:tbl>
              <a:tblPr/>
              <a:tblGrid>
                <a:gridCol w="6915150">
                  <a:extLst>
                    <a:ext uri="{9D8B030D-6E8A-4147-A177-3AD203B41FA5}">
                      <a16:colId xmlns:a16="http://schemas.microsoft.com/office/drawing/2014/main" val="2241811422"/>
                    </a:ext>
                  </a:extLst>
                </a:gridCol>
              </a:tblGrid>
              <a:tr h="0">
                <a:tc>
                  <a:txBody>
                    <a:bodyPr/>
                    <a:lstStyle/>
                    <a:p>
                      <a:pPr algn="l" fontAlgn="t"/>
                      <a:r>
                        <a:rPr lang="en-IN" b="1">
                          <a:effectLst/>
                        </a:rPr>
                        <a:t>sorted_years</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3115758418"/>
                  </a:ext>
                </a:extLst>
              </a:tr>
              <a:tr h="0">
                <a:tc>
                  <a:txBody>
                    <a:bodyPr/>
                    <a:lstStyle/>
                    <a:p>
                      <a:pPr algn="l" fontAlgn="t"/>
                      <a:r>
                        <a:rPr lang="en-IN" dirty="0">
                          <a:effectLst/>
                        </a:rPr>
                        <a:t>[1995,1997,1999,2000,2003,2003,2003,2021]</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1277410593"/>
                  </a:ext>
                </a:extLst>
              </a:tr>
            </a:tbl>
          </a:graphicData>
        </a:graphic>
      </p:graphicFrame>
    </p:spTree>
    <p:extLst>
      <p:ext uri="{BB962C8B-B14F-4D97-AF65-F5344CB8AC3E}">
        <p14:creationId xmlns:p14="http://schemas.microsoft.com/office/powerpoint/2010/main" val="28374113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IN" dirty="0"/>
              <a:t>Map projections</a:t>
            </a:r>
          </a:p>
        </p:txBody>
      </p:sp>
      <p:pic>
        <p:nvPicPr>
          <p:cNvPr id="5" name="Content Placeholder 4">
            <a:extLst>
              <a:ext uri="{FF2B5EF4-FFF2-40B4-BE49-F238E27FC236}">
                <a16:creationId xmlns:a16="http://schemas.microsoft.com/office/drawing/2014/main" id="{F6736CFD-3525-DD65-5A5F-18BA79B0BF87}"/>
              </a:ext>
            </a:extLst>
          </p:cNvPr>
          <p:cNvPicPr>
            <a:picLocks noGrp="1" noChangeAspect="1"/>
          </p:cNvPicPr>
          <p:nvPr>
            <p:ph idx="1"/>
          </p:nvPr>
        </p:nvPicPr>
        <p:blipFill>
          <a:blip r:embed="rId2"/>
          <a:stretch>
            <a:fillRect/>
          </a:stretch>
        </p:blipFill>
        <p:spPr>
          <a:xfrm>
            <a:off x="1657349" y="2766119"/>
            <a:ext cx="9358313" cy="3590296"/>
          </a:xfrm>
          <a:prstGeom prst="rect">
            <a:avLst/>
          </a:prstGeom>
        </p:spPr>
      </p:pic>
    </p:spTree>
    <p:extLst>
      <p:ext uri="{BB962C8B-B14F-4D97-AF65-F5344CB8AC3E}">
        <p14:creationId xmlns:p14="http://schemas.microsoft.com/office/powerpoint/2010/main" val="40681850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IN" dirty="0"/>
              <a:t>Map projections</a:t>
            </a:r>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r>
              <a:rPr lang="en-US" dirty="0"/>
              <a:t>allows for easily constructing map projections from nodes, relationships and other map values.</a:t>
            </a:r>
          </a:p>
          <a:p>
            <a:r>
              <a:rPr lang="en-US" dirty="0"/>
              <a:t>A map projection begins with the variable bound to the graph entity to be projected from, and contains a body of comma-separated map elements, enclosed by { and }.</a:t>
            </a:r>
          </a:p>
          <a:p>
            <a:pPr marL="0" indent="0">
              <a:buNone/>
            </a:pPr>
            <a:r>
              <a:rPr lang="en-US" dirty="0" err="1"/>
              <a:t>map_variable</a:t>
            </a:r>
            <a:r>
              <a:rPr lang="en-US" dirty="0"/>
              <a:t> {</a:t>
            </a:r>
            <a:r>
              <a:rPr lang="en-US" dirty="0" err="1"/>
              <a:t>map_element</a:t>
            </a:r>
            <a:r>
              <a:rPr lang="en-US" dirty="0"/>
              <a:t>, [, ...n]}</a:t>
            </a:r>
          </a:p>
          <a:p>
            <a:pPr marL="0" indent="0">
              <a:buNone/>
            </a:pPr>
            <a:endParaRPr lang="en-US" dirty="0"/>
          </a:p>
          <a:p>
            <a:r>
              <a:rPr lang="en-US" dirty="0"/>
              <a:t>If the </a:t>
            </a:r>
            <a:r>
              <a:rPr lang="en-US" dirty="0" err="1"/>
              <a:t>map_variable</a:t>
            </a:r>
            <a:r>
              <a:rPr lang="en-US" dirty="0"/>
              <a:t> points to a null value, the whole map projection will evaluate to null.</a:t>
            </a:r>
          </a:p>
          <a:p>
            <a:r>
              <a:rPr lang="en-US" dirty="0"/>
              <a:t>The key names in a map must be of type String.</a:t>
            </a:r>
          </a:p>
          <a:p>
            <a:pPr marL="0" indent="0">
              <a:buNone/>
            </a:pPr>
            <a:endParaRPr lang="en-IN" dirty="0"/>
          </a:p>
        </p:txBody>
      </p:sp>
    </p:spTree>
    <p:extLst>
      <p:ext uri="{BB962C8B-B14F-4D97-AF65-F5344CB8AC3E}">
        <p14:creationId xmlns:p14="http://schemas.microsoft.com/office/powerpoint/2010/main" val="13679625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IN" dirty="0"/>
              <a:t>Map projections</a:t>
            </a:r>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normAutofit/>
          </a:bodyPr>
          <a:lstStyle/>
          <a:p>
            <a:r>
              <a:rPr lang="en-US" dirty="0"/>
              <a:t>A map element projects one or more key-value pairs to the map projection.</a:t>
            </a:r>
          </a:p>
          <a:p>
            <a:pPr marL="0" indent="0">
              <a:buNone/>
            </a:pPr>
            <a:r>
              <a:rPr lang="en-US" dirty="0"/>
              <a:t> There exist four different types of map projection elements:</a:t>
            </a:r>
          </a:p>
          <a:p>
            <a:r>
              <a:rPr lang="en-US" b="1" dirty="0">
                <a:solidFill>
                  <a:srgbClr val="FF0000"/>
                </a:solidFill>
              </a:rPr>
              <a:t>Property selector </a:t>
            </a:r>
            <a:r>
              <a:rPr lang="en-US" dirty="0"/>
              <a:t>- Projects the property name as the key, and the value from the </a:t>
            </a:r>
            <a:r>
              <a:rPr lang="en-US" dirty="0" err="1"/>
              <a:t>map_variable</a:t>
            </a:r>
            <a:r>
              <a:rPr lang="en-US" dirty="0"/>
              <a:t> as the value for the projection.</a:t>
            </a:r>
          </a:p>
          <a:p>
            <a:r>
              <a:rPr lang="en-US" b="1" dirty="0">
                <a:solidFill>
                  <a:srgbClr val="FF0000"/>
                </a:solidFill>
              </a:rPr>
              <a:t>Literal entry </a:t>
            </a:r>
            <a:r>
              <a:rPr lang="en-US" dirty="0"/>
              <a:t>- This is a key-value pair, with the value being arbitrary expression key: &lt;expression&gt;.</a:t>
            </a:r>
          </a:p>
          <a:p>
            <a:r>
              <a:rPr lang="en-US" b="1" dirty="0">
                <a:solidFill>
                  <a:srgbClr val="FF0000"/>
                </a:solidFill>
              </a:rPr>
              <a:t>Variable selector </a:t>
            </a:r>
            <a:r>
              <a:rPr lang="en-US" dirty="0"/>
              <a:t>- Projects a variable, with the variable name as the key, and the value the variable is pointing to as the value of the projection. Its syntax is just the variable.</a:t>
            </a:r>
          </a:p>
          <a:p>
            <a:r>
              <a:rPr lang="en-US" b="1" dirty="0">
                <a:solidFill>
                  <a:srgbClr val="FF0000"/>
                </a:solidFill>
              </a:rPr>
              <a:t>All-properties selector </a:t>
            </a:r>
            <a:r>
              <a:rPr lang="en-US" dirty="0"/>
              <a:t>- projects all key-value pairs from the </a:t>
            </a:r>
            <a:r>
              <a:rPr lang="en-US" dirty="0" err="1"/>
              <a:t>map_variable</a:t>
            </a:r>
            <a:r>
              <a:rPr lang="en-US" dirty="0"/>
              <a:t> value.</a:t>
            </a:r>
            <a:endParaRPr lang="en-IN" dirty="0"/>
          </a:p>
        </p:txBody>
      </p:sp>
    </p:spTree>
    <p:extLst>
      <p:ext uri="{BB962C8B-B14F-4D97-AF65-F5344CB8AC3E}">
        <p14:creationId xmlns:p14="http://schemas.microsoft.com/office/powerpoint/2010/main" val="39775117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BB5F-B6FA-9D44-F78E-B17AC19C9A7F}"/>
              </a:ext>
            </a:extLst>
          </p:cNvPr>
          <p:cNvSpPr>
            <a:spLocks noGrp="1"/>
          </p:cNvSpPr>
          <p:nvPr>
            <p:ph type="title"/>
          </p:nvPr>
        </p:nvSpPr>
        <p:spPr/>
        <p:txBody>
          <a:bodyPr/>
          <a:lstStyle/>
          <a:p>
            <a:r>
              <a:rPr lang="en-IN" dirty="0"/>
              <a:t>Map projections</a:t>
            </a:r>
          </a:p>
        </p:txBody>
      </p:sp>
      <p:sp>
        <p:nvSpPr>
          <p:cNvPr id="3" name="Content Placeholder 2">
            <a:extLst>
              <a:ext uri="{FF2B5EF4-FFF2-40B4-BE49-F238E27FC236}">
                <a16:creationId xmlns:a16="http://schemas.microsoft.com/office/drawing/2014/main" id="{D16D8C37-328D-9DD0-A8E3-66FBF9FB3A9E}"/>
              </a:ext>
            </a:extLst>
          </p:cNvPr>
          <p:cNvSpPr>
            <a:spLocks noGrp="1"/>
          </p:cNvSpPr>
          <p:nvPr>
            <p:ph idx="1"/>
          </p:nvPr>
        </p:nvSpPr>
        <p:spPr>
          <a:xfrm>
            <a:off x="1154954" y="2589212"/>
            <a:ext cx="10403634" cy="3925888"/>
          </a:xfrm>
        </p:spPr>
        <p:txBody>
          <a:bodyPr/>
          <a:lstStyle/>
          <a:p>
            <a:r>
              <a:rPr lang="en-US" dirty="0"/>
              <a:t>Find 'Charlie Sheen' and return data about him and the movies he has acted in. </a:t>
            </a:r>
          </a:p>
          <a:p>
            <a:r>
              <a:rPr lang="en-US" dirty="0"/>
              <a:t>This example shows an example of map projection with a literal entry, which in turn also uses map projection inside the aggregating collect().</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actor:</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'Charlie Sheen'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ACTED_IN</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movie:</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actor,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(movie{.title, .year})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movies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actor{.name, .</a:t>
            </a:r>
            <a:r>
              <a:rPr lang="en-US" b="0" i="0" dirty="0" err="1">
                <a:solidFill>
                  <a:srgbClr val="2D3748"/>
                </a:solidFill>
                <a:effectLst/>
                <a:latin typeface="Roboto Mono" panose="00000009000000000000" pitchFamily="49" charset="0"/>
              </a:rPr>
              <a:t>realName</a:t>
            </a:r>
            <a:r>
              <a:rPr lang="en-US" b="0" i="0" dirty="0">
                <a:solidFill>
                  <a:srgbClr val="2D3748"/>
                </a:solidFill>
                <a:effectLst/>
                <a:latin typeface="Roboto Mono" panose="00000009000000000000" pitchFamily="49" charset="0"/>
              </a:rPr>
              <a:t>, movies: movies}</a:t>
            </a:r>
          </a:p>
          <a:p>
            <a:endParaRPr lang="en-IN" dirty="0"/>
          </a:p>
        </p:txBody>
      </p:sp>
      <p:graphicFrame>
        <p:nvGraphicFramePr>
          <p:cNvPr id="5" name="Table 4">
            <a:extLst>
              <a:ext uri="{FF2B5EF4-FFF2-40B4-BE49-F238E27FC236}">
                <a16:creationId xmlns:a16="http://schemas.microsoft.com/office/drawing/2014/main" id="{DCB6DCE0-4D1B-E683-9EAB-52AB5E8A3B33}"/>
              </a:ext>
            </a:extLst>
          </p:cNvPr>
          <p:cNvGraphicFramePr>
            <a:graphicFrameLocks noGrp="1"/>
          </p:cNvGraphicFramePr>
          <p:nvPr>
            <p:extLst>
              <p:ext uri="{D42A27DB-BD31-4B8C-83A1-F6EECF244321}">
                <p14:modId xmlns:p14="http://schemas.microsoft.com/office/powerpoint/2010/main" val="259992252"/>
              </p:ext>
            </p:extLst>
          </p:nvPr>
        </p:nvGraphicFramePr>
        <p:xfrm>
          <a:off x="1307306" y="5000307"/>
          <a:ext cx="6915150" cy="1280160"/>
        </p:xfrm>
        <a:graphic>
          <a:graphicData uri="http://schemas.openxmlformats.org/drawingml/2006/table">
            <a:tbl>
              <a:tblPr/>
              <a:tblGrid>
                <a:gridCol w="6915150">
                  <a:extLst>
                    <a:ext uri="{9D8B030D-6E8A-4147-A177-3AD203B41FA5}">
                      <a16:colId xmlns:a16="http://schemas.microsoft.com/office/drawing/2014/main" val="2350555654"/>
                    </a:ext>
                  </a:extLst>
                </a:gridCol>
              </a:tblGrid>
              <a:tr h="0">
                <a:tc>
                  <a:txBody>
                    <a:bodyPr/>
                    <a:lstStyle/>
                    <a:p>
                      <a:pPr algn="l" fontAlgn="t"/>
                      <a:r>
                        <a:rPr lang="en-IN" b="1">
                          <a:effectLst/>
                        </a:rPr>
                        <a:t>actor</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3980664460"/>
                  </a:ext>
                </a:extLst>
              </a:tr>
              <a:tr h="0">
                <a:tc>
                  <a:txBody>
                    <a:bodyPr/>
                    <a:lstStyle/>
                    <a:p>
                      <a:pPr algn="l" fontAlgn="t"/>
                      <a:r>
                        <a:rPr lang="en-IN" dirty="0">
                          <a:effectLst/>
                        </a:rPr>
                        <a:t>{'movies': [{'year': 1979, 'title': 'Apocalypse Now'}, {'year': 1984, 'title': 'Red Dawn'}, {'year': 1987, 'title': 'Wall Street'}], '</a:t>
                      </a:r>
                      <a:r>
                        <a:rPr lang="en-IN" dirty="0" err="1">
                          <a:effectLst/>
                        </a:rPr>
                        <a:t>realName</a:t>
                      </a:r>
                      <a:r>
                        <a:rPr lang="en-IN" dirty="0">
                          <a:effectLst/>
                        </a:rPr>
                        <a:t>': 'Carlos Irwin Estévez', 'name': 'Charlie Sheen'}</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1654816291"/>
                  </a:ext>
                </a:extLst>
              </a:tr>
            </a:tbl>
          </a:graphicData>
        </a:graphic>
      </p:graphicFrame>
    </p:spTree>
    <p:extLst>
      <p:ext uri="{BB962C8B-B14F-4D97-AF65-F5344CB8AC3E}">
        <p14:creationId xmlns:p14="http://schemas.microsoft.com/office/powerpoint/2010/main" val="218941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lstStyle/>
          <a:p>
            <a:endParaRPr lang="en-IN" dirty="0"/>
          </a:p>
        </p:txBody>
      </p:sp>
    </p:spTree>
    <p:extLst>
      <p:ext uri="{BB962C8B-B14F-4D97-AF65-F5344CB8AC3E}">
        <p14:creationId xmlns:p14="http://schemas.microsoft.com/office/powerpoint/2010/main" val="36746948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53E0-5B82-FBED-BB54-8C5263056113}"/>
              </a:ext>
            </a:extLst>
          </p:cNvPr>
          <p:cNvSpPr>
            <a:spLocks noGrp="1"/>
          </p:cNvSpPr>
          <p:nvPr>
            <p:ph type="title"/>
          </p:nvPr>
        </p:nvSpPr>
        <p:spPr/>
        <p:txBody>
          <a:bodyPr/>
          <a:lstStyle/>
          <a:p>
            <a:r>
              <a:rPr lang="en-IN" dirty="0"/>
              <a:t>Map projections</a:t>
            </a:r>
          </a:p>
        </p:txBody>
      </p:sp>
      <p:sp>
        <p:nvSpPr>
          <p:cNvPr id="3" name="Content Placeholder 2">
            <a:extLst>
              <a:ext uri="{FF2B5EF4-FFF2-40B4-BE49-F238E27FC236}">
                <a16:creationId xmlns:a16="http://schemas.microsoft.com/office/drawing/2014/main" id="{9336E757-9378-5541-9998-4F8ACC8F3F5E}"/>
              </a:ext>
            </a:extLst>
          </p:cNvPr>
          <p:cNvSpPr>
            <a:spLocks noGrp="1"/>
          </p:cNvSpPr>
          <p:nvPr>
            <p:ph idx="1"/>
          </p:nvPr>
        </p:nvSpPr>
        <p:spPr/>
        <p:txBody>
          <a:bodyPr/>
          <a:lstStyle/>
          <a:p>
            <a:r>
              <a:rPr lang="en-US" b="0" i="0" dirty="0">
                <a:solidFill>
                  <a:srgbClr val="2D3748"/>
                </a:solidFill>
                <a:effectLst/>
                <a:latin typeface="Nunito Sans" pitchFamily="2" charset="0"/>
              </a:rPr>
              <a:t>Find all persons that have acted in movies, and show number for each. This example introduces an variable with the count, and uses a variable selector to project the value.</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actor:</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ACTED_IN</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movie:</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actor,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(movie)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nbrOfMovies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actor{.name, </a:t>
            </a:r>
            <a:r>
              <a:rPr lang="en-US" b="0" i="0" dirty="0" err="1">
                <a:solidFill>
                  <a:srgbClr val="2D3748"/>
                </a:solidFill>
                <a:effectLst/>
                <a:latin typeface="Roboto Mono" panose="00000009000000000000" pitchFamily="49" charset="0"/>
              </a:rPr>
              <a:t>nbrOfMovies</a:t>
            </a:r>
            <a:r>
              <a:rPr lang="en-US" b="0" i="0" dirty="0">
                <a:solidFill>
                  <a:srgbClr val="2D3748"/>
                </a:solidFill>
                <a:effectLst/>
                <a:latin typeface="Roboto Mono" panose="00000009000000000000" pitchFamily="49" charset="0"/>
              </a:rPr>
              <a:t>}</a:t>
            </a:r>
            <a:endParaRPr lang="en-IN" dirty="0"/>
          </a:p>
        </p:txBody>
      </p:sp>
      <p:graphicFrame>
        <p:nvGraphicFramePr>
          <p:cNvPr id="4" name="Table 3">
            <a:extLst>
              <a:ext uri="{FF2B5EF4-FFF2-40B4-BE49-F238E27FC236}">
                <a16:creationId xmlns:a16="http://schemas.microsoft.com/office/drawing/2014/main" id="{4A547C3F-6A3E-5E6B-B01A-9BEC5CB357DF}"/>
              </a:ext>
            </a:extLst>
          </p:cNvPr>
          <p:cNvGraphicFramePr>
            <a:graphicFrameLocks noGrp="1"/>
          </p:cNvGraphicFramePr>
          <p:nvPr>
            <p:extLst>
              <p:ext uri="{D42A27DB-BD31-4B8C-83A1-F6EECF244321}">
                <p14:modId xmlns:p14="http://schemas.microsoft.com/office/powerpoint/2010/main" val="2384307592"/>
              </p:ext>
            </p:extLst>
          </p:nvPr>
        </p:nvGraphicFramePr>
        <p:xfrm>
          <a:off x="1393031" y="4787052"/>
          <a:ext cx="6915150" cy="1097280"/>
        </p:xfrm>
        <a:graphic>
          <a:graphicData uri="http://schemas.openxmlformats.org/drawingml/2006/table">
            <a:tbl>
              <a:tblPr/>
              <a:tblGrid>
                <a:gridCol w="6915150">
                  <a:extLst>
                    <a:ext uri="{9D8B030D-6E8A-4147-A177-3AD203B41FA5}">
                      <a16:colId xmlns:a16="http://schemas.microsoft.com/office/drawing/2014/main" val="2310895384"/>
                    </a:ext>
                  </a:extLst>
                </a:gridCol>
              </a:tblGrid>
              <a:tr h="0">
                <a:tc>
                  <a:txBody>
                    <a:bodyPr/>
                    <a:lstStyle/>
                    <a:p>
                      <a:pPr algn="l" fontAlgn="t"/>
                      <a:r>
                        <a:rPr lang="en-IN" b="1">
                          <a:effectLst/>
                        </a:rPr>
                        <a:t>actor</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1998937487"/>
                  </a:ext>
                </a:extLst>
              </a:tr>
              <a:tr h="0">
                <a:tc>
                  <a:txBody>
                    <a:bodyPr/>
                    <a:lstStyle/>
                    <a:p>
                      <a:pPr algn="l" fontAlgn="t"/>
                      <a:r>
                        <a:rPr lang="en-US">
                          <a:effectLst/>
                        </a:rPr>
                        <a:t>{nbrOfMovies -&gt; 2, name -&gt; "Martin Sheen"}</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2506193975"/>
                  </a:ext>
                </a:extLst>
              </a:tr>
              <a:tr h="0">
                <a:tc>
                  <a:txBody>
                    <a:bodyPr/>
                    <a:lstStyle/>
                    <a:p>
                      <a:pPr algn="l" fontAlgn="t"/>
                      <a:r>
                        <a:rPr lang="en-US" dirty="0">
                          <a:effectLst/>
                        </a:rPr>
                        <a:t>{</a:t>
                      </a:r>
                      <a:r>
                        <a:rPr lang="en-US" dirty="0" err="1">
                          <a:effectLst/>
                        </a:rPr>
                        <a:t>nbrOfMovies</a:t>
                      </a:r>
                      <a:r>
                        <a:rPr lang="en-US" dirty="0">
                          <a:effectLst/>
                        </a:rPr>
                        <a:t> -&gt; 3, name -&gt; "Charlie Sheen"}</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3368344494"/>
                  </a:ext>
                </a:extLst>
              </a:tr>
            </a:tbl>
          </a:graphicData>
        </a:graphic>
      </p:graphicFrame>
    </p:spTree>
    <p:extLst>
      <p:ext uri="{BB962C8B-B14F-4D97-AF65-F5344CB8AC3E}">
        <p14:creationId xmlns:p14="http://schemas.microsoft.com/office/powerpoint/2010/main" val="39427245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6749-CE5B-D6BA-AE9B-F693F31DAA51}"/>
              </a:ext>
            </a:extLst>
          </p:cNvPr>
          <p:cNvSpPr>
            <a:spLocks noGrp="1"/>
          </p:cNvSpPr>
          <p:nvPr>
            <p:ph type="title"/>
          </p:nvPr>
        </p:nvSpPr>
        <p:spPr/>
        <p:txBody>
          <a:bodyPr/>
          <a:lstStyle/>
          <a:p>
            <a:r>
              <a:rPr lang="en-IN" dirty="0"/>
              <a:t>Map projections</a:t>
            </a:r>
          </a:p>
        </p:txBody>
      </p:sp>
      <p:sp>
        <p:nvSpPr>
          <p:cNvPr id="3" name="Content Placeholder 2">
            <a:extLst>
              <a:ext uri="{FF2B5EF4-FFF2-40B4-BE49-F238E27FC236}">
                <a16:creationId xmlns:a16="http://schemas.microsoft.com/office/drawing/2014/main" id="{CC5C6D89-587D-4508-AA05-8F64624EAC8F}"/>
              </a:ext>
            </a:extLst>
          </p:cNvPr>
          <p:cNvSpPr>
            <a:spLocks noGrp="1"/>
          </p:cNvSpPr>
          <p:nvPr>
            <p:ph idx="1"/>
          </p:nvPr>
        </p:nvSpPr>
        <p:spPr/>
        <p:txBody>
          <a:bodyPr/>
          <a:lstStyle/>
          <a:p>
            <a:r>
              <a:rPr lang="en-US" dirty="0"/>
              <a:t>Again, focusing on 'Charlie Sheen', this time returning all properties from the node. </a:t>
            </a:r>
          </a:p>
          <a:p>
            <a:r>
              <a:rPr lang="en-US" dirty="0"/>
              <a:t>Here we use an all-properties selector to project all the node properties, and additionally, explicitly project the property age. </a:t>
            </a:r>
          </a:p>
          <a:p>
            <a:r>
              <a:rPr lang="en-US" dirty="0"/>
              <a:t>Since this property does not exist on the node, a null value is projected instead.</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actor:</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'Charlie Sheen'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actor{.*, .age}</a:t>
            </a:r>
            <a:endParaRPr lang="en-IN" dirty="0"/>
          </a:p>
        </p:txBody>
      </p:sp>
      <p:graphicFrame>
        <p:nvGraphicFramePr>
          <p:cNvPr id="5" name="Table 4">
            <a:extLst>
              <a:ext uri="{FF2B5EF4-FFF2-40B4-BE49-F238E27FC236}">
                <a16:creationId xmlns:a16="http://schemas.microsoft.com/office/drawing/2014/main" id="{1EF32591-CD10-F496-5842-1EEA5B70679B}"/>
              </a:ext>
            </a:extLst>
          </p:cNvPr>
          <p:cNvGraphicFramePr>
            <a:graphicFrameLocks noGrp="1"/>
          </p:cNvGraphicFramePr>
          <p:nvPr>
            <p:extLst>
              <p:ext uri="{D42A27DB-BD31-4B8C-83A1-F6EECF244321}">
                <p14:modId xmlns:p14="http://schemas.microsoft.com/office/powerpoint/2010/main" val="1070975610"/>
              </p:ext>
            </p:extLst>
          </p:nvPr>
        </p:nvGraphicFramePr>
        <p:xfrm>
          <a:off x="1335881" y="5381412"/>
          <a:ext cx="6915150" cy="1005840"/>
        </p:xfrm>
        <a:graphic>
          <a:graphicData uri="http://schemas.openxmlformats.org/drawingml/2006/table">
            <a:tbl>
              <a:tblPr/>
              <a:tblGrid>
                <a:gridCol w="6915150">
                  <a:extLst>
                    <a:ext uri="{9D8B030D-6E8A-4147-A177-3AD203B41FA5}">
                      <a16:colId xmlns:a16="http://schemas.microsoft.com/office/drawing/2014/main" val="2393568778"/>
                    </a:ext>
                  </a:extLst>
                </a:gridCol>
              </a:tblGrid>
              <a:tr h="0">
                <a:tc>
                  <a:txBody>
                    <a:bodyPr/>
                    <a:lstStyle/>
                    <a:p>
                      <a:pPr algn="l" fontAlgn="t"/>
                      <a:r>
                        <a:rPr lang="en-IN" b="1">
                          <a:effectLst/>
                        </a:rPr>
                        <a:t>actor</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9525" cap="flat" cmpd="sng" algn="ctr">
                      <a:solidFill>
                        <a:srgbClr val="EDF2F7"/>
                      </a:solidFill>
                      <a:prstDash val="solid"/>
                      <a:round/>
                      <a:headEnd type="none" w="med" len="med"/>
                      <a:tailEnd type="none" w="med" len="med"/>
                    </a:lnB>
                    <a:solidFill>
                      <a:srgbClr val="FFFFFF"/>
                    </a:solidFill>
                  </a:tcPr>
                </a:tc>
                <a:extLst>
                  <a:ext uri="{0D108BD9-81ED-4DB2-BD59-A6C34878D82A}">
                    <a16:rowId xmlns:a16="http://schemas.microsoft.com/office/drawing/2014/main" val="4128707726"/>
                  </a:ext>
                </a:extLst>
              </a:tr>
              <a:tr h="0">
                <a:tc>
                  <a:txBody>
                    <a:bodyPr/>
                    <a:lstStyle/>
                    <a:p>
                      <a:pPr algn="l" fontAlgn="t"/>
                      <a:r>
                        <a:rPr lang="en-IN" dirty="0">
                          <a:effectLst/>
                        </a:rPr>
                        <a:t>{'</a:t>
                      </a:r>
                      <a:r>
                        <a:rPr lang="en-IN" dirty="0" err="1">
                          <a:effectLst/>
                        </a:rPr>
                        <a:t>realName</a:t>
                      </a:r>
                      <a:r>
                        <a:rPr lang="en-IN" dirty="0">
                          <a:effectLst/>
                        </a:rPr>
                        <a:t>': 'Carlos Irwin Estévez', 'name': 'Charlie Sheen', 'age': None}</a:t>
                      </a:r>
                    </a:p>
                  </a:txBody>
                  <a:tcPr>
                    <a:lnL w="9525" cap="flat" cmpd="sng" algn="ctr">
                      <a:solidFill>
                        <a:srgbClr val="EDF2F7"/>
                      </a:solidFill>
                      <a:prstDash val="solid"/>
                      <a:round/>
                      <a:headEnd type="none" w="med" len="med"/>
                      <a:tailEnd type="none" w="med" len="med"/>
                    </a:lnL>
                    <a:lnR w="9525" cap="flat" cmpd="sng" algn="ctr">
                      <a:solidFill>
                        <a:srgbClr val="EDF2F7"/>
                      </a:solidFill>
                      <a:prstDash val="solid"/>
                      <a:round/>
                      <a:headEnd type="none" w="med" len="med"/>
                      <a:tailEnd type="none" w="med" len="med"/>
                    </a:lnR>
                    <a:lnT w="9525" cap="flat" cmpd="sng" algn="ctr">
                      <a:solidFill>
                        <a:srgbClr val="EDF2F7"/>
                      </a:solidFill>
                      <a:prstDash val="solid"/>
                      <a:round/>
                      <a:headEnd type="none" w="med" len="med"/>
                      <a:tailEnd type="none" w="med" len="med"/>
                    </a:lnT>
                    <a:lnB w="28575" cap="flat" cmpd="sng" algn="ctr">
                      <a:solidFill>
                        <a:srgbClr val="E2E8F0"/>
                      </a:solidFill>
                      <a:prstDash val="solid"/>
                      <a:round/>
                      <a:headEnd type="none" w="med" len="med"/>
                      <a:tailEnd type="none" w="med" len="med"/>
                    </a:lnB>
                    <a:solidFill>
                      <a:srgbClr val="FFFFFF"/>
                    </a:solidFill>
                  </a:tcPr>
                </a:tc>
                <a:extLst>
                  <a:ext uri="{0D108BD9-81ED-4DB2-BD59-A6C34878D82A}">
                    <a16:rowId xmlns:a16="http://schemas.microsoft.com/office/drawing/2014/main" val="2534752374"/>
                  </a:ext>
                </a:extLst>
              </a:tr>
            </a:tbl>
          </a:graphicData>
        </a:graphic>
      </p:graphicFrame>
    </p:spTree>
    <p:extLst>
      <p:ext uri="{BB962C8B-B14F-4D97-AF65-F5344CB8AC3E}">
        <p14:creationId xmlns:p14="http://schemas.microsoft.com/office/powerpoint/2010/main" val="19373925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60FC-D776-75DC-DC58-462ED9983E80}"/>
              </a:ext>
            </a:extLst>
          </p:cNvPr>
          <p:cNvSpPr>
            <a:spLocks noGrp="1"/>
          </p:cNvSpPr>
          <p:nvPr>
            <p:ph type="title"/>
          </p:nvPr>
        </p:nvSpPr>
        <p:spPr/>
        <p:txBody>
          <a:bodyPr/>
          <a:lstStyle/>
          <a:p>
            <a:r>
              <a:rPr lang="en-IN" dirty="0"/>
              <a:t>Map projections</a:t>
            </a:r>
          </a:p>
        </p:txBody>
      </p:sp>
      <p:sp>
        <p:nvSpPr>
          <p:cNvPr id="3" name="Content Placeholder 2">
            <a:extLst>
              <a:ext uri="{FF2B5EF4-FFF2-40B4-BE49-F238E27FC236}">
                <a16:creationId xmlns:a16="http://schemas.microsoft.com/office/drawing/2014/main" id="{B94EE814-7E91-A4B9-3357-C877F4DB49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800874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564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ample cypher">
            <a:extLst>
              <a:ext uri="{FF2B5EF4-FFF2-40B4-BE49-F238E27FC236}">
                <a16:creationId xmlns:a16="http://schemas.microsoft.com/office/drawing/2014/main" id="{4D0DE3C5-62D4-4325-9DAF-D4A8C5458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7400"/>
            <a:ext cx="12192000" cy="528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68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ypher graph v1">
            <a:extLst>
              <a:ext uri="{FF2B5EF4-FFF2-40B4-BE49-F238E27FC236}">
                <a16:creationId xmlns:a16="http://schemas.microsoft.com/office/drawing/2014/main" id="{155419AF-E45C-1B84-3C07-47489F660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71450"/>
            <a:ext cx="1110615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749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ypher graph v2">
            <a:extLst>
              <a:ext uri="{FF2B5EF4-FFF2-40B4-BE49-F238E27FC236}">
                <a16:creationId xmlns:a16="http://schemas.microsoft.com/office/drawing/2014/main" id="{CDE99149-A83C-B287-E90E-7D79CEAE6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85763"/>
            <a:ext cx="11815763" cy="650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54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ypher graph nodes">
            <a:extLst>
              <a:ext uri="{FF2B5EF4-FFF2-40B4-BE49-F238E27FC236}">
                <a16:creationId xmlns:a16="http://schemas.microsoft.com/office/drawing/2014/main" id="{A2019E63-D9F9-2CCA-C445-C2430F613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443162"/>
            <a:ext cx="8153400"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5419BC6C-1B1E-3C5B-A3F7-B46CD1383FEC}"/>
              </a:ext>
            </a:extLst>
          </p:cNvPr>
          <p:cNvSpPr>
            <a:spLocks noGrp="1"/>
          </p:cNvSpPr>
          <p:nvPr>
            <p:ph type="title"/>
          </p:nvPr>
        </p:nvSpPr>
        <p:spPr/>
        <p:txBody>
          <a:bodyPr/>
          <a:lstStyle/>
          <a:p>
            <a:r>
              <a:rPr lang="en-IN" dirty="0"/>
              <a:t>Representing Nodes in Cypher</a:t>
            </a:r>
          </a:p>
        </p:txBody>
      </p:sp>
    </p:spTree>
    <p:extLst>
      <p:ext uri="{BB962C8B-B14F-4D97-AF65-F5344CB8AC3E}">
        <p14:creationId xmlns:p14="http://schemas.microsoft.com/office/powerpoint/2010/main" val="355571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D40BA6-9E69-4189-795A-8CEA3EFAB774}"/>
              </a:ext>
            </a:extLst>
          </p:cNvPr>
          <p:cNvSpPr>
            <a:spLocks noGrp="1"/>
          </p:cNvSpPr>
          <p:nvPr>
            <p:ph type="title"/>
          </p:nvPr>
        </p:nvSpPr>
        <p:spPr/>
        <p:txBody>
          <a:bodyPr/>
          <a:lstStyle/>
          <a:p>
            <a:r>
              <a:rPr lang="en-US" dirty="0"/>
              <a:t>Nodes</a:t>
            </a:r>
            <a:endParaRPr lang="en-IN" dirty="0"/>
          </a:p>
        </p:txBody>
      </p:sp>
      <p:sp>
        <p:nvSpPr>
          <p:cNvPr id="4" name="Content Placeholder 3">
            <a:extLst>
              <a:ext uri="{FF2B5EF4-FFF2-40B4-BE49-F238E27FC236}">
                <a16:creationId xmlns:a16="http://schemas.microsoft.com/office/drawing/2014/main" id="{E6539DD5-0E73-BEE4-4652-4196F06F8705}"/>
              </a:ext>
            </a:extLst>
          </p:cNvPr>
          <p:cNvSpPr>
            <a:spLocks noGrp="1"/>
          </p:cNvSpPr>
          <p:nvPr>
            <p:ph idx="1"/>
          </p:nvPr>
        </p:nvSpPr>
        <p:spPr>
          <a:xfrm>
            <a:off x="1154954" y="2603499"/>
            <a:ext cx="10103596" cy="3711575"/>
          </a:xfrm>
        </p:spPr>
        <p:txBody>
          <a:bodyPr/>
          <a:lstStyle/>
          <a:p>
            <a:r>
              <a:rPr lang="en-US" dirty="0"/>
              <a:t>Nodes are the data entities in the graph</a:t>
            </a:r>
          </a:p>
          <a:p>
            <a:r>
              <a:rPr lang="en-US" dirty="0"/>
              <a:t>Can often identify nodes by finding the nouns or objects in the data model. </a:t>
            </a:r>
          </a:p>
          <a:p>
            <a:r>
              <a:rPr lang="en-US" dirty="0"/>
              <a:t>Jennifer, Michael, Graphs, and Neo4j are  nodes.</a:t>
            </a:r>
          </a:p>
          <a:p>
            <a:r>
              <a:rPr lang="en-US" dirty="0"/>
              <a:t>To depict nodes in Cypher, surround the node with parentheses, e.g. (node)</a:t>
            </a:r>
            <a:endParaRPr lang="en-IN" dirty="0"/>
          </a:p>
        </p:txBody>
      </p:sp>
    </p:spTree>
    <p:extLst>
      <p:ext uri="{BB962C8B-B14F-4D97-AF65-F5344CB8AC3E}">
        <p14:creationId xmlns:p14="http://schemas.microsoft.com/office/powerpoint/2010/main" val="311346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A6BD-776C-B932-DFB4-D29BD7DBE22F}"/>
              </a:ext>
            </a:extLst>
          </p:cNvPr>
          <p:cNvSpPr>
            <a:spLocks noGrp="1"/>
          </p:cNvSpPr>
          <p:nvPr>
            <p:ph type="title"/>
          </p:nvPr>
        </p:nvSpPr>
        <p:spPr/>
        <p:txBody>
          <a:bodyPr/>
          <a:lstStyle/>
          <a:p>
            <a:r>
              <a:rPr lang="en-US" dirty="0"/>
              <a:t>Node Variables</a:t>
            </a:r>
            <a:endParaRPr lang="en-IN" dirty="0"/>
          </a:p>
        </p:txBody>
      </p:sp>
      <p:sp>
        <p:nvSpPr>
          <p:cNvPr id="3" name="Content Placeholder 2">
            <a:extLst>
              <a:ext uri="{FF2B5EF4-FFF2-40B4-BE49-F238E27FC236}">
                <a16:creationId xmlns:a16="http://schemas.microsoft.com/office/drawing/2014/main" id="{642E158A-EEF8-BAE9-5615-B50E6BA81007}"/>
              </a:ext>
            </a:extLst>
          </p:cNvPr>
          <p:cNvSpPr>
            <a:spLocks noGrp="1"/>
          </p:cNvSpPr>
          <p:nvPr>
            <p:ph idx="1"/>
          </p:nvPr>
        </p:nvSpPr>
        <p:spPr>
          <a:xfrm>
            <a:off x="1154954" y="2603499"/>
            <a:ext cx="10360771" cy="3783013"/>
          </a:xfrm>
        </p:spPr>
        <p:txBody>
          <a:bodyPr/>
          <a:lstStyle/>
          <a:p>
            <a:r>
              <a:rPr lang="en-US" dirty="0"/>
              <a:t>To refer to the node, we can give it a variable like (p) for person or (t) for thing. </a:t>
            </a:r>
          </a:p>
          <a:p>
            <a:r>
              <a:rPr lang="en-US" dirty="0"/>
              <a:t>If the node is not relevant to your return results, you can specify an anonymous node using empty parentheses (). </a:t>
            </a:r>
          </a:p>
          <a:p>
            <a:r>
              <a:rPr lang="en-US" dirty="0"/>
              <a:t>This means that you will not be able to return this node later in the query.</a:t>
            </a:r>
            <a:endParaRPr lang="en-IN" dirty="0"/>
          </a:p>
        </p:txBody>
      </p:sp>
    </p:spTree>
    <p:extLst>
      <p:ext uri="{BB962C8B-B14F-4D97-AF65-F5344CB8AC3E}">
        <p14:creationId xmlns:p14="http://schemas.microsoft.com/office/powerpoint/2010/main" val="265840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EFC7-D6AB-2DF1-AD32-54FACCB0D777}"/>
              </a:ext>
            </a:extLst>
          </p:cNvPr>
          <p:cNvSpPr>
            <a:spLocks noGrp="1"/>
          </p:cNvSpPr>
          <p:nvPr>
            <p:ph type="title"/>
          </p:nvPr>
        </p:nvSpPr>
        <p:spPr/>
        <p:txBody>
          <a:bodyPr/>
          <a:lstStyle/>
          <a:p>
            <a:r>
              <a:rPr lang="en-US" dirty="0"/>
              <a:t>Node Labels</a:t>
            </a:r>
            <a:endParaRPr lang="en-IN" dirty="0"/>
          </a:p>
        </p:txBody>
      </p:sp>
      <p:sp>
        <p:nvSpPr>
          <p:cNvPr id="3" name="Content Placeholder 2">
            <a:extLst>
              <a:ext uri="{FF2B5EF4-FFF2-40B4-BE49-F238E27FC236}">
                <a16:creationId xmlns:a16="http://schemas.microsoft.com/office/drawing/2014/main" id="{F3AD467A-A835-8956-5034-CC766DC15842}"/>
              </a:ext>
            </a:extLst>
          </p:cNvPr>
          <p:cNvSpPr>
            <a:spLocks noGrp="1"/>
          </p:cNvSpPr>
          <p:nvPr>
            <p:ph idx="1"/>
          </p:nvPr>
        </p:nvSpPr>
        <p:spPr>
          <a:xfrm>
            <a:off x="1154954" y="2603500"/>
            <a:ext cx="10760821" cy="3868738"/>
          </a:xfrm>
        </p:spPr>
        <p:txBody>
          <a:bodyPr>
            <a:normAutofit fontScale="92500" lnSpcReduction="10000"/>
          </a:bodyPr>
          <a:lstStyle/>
          <a:p>
            <a:r>
              <a:rPr lang="en-US" dirty="0"/>
              <a:t>Can also group similar nodes together by assigning a node label. </a:t>
            </a:r>
          </a:p>
          <a:p>
            <a:r>
              <a:rPr lang="en-US" dirty="0"/>
              <a:t>Labels are kind of like tags and allow you to specify certain types of entities to look for or create. </a:t>
            </a:r>
          </a:p>
          <a:p>
            <a:r>
              <a:rPr lang="en-US" dirty="0"/>
              <a:t>Person, Technology, and Company are the labels.</a:t>
            </a:r>
          </a:p>
          <a:p>
            <a:r>
              <a:rPr lang="en-US" dirty="0"/>
              <a:t>Can kind of think of this like telling SQL which table to look for the particular row. </a:t>
            </a:r>
          </a:p>
          <a:p>
            <a:r>
              <a:rPr lang="en-US" dirty="0"/>
              <a:t>Just like to tell SQL to query a person’s information from a Person or Employee or Customer table, you can also tell Cypher to only check those labels for that information.</a:t>
            </a:r>
          </a:p>
          <a:p>
            <a:r>
              <a:rPr lang="en-US" dirty="0"/>
              <a:t>Helps Cypher distinguish between entities and optimize execution for your queries. </a:t>
            </a:r>
          </a:p>
          <a:p>
            <a:r>
              <a:rPr lang="en-US" dirty="0"/>
              <a:t>Always better to use node labels in your queries, where possible.</a:t>
            </a:r>
          </a:p>
          <a:p>
            <a:r>
              <a:rPr lang="en-US" dirty="0"/>
              <a:t>If you do not specify a label for Cypher to filter out non-matching node categories, the query will check all of the nodes in the database! </a:t>
            </a:r>
          </a:p>
          <a:p>
            <a:r>
              <a:rPr lang="en-US" dirty="0"/>
              <a:t>Would be cumbersome if you had a very large graph.</a:t>
            </a:r>
            <a:endParaRPr lang="en-IN" dirty="0"/>
          </a:p>
        </p:txBody>
      </p:sp>
    </p:spTree>
    <p:extLst>
      <p:ext uri="{BB962C8B-B14F-4D97-AF65-F5344CB8AC3E}">
        <p14:creationId xmlns:p14="http://schemas.microsoft.com/office/powerpoint/2010/main" val="4082612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92D9-B024-8EC0-EF8F-4451D38814E3}"/>
              </a:ext>
            </a:extLst>
          </p:cNvPr>
          <p:cNvSpPr>
            <a:spLocks noGrp="1"/>
          </p:cNvSpPr>
          <p:nvPr>
            <p:ph type="title"/>
          </p:nvPr>
        </p:nvSpPr>
        <p:spPr/>
        <p:txBody>
          <a:bodyPr/>
          <a:lstStyle/>
          <a:p>
            <a:r>
              <a:rPr lang="en-IN" dirty="0"/>
              <a:t>Nodes in Cypher</a:t>
            </a:r>
          </a:p>
        </p:txBody>
      </p:sp>
      <p:sp>
        <p:nvSpPr>
          <p:cNvPr id="3" name="Content Placeholder 2">
            <a:extLst>
              <a:ext uri="{FF2B5EF4-FFF2-40B4-BE49-F238E27FC236}">
                <a16:creationId xmlns:a16="http://schemas.microsoft.com/office/drawing/2014/main" id="{6ED77A29-C901-6844-167B-D1ED4AA9B3A4}"/>
              </a:ext>
            </a:extLst>
          </p:cNvPr>
          <p:cNvSpPr>
            <a:spLocks noGrp="1"/>
          </p:cNvSpPr>
          <p:nvPr>
            <p:ph idx="1"/>
          </p:nvPr>
        </p:nvSpPr>
        <p:spPr/>
        <p:txBody>
          <a:bodyPr/>
          <a:lstStyle/>
          <a:p>
            <a:r>
              <a:rPr lang="en-US" dirty="0"/>
              <a:t>()                  //anonymous node (no label or variable) can refer to any node in the database</a:t>
            </a:r>
          </a:p>
          <a:p>
            <a:r>
              <a:rPr lang="en-US" dirty="0"/>
              <a:t>(</a:t>
            </a:r>
            <a:r>
              <a:rPr lang="en-US" dirty="0" err="1"/>
              <a:t>p:Person</a:t>
            </a:r>
            <a:r>
              <a:rPr lang="en-US" dirty="0"/>
              <a:t>)          //using variable p and label Person</a:t>
            </a:r>
          </a:p>
          <a:p>
            <a:r>
              <a:rPr lang="en-US" dirty="0"/>
              <a:t>(:Technology)       //no variable, label Technology</a:t>
            </a:r>
          </a:p>
          <a:p>
            <a:r>
              <a:rPr lang="en-US" dirty="0"/>
              <a:t>(</a:t>
            </a:r>
            <a:r>
              <a:rPr lang="en-US" dirty="0" err="1"/>
              <a:t>work:Company</a:t>
            </a:r>
            <a:r>
              <a:rPr lang="en-US" dirty="0"/>
              <a:t>)      //using variable work and label Company 	</a:t>
            </a:r>
            <a:endParaRPr lang="en-IN" dirty="0"/>
          </a:p>
        </p:txBody>
      </p:sp>
    </p:spTree>
    <p:extLst>
      <p:ext uri="{BB962C8B-B14F-4D97-AF65-F5344CB8AC3E}">
        <p14:creationId xmlns:p14="http://schemas.microsoft.com/office/powerpoint/2010/main" val="219720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A0ED-6DEA-4A8D-702B-AFCFD9154353}"/>
              </a:ext>
            </a:extLst>
          </p:cNvPr>
          <p:cNvSpPr>
            <a:spLocks noGrp="1"/>
          </p:cNvSpPr>
          <p:nvPr>
            <p:ph type="title"/>
          </p:nvPr>
        </p:nvSpPr>
        <p:spPr/>
        <p:txBody>
          <a:bodyPr/>
          <a:lstStyle/>
          <a:p>
            <a:r>
              <a:rPr lang="en-US" dirty="0"/>
              <a:t>Cypher</a:t>
            </a:r>
            <a:endParaRPr lang="en-IN" dirty="0"/>
          </a:p>
        </p:txBody>
      </p:sp>
      <p:sp>
        <p:nvSpPr>
          <p:cNvPr id="3" name="Content Placeholder 2">
            <a:extLst>
              <a:ext uri="{FF2B5EF4-FFF2-40B4-BE49-F238E27FC236}">
                <a16:creationId xmlns:a16="http://schemas.microsoft.com/office/drawing/2014/main" id="{AE2DD3AA-8190-4554-0FFF-5A9F0F2CA828}"/>
              </a:ext>
            </a:extLst>
          </p:cNvPr>
          <p:cNvSpPr>
            <a:spLocks noGrp="1"/>
          </p:cNvSpPr>
          <p:nvPr>
            <p:ph idx="1"/>
          </p:nvPr>
        </p:nvSpPr>
        <p:spPr>
          <a:xfrm>
            <a:off x="1154954" y="2603500"/>
            <a:ext cx="10460784" cy="3911600"/>
          </a:xfrm>
        </p:spPr>
        <p:txBody>
          <a:bodyPr>
            <a:normAutofit fontScale="92500" lnSpcReduction="10000"/>
          </a:bodyPr>
          <a:lstStyle/>
          <a:p>
            <a:r>
              <a:rPr lang="en-US" dirty="0"/>
              <a:t>Declarative graph query language that allows for expressive and efficient querying, updating and administering of the graph. </a:t>
            </a:r>
          </a:p>
          <a:p>
            <a:r>
              <a:rPr lang="en-US" dirty="0"/>
              <a:t>Suitable for both developers and operations professionals. </a:t>
            </a:r>
          </a:p>
          <a:p>
            <a:r>
              <a:rPr lang="en-US" dirty="0"/>
              <a:t>Simple, yet powerful; highly complicated database queries can be easily expressed, enabling you to focus on your domain, instead of getting lost in database access.</a:t>
            </a:r>
          </a:p>
          <a:p>
            <a:r>
              <a:rPr lang="en-US" dirty="0"/>
              <a:t>Inspired by a number of different approaches and builds on established practices for expressive querying. </a:t>
            </a:r>
          </a:p>
          <a:p>
            <a:r>
              <a:rPr lang="en-US" dirty="0"/>
              <a:t>Many of the keywords, such as WHERE and ORDER BY, are inspired by SQL. </a:t>
            </a:r>
          </a:p>
          <a:p>
            <a:r>
              <a:rPr lang="en-US" dirty="0"/>
              <a:t>Pattern matching borrows expression approaches from SPARQL. </a:t>
            </a:r>
          </a:p>
          <a:p>
            <a:r>
              <a:rPr lang="en-US" dirty="0"/>
              <a:t>Some of the list semantics are borrowed from languages such as Haskell and Python.</a:t>
            </a:r>
          </a:p>
          <a:p>
            <a:r>
              <a:rPr lang="en-US" dirty="0"/>
              <a:t>Cypher’s constructs, based on English prose and neat iconography, make queries easy, both to write and to read.</a:t>
            </a:r>
            <a:endParaRPr lang="en-IN" dirty="0"/>
          </a:p>
        </p:txBody>
      </p:sp>
    </p:spTree>
    <p:extLst>
      <p:ext uri="{BB962C8B-B14F-4D97-AF65-F5344CB8AC3E}">
        <p14:creationId xmlns:p14="http://schemas.microsoft.com/office/powerpoint/2010/main" val="1532433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528E-5009-40CC-9F85-AA9E12D1F750}"/>
              </a:ext>
            </a:extLst>
          </p:cNvPr>
          <p:cNvSpPr>
            <a:spLocks noGrp="1"/>
          </p:cNvSpPr>
          <p:nvPr>
            <p:ph type="title"/>
          </p:nvPr>
        </p:nvSpPr>
        <p:spPr/>
        <p:txBody>
          <a:bodyPr/>
          <a:lstStyle/>
          <a:p>
            <a:r>
              <a:rPr lang="en-US" dirty="0"/>
              <a:t>Representing Relationships in Cypher</a:t>
            </a:r>
            <a:endParaRPr lang="en-IN" dirty="0"/>
          </a:p>
        </p:txBody>
      </p:sp>
      <p:sp>
        <p:nvSpPr>
          <p:cNvPr id="3" name="Content Placeholder 2">
            <a:extLst>
              <a:ext uri="{FF2B5EF4-FFF2-40B4-BE49-F238E27FC236}">
                <a16:creationId xmlns:a16="http://schemas.microsoft.com/office/drawing/2014/main" id="{89F979ED-D1E0-0E90-B796-3BEEC9C94A53}"/>
              </a:ext>
            </a:extLst>
          </p:cNvPr>
          <p:cNvSpPr>
            <a:spLocks noGrp="1"/>
          </p:cNvSpPr>
          <p:nvPr>
            <p:ph idx="1"/>
          </p:nvPr>
        </p:nvSpPr>
        <p:spPr/>
        <p:txBody>
          <a:bodyPr/>
          <a:lstStyle/>
          <a:p>
            <a:r>
              <a:rPr lang="en-US" dirty="0"/>
              <a:t>Relationships are represented in Cypher using an arrow --&gt; or &lt;-- between two nodes. </a:t>
            </a:r>
          </a:p>
          <a:p>
            <a:r>
              <a:rPr lang="en-US" dirty="0"/>
              <a:t>How nodes are connected (relationship type) and any properties pertaining to the relationship, can be placed in square brackets inside of the arrow.</a:t>
            </a:r>
            <a:endParaRPr lang="en-IN" dirty="0"/>
          </a:p>
        </p:txBody>
      </p:sp>
    </p:spTree>
    <p:extLst>
      <p:ext uri="{BB962C8B-B14F-4D97-AF65-F5344CB8AC3E}">
        <p14:creationId xmlns:p14="http://schemas.microsoft.com/office/powerpoint/2010/main" val="185802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83C3-71FB-1C46-A293-9605E8D6369C}"/>
              </a:ext>
            </a:extLst>
          </p:cNvPr>
          <p:cNvSpPr>
            <a:spLocks noGrp="1"/>
          </p:cNvSpPr>
          <p:nvPr>
            <p:ph type="title"/>
          </p:nvPr>
        </p:nvSpPr>
        <p:spPr/>
        <p:txBody>
          <a:bodyPr/>
          <a:lstStyle/>
          <a:p>
            <a:r>
              <a:rPr lang="en-US" dirty="0"/>
              <a:t> Lines with LIKES, IS_FRIENDS_WITH, and WORKS_FOR between nodes are relationships.</a:t>
            </a:r>
            <a:endParaRPr lang="en-IN" dirty="0"/>
          </a:p>
        </p:txBody>
      </p:sp>
      <p:pic>
        <p:nvPicPr>
          <p:cNvPr id="4" name="Picture 3">
            <a:extLst>
              <a:ext uri="{FF2B5EF4-FFF2-40B4-BE49-F238E27FC236}">
                <a16:creationId xmlns:a16="http://schemas.microsoft.com/office/drawing/2014/main" id="{A974A3A9-16F5-DD65-D4A7-C0E8C256FDE0}"/>
              </a:ext>
            </a:extLst>
          </p:cNvPr>
          <p:cNvPicPr>
            <a:picLocks noChangeAspect="1"/>
          </p:cNvPicPr>
          <p:nvPr/>
        </p:nvPicPr>
        <p:blipFill>
          <a:blip r:embed="rId2"/>
          <a:stretch>
            <a:fillRect/>
          </a:stretch>
        </p:blipFill>
        <p:spPr>
          <a:xfrm>
            <a:off x="542062" y="2357439"/>
            <a:ext cx="11107875" cy="4330156"/>
          </a:xfrm>
          <a:prstGeom prst="rect">
            <a:avLst/>
          </a:prstGeom>
        </p:spPr>
      </p:pic>
    </p:spTree>
    <p:extLst>
      <p:ext uri="{BB962C8B-B14F-4D97-AF65-F5344CB8AC3E}">
        <p14:creationId xmlns:p14="http://schemas.microsoft.com/office/powerpoint/2010/main" val="76827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56E576-691C-DBB7-C4B4-3F26291BE20A}"/>
              </a:ext>
            </a:extLst>
          </p:cNvPr>
          <p:cNvSpPr>
            <a:spLocks noGrp="1"/>
          </p:cNvSpPr>
          <p:nvPr>
            <p:ph type="title"/>
          </p:nvPr>
        </p:nvSpPr>
        <p:spPr/>
        <p:txBody>
          <a:bodyPr/>
          <a:lstStyle/>
          <a:p>
            <a:r>
              <a:rPr lang="en-US" dirty="0"/>
              <a:t>Relationships</a:t>
            </a:r>
            <a:endParaRPr lang="en-IN" dirty="0"/>
          </a:p>
        </p:txBody>
      </p:sp>
      <p:sp>
        <p:nvSpPr>
          <p:cNvPr id="6" name="Content Placeholder 5">
            <a:extLst>
              <a:ext uri="{FF2B5EF4-FFF2-40B4-BE49-F238E27FC236}">
                <a16:creationId xmlns:a16="http://schemas.microsoft.com/office/drawing/2014/main" id="{9D3499CF-8A6E-BAAE-5FA2-4D809A61293C}"/>
              </a:ext>
            </a:extLst>
          </p:cNvPr>
          <p:cNvSpPr>
            <a:spLocks noGrp="1"/>
          </p:cNvSpPr>
          <p:nvPr>
            <p:ph idx="1"/>
          </p:nvPr>
        </p:nvSpPr>
        <p:spPr>
          <a:xfrm>
            <a:off x="1154954" y="2603500"/>
            <a:ext cx="10589371" cy="3911600"/>
          </a:xfrm>
        </p:spPr>
        <p:txBody>
          <a:bodyPr>
            <a:normAutofit/>
          </a:bodyPr>
          <a:lstStyle/>
          <a:p>
            <a:r>
              <a:rPr lang="en-US" dirty="0"/>
              <a:t>Undirected relationships are represented with no arrow and just two dashes --.</a:t>
            </a:r>
          </a:p>
          <a:p>
            <a:r>
              <a:rPr lang="en-US" dirty="0"/>
              <a:t>Relationship can be traversed in either direction. </a:t>
            </a:r>
          </a:p>
          <a:p>
            <a:r>
              <a:rPr lang="en-US" dirty="0"/>
              <a:t>While a direction must be inserted to the database, it can be matched with an undirected relationship where Cypher ignores any particular direction and retrieves the relationship and connected nodes, no matter what the physical direction is. </a:t>
            </a:r>
          </a:p>
          <a:p>
            <a:r>
              <a:rPr lang="en-US" dirty="0"/>
              <a:t>Allows the queries to be flexible and not force the user to know the physical direction of the relationship stored in the database.</a:t>
            </a:r>
          </a:p>
          <a:p>
            <a:r>
              <a:rPr lang="en-US" dirty="0"/>
              <a:t>If data is stored with one relationship direction, and a query specifies the wrong direction, Cypher will not return any results. </a:t>
            </a:r>
          </a:p>
          <a:p>
            <a:r>
              <a:rPr lang="en-US" dirty="0"/>
              <a:t>In these cases where you may not be sure of direction, it is better to use an undirected relationship and retrieve some results.</a:t>
            </a:r>
            <a:endParaRPr lang="en-IN" dirty="0"/>
          </a:p>
        </p:txBody>
      </p:sp>
    </p:spTree>
    <p:extLst>
      <p:ext uri="{BB962C8B-B14F-4D97-AF65-F5344CB8AC3E}">
        <p14:creationId xmlns:p14="http://schemas.microsoft.com/office/powerpoint/2010/main" val="349040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8C23-09E4-B46D-179D-99865DC25C2B}"/>
              </a:ext>
            </a:extLst>
          </p:cNvPr>
          <p:cNvSpPr>
            <a:spLocks noGrp="1"/>
          </p:cNvSpPr>
          <p:nvPr>
            <p:ph type="title"/>
          </p:nvPr>
        </p:nvSpPr>
        <p:spPr/>
        <p:txBody>
          <a:bodyPr/>
          <a:lstStyle/>
          <a:p>
            <a:r>
              <a:rPr lang="en-US" dirty="0"/>
              <a:t>Relationships</a:t>
            </a:r>
            <a:endParaRPr lang="en-IN" dirty="0"/>
          </a:p>
        </p:txBody>
      </p:sp>
      <p:sp>
        <p:nvSpPr>
          <p:cNvPr id="3" name="Content Placeholder 2">
            <a:extLst>
              <a:ext uri="{FF2B5EF4-FFF2-40B4-BE49-F238E27FC236}">
                <a16:creationId xmlns:a16="http://schemas.microsoft.com/office/drawing/2014/main" id="{BB1FCECB-B215-C00A-3C6C-BCFD53F9C02F}"/>
              </a:ext>
            </a:extLst>
          </p:cNvPr>
          <p:cNvSpPr>
            <a:spLocks noGrp="1"/>
          </p:cNvSpPr>
          <p:nvPr>
            <p:ph idx="1"/>
          </p:nvPr>
        </p:nvSpPr>
        <p:spPr>
          <a:xfrm>
            <a:off x="1154954" y="2603499"/>
            <a:ext cx="10689384" cy="3883025"/>
          </a:xfrm>
        </p:spPr>
        <p:txBody>
          <a:bodyPr/>
          <a:lstStyle/>
          <a:p>
            <a:r>
              <a:rPr lang="en-US" dirty="0"/>
              <a:t>//data stored with this direction</a:t>
            </a:r>
          </a:p>
          <a:p>
            <a:r>
              <a:rPr lang="en-US" dirty="0"/>
              <a:t>CREATE (</a:t>
            </a:r>
            <a:r>
              <a:rPr lang="en-US" dirty="0" err="1"/>
              <a:t>p:Person</a:t>
            </a:r>
            <a:r>
              <a:rPr lang="en-US" dirty="0"/>
              <a:t>)-[:LIKES]-&gt;(</a:t>
            </a:r>
            <a:r>
              <a:rPr lang="en-US" dirty="0" err="1"/>
              <a:t>t:Technology</a:t>
            </a:r>
            <a:r>
              <a:rPr lang="en-US" dirty="0"/>
              <a:t>)</a:t>
            </a:r>
          </a:p>
          <a:p>
            <a:endParaRPr lang="en-US" dirty="0"/>
          </a:p>
          <a:p>
            <a:r>
              <a:rPr lang="en-US" dirty="0"/>
              <a:t>//query relationship backwards will not return results</a:t>
            </a:r>
          </a:p>
          <a:p>
            <a:r>
              <a:rPr lang="en-US" dirty="0"/>
              <a:t>MATCH (</a:t>
            </a:r>
            <a:r>
              <a:rPr lang="en-US" dirty="0" err="1"/>
              <a:t>p:Person</a:t>
            </a:r>
            <a:r>
              <a:rPr lang="en-US" dirty="0"/>
              <a:t>)&lt;-[:LIKES]-(</a:t>
            </a:r>
            <a:r>
              <a:rPr lang="en-US" dirty="0" err="1"/>
              <a:t>t:Technology</a:t>
            </a:r>
            <a:r>
              <a:rPr lang="en-US" dirty="0"/>
              <a:t>)</a:t>
            </a:r>
          </a:p>
          <a:p>
            <a:endParaRPr lang="en-US" dirty="0"/>
          </a:p>
          <a:p>
            <a:r>
              <a:rPr lang="en-US" dirty="0"/>
              <a:t>//better to query with undirected relationship unless sure of direction</a:t>
            </a:r>
          </a:p>
          <a:p>
            <a:r>
              <a:rPr lang="en-US" dirty="0"/>
              <a:t>MATCH (</a:t>
            </a:r>
            <a:r>
              <a:rPr lang="en-US" dirty="0" err="1"/>
              <a:t>p:Person</a:t>
            </a:r>
            <a:r>
              <a:rPr lang="en-US" dirty="0"/>
              <a:t>)-[:LIKES]-(</a:t>
            </a:r>
            <a:r>
              <a:rPr lang="en-US" dirty="0" err="1"/>
              <a:t>t:Technology</a:t>
            </a:r>
            <a:r>
              <a:rPr lang="en-US" dirty="0"/>
              <a:t>)</a:t>
            </a:r>
            <a:endParaRPr lang="en-IN" dirty="0"/>
          </a:p>
        </p:txBody>
      </p:sp>
    </p:spTree>
    <p:extLst>
      <p:ext uri="{BB962C8B-B14F-4D97-AF65-F5344CB8AC3E}">
        <p14:creationId xmlns:p14="http://schemas.microsoft.com/office/powerpoint/2010/main" val="2046282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8588-2DA0-8A2C-E359-906F1F52F5B2}"/>
              </a:ext>
            </a:extLst>
          </p:cNvPr>
          <p:cNvSpPr>
            <a:spLocks noGrp="1"/>
          </p:cNvSpPr>
          <p:nvPr>
            <p:ph type="title"/>
          </p:nvPr>
        </p:nvSpPr>
        <p:spPr/>
        <p:txBody>
          <a:bodyPr/>
          <a:lstStyle/>
          <a:p>
            <a:r>
              <a:rPr lang="en-IN" dirty="0"/>
              <a:t>Relationship Types</a:t>
            </a:r>
          </a:p>
        </p:txBody>
      </p:sp>
      <p:sp>
        <p:nvSpPr>
          <p:cNvPr id="3" name="Content Placeholder 2">
            <a:extLst>
              <a:ext uri="{FF2B5EF4-FFF2-40B4-BE49-F238E27FC236}">
                <a16:creationId xmlns:a16="http://schemas.microsoft.com/office/drawing/2014/main" id="{DBB2D1A8-CA3C-CEDD-BE71-5466A493E289}"/>
              </a:ext>
            </a:extLst>
          </p:cNvPr>
          <p:cNvSpPr>
            <a:spLocks noGrp="1"/>
          </p:cNvSpPr>
          <p:nvPr>
            <p:ph idx="1"/>
          </p:nvPr>
        </p:nvSpPr>
        <p:spPr>
          <a:xfrm>
            <a:off x="1154954" y="2617787"/>
            <a:ext cx="10532221" cy="4125913"/>
          </a:xfrm>
        </p:spPr>
        <p:txBody>
          <a:bodyPr/>
          <a:lstStyle/>
          <a:p>
            <a:pPr algn="l"/>
            <a:r>
              <a:rPr lang="en-US" b="0" i="0" dirty="0">
                <a:solidFill>
                  <a:srgbClr val="2D3748"/>
                </a:solidFill>
                <a:effectLst/>
                <a:latin typeface="Nunito Sans" pitchFamily="2" charset="0"/>
              </a:rPr>
              <a:t>Relationship types categorize and add meaning to a relationship, similar to how labels group nodes. </a:t>
            </a:r>
          </a:p>
          <a:p>
            <a:pPr algn="l"/>
            <a:r>
              <a:rPr lang="en-US" dirty="0">
                <a:solidFill>
                  <a:srgbClr val="2D3748"/>
                </a:solidFill>
                <a:latin typeface="Nunito Sans" pitchFamily="2" charset="0"/>
              </a:rPr>
              <a:t>R</a:t>
            </a:r>
            <a:r>
              <a:rPr lang="en-US" b="0" i="0" dirty="0">
                <a:solidFill>
                  <a:srgbClr val="2D3748"/>
                </a:solidFill>
                <a:effectLst/>
                <a:latin typeface="Nunito Sans" pitchFamily="2" charset="0"/>
              </a:rPr>
              <a:t>elationships show how nodes are connected and related to each other. </a:t>
            </a:r>
          </a:p>
          <a:p>
            <a:pPr algn="l"/>
            <a:r>
              <a:rPr lang="en-US" dirty="0">
                <a:solidFill>
                  <a:srgbClr val="2D3748"/>
                </a:solidFill>
                <a:latin typeface="Nunito Sans" pitchFamily="2" charset="0"/>
              </a:rPr>
              <a:t>C</a:t>
            </a:r>
            <a:r>
              <a:rPr lang="en-US" b="0" i="0" dirty="0">
                <a:solidFill>
                  <a:srgbClr val="2D3748"/>
                </a:solidFill>
                <a:effectLst/>
                <a:latin typeface="Nunito Sans" pitchFamily="2" charset="0"/>
              </a:rPr>
              <a:t>an usually identify relationships in your data model by looking for actions or verbs.</a:t>
            </a:r>
          </a:p>
          <a:p>
            <a:pPr algn="l"/>
            <a:r>
              <a:rPr lang="en-US" b="0" i="0" dirty="0">
                <a:solidFill>
                  <a:srgbClr val="2D3748"/>
                </a:solidFill>
                <a:effectLst/>
                <a:latin typeface="Nunito Sans" pitchFamily="2" charset="0"/>
              </a:rPr>
              <a:t>Can specify any type of relationship you want between nodes, but we recommend good naming conventions using verbs and actions. </a:t>
            </a:r>
          </a:p>
          <a:p>
            <a:pPr algn="l"/>
            <a:r>
              <a:rPr lang="en-US" b="0" i="0" dirty="0">
                <a:solidFill>
                  <a:srgbClr val="2D3748"/>
                </a:solidFill>
                <a:effectLst/>
                <a:latin typeface="Nunito Sans" pitchFamily="2" charset="0"/>
              </a:rPr>
              <a:t>Poor relationship type names make it more difficult to both read and write Cypher</a:t>
            </a:r>
            <a:endParaRPr lang="en-IN" dirty="0"/>
          </a:p>
        </p:txBody>
      </p:sp>
    </p:spTree>
    <p:extLst>
      <p:ext uri="{BB962C8B-B14F-4D97-AF65-F5344CB8AC3E}">
        <p14:creationId xmlns:p14="http://schemas.microsoft.com/office/powerpoint/2010/main" val="4264176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D00F-A1D0-BC12-72DD-6A3F19350F84}"/>
              </a:ext>
            </a:extLst>
          </p:cNvPr>
          <p:cNvSpPr>
            <a:spLocks noGrp="1"/>
          </p:cNvSpPr>
          <p:nvPr>
            <p:ph type="title"/>
          </p:nvPr>
        </p:nvSpPr>
        <p:spPr/>
        <p:txBody>
          <a:bodyPr/>
          <a:lstStyle/>
          <a:p>
            <a:r>
              <a:rPr lang="en-US" dirty="0"/>
              <a:t>Relationship Variables</a:t>
            </a:r>
            <a:endParaRPr lang="en-IN" dirty="0"/>
          </a:p>
        </p:txBody>
      </p:sp>
      <p:sp>
        <p:nvSpPr>
          <p:cNvPr id="3" name="Content Placeholder 2">
            <a:extLst>
              <a:ext uri="{FF2B5EF4-FFF2-40B4-BE49-F238E27FC236}">
                <a16:creationId xmlns:a16="http://schemas.microsoft.com/office/drawing/2014/main" id="{38AF679D-17CC-94D1-24B5-DC0402C24798}"/>
              </a:ext>
            </a:extLst>
          </p:cNvPr>
          <p:cNvSpPr>
            <a:spLocks noGrp="1"/>
          </p:cNvSpPr>
          <p:nvPr>
            <p:ph idx="1"/>
          </p:nvPr>
        </p:nvSpPr>
        <p:spPr>
          <a:xfrm>
            <a:off x="1154954" y="2603499"/>
            <a:ext cx="10703671" cy="3940175"/>
          </a:xfrm>
        </p:spPr>
        <p:txBody>
          <a:bodyPr>
            <a:normAutofit/>
          </a:bodyPr>
          <a:lstStyle/>
          <a:p>
            <a:r>
              <a:rPr lang="en-US" dirty="0"/>
              <a:t>To refer to a relationship later in a query,  can give it a variable like [r] or [</a:t>
            </a:r>
            <a:r>
              <a:rPr lang="en-US" dirty="0" err="1"/>
              <a:t>rel</a:t>
            </a:r>
            <a:r>
              <a:rPr lang="en-US" dirty="0"/>
              <a:t>]. </a:t>
            </a:r>
          </a:p>
          <a:p>
            <a:r>
              <a:rPr lang="en-US" dirty="0"/>
              <a:t>Can also use longer, more expressive variable names like [likes] or [knows]. </a:t>
            </a:r>
          </a:p>
          <a:p>
            <a:r>
              <a:rPr lang="en-US" dirty="0"/>
              <a:t>If you do not need to reference the relationship later, you can specify an anonymous relationship using two dashes --, --&gt;, &lt;--.</a:t>
            </a:r>
          </a:p>
          <a:p>
            <a:r>
              <a:rPr lang="en-US" dirty="0"/>
              <a:t>Could use either -[</a:t>
            </a:r>
            <a:r>
              <a:rPr lang="en-US" dirty="0" err="1"/>
              <a:t>rel</a:t>
            </a:r>
            <a:r>
              <a:rPr lang="en-US" dirty="0"/>
              <a:t>]-&gt; or -[</a:t>
            </a:r>
            <a:r>
              <a:rPr lang="en-US" dirty="0" err="1"/>
              <a:t>rel:LIKES</a:t>
            </a:r>
            <a:r>
              <a:rPr lang="en-US" dirty="0"/>
              <a:t>]-&gt; and call the </a:t>
            </a:r>
            <a:r>
              <a:rPr lang="en-US" dirty="0" err="1"/>
              <a:t>rel</a:t>
            </a:r>
            <a:r>
              <a:rPr lang="en-US" dirty="0"/>
              <a:t> variable later in your query to reference the relationship and its details.</a:t>
            </a:r>
          </a:p>
          <a:p>
            <a:r>
              <a:rPr lang="en-US" dirty="0"/>
              <a:t>If you forget the colon in front of a relationship type like this -[LIKES]-&gt;, it represents a variable (not a relationship type). </a:t>
            </a:r>
          </a:p>
          <a:p>
            <a:r>
              <a:rPr lang="en-US" dirty="0"/>
              <a:t>Since no relationship type declared, Cypher will search all types of relationships.</a:t>
            </a:r>
            <a:endParaRPr lang="en-IN" dirty="0"/>
          </a:p>
        </p:txBody>
      </p:sp>
    </p:spTree>
    <p:extLst>
      <p:ext uri="{BB962C8B-B14F-4D97-AF65-F5344CB8AC3E}">
        <p14:creationId xmlns:p14="http://schemas.microsoft.com/office/powerpoint/2010/main" val="4054268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FDB8-F7CD-FB56-D09B-973CBE8F0FCF}"/>
              </a:ext>
            </a:extLst>
          </p:cNvPr>
          <p:cNvSpPr>
            <a:spLocks noGrp="1"/>
          </p:cNvSpPr>
          <p:nvPr>
            <p:ph type="title"/>
          </p:nvPr>
        </p:nvSpPr>
        <p:spPr/>
        <p:txBody>
          <a:bodyPr/>
          <a:lstStyle/>
          <a:p>
            <a:r>
              <a:rPr lang="en-US" dirty="0"/>
              <a:t>Node or Relationship Properties</a:t>
            </a:r>
            <a:endParaRPr lang="en-IN" dirty="0"/>
          </a:p>
        </p:txBody>
      </p:sp>
      <p:sp>
        <p:nvSpPr>
          <p:cNvPr id="3" name="Content Placeholder 2">
            <a:extLst>
              <a:ext uri="{FF2B5EF4-FFF2-40B4-BE49-F238E27FC236}">
                <a16:creationId xmlns:a16="http://schemas.microsoft.com/office/drawing/2014/main" id="{72E6DDA3-17F2-E310-1E55-E6DA5EF4B767}"/>
              </a:ext>
            </a:extLst>
          </p:cNvPr>
          <p:cNvSpPr>
            <a:spLocks noGrp="1"/>
          </p:cNvSpPr>
          <p:nvPr>
            <p:ph idx="1"/>
          </p:nvPr>
        </p:nvSpPr>
        <p:spPr>
          <a:xfrm>
            <a:off x="1154954" y="2603500"/>
            <a:ext cx="10389346" cy="3868738"/>
          </a:xfrm>
        </p:spPr>
        <p:txBody>
          <a:bodyPr>
            <a:normAutofit/>
          </a:bodyPr>
          <a:lstStyle/>
          <a:p>
            <a:r>
              <a:rPr lang="en-US" dirty="0"/>
              <a:t>Properties --Name-value pairs that provide additional details to nodes and relationships.</a:t>
            </a:r>
          </a:p>
          <a:p>
            <a:r>
              <a:rPr lang="en-US" dirty="0"/>
              <a:t>To represent --Use curly braces within the parentheses of a node or the brackets of a relationship. </a:t>
            </a:r>
          </a:p>
          <a:p>
            <a:r>
              <a:rPr lang="en-US" dirty="0"/>
              <a:t>Name and value of the property then go inside the curly braces. </a:t>
            </a:r>
          </a:p>
          <a:p>
            <a:endParaRPr lang="en-US" dirty="0"/>
          </a:p>
          <a:p>
            <a:r>
              <a:rPr lang="en-US" dirty="0"/>
              <a:t>Node property: (</a:t>
            </a:r>
            <a:r>
              <a:rPr lang="en-US" dirty="0" err="1"/>
              <a:t>p:Person</a:t>
            </a:r>
            <a:r>
              <a:rPr lang="en-US" dirty="0"/>
              <a:t> {name: 'Jennifer'})</a:t>
            </a:r>
          </a:p>
          <a:p>
            <a:endParaRPr lang="en-US" dirty="0"/>
          </a:p>
          <a:p>
            <a:r>
              <a:rPr lang="en-US" dirty="0"/>
              <a:t>Relationship property: -[</a:t>
            </a:r>
            <a:r>
              <a:rPr lang="en-US" dirty="0" err="1"/>
              <a:t>rel:IS_FRIENDS_WITH</a:t>
            </a:r>
            <a:r>
              <a:rPr lang="en-US" dirty="0"/>
              <a:t> {since: 2018}]-&gt;</a:t>
            </a:r>
            <a:endParaRPr lang="en-IN" dirty="0"/>
          </a:p>
        </p:txBody>
      </p:sp>
    </p:spTree>
    <p:extLst>
      <p:ext uri="{BB962C8B-B14F-4D97-AF65-F5344CB8AC3E}">
        <p14:creationId xmlns:p14="http://schemas.microsoft.com/office/powerpoint/2010/main" val="1435156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ypher graph props">
            <a:extLst>
              <a:ext uri="{FF2B5EF4-FFF2-40B4-BE49-F238E27FC236}">
                <a16:creationId xmlns:a16="http://schemas.microsoft.com/office/drawing/2014/main" id="{11FB1929-CB6F-65E6-4C67-6E3A27E51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71450"/>
            <a:ext cx="11106150" cy="651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317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3E91-7C7B-0C2E-B0C7-FE43F119D529}"/>
              </a:ext>
            </a:extLst>
          </p:cNvPr>
          <p:cNvSpPr>
            <a:spLocks noGrp="1"/>
          </p:cNvSpPr>
          <p:nvPr>
            <p:ph type="title"/>
          </p:nvPr>
        </p:nvSpPr>
        <p:spPr/>
        <p:txBody>
          <a:bodyPr/>
          <a:lstStyle/>
          <a:p>
            <a:r>
              <a:rPr lang="en-US" dirty="0"/>
              <a:t>Property types</a:t>
            </a:r>
            <a:endParaRPr lang="en-IN" dirty="0"/>
          </a:p>
        </p:txBody>
      </p:sp>
      <p:sp>
        <p:nvSpPr>
          <p:cNvPr id="3" name="Content Placeholder 2">
            <a:extLst>
              <a:ext uri="{FF2B5EF4-FFF2-40B4-BE49-F238E27FC236}">
                <a16:creationId xmlns:a16="http://schemas.microsoft.com/office/drawing/2014/main" id="{CF5F0BFA-4E41-6CD5-6D07-490214A13F60}"/>
              </a:ext>
            </a:extLst>
          </p:cNvPr>
          <p:cNvSpPr>
            <a:spLocks noGrp="1"/>
          </p:cNvSpPr>
          <p:nvPr>
            <p:ph idx="1"/>
          </p:nvPr>
        </p:nvSpPr>
        <p:spPr/>
        <p:txBody>
          <a:bodyPr>
            <a:normAutofit fontScale="92500" lnSpcReduction="20000"/>
          </a:bodyPr>
          <a:lstStyle/>
          <a:p>
            <a:r>
              <a:rPr lang="en-US" dirty="0"/>
              <a:t>The following data types are included in the property types category: Integer, Float, String, Boolean, Point, Date, Time, </a:t>
            </a:r>
            <a:r>
              <a:rPr lang="en-US" dirty="0" err="1"/>
              <a:t>LocalTime</a:t>
            </a:r>
            <a:r>
              <a:rPr lang="en-US" dirty="0"/>
              <a:t>, </a:t>
            </a:r>
            <a:r>
              <a:rPr lang="en-US" dirty="0" err="1"/>
              <a:t>DateTime</a:t>
            </a:r>
            <a:r>
              <a:rPr lang="en-US" dirty="0"/>
              <a:t>, </a:t>
            </a:r>
            <a:r>
              <a:rPr lang="en-US" dirty="0" err="1"/>
              <a:t>LocalDateTime</a:t>
            </a:r>
            <a:r>
              <a:rPr lang="en-US" dirty="0"/>
              <a:t>, and Duration.</a:t>
            </a:r>
          </a:p>
          <a:p>
            <a:endParaRPr lang="en-US" dirty="0"/>
          </a:p>
          <a:p>
            <a:r>
              <a:rPr lang="en-US" dirty="0"/>
              <a:t>Property types can be returned from Cypher queries</a:t>
            </a:r>
          </a:p>
          <a:p>
            <a:endParaRPr lang="en-US" dirty="0"/>
          </a:p>
          <a:p>
            <a:r>
              <a:rPr lang="en-US" dirty="0"/>
              <a:t>Property types can be used as parameters</a:t>
            </a:r>
          </a:p>
          <a:p>
            <a:endParaRPr lang="en-US" dirty="0"/>
          </a:p>
          <a:p>
            <a:r>
              <a:rPr lang="en-US" dirty="0"/>
              <a:t>Property types can be stored as properties</a:t>
            </a:r>
          </a:p>
          <a:p>
            <a:endParaRPr lang="en-US" dirty="0"/>
          </a:p>
          <a:p>
            <a:r>
              <a:rPr lang="en-US" dirty="0"/>
              <a:t>Property types can be constructed with Cypher literals</a:t>
            </a:r>
            <a:endParaRPr lang="en-IN" dirty="0"/>
          </a:p>
        </p:txBody>
      </p:sp>
    </p:spTree>
    <p:extLst>
      <p:ext uri="{BB962C8B-B14F-4D97-AF65-F5344CB8AC3E}">
        <p14:creationId xmlns:p14="http://schemas.microsoft.com/office/powerpoint/2010/main" val="197629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FE74-C9E6-76C1-89EA-4F63EBE87531}"/>
              </a:ext>
            </a:extLst>
          </p:cNvPr>
          <p:cNvSpPr>
            <a:spLocks noGrp="1"/>
          </p:cNvSpPr>
          <p:nvPr>
            <p:ph type="title"/>
          </p:nvPr>
        </p:nvSpPr>
        <p:spPr/>
        <p:txBody>
          <a:bodyPr/>
          <a:lstStyle/>
          <a:p>
            <a:r>
              <a:rPr lang="en-US" dirty="0"/>
              <a:t>Structural types</a:t>
            </a:r>
            <a:endParaRPr lang="en-IN" dirty="0"/>
          </a:p>
        </p:txBody>
      </p:sp>
      <p:sp>
        <p:nvSpPr>
          <p:cNvPr id="3" name="Content Placeholder 2">
            <a:extLst>
              <a:ext uri="{FF2B5EF4-FFF2-40B4-BE49-F238E27FC236}">
                <a16:creationId xmlns:a16="http://schemas.microsoft.com/office/drawing/2014/main" id="{42BBA386-776B-0986-EED5-1BF49F203C99}"/>
              </a:ext>
            </a:extLst>
          </p:cNvPr>
          <p:cNvSpPr>
            <a:spLocks noGrp="1"/>
          </p:cNvSpPr>
          <p:nvPr>
            <p:ph idx="1"/>
          </p:nvPr>
        </p:nvSpPr>
        <p:spPr>
          <a:xfrm>
            <a:off x="1154954" y="2603500"/>
            <a:ext cx="10689384" cy="3868738"/>
          </a:xfrm>
        </p:spPr>
        <p:txBody>
          <a:bodyPr>
            <a:normAutofit lnSpcReduction="10000"/>
          </a:bodyPr>
          <a:lstStyle/>
          <a:p>
            <a:r>
              <a:rPr lang="en-US" dirty="0"/>
              <a:t>The following data types are included in the structural types category: Node, Relationship, and Path.</a:t>
            </a:r>
          </a:p>
          <a:p>
            <a:pPr>
              <a:buFont typeface="Wingdings" panose="05000000000000000000" pitchFamily="2" charset="2"/>
              <a:buChar char="§"/>
            </a:pPr>
            <a:r>
              <a:rPr lang="en-US" dirty="0"/>
              <a:t>Structural types can be returned from Cypher queries</a:t>
            </a:r>
          </a:p>
          <a:p>
            <a:pPr>
              <a:buFont typeface="Wingdings" panose="05000000000000000000" pitchFamily="2" charset="2"/>
              <a:buChar char="§"/>
            </a:pPr>
            <a:r>
              <a:rPr lang="en-US" dirty="0"/>
              <a:t>Structural types cannot be used as parameters</a:t>
            </a:r>
          </a:p>
          <a:p>
            <a:pPr>
              <a:buFont typeface="Wingdings" panose="05000000000000000000" pitchFamily="2" charset="2"/>
              <a:buChar char="§"/>
            </a:pPr>
            <a:r>
              <a:rPr lang="en-US" dirty="0"/>
              <a:t>Structural types cannot be stored as properties</a:t>
            </a:r>
          </a:p>
          <a:p>
            <a:pPr>
              <a:buFont typeface="Wingdings" panose="05000000000000000000" pitchFamily="2" charset="2"/>
              <a:buChar char="§"/>
            </a:pPr>
            <a:r>
              <a:rPr lang="en-US" dirty="0"/>
              <a:t>Structural types cannot be constructed with Cypher literals</a:t>
            </a:r>
          </a:p>
          <a:p>
            <a:r>
              <a:rPr lang="en-US" dirty="0"/>
              <a:t>The Node data type includes: Id, Label(s), and Map (of properties). Note that labels are not values, but a form of pattern syntax.</a:t>
            </a:r>
          </a:p>
          <a:p>
            <a:r>
              <a:rPr lang="en-US" dirty="0"/>
              <a:t>The Relationship data type includes: Id, Type, Map (of properties), Id of start node, and Id of end node.</a:t>
            </a:r>
          </a:p>
          <a:p>
            <a:r>
              <a:rPr lang="en-US" dirty="0"/>
              <a:t>The Path data type is an alternating sequence of nodes and relationships.</a:t>
            </a:r>
            <a:endParaRPr lang="en-IN" dirty="0"/>
          </a:p>
        </p:txBody>
      </p:sp>
    </p:spTree>
    <p:extLst>
      <p:ext uri="{BB962C8B-B14F-4D97-AF65-F5344CB8AC3E}">
        <p14:creationId xmlns:p14="http://schemas.microsoft.com/office/powerpoint/2010/main" val="73711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r>
              <a:rPr lang="en-IN" dirty="0"/>
              <a:t>Neo4j </a:t>
            </a:r>
            <a:r>
              <a:rPr lang="en-US" dirty="0"/>
              <a:t>DBMS</a:t>
            </a:r>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lstStyle/>
          <a:p>
            <a:r>
              <a:rPr lang="en-US" dirty="0"/>
              <a:t>A Neo4j Database Management System is capable of containing and managing multiple graphs contained in databases. </a:t>
            </a:r>
          </a:p>
          <a:p>
            <a:r>
              <a:rPr lang="en-US" dirty="0"/>
              <a:t>Client applications will connect to the DBMS and open sessions against it.</a:t>
            </a:r>
          </a:p>
          <a:p>
            <a:r>
              <a:rPr lang="en-US" dirty="0"/>
              <a:t> A client session provides access to any graph in the DBMS.</a:t>
            </a:r>
            <a:endParaRPr lang="en-IN" dirty="0"/>
          </a:p>
        </p:txBody>
      </p:sp>
    </p:spTree>
    <p:extLst>
      <p:ext uri="{BB962C8B-B14F-4D97-AF65-F5344CB8AC3E}">
        <p14:creationId xmlns:p14="http://schemas.microsoft.com/office/powerpoint/2010/main" val="4014804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668E-BB0C-64B2-4C69-5D500D635915}"/>
              </a:ext>
            </a:extLst>
          </p:cNvPr>
          <p:cNvSpPr>
            <a:spLocks noGrp="1"/>
          </p:cNvSpPr>
          <p:nvPr>
            <p:ph type="title"/>
          </p:nvPr>
        </p:nvSpPr>
        <p:spPr/>
        <p:txBody>
          <a:bodyPr/>
          <a:lstStyle/>
          <a:p>
            <a:r>
              <a:rPr lang="en-US" dirty="0"/>
              <a:t>Composite types</a:t>
            </a:r>
            <a:endParaRPr lang="en-IN" dirty="0"/>
          </a:p>
        </p:txBody>
      </p:sp>
      <p:sp>
        <p:nvSpPr>
          <p:cNvPr id="3" name="Content Placeholder 2">
            <a:extLst>
              <a:ext uri="{FF2B5EF4-FFF2-40B4-BE49-F238E27FC236}">
                <a16:creationId xmlns:a16="http://schemas.microsoft.com/office/drawing/2014/main" id="{00F6B1D9-4FA0-1683-55E5-22578D99302E}"/>
              </a:ext>
            </a:extLst>
          </p:cNvPr>
          <p:cNvSpPr>
            <a:spLocks noGrp="1"/>
          </p:cNvSpPr>
          <p:nvPr>
            <p:ph idx="1"/>
          </p:nvPr>
        </p:nvSpPr>
        <p:spPr>
          <a:xfrm>
            <a:off x="1154954" y="2603499"/>
            <a:ext cx="10517934" cy="4111625"/>
          </a:xfrm>
        </p:spPr>
        <p:txBody>
          <a:bodyPr>
            <a:normAutofit/>
          </a:bodyPr>
          <a:lstStyle/>
          <a:p>
            <a:r>
              <a:rPr lang="en-US" dirty="0"/>
              <a:t>The following data types are included in the composite types category: List and Map.</a:t>
            </a:r>
          </a:p>
          <a:p>
            <a:pPr>
              <a:buFont typeface="Wingdings" panose="05000000000000000000" pitchFamily="2" charset="2"/>
              <a:buChar char="§"/>
            </a:pPr>
            <a:r>
              <a:rPr lang="en-US" dirty="0"/>
              <a:t>Composite types can be returned from Cypher queries</a:t>
            </a:r>
          </a:p>
          <a:p>
            <a:pPr>
              <a:buFont typeface="Wingdings" panose="05000000000000000000" pitchFamily="2" charset="2"/>
              <a:buChar char="§"/>
            </a:pPr>
            <a:r>
              <a:rPr lang="en-US" dirty="0"/>
              <a:t>Composite types can be used as parameters</a:t>
            </a:r>
          </a:p>
          <a:p>
            <a:pPr>
              <a:buFont typeface="Wingdings" panose="05000000000000000000" pitchFamily="2" charset="2"/>
              <a:buChar char="§"/>
            </a:pPr>
            <a:r>
              <a:rPr lang="en-US" dirty="0"/>
              <a:t>Composite types cannot be stored as properties</a:t>
            </a:r>
          </a:p>
          <a:p>
            <a:pPr>
              <a:buFont typeface="Wingdings" panose="05000000000000000000" pitchFamily="2" charset="2"/>
              <a:buChar char="§"/>
            </a:pPr>
            <a:r>
              <a:rPr lang="en-US" dirty="0"/>
              <a:t>Composite types can be constructed with Cypher literals</a:t>
            </a:r>
          </a:p>
          <a:p>
            <a:r>
              <a:rPr lang="en-US" dirty="0"/>
              <a:t>The List data type is a heterogeneous, ordered collection of values, each of which can have any property, structural or composite type.</a:t>
            </a:r>
          </a:p>
          <a:p>
            <a:r>
              <a:rPr lang="en-US" dirty="0"/>
              <a:t>Homogeneous lists of simple types can be stored as properties.</a:t>
            </a:r>
          </a:p>
          <a:p>
            <a:r>
              <a:rPr lang="en-US" dirty="0"/>
              <a:t>The Map data type is a heterogeneous, unordered collection of (Key, Value) pairs, where Key is a string and Value can have any property, structural, or composite type.</a:t>
            </a:r>
            <a:endParaRPr lang="en-IN" dirty="0"/>
          </a:p>
        </p:txBody>
      </p:sp>
    </p:spTree>
    <p:extLst>
      <p:ext uri="{BB962C8B-B14F-4D97-AF65-F5344CB8AC3E}">
        <p14:creationId xmlns:p14="http://schemas.microsoft.com/office/powerpoint/2010/main" val="1574309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A587-B0BD-8019-162D-DA5BF4416353}"/>
              </a:ext>
            </a:extLst>
          </p:cNvPr>
          <p:cNvSpPr>
            <a:spLocks noGrp="1"/>
          </p:cNvSpPr>
          <p:nvPr>
            <p:ph type="title"/>
          </p:nvPr>
        </p:nvSpPr>
        <p:spPr/>
        <p:txBody>
          <a:bodyPr/>
          <a:lstStyle/>
          <a:p>
            <a:r>
              <a:rPr lang="en-US" dirty="0"/>
              <a:t>Naming Recommendations</a:t>
            </a:r>
            <a:endParaRPr lang="en-IN" dirty="0"/>
          </a:p>
        </p:txBody>
      </p:sp>
      <p:graphicFrame>
        <p:nvGraphicFramePr>
          <p:cNvPr id="4" name="Table 4">
            <a:extLst>
              <a:ext uri="{FF2B5EF4-FFF2-40B4-BE49-F238E27FC236}">
                <a16:creationId xmlns:a16="http://schemas.microsoft.com/office/drawing/2014/main" id="{BE67DB85-5566-476C-C950-E646CB1CF9C2}"/>
              </a:ext>
            </a:extLst>
          </p:cNvPr>
          <p:cNvGraphicFramePr>
            <a:graphicFrameLocks noGrp="1"/>
          </p:cNvGraphicFramePr>
          <p:nvPr>
            <p:ph idx="1"/>
            <p:extLst>
              <p:ext uri="{D42A27DB-BD31-4B8C-83A1-F6EECF244321}">
                <p14:modId xmlns:p14="http://schemas.microsoft.com/office/powerpoint/2010/main" val="1971641746"/>
              </p:ext>
            </p:extLst>
          </p:nvPr>
        </p:nvGraphicFramePr>
        <p:xfrm>
          <a:off x="1155700" y="2603500"/>
          <a:ext cx="9845676" cy="3280832"/>
        </p:xfrm>
        <a:graphic>
          <a:graphicData uri="http://schemas.openxmlformats.org/drawingml/2006/table">
            <a:tbl>
              <a:tblPr firstRow="1" bandRow="1">
                <a:tableStyleId>{5C22544A-7EE6-4342-B048-85BDC9FD1C3A}</a:tableStyleId>
              </a:tblPr>
              <a:tblGrid>
                <a:gridCol w="3281892">
                  <a:extLst>
                    <a:ext uri="{9D8B030D-6E8A-4147-A177-3AD203B41FA5}">
                      <a16:colId xmlns:a16="http://schemas.microsoft.com/office/drawing/2014/main" val="2561702739"/>
                    </a:ext>
                  </a:extLst>
                </a:gridCol>
                <a:gridCol w="3281892">
                  <a:extLst>
                    <a:ext uri="{9D8B030D-6E8A-4147-A177-3AD203B41FA5}">
                      <a16:colId xmlns:a16="http://schemas.microsoft.com/office/drawing/2014/main" val="2564105386"/>
                    </a:ext>
                  </a:extLst>
                </a:gridCol>
                <a:gridCol w="3281892">
                  <a:extLst>
                    <a:ext uri="{9D8B030D-6E8A-4147-A177-3AD203B41FA5}">
                      <a16:colId xmlns:a16="http://schemas.microsoft.com/office/drawing/2014/main" val="3245600372"/>
                    </a:ext>
                  </a:extLst>
                </a:gridCol>
              </a:tblGrid>
              <a:tr h="1640416">
                <a:tc>
                  <a:txBody>
                    <a:bodyPr/>
                    <a:lstStyle/>
                    <a:p>
                      <a:pPr algn="l" fontAlgn="t"/>
                      <a:r>
                        <a:rPr lang="en-IN" dirty="0">
                          <a:effectLst/>
                        </a:rPr>
                        <a:t>Node labels</a:t>
                      </a:r>
                    </a:p>
                  </a:txBody>
                  <a:tcPr/>
                </a:tc>
                <a:tc>
                  <a:txBody>
                    <a:bodyPr/>
                    <a:lstStyle/>
                    <a:p>
                      <a:pPr algn="l" fontAlgn="t"/>
                      <a:r>
                        <a:rPr lang="en-US">
                          <a:effectLst/>
                        </a:rPr>
                        <a:t>Camel-case, beginning with an upper-case character</a:t>
                      </a:r>
                    </a:p>
                  </a:txBody>
                  <a:tcPr/>
                </a:tc>
                <a:tc>
                  <a:txBody>
                    <a:bodyPr/>
                    <a:lstStyle/>
                    <a:p>
                      <a:pPr algn="l" fontAlgn="t"/>
                      <a:r>
                        <a:rPr lang="en-US" dirty="0">
                          <a:effectLst/>
                        </a:rPr>
                        <a:t>:</a:t>
                      </a:r>
                      <a:r>
                        <a:rPr lang="en-US" dirty="0" err="1">
                          <a:effectLst/>
                        </a:rPr>
                        <a:t>VehicleOwner</a:t>
                      </a:r>
                      <a:r>
                        <a:rPr lang="en-US" dirty="0">
                          <a:effectLst/>
                        </a:rPr>
                        <a:t> rather than :</a:t>
                      </a:r>
                      <a:r>
                        <a:rPr lang="en-US" dirty="0" err="1">
                          <a:effectLst/>
                        </a:rPr>
                        <a:t>vehicle_owner</a:t>
                      </a:r>
                      <a:r>
                        <a:rPr lang="en-US" dirty="0">
                          <a:effectLst/>
                        </a:rPr>
                        <a:t> etc.</a:t>
                      </a:r>
                    </a:p>
                  </a:txBody>
                  <a:tcPr/>
                </a:tc>
                <a:extLst>
                  <a:ext uri="{0D108BD9-81ED-4DB2-BD59-A6C34878D82A}">
                    <a16:rowId xmlns:a16="http://schemas.microsoft.com/office/drawing/2014/main" val="4115751029"/>
                  </a:ext>
                </a:extLst>
              </a:tr>
              <a:tr h="1640416">
                <a:tc>
                  <a:txBody>
                    <a:bodyPr/>
                    <a:lstStyle/>
                    <a:p>
                      <a:pPr algn="l" fontAlgn="t"/>
                      <a:r>
                        <a:rPr lang="en-IN">
                          <a:effectLst/>
                        </a:rPr>
                        <a:t>Relationship types</a:t>
                      </a:r>
                    </a:p>
                  </a:txBody>
                  <a:tcPr/>
                </a:tc>
                <a:tc>
                  <a:txBody>
                    <a:bodyPr/>
                    <a:lstStyle/>
                    <a:p>
                      <a:pPr algn="l" fontAlgn="t"/>
                      <a:r>
                        <a:rPr lang="en-US">
                          <a:effectLst/>
                        </a:rPr>
                        <a:t>Upper-case, using underscore to separate words</a:t>
                      </a:r>
                    </a:p>
                  </a:txBody>
                  <a:tcPr/>
                </a:tc>
                <a:tc>
                  <a:txBody>
                    <a:bodyPr/>
                    <a:lstStyle/>
                    <a:p>
                      <a:pPr algn="l" fontAlgn="t"/>
                      <a:r>
                        <a:rPr lang="en-US" dirty="0">
                          <a:effectLst/>
                        </a:rPr>
                        <a:t>:OWNS_VEHICLE rather than :</a:t>
                      </a:r>
                      <a:r>
                        <a:rPr lang="en-US" dirty="0" err="1">
                          <a:effectLst/>
                        </a:rPr>
                        <a:t>ownsVehicle</a:t>
                      </a:r>
                      <a:r>
                        <a:rPr lang="en-US" dirty="0">
                          <a:effectLst/>
                        </a:rPr>
                        <a:t> etc.</a:t>
                      </a:r>
                    </a:p>
                  </a:txBody>
                  <a:tcPr/>
                </a:tc>
                <a:extLst>
                  <a:ext uri="{0D108BD9-81ED-4DB2-BD59-A6C34878D82A}">
                    <a16:rowId xmlns:a16="http://schemas.microsoft.com/office/drawing/2014/main" val="1685646300"/>
                  </a:ext>
                </a:extLst>
              </a:tr>
            </a:tbl>
          </a:graphicData>
        </a:graphic>
      </p:graphicFrame>
    </p:spTree>
    <p:extLst>
      <p:ext uri="{BB962C8B-B14F-4D97-AF65-F5344CB8AC3E}">
        <p14:creationId xmlns:p14="http://schemas.microsoft.com/office/powerpoint/2010/main" val="2510599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198D-EEC3-C5E4-F39C-1A5EC33DD9AD}"/>
              </a:ext>
            </a:extLst>
          </p:cNvPr>
          <p:cNvSpPr>
            <a:spLocks noGrp="1"/>
          </p:cNvSpPr>
          <p:nvPr>
            <p:ph type="title"/>
          </p:nvPr>
        </p:nvSpPr>
        <p:spPr/>
        <p:txBody>
          <a:bodyPr/>
          <a:lstStyle/>
          <a:p>
            <a:r>
              <a:rPr lang="en-US" dirty="0"/>
              <a:t>Patterns in Cypher</a:t>
            </a:r>
            <a:endParaRPr lang="en-IN" dirty="0"/>
          </a:p>
        </p:txBody>
      </p:sp>
      <p:sp>
        <p:nvSpPr>
          <p:cNvPr id="3" name="Content Placeholder 2">
            <a:extLst>
              <a:ext uri="{FF2B5EF4-FFF2-40B4-BE49-F238E27FC236}">
                <a16:creationId xmlns:a16="http://schemas.microsoft.com/office/drawing/2014/main" id="{FD4E5540-F775-BCC3-5174-62F13F86F7A3}"/>
              </a:ext>
            </a:extLst>
          </p:cNvPr>
          <p:cNvSpPr>
            <a:spLocks noGrp="1"/>
          </p:cNvSpPr>
          <p:nvPr>
            <p:ph idx="1"/>
          </p:nvPr>
        </p:nvSpPr>
        <p:spPr>
          <a:xfrm>
            <a:off x="1154954" y="2603500"/>
            <a:ext cx="10475071" cy="2511426"/>
          </a:xfrm>
        </p:spPr>
        <p:txBody>
          <a:bodyPr/>
          <a:lstStyle/>
          <a:p>
            <a:r>
              <a:rPr lang="en-US" dirty="0"/>
              <a:t>Nodes and relationships make up the building blocks for graph patterns. </a:t>
            </a:r>
          </a:p>
          <a:p>
            <a:r>
              <a:rPr lang="en-US" dirty="0"/>
              <a:t>These building blocks can come together to express simple or complex patterns. </a:t>
            </a:r>
          </a:p>
          <a:p>
            <a:r>
              <a:rPr lang="en-US" dirty="0"/>
              <a:t>Patterns are the most powerful capability of graphs. </a:t>
            </a:r>
          </a:p>
          <a:p>
            <a:r>
              <a:rPr lang="en-US" dirty="0"/>
              <a:t>In Cypher, they can be written as a continuous path or separated into smaller patterns and tied together with commas.</a:t>
            </a:r>
          </a:p>
          <a:p>
            <a:r>
              <a:rPr lang="en-US" dirty="0"/>
              <a:t>To show a pattern in Cypher, we need to combine the node and relationship syntax</a:t>
            </a:r>
          </a:p>
          <a:p>
            <a:endParaRPr lang="en-US" dirty="0"/>
          </a:p>
          <a:p>
            <a:endParaRPr lang="en-US" dirty="0"/>
          </a:p>
          <a:p>
            <a:endParaRPr lang="en-IN" dirty="0"/>
          </a:p>
        </p:txBody>
      </p:sp>
      <p:sp>
        <p:nvSpPr>
          <p:cNvPr id="10" name="TextBox 9">
            <a:extLst>
              <a:ext uri="{FF2B5EF4-FFF2-40B4-BE49-F238E27FC236}">
                <a16:creationId xmlns:a16="http://schemas.microsoft.com/office/drawing/2014/main" id="{87BF57E8-F46A-F59D-0F04-AE029C49DD07}"/>
              </a:ext>
            </a:extLst>
          </p:cNvPr>
          <p:cNvSpPr txBox="1"/>
          <p:nvPr/>
        </p:nvSpPr>
        <p:spPr>
          <a:xfrm>
            <a:off x="1154954" y="5391463"/>
            <a:ext cx="10475070" cy="830997"/>
          </a:xfrm>
          <a:prstGeom prst="rect">
            <a:avLst/>
          </a:prstGeom>
          <a:noFill/>
        </p:spPr>
        <p:txBody>
          <a:bodyPr wrap="square">
            <a:spAutoFit/>
          </a:bodyPr>
          <a:lstStyle/>
          <a:p>
            <a:r>
              <a:rPr lang="en-IN" sz="2400" i="0" dirty="0">
                <a:solidFill>
                  <a:srgbClr val="2D3748"/>
                </a:solidFill>
                <a:effectLst/>
                <a:latin typeface="Roboto Mono" panose="00000009000000000000" pitchFamily="49" charset="0"/>
              </a:rPr>
              <a:t>(</a:t>
            </a:r>
            <a:r>
              <a:rPr lang="en-IN" sz="2400" i="0" dirty="0" err="1">
                <a:solidFill>
                  <a:srgbClr val="2D3748"/>
                </a:solidFill>
                <a:effectLst/>
                <a:latin typeface="Roboto Mono" panose="00000009000000000000" pitchFamily="49" charset="0"/>
              </a:rPr>
              <a:t>p:</a:t>
            </a:r>
            <a:r>
              <a:rPr lang="en-IN" sz="2400" i="0" dirty="0" err="1">
                <a:solidFill>
                  <a:srgbClr val="3182CE"/>
                </a:solidFill>
                <a:effectLst/>
                <a:latin typeface="Roboto Mono" panose="00000009000000000000" pitchFamily="49" charset="0"/>
              </a:rPr>
              <a:t>Person</a:t>
            </a:r>
            <a:r>
              <a:rPr lang="en-IN" sz="2400" i="0" dirty="0">
                <a:solidFill>
                  <a:srgbClr val="2D3748"/>
                </a:solidFill>
                <a:effectLst/>
                <a:latin typeface="Roboto Mono" panose="00000009000000000000" pitchFamily="49" charset="0"/>
              </a:rPr>
              <a:t> {name: </a:t>
            </a:r>
            <a:r>
              <a:rPr lang="en-IN" sz="2400" i="0" dirty="0">
                <a:solidFill>
                  <a:srgbClr val="2F855A"/>
                </a:solidFill>
                <a:effectLst/>
                <a:latin typeface="Roboto Mono" panose="00000009000000000000" pitchFamily="49" charset="0"/>
              </a:rPr>
              <a:t>"Jennifer"</a:t>
            </a:r>
            <a:r>
              <a:rPr lang="en-IN" sz="2400" i="0" dirty="0">
                <a:solidFill>
                  <a:srgbClr val="2D3748"/>
                </a:solidFill>
                <a:effectLst/>
                <a:latin typeface="Roboto Mono" panose="00000009000000000000" pitchFamily="49" charset="0"/>
              </a:rPr>
              <a:t>})-[</a:t>
            </a:r>
            <a:r>
              <a:rPr lang="en-IN" sz="2400" i="0" dirty="0" err="1">
                <a:solidFill>
                  <a:srgbClr val="2D3748"/>
                </a:solidFill>
                <a:effectLst/>
                <a:latin typeface="Roboto Mono" panose="00000009000000000000" pitchFamily="49" charset="0"/>
              </a:rPr>
              <a:t>rel:</a:t>
            </a:r>
            <a:r>
              <a:rPr lang="en-IN" sz="2400" i="0" dirty="0" err="1">
                <a:solidFill>
                  <a:srgbClr val="3182CE"/>
                </a:solidFill>
                <a:effectLst/>
                <a:latin typeface="Roboto Mono" panose="00000009000000000000" pitchFamily="49" charset="0"/>
              </a:rPr>
              <a:t>LIKES</a:t>
            </a:r>
            <a:r>
              <a:rPr lang="en-IN" sz="2400" i="0" dirty="0">
                <a:solidFill>
                  <a:srgbClr val="2D3748"/>
                </a:solidFill>
                <a:effectLst/>
                <a:latin typeface="Roboto Mono" panose="00000009000000000000" pitchFamily="49" charset="0"/>
              </a:rPr>
              <a:t>]-&gt;(</a:t>
            </a:r>
            <a:r>
              <a:rPr lang="en-IN" sz="2400" i="0" dirty="0" err="1">
                <a:solidFill>
                  <a:srgbClr val="2D3748"/>
                </a:solidFill>
                <a:effectLst/>
                <a:latin typeface="Roboto Mono" panose="00000009000000000000" pitchFamily="49" charset="0"/>
              </a:rPr>
              <a:t>g:</a:t>
            </a:r>
            <a:r>
              <a:rPr lang="en-IN" sz="2400" i="0" dirty="0" err="1">
                <a:solidFill>
                  <a:srgbClr val="3182CE"/>
                </a:solidFill>
                <a:effectLst/>
                <a:latin typeface="Roboto Mono" panose="00000009000000000000" pitchFamily="49" charset="0"/>
              </a:rPr>
              <a:t>Technology</a:t>
            </a:r>
            <a:r>
              <a:rPr lang="en-IN" sz="2400" i="0" dirty="0">
                <a:solidFill>
                  <a:srgbClr val="2D3748"/>
                </a:solidFill>
                <a:effectLst/>
                <a:latin typeface="Roboto Mono" panose="00000009000000000000" pitchFamily="49" charset="0"/>
              </a:rPr>
              <a:t> {type: </a:t>
            </a:r>
            <a:r>
              <a:rPr lang="en-IN" sz="2400" i="0" dirty="0">
                <a:solidFill>
                  <a:srgbClr val="2F855A"/>
                </a:solidFill>
                <a:effectLst/>
                <a:latin typeface="Roboto Mono" panose="00000009000000000000" pitchFamily="49" charset="0"/>
              </a:rPr>
              <a:t>"Graphs"</a:t>
            </a:r>
            <a:r>
              <a:rPr lang="en-IN" sz="2400" i="0" dirty="0">
                <a:solidFill>
                  <a:srgbClr val="2D3748"/>
                </a:solidFill>
                <a:effectLst/>
                <a:latin typeface="Roboto Mono" panose="00000009000000000000" pitchFamily="49" charset="0"/>
              </a:rPr>
              <a:t>})</a:t>
            </a:r>
            <a:endParaRPr lang="en-IN" sz="2400" dirty="0"/>
          </a:p>
        </p:txBody>
      </p:sp>
    </p:spTree>
    <p:extLst>
      <p:ext uri="{BB962C8B-B14F-4D97-AF65-F5344CB8AC3E}">
        <p14:creationId xmlns:p14="http://schemas.microsoft.com/office/powerpoint/2010/main" val="1578792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13C7-2F6A-E310-F201-F5577913E4A9}"/>
              </a:ext>
            </a:extLst>
          </p:cNvPr>
          <p:cNvSpPr>
            <a:spLocks noGrp="1"/>
          </p:cNvSpPr>
          <p:nvPr>
            <p:ph type="title"/>
          </p:nvPr>
        </p:nvSpPr>
        <p:spPr/>
        <p:txBody>
          <a:bodyPr/>
          <a:lstStyle/>
          <a:p>
            <a:r>
              <a:rPr lang="en-US" dirty="0"/>
              <a:t>Clauses used to read from the graph</a:t>
            </a:r>
            <a:endParaRPr lang="en-IN" dirty="0"/>
          </a:p>
        </p:txBody>
      </p:sp>
      <p:sp>
        <p:nvSpPr>
          <p:cNvPr id="3" name="Content Placeholder 2">
            <a:extLst>
              <a:ext uri="{FF2B5EF4-FFF2-40B4-BE49-F238E27FC236}">
                <a16:creationId xmlns:a16="http://schemas.microsoft.com/office/drawing/2014/main" id="{163EB4CD-59E8-7935-C279-2FCDD2CF5C1D}"/>
              </a:ext>
            </a:extLst>
          </p:cNvPr>
          <p:cNvSpPr>
            <a:spLocks noGrp="1"/>
          </p:cNvSpPr>
          <p:nvPr>
            <p:ph idx="1"/>
          </p:nvPr>
        </p:nvSpPr>
        <p:spPr/>
        <p:txBody>
          <a:bodyPr>
            <a:normAutofit lnSpcReduction="10000"/>
          </a:bodyPr>
          <a:lstStyle/>
          <a:p>
            <a:endParaRPr lang="en-US" dirty="0"/>
          </a:p>
          <a:p>
            <a:r>
              <a:rPr lang="en-US" b="1" dirty="0">
                <a:solidFill>
                  <a:srgbClr val="FF0000"/>
                </a:solidFill>
              </a:rPr>
              <a:t>MATCH</a:t>
            </a:r>
            <a:r>
              <a:rPr lang="en-US" dirty="0"/>
              <a:t>: The graph pattern to match. This is the most common way to get data from the graph.</a:t>
            </a:r>
          </a:p>
          <a:p>
            <a:endParaRPr lang="en-US" dirty="0"/>
          </a:p>
          <a:p>
            <a:r>
              <a:rPr lang="en-US" b="1" dirty="0">
                <a:solidFill>
                  <a:srgbClr val="FF0000"/>
                </a:solidFill>
              </a:rPr>
              <a:t>WHERE</a:t>
            </a:r>
            <a:r>
              <a:rPr lang="en-US" dirty="0"/>
              <a:t>: Not a clause in its own right, but rather part of MATCH, OPTIONAL MATCH and WITH. </a:t>
            </a:r>
          </a:p>
          <a:p>
            <a:pPr lvl="1"/>
            <a:r>
              <a:rPr lang="en-US" dirty="0"/>
              <a:t>Adds constraints to a pattern, or filters the intermediate result passing through WITH.</a:t>
            </a:r>
          </a:p>
          <a:p>
            <a:endParaRPr lang="en-US" dirty="0"/>
          </a:p>
          <a:p>
            <a:r>
              <a:rPr lang="en-US" b="1" dirty="0">
                <a:solidFill>
                  <a:srgbClr val="FF0000"/>
                </a:solidFill>
              </a:rPr>
              <a:t>RETURN</a:t>
            </a:r>
            <a:r>
              <a:rPr lang="en-US" dirty="0"/>
              <a:t>: What to return.</a:t>
            </a:r>
            <a:endParaRPr lang="en-IN" dirty="0"/>
          </a:p>
        </p:txBody>
      </p:sp>
    </p:spTree>
    <p:extLst>
      <p:ext uri="{BB962C8B-B14F-4D97-AF65-F5344CB8AC3E}">
        <p14:creationId xmlns:p14="http://schemas.microsoft.com/office/powerpoint/2010/main" val="3500786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BCEF-5A65-5D03-AFAF-E81C610CBF5A}"/>
              </a:ext>
            </a:extLst>
          </p:cNvPr>
          <p:cNvSpPr>
            <a:spLocks noGrp="1"/>
          </p:cNvSpPr>
          <p:nvPr>
            <p:ph type="title"/>
          </p:nvPr>
        </p:nvSpPr>
        <p:spPr/>
        <p:txBody>
          <a:bodyPr/>
          <a:lstStyle/>
          <a:p>
            <a:r>
              <a:rPr lang="en-IN" dirty="0"/>
              <a:t>Update the graph</a:t>
            </a:r>
          </a:p>
        </p:txBody>
      </p:sp>
      <p:sp>
        <p:nvSpPr>
          <p:cNvPr id="3" name="Content Placeholder 2">
            <a:extLst>
              <a:ext uri="{FF2B5EF4-FFF2-40B4-BE49-F238E27FC236}">
                <a16:creationId xmlns:a16="http://schemas.microsoft.com/office/drawing/2014/main" id="{57CF9C53-FA94-DD3D-6BEE-C018DC2C3362}"/>
              </a:ext>
            </a:extLst>
          </p:cNvPr>
          <p:cNvSpPr>
            <a:spLocks noGrp="1"/>
          </p:cNvSpPr>
          <p:nvPr>
            <p:ph idx="1"/>
          </p:nvPr>
        </p:nvSpPr>
        <p:spPr/>
        <p:txBody>
          <a:bodyPr/>
          <a:lstStyle/>
          <a:p>
            <a:endParaRPr lang="en-US" dirty="0"/>
          </a:p>
          <a:p>
            <a:r>
              <a:rPr lang="en-US" b="1" dirty="0">
                <a:solidFill>
                  <a:srgbClr val="FF0000"/>
                </a:solidFill>
              </a:rPr>
              <a:t>CREATE</a:t>
            </a:r>
            <a:r>
              <a:rPr lang="en-US" dirty="0"/>
              <a:t> (and DELETE): Create (and delete) nodes and relationships.</a:t>
            </a:r>
          </a:p>
          <a:p>
            <a:endParaRPr lang="en-US" dirty="0"/>
          </a:p>
          <a:p>
            <a:r>
              <a:rPr lang="en-US" b="1" dirty="0">
                <a:solidFill>
                  <a:srgbClr val="FF0000"/>
                </a:solidFill>
              </a:rPr>
              <a:t>SET</a:t>
            </a:r>
            <a:r>
              <a:rPr lang="en-US" dirty="0"/>
              <a:t> (and REMOVE): Set values to properties and add labels on nodes using SET and use REMOVE to remove them.</a:t>
            </a:r>
          </a:p>
          <a:p>
            <a:endParaRPr lang="en-US" dirty="0"/>
          </a:p>
          <a:p>
            <a:r>
              <a:rPr lang="en-US" b="1" dirty="0">
                <a:solidFill>
                  <a:srgbClr val="FF0000"/>
                </a:solidFill>
              </a:rPr>
              <a:t>MERGE</a:t>
            </a:r>
            <a:r>
              <a:rPr lang="en-US" dirty="0"/>
              <a:t>: Match existing or create new nodes and patterns. This is especially useful together with property uniqueness constraints.</a:t>
            </a:r>
            <a:endParaRPr lang="en-IN" dirty="0"/>
          </a:p>
        </p:txBody>
      </p:sp>
    </p:spTree>
    <p:extLst>
      <p:ext uri="{BB962C8B-B14F-4D97-AF65-F5344CB8AC3E}">
        <p14:creationId xmlns:p14="http://schemas.microsoft.com/office/powerpoint/2010/main" val="3586674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D216-0D7E-BF3D-F8E6-A5C38F09A618}"/>
              </a:ext>
            </a:extLst>
          </p:cNvPr>
          <p:cNvSpPr>
            <a:spLocks noGrp="1"/>
          </p:cNvSpPr>
          <p:nvPr>
            <p:ph type="title"/>
          </p:nvPr>
        </p:nvSpPr>
        <p:spPr/>
        <p:txBody>
          <a:bodyPr/>
          <a:lstStyle/>
          <a:p>
            <a:r>
              <a:rPr lang="en-IN" dirty="0"/>
              <a:t>Operators </a:t>
            </a:r>
          </a:p>
        </p:txBody>
      </p:sp>
      <p:graphicFrame>
        <p:nvGraphicFramePr>
          <p:cNvPr id="4" name="Table 4">
            <a:extLst>
              <a:ext uri="{FF2B5EF4-FFF2-40B4-BE49-F238E27FC236}">
                <a16:creationId xmlns:a16="http://schemas.microsoft.com/office/drawing/2014/main" id="{8D022EDF-66C9-BF3E-88C7-6852006009B6}"/>
              </a:ext>
            </a:extLst>
          </p:cNvPr>
          <p:cNvGraphicFramePr>
            <a:graphicFrameLocks noGrp="1"/>
          </p:cNvGraphicFramePr>
          <p:nvPr>
            <p:ph idx="1"/>
            <p:extLst>
              <p:ext uri="{D42A27DB-BD31-4B8C-83A1-F6EECF244321}">
                <p14:modId xmlns:p14="http://schemas.microsoft.com/office/powerpoint/2010/main" val="1430923175"/>
              </p:ext>
            </p:extLst>
          </p:nvPr>
        </p:nvGraphicFramePr>
        <p:xfrm>
          <a:off x="1155700" y="2603500"/>
          <a:ext cx="8824912" cy="33121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3873717026"/>
                    </a:ext>
                  </a:extLst>
                </a:gridCol>
                <a:gridCol w="4412456">
                  <a:extLst>
                    <a:ext uri="{9D8B030D-6E8A-4147-A177-3AD203B41FA5}">
                      <a16:colId xmlns:a16="http://schemas.microsoft.com/office/drawing/2014/main" val="2251663204"/>
                    </a:ext>
                  </a:extLst>
                </a:gridCol>
              </a:tblGrid>
              <a:tr h="370840">
                <a:tc>
                  <a:txBody>
                    <a:bodyPr/>
                    <a:lstStyle/>
                    <a:p>
                      <a:pPr algn="l" fontAlgn="t"/>
                      <a:r>
                        <a:rPr lang="en-IN" b="1" u="none" strike="noStrike" dirty="0">
                          <a:solidFill>
                            <a:srgbClr val="3182CE"/>
                          </a:solidFill>
                          <a:effectLst/>
                        </a:rPr>
                        <a:t>Aggregation operators</a:t>
                      </a:r>
                      <a:endParaRPr lang="en-IN" dirty="0">
                        <a:effectLst/>
                      </a:endParaRPr>
                    </a:p>
                  </a:txBody>
                  <a:tcPr/>
                </a:tc>
                <a:tc>
                  <a:txBody>
                    <a:bodyPr/>
                    <a:lstStyle/>
                    <a:p>
                      <a:pPr algn="l" fontAlgn="t"/>
                      <a:r>
                        <a:rPr lang="en-IN">
                          <a:effectLst/>
                        </a:rPr>
                        <a:t>DISTINCT</a:t>
                      </a:r>
                    </a:p>
                  </a:txBody>
                  <a:tcPr/>
                </a:tc>
                <a:extLst>
                  <a:ext uri="{0D108BD9-81ED-4DB2-BD59-A6C34878D82A}">
                    <a16:rowId xmlns:a16="http://schemas.microsoft.com/office/drawing/2014/main" val="342030405"/>
                  </a:ext>
                </a:extLst>
              </a:tr>
              <a:tr h="370840">
                <a:tc>
                  <a:txBody>
                    <a:bodyPr/>
                    <a:lstStyle/>
                    <a:p>
                      <a:pPr algn="l" fontAlgn="t"/>
                      <a:r>
                        <a:rPr lang="en-IN" b="1" u="none" strike="noStrike" dirty="0">
                          <a:solidFill>
                            <a:srgbClr val="3182CE"/>
                          </a:solidFill>
                          <a:effectLst/>
                        </a:rPr>
                        <a:t>Property operators</a:t>
                      </a:r>
                      <a:endParaRPr lang="en-IN" dirty="0">
                        <a:effectLst/>
                      </a:endParaRPr>
                    </a:p>
                  </a:txBody>
                  <a:tcPr/>
                </a:tc>
                <a:tc>
                  <a:txBody>
                    <a:bodyPr/>
                    <a:lstStyle/>
                    <a:p>
                      <a:pPr algn="l" fontAlgn="t"/>
                      <a:r>
                        <a:rPr lang="en-US">
                          <a:effectLst/>
                        </a:rPr>
                        <a:t>. for static property access, [] for dynamic property access, = for replacing all properties, += for mutating specific properties</a:t>
                      </a:r>
                    </a:p>
                  </a:txBody>
                  <a:tcPr/>
                </a:tc>
                <a:extLst>
                  <a:ext uri="{0D108BD9-81ED-4DB2-BD59-A6C34878D82A}">
                    <a16:rowId xmlns:a16="http://schemas.microsoft.com/office/drawing/2014/main" val="652217172"/>
                  </a:ext>
                </a:extLst>
              </a:tr>
              <a:tr h="370840">
                <a:tc>
                  <a:txBody>
                    <a:bodyPr/>
                    <a:lstStyle/>
                    <a:p>
                      <a:pPr algn="l" fontAlgn="t"/>
                      <a:r>
                        <a:rPr lang="en-IN" b="1" u="none" strike="noStrike" dirty="0">
                          <a:solidFill>
                            <a:srgbClr val="3182CE"/>
                          </a:solidFill>
                          <a:effectLst/>
                        </a:rPr>
                        <a:t>Mathematical operators</a:t>
                      </a:r>
                      <a:endParaRPr lang="en-IN" dirty="0">
                        <a:effectLst/>
                      </a:endParaRPr>
                    </a:p>
                  </a:txBody>
                  <a:tcPr/>
                </a:tc>
                <a:tc>
                  <a:txBody>
                    <a:bodyPr/>
                    <a:lstStyle/>
                    <a:p>
                      <a:pPr algn="l" fontAlgn="t"/>
                      <a:r>
                        <a:rPr lang="en-IN">
                          <a:effectLst/>
                        </a:rPr>
                        <a:t>+, -, *, /, %, ^</a:t>
                      </a:r>
                    </a:p>
                  </a:txBody>
                  <a:tcPr/>
                </a:tc>
                <a:extLst>
                  <a:ext uri="{0D108BD9-81ED-4DB2-BD59-A6C34878D82A}">
                    <a16:rowId xmlns:a16="http://schemas.microsoft.com/office/drawing/2014/main" val="807401383"/>
                  </a:ext>
                </a:extLst>
              </a:tr>
              <a:tr h="370840">
                <a:tc>
                  <a:txBody>
                    <a:bodyPr/>
                    <a:lstStyle/>
                    <a:p>
                      <a:pPr algn="l" fontAlgn="t"/>
                      <a:r>
                        <a:rPr lang="en-IN" b="1" u="none" strike="noStrike" dirty="0">
                          <a:solidFill>
                            <a:srgbClr val="3182CE"/>
                          </a:solidFill>
                          <a:effectLst/>
                        </a:rPr>
                        <a:t>Comparison operators</a:t>
                      </a:r>
                      <a:endParaRPr lang="en-IN" dirty="0">
                        <a:effectLst/>
                      </a:endParaRPr>
                    </a:p>
                  </a:txBody>
                  <a:tcPr/>
                </a:tc>
                <a:tc>
                  <a:txBody>
                    <a:bodyPr/>
                    <a:lstStyle/>
                    <a:p>
                      <a:pPr algn="l" fontAlgn="t"/>
                      <a:r>
                        <a:rPr lang="en-US">
                          <a:effectLst/>
                        </a:rPr>
                        <a:t>=, &lt;&gt;, &lt;, &gt;, &lt;=, &gt;=, IS NULL, IS NOT NULL</a:t>
                      </a:r>
                    </a:p>
                  </a:txBody>
                  <a:tcPr/>
                </a:tc>
                <a:extLst>
                  <a:ext uri="{0D108BD9-81ED-4DB2-BD59-A6C34878D82A}">
                    <a16:rowId xmlns:a16="http://schemas.microsoft.com/office/drawing/2014/main" val="1124458385"/>
                  </a:ext>
                </a:extLst>
              </a:tr>
              <a:tr h="370840">
                <a:tc>
                  <a:txBody>
                    <a:bodyPr/>
                    <a:lstStyle/>
                    <a:p>
                      <a:pPr algn="l" fontAlgn="t"/>
                      <a:r>
                        <a:rPr lang="en-IN" b="1" u="none" strike="noStrike" dirty="0">
                          <a:solidFill>
                            <a:srgbClr val="3182CE"/>
                          </a:solidFill>
                          <a:effectLst/>
                        </a:rPr>
                        <a:t>String-specific comparison operators</a:t>
                      </a:r>
                      <a:endParaRPr lang="en-IN" dirty="0">
                        <a:effectLst/>
                      </a:endParaRPr>
                    </a:p>
                  </a:txBody>
                  <a:tcPr/>
                </a:tc>
                <a:tc>
                  <a:txBody>
                    <a:bodyPr/>
                    <a:lstStyle/>
                    <a:p>
                      <a:pPr algn="l" fontAlgn="t"/>
                      <a:r>
                        <a:rPr lang="en-US">
                          <a:effectLst/>
                        </a:rPr>
                        <a:t>STARTS WITH, ENDS WITH, CONTAINS, =~ (regex matching)</a:t>
                      </a:r>
                    </a:p>
                  </a:txBody>
                  <a:tcPr/>
                </a:tc>
                <a:extLst>
                  <a:ext uri="{0D108BD9-81ED-4DB2-BD59-A6C34878D82A}">
                    <a16:rowId xmlns:a16="http://schemas.microsoft.com/office/drawing/2014/main" val="3251588969"/>
                  </a:ext>
                </a:extLst>
              </a:tr>
              <a:tr h="370840">
                <a:tc>
                  <a:txBody>
                    <a:bodyPr/>
                    <a:lstStyle/>
                    <a:p>
                      <a:pPr algn="l" fontAlgn="t"/>
                      <a:r>
                        <a:rPr lang="en-IN" b="1" u="none" strike="noStrike" dirty="0">
                          <a:solidFill>
                            <a:srgbClr val="3182CE"/>
                          </a:solidFill>
                          <a:effectLst/>
                        </a:rPr>
                        <a:t>Boolean operators</a:t>
                      </a:r>
                      <a:endParaRPr lang="en-IN" dirty="0">
                        <a:effectLst/>
                      </a:endParaRPr>
                    </a:p>
                  </a:txBody>
                  <a:tcPr/>
                </a:tc>
                <a:tc>
                  <a:txBody>
                    <a:bodyPr/>
                    <a:lstStyle/>
                    <a:p>
                      <a:pPr algn="l" fontAlgn="t"/>
                      <a:r>
                        <a:rPr lang="en-IN" dirty="0">
                          <a:effectLst/>
                        </a:rPr>
                        <a:t>AND, OR, XOR, NOT</a:t>
                      </a:r>
                    </a:p>
                  </a:txBody>
                  <a:tcPr/>
                </a:tc>
                <a:extLst>
                  <a:ext uri="{0D108BD9-81ED-4DB2-BD59-A6C34878D82A}">
                    <a16:rowId xmlns:a16="http://schemas.microsoft.com/office/drawing/2014/main" val="636012757"/>
                  </a:ext>
                </a:extLst>
              </a:tr>
            </a:tbl>
          </a:graphicData>
        </a:graphic>
      </p:graphicFrame>
    </p:spTree>
    <p:extLst>
      <p:ext uri="{BB962C8B-B14F-4D97-AF65-F5344CB8AC3E}">
        <p14:creationId xmlns:p14="http://schemas.microsoft.com/office/powerpoint/2010/main" val="899647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4EDD-621C-88F6-6985-41104E28BA21}"/>
              </a:ext>
            </a:extLst>
          </p:cNvPr>
          <p:cNvSpPr>
            <a:spLocks noGrp="1"/>
          </p:cNvSpPr>
          <p:nvPr>
            <p:ph type="title"/>
          </p:nvPr>
        </p:nvSpPr>
        <p:spPr/>
        <p:txBody>
          <a:bodyPr/>
          <a:lstStyle/>
          <a:p>
            <a:r>
              <a:rPr lang="en-IN" dirty="0"/>
              <a:t>Operators </a:t>
            </a:r>
          </a:p>
        </p:txBody>
      </p:sp>
      <p:graphicFrame>
        <p:nvGraphicFramePr>
          <p:cNvPr id="4" name="Table 4">
            <a:extLst>
              <a:ext uri="{FF2B5EF4-FFF2-40B4-BE49-F238E27FC236}">
                <a16:creationId xmlns:a16="http://schemas.microsoft.com/office/drawing/2014/main" id="{D0AF8526-6AC6-48DF-284C-FAF3E8FFD11A}"/>
              </a:ext>
            </a:extLst>
          </p:cNvPr>
          <p:cNvGraphicFramePr>
            <a:graphicFrameLocks noGrp="1"/>
          </p:cNvGraphicFramePr>
          <p:nvPr>
            <p:ph idx="1"/>
            <p:extLst>
              <p:ext uri="{D42A27DB-BD31-4B8C-83A1-F6EECF244321}">
                <p14:modId xmlns:p14="http://schemas.microsoft.com/office/powerpoint/2010/main" val="3869761865"/>
              </p:ext>
            </p:extLst>
          </p:nvPr>
        </p:nvGraphicFramePr>
        <p:xfrm>
          <a:off x="1155700" y="2603500"/>
          <a:ext cx="8824912" cy="33883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972376951"/>
                    </a:ext>
                  </a:extLst>
                </a:gridCol>
                <a:gridCol w="4412456">
                  <a:extLst>
                    <a:ext uri="{9D8B030D-6E8A-4147-A177-3AD203B41FA5}">
                      <a16:colId xmlns:a16="http://schemas.microsoft.com/office/drawing/2014/main" val="2474653216"/>
                    </a:ext>
                  </a:extLst>
                </a:gridCol>
              </a:tblGrid>
              <a:tr h="370840">
                <a:tc>
                  <a:txBody>
                    <a:bodyPr/>
                    <a:lstStyle/>
                    <a:p>
                      <a:pPr algn="l" fontAlgn="t"/>
                      <a:r>
                        <a:rPr lang="en-IN" b="1" u="none" strike="noStrike" dirty="0">
                          <a:solidFill>
                            <a:srgbClr val="3182CE"/>
                          </a:solidFill>
                          <a:effectLst/>
                        </a:rPr>
                        <a:t>String operators</a:t>
                      </a:r>
                      <a:endParaRPr lang="en-IN" dirty="0">
                        <a:effectLst/>
                      </a:endParaRPr>
                    </a:p>
                  </a:txBody>
                  <a:tcPr/>
                </a:tc>
                <a:tc>
                  <a:txBody>
                    <a:bodyPr/>
                    <a:lstStyle/>
                    <a:p>
                      <a:pPr algn="l" fontAlgn="t"/>
                      <a:r>
                        <a:rPr lang="en-IN">
                          <a:effectLst/>
                        </a:rPr>
                        <a:t>+ (string concatenation)</a:t>
                      </a:r>
                    </a:p>
                  </a:txBody>
                  <a:tcPr/>
                </a:tc>
                <a:extLst>
                  <a:ext uri="{0D108BD9-81ED-4DB2-BD59-A6C34878D82A}">
                    <a16:rowId xmlns:a16="http://schemas.microsoft.com/office/drawing/2014/main" val="332560743"/>
                  </a:ext>
                </a:extLst>
              </a:tr>
              <a:tr h="370840">
                <a:tc>
                  <a:txBody>
                    <a:bodyPr/>
                    <a:lstStyle/>
                    <a:p>
                      <a:pPr algn="l" fontAlgn="t"/>
                      <a:r>
                        <a:rPr lang="en-IN" b="1" u="none" strike="noStrike" dirty="0">
                          <a:solidFill>
                            <a:srgbClr val="3182CE"/>
                          </a:solidFill>
                          <a:effectLst/>
                        </a:rPr>
                        <a:t>Temporal operators</a:t>
                      </a:r>
                      <a:endParaRPr lang="en-IN" dirty="0">
                        <a:effectLst/>
                      </a:endParaRPr>
                    </a:p>
                  </a:txBody>
                  <a:tcPr/>
                </a:tc>
                <a:tc>
                  <a:txBody>
                    <a:bodyPr/>
                    <a:lstStyle/>
                    <a:p>
                      <a:pPr algn="l" fontAlgn="t"/>
                      <a:r>
                        <a:rPr lang="en-US">
                          <a:effectLst/>
                        </a:rPr>
                        <a:t>+ and - for operations between durations and temporal instants/durations, * and / for operations between durations and numbers</a:t>
                      </a:r>
                    </a:p>
                  </a:txBody>
                  <a:tcPr/>
                </a:tc>
                <a:extLst>
                  <a:ext uri="{0D108BD9-81ED-4DB2-BD59-A6C34878D82A}">
                    <a16:rowId xmlns:a16="http://schemas.microsoft.com/office/drawing/2014/main" val="3565634944"/>
                  </a:ext>
                </a:extLst>
              </a:tr>
              <a:tr h="370840">
                <a:tc>
                  <a:txBody>
                    <a:bodyPr/>
                    <a:lstStyle/>
                    <a:p>
                      <a:pPr algn="l" fontAlgn="t"/>
                      <a:r>
                        <a:rPr lang="en-IN" b="1" u="none" strike="noStrike" dirty="0">
                          <a:solidFill>
                            <a:srgbClr val="3182CE"/>
                          </a:solidFill>
                          <a:effectLst/>
                        </a:rPr>
                        <a:t>Map operators</a:t>
                      </a:r>
                      <a:endParaRPr lang="en-IN" dirty="0">
                        <a:effectLst/>
                      </a:endParaRPr>
                    </a:p>
                  </a:txBody>
                  <a:tcPr/>
                </a:tc>
                <a:tc>
                  <a:txBody>
                    <a:bodyPr/>
                    <a:lstStyle/>
                    <a:p>
                      <a:pPr algn="l" fontAlgn="t"/>
                      <a:r>
                        <a:rPr lang="en-US">
                          <a:effectLst/>
                        </a:rPr>
                        <a:t>. for static value access by key, [] for dynamic value access by key</a:t>
                      </a:r>
                    </a:p>
                  </a:txBody>
                  <a:tcPr/>
                </a:tc>
                <a:extLst>
                  <a:ext uri="{0D108BD9-81ED-4DB2-BD59-A6C34878D82A}">
                    <a16:rowId xmlns:a16="http://schemas.microsoft.com/office/drawing/2014/main" val="1354062736"/>
                  </a:ext>
                </a:extLst>
              </a:tr>
              <a:tr h="370840">
                <a:tc>
                  <a:txBody>
                    <a:bodyPr/>
                    <a:lstStyle/>
                    <a:p>
                      <a:pPr algn="l" fontAlgn="t"/>
                      <a:r>
                        <a:rPr lang="en-IN" b="1" u="none" strike="noStrike" dirty="0">
                          <a:solidFill>
                            <a:srgbClr val="3182CE"/>
                          </a:solidFill>
                          <a:effectLst/>
                        </a:rPr>
                        <a:t>List operators</a:t>
                      </a:r>
                      <a:endParaRPr lang="en-IN" dirty="0">
                        <a:effectLst/>
                      </a:endParaRPr>
                    </a:p>
                  </a:txBody>
                  <a:tcPr/>
                </a:tc>
                <a:tc>
                  <a:txBody>
                    <a:bodyPr/>
                    <a:lstStyle/>
                    <a:p>
                      <a:pPr algn="l" fontAlgn="t"/>
                      <a:r>
                        <a:rPr lang="en-US" dirty="0">
                          <a:effectLst/>
                        </a:rPr>
                        <a:t>+ (list concatenation), IN to check existence of an element in a list, [] for accessing element(s) dynamically</a:t>
                      </a:r>
                    </a:p>
                  </a:txBody>
                  <a:tcPr/>
                </a:tc>
                <a:extLst>
                  <a:ext uri="{0D108BD9-81ED-4DB2-BD59-A6C34878D82A}">
                    <a16:rowId xmlns:a16="http://schemas.microsoft.com/office/drawing/2014/main" val="88779717"/>
                  </a:ext>
                </a:extLst>
              </a:tr>
            </a:tbl>
          </a:graphicData>
        </a:graphic>
      </p:graphicFrame>
    </p:spTree>
    <p:extLst>
      <p:ext uri="{BB962C8B-B14F-4D97-AF65-F5344CB8AC3E}">
        <p14:creationId xmlns:p14="http://schemas.microsoft.com/office/powerpoint/2010/main" val="3393920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7F80AE-7A7D-8C68-DE8D-0B6246D3D94C}"/>
              </a:ext>
            </a:extLst>
          </p:cNvPr>
          <p:cNvPicPr>
            <a:picLocks noChangeAspect="1"/>
          </p:cNvPicPr>
          <p:nvPr/>
        </p:nvPicPr>
        <p:blipFill>
          <a:blip r:embed="rId2"/>
          <a:stretch>
            <a:fillRect/>
          </a:stretch>
        </p:blipFill>
        <p:spPr>
          <a:xfrm>
            <a:off x="3186113" y="179626"/>
            <a:ext cx="5801507" cy="6478349"/>
          </a:xfrm>
          <a:prstGeom prst="rect">
            <a:avLst/>
          </a:prstGeom>
        </p:spPr>
      </p:pic>
    </p:spTree>
    <p:extLst>
      <p:ext uri="{BB962C8B-B14F-4D97-AF65-F5344CB8AC3E}">
        <p14:creationId xmlns:p14="http://schemas.microsoft.com/office/powerpoint/2010/main" val="334612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C68D-30C6-2531-30A9-B028343AB4C6}"/>
              </a:ext>
            </a:extLst>
          </p:cNvPr>
          <p:cNvSpPr>
            <a:spLocks noGrp="1"/>
          </p:cNvSpPr>
          <p:nvPr>
            <p:ph type="title"/>
          </p:nvPr>
        </p:nvSpPr>
        <p:spPr/>
        <p:txBody>
          <a:bodyPr/>
          <a:lstStyle/>
          <a:p>
            <a:r>
              <a:rPr lang="en-US" dirty="0"/>
              <a:t>Create nodes and relationship</a:t>
            </a:r>
            <a:endParaRPr lang="en-IN" dirty="0"/>
          </a:p>
        </p:txBody>
      </p:sp>
      <p:sp>
        <p:nvSpPr>
          <p:cNvPr id="3" name="Content Placeholder 2">
            <a:extLst>
              <a:ext uri="{FF2B5EF4-FFF2-40B4-BE49-F238E27FC236}">
                <a16:creationId xmlns:a16="http://schemas.microsoft.com/office/drawing/2014/main" id="{17DB2D3C-4951-AC9A-987D-D5DF68C004E5}"/>
              </a:ext>
            </a:extLst>
          </p:cNvPr>
          <p:cNvSpPr>
            <a:spLocks noGrp="1"/>
          </p:cNvSpPr>
          <p:nvPr>
            <p:ph idx="1"/>
          </p:nvPr>
        </p:nvSpPr>
        <p:spPr/>
        <p:txBody>
          <a:bodyPr/>
          <a:lstStyle/>
          <a:p>
            <a:pPr marL="0" indent="0">
              <a:buNone/>
            </a:pPr>
            <a:r>
              <a:rPr lang="en-IN" dirty="0"/>
              <a:t>CREATE (</a:t>
            </a:r>
            <a:r>
              <a:rPr lang="en-IN" dirty="0" err="1"/>
              <a:t>john:Person</a:t>
            </a:r>
            <a:r>
              <a:rPr lang="en-IN" dirty="0"/>
              <a:t> {name: 'John'})</a:t>
            </a:r>
          </a:p>
          <a:p>
            <a:pPr marL="0" indent="0">
              <a:buNone/>
            </a:pPr>
            <a:r>
              <a:rPr lang="en-IN" dirty="0"/>
              <a:t>CREATE (</a:t>
            </a:r>
            <a:r>
              <a:rPr lang="en-IN" dirty="0" err="1"/>
              <a:t>joe:Person</a:t>
            </a:r>
            <a:r>
              <a:rPr lang="en-IN" dirty="0"/>
              <a:t> {name: 'Joe'})</a:t>
            </a:r>
          </a:p>
          <a:p>
            <a:pPr marL="0" indent="0">
              <a:buNone/>
            </a:pPr>
            <a:r>
              <a:rPr lang="en-IN" dirty="0"/>
              <a:t>CREATE (</a:t>
            </a:r>
            <a:r>
              <a:rPr lang="en-IN" dirty="0" err="1"/>
              <a:t>steve:Person</a:t>
            </a:r>
            <a:r>
              <a:rPr lang="en-IN" dirty="0"/>
              <a:t> {name: 'Steve'})</a:t>
            </a:r>
          </a:p>
          <a:p>
            <a:pPr marL="0" indent="0">
              <a:buNone/>
            </a:pPr>
            <a:r>
              <a:rPr lang="en-IN" dirty="0"/>
              <a:t>CREATE (</a:t>
            </a:r>
            <a:r>
              <a:rPr lang="en-IN" dirty="0" err="1"/>
              <a:t>sara:Person</a:t>
            </a:r>
            <a:r>
              <a:rPr lang="en-IN" dirty="0"/>
              <a:t> {name: 'Sara'})</a:t>
            </a:r>
          </a:p>
          <a:p>
            <a:pPr marL="0" indent="0">
              <a:buNone/>
            </a:pPr>
            <a:r>
              <a:rPr lang="en-IN" dirty="0"/>
              <a:t>CREATE (</a:t>
            </a:r>
            <a:r>
              <a:rPr lang="en-IN" dirty="0" err="1"/>
              <a:t>maria:Person</a:t>
            </a:r>
            <a:r>
              <a:rPr lang="en-IN" dirty="0"/>
              <a:t> {name: 'Maria'})</a:t>
            </a:r>
          </a:p>
          <a:p>
            <a:pPr marL="0" indent="0">
              <a:buNone/>
            </a:pPr>
            <a:r>
              <a:rPr lang="en-IN" dirty="0"/>
              <a:t>CREATE (john)-[:FRIEND]-&gt;(joe)-[:FRIEND]-&gt;(</a:t>
            </a:r>
            <a:r>
              <a:rPr lang="en-IN" dirty="0" err="1"/>
              <a:t>steve</a:t>
            </a:r>
            <a:r>
              <a:rPr lang="en-IN" dirty="0"/>
              <a:t>)</a:t>
            </a:r>
          </a:p>
          <a:p>
            <a:pPr marL="0" indent="0">
              <a:buNone/>
            </a:pPr>
            <a:r>
              <a:rPr lang="en-IN" dirty="0"/>
              <a:t>CREATE (john)-[:FRIEND]-&gt;(sara)-[:FRIEND]-&gt;(maria)</a:t>
            </a:r>
          </a:p>
        </p:txBody>
      </p:sp>
    </p:spTree>
    <p:extLst>
      <p:ext uri="{BB962C8B-B14F-4D97-AF65-F5344CB8AC3E}">
        <p14:creationId xmlns:p14="http://schemas.microsoft.com/office/powerpoint/2010/main" val="1743276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3D3F-4548-F799-39C9-E6C89335E3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46C088-F370-26CA-BFC5-C50689AEB325}"/>
              </a:ext>
            </a:extLst>
          </p:cNvPr>
          <p:cNvSpPr>
            <a:spLocks noGrp="1"/>
          </p:cNvSpPr>
          <p:nvPr>
            <p:ph idx="1"/>
          </p:nvPr>
        </p:nvSpPr>
        <p:spPr/>
        <p:txBody>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john:</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'John'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(john)-[:</a:t>
            </a:r>
            <a:r>
              <a:rPr lang="en-US" b="0" i="0" dirty="0">
                <a:solidFill>
                  <a:srgbClr val="3182CE"/>
                </a:solidFill>
                <a:effectLst/>
                <a:latin typeface="Roboto Mono" panose="00000009000000000000" pitchFamily="49" charset="0"/>
              </a:rPr>
              <a:t>FRIEND</a:t>
            </a:r>
            <a:r>
              <a:rPr lang="en-US" b="0" i="0" dirty="0">
                <a:solidFill>
                  <a:srgbClr val="2D3748"/>
                </a:solidFill>
                <a:effectLst/>
                <a:latin typeface="Roboto Mono" panose="00000009000000000000" pitchFamily="49" charset="0"/>
              </a:rPr>
              <a:t>]-&gt;(friend)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friend.name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friendName</a:t>
            </a:r>
            <a:endParaRPr lang="en-IN" dirty="0"/>
          </a:p>
        </p:txBody>
      </p:sp>
    </p:spTree>
    <p:extLst>
      <p:ext uri="{BB962C8B-B14F-4D97-AF65-F5344CB8AC3E}">
        <p14:creationId xmlns:p14="http://schemas.microsoft.com/office/powerpoint/2010/main" val="68872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r>
              <a:rPr lang="en-US" dirty="0"/>
              <a:t>Graph</a:t>
            </a:r>
            <a:endParaRPr lang="en-IN" dirty="0"/>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lstStyle/>
          <a:p>
            <a:r>
              <a:rPr lang="en-US" dirty="0"/>
              <a:t>Graph is a data model within a database. </a:t>
            </a:r>
          </a:p>
          <a:p>
            <a:r>
              <a:rPr lang="en-US" dirty="0"/>
              <a:t>Normally there is only one graph within each database, and many administrative commands that refer to a specific graph do so using the database name.</a:t>
            </a:r>
          </a:p>
          <a:p>
            <a:r>
              <a:rPr lang="en-US" dirty="0"/>
              <a:t>Cypher queries executed in a session may declare which graph they apply to, or use a default, given by the session.</a:t>
            </a:r>
          </a:p>
          <a:p>
            <a:r>
              <a:rPr lang="en-US" dirty="0"/>
              <a:t>Composite databases can contain multiple graphs, by means of aliases to other databases. </a:t>
            </a:r>
          </a:p>
          <a:p>
            <a:r>
              <a:rPr lang="en-US" dirty="0"/>
              <a:t>Queries submitted to composite databases may refer to multiple graphs within the same query.</a:t>
            </a:r>
            <a:endParaRPr lang="en-IN" dirty="0"/>
          </a:p>
        </p:txBody>
      </p:sp>
    </p:spTree>
    <p:extLst>
      <p:ext uri="{BB962C8B-B14F-4D97-AF65-F5344CB8AC3E}">
        <p14:creationId xmlns:p14="http://schemas.microsoft.com/office/powerpoint/2010/main" val="2645935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9548-DB9E-946C-17F2-5CAD7B164505}"/>
              </a:ext>
            </a:extLst>
          </p:cNvPr>
          <p:cNvSpPr>
            <a:spLocks noGrp="1"/>
          </p:cNvSpPr>
          <p:nvPr>
            <p:ph type="title"/>
          </p:nvPr>
        </p:nvSpPr>
        <p:spPr/>
        <p:txBody>
          <a:bodyPr/>
          <a:lstStyle/>
          <a:p>
            <a:r>
              <a:rPr lang="en-US" dirty="0"/>
              <a:t>Read with intermediate steps</a:t>
            </a:r>
            <a:endParaRPr lang="en-IN" dirty="0"/>
          </a:p>
        </p:txBody>
      </p:sp>
      <p:graphicFrame>
        <p:nvGraphicFramePr>
          <p:cNvPr id="4" name="Table 4">
            <a:extLst>
              <a:ext uri="{FF2B5EF4-FFF2-40B4-BE49-F238E27FC236}">
                <a16:creationId xmlns:a16="http://schemas.microsoft.com/office/drawing/2014/main" id="{324063B7-10E2-A1DA-E6C3-F44D5D709440}"/>
              </a:ext>
            </a:extLst>
          </p:cNvPr>
          <p:cNvGraphicFramePr>
            <a:graphicFrameLocks noGrp="1"/>
          </p:cNvGraphicFramePr>
          <p:nvPr>
            <p:ph idx="1"/>
            <p:extLst>
              <p:ext uri="{D42A27DB-BD31-4B8C-83A1-F6EECF244321}">
                <p14:modId xmlns:p14="http://schemas.microsoft.com/office/powerpoint/2010/main" val="3696670035"/>
              </p:ext>
            </p:extLst>
          </p:nvPr>
        </p:nvGraphicFramePr>
        <p:xfrm>
          <a:off x="1155700" y="2603500"/>
          <a:ext cx="8824912" cy="42062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579601405"/>
                    </a:ext>
                  </a:extLst>
                </a:gridCol>
                <a:gridCol w="4412456">
                  <a:extLst>
                    <a:ext uri="{9D8B030D-6E8A-4147-A177-3AD203B41FA5}">
                      <a16:colId xmlns:a16="http://schemas.microsoft.com/office/drawing/2014/main" val="4144184292"/>
                    </a:ext>
                  </a:extLst>
                </a:gridCol>
              </a:tblGrid>
              <a:tr h="370840">
                <a:tc>
                  <a:txBody>
                    <a:bodyPr/>
                    <a:lstStyle/>
                    <a:p>
                      <a:pPr algn="l" fontAlgn="t"/>
                      <a:r>
                        <a:rPr lang="en-IN" b="1" dirty="0">
                          <a:effectLst/>
                        </a:rPr>
                        <a:t>Clause</a:t>
                      </a:r>
                    </a:p>
                  </a:txBody>
                  <a:tcPr/>
                </a:tc>
                <a:tc>
                  <a:txBody>
                    <a:bodyPr/>
                    <a:lstStyle/>
                    <a:p>
                      <a:pPr algn="l" fontAlgn="t"/>
                      <a:r>
                        <a:rPr lang="en-US" b="1" dirty="0">
                          <a:effectLst/>
                        </a:rPr>
                        <a:t>Table of intermediate results after the clause</a:t>
                      </a:r>
                    </a:p>
                  </a:txBody>
                  <a:tcPr/>
                </a:tc>
                <a:extLst>
                  <a:ext uri="{0D108BD9-81ED-4DB2-BD59-A6C34878D82A}">
                    <a16:rowId xmlns:a16="http://schemas.microsoft.com/office/drawing/2014/main" val="3242373311"/>
                  </a:ext>
                </a:extLst>
              </a:tr>
              <a:tr h="370840">
                <a:tc>
                  <a:txBody>
                    <a:bodyPr/>
                    <a:lstStyle/>
                    <a:p>
                      <a:r>
                        <a:rPr lang="en-US" dirty="0"/>
                        <a:t>MATCH (</a:t>
                      </a:r>
                      <a:r>
                        <a:rPr lang="en-US" dirty="0" err="1"/>
                        <a:t>john:Person</a:t>
                      </a:r>
                      <a:r>
                        <a:rPr lang="en-US" dirty="0"/>
                        <a:t> {name: 'John'})</a:t>
                      </a:r>
                      <a:endParaRPr lang="en-IN" dirty="0"/>
                    </a:p>
                  </a:txBody>
                  <a:tcPr/>
                </a:tc>
                <a:tc>
                  <a:txBody>
                    <a:bodyPr/>
                    <a:lstStyle/>
                    <a:p>
                      <a:r>
                        <a:rPr lang="en-IN" dirty="0"/>
                        <a:t>john</a:t>
                      </a:r>
                    </a:p>
                    <a:p>
                      <a:r>
                        <a:rPr lang="en-IN" dirty="0"/>
                        <a:t>({name: 'John'})</a:t>
                      </a:r>
                    </a:p>
                  </a:txBody>
                  <a:tcPr/>
                </a:tc>
                <a:extLst>
                  <a:ext uri="{0D108BD9-81ED-4DB2-BD59-A6C34878D82A}">
                    <a16:rowId xmlns:a16="http://schemas.microsoft.com/office/drawing/2014/main" val="287697535"/>
                  </a:ext>
                </a:extLst>
              </a:tr>
              <a:tr h="0">
                <a:tc>
                  <a:txBody>
                    <a:bodyPr/>
                    <a:lstStyle/>
                    <a:p>
                      <a:r>
                        <a:rPr lang="en-IN" dirty="0"/>
                        <a:t>MATCH (john)-[:FRIEND]-&gt;(friend)</a:t>
                      </a:r>
                    </a:p>
                  </a:txBody>
                  <a:tcPr/>
                </a:tc>
                <a:tc>
                  <a:txBody>
                    <a:bodyPr/>
                    <a:lstStyle/>
                    <a:p>
                      <a:endParaRPr lang="en-US" dirty="0"/>
                    </a:p>
                    <a:p>
                      <a:r>
                        <a:rPr lang="en-IN" dirty="0"/>
                        <a:t>john	                 friend</a:t>
                      </a:r>
                    </a:p>
                    <a:p>
                      <a:r>
                        <a:rPr lang="en-IN" dirty="0"/>
                        <a:t>({name: 'John’})     ({name: 'Sara'})</a:t>
                      </a:r>
                    </a:p>
                    <a:p>
                      <a:endParaRPr lang="en-IN" dirty="0"/>
                    </a:p>
                    <a:p>
                      <a:r>
                        <a:rPr lang="en-IN" dirty="0"/>
                        <a:t>({name: 'John’})      ({name: 'Joe'})</a:t>
                      </a:r>
                    </a:p>
                    <a:p>
                      <a:endParaRPr lang="en-IN" dirty="0"/>
                    </a:p>
                  </a:txBody>
                  <a:tcPr/>
                </a:tc>
                <a:extLst>
                  <a:ext uri="{0D108BD9-81ED-4DB2-BD59-A6C34878D82A}">
                    <a16:rowId xmlns:a16="http://schemas.microsoft.com/office/drawing/2014/main" val="1944579723"/>
                  </a:ext>
                </a:extLst>
              </a:tr>
              <a:tr h="370840">
                <a:tc>
                  <a:txBody>
                    <a:bodyPr/>
                    <a:lstStyle/>
                    <a:p>
                      <a:r>
                        <a:rPr lang="en-US" dirty="0"/>
                        <a:t>   RETURN friend.name AS </a:t>
                      </a:r>
                      <a:r>
                        <a:rPr lang="en-US" dirty="0" err="1"/>
                        <a:t>friendName</a:t>
                      </a:r>
                      <a:endParaRPr lang="en-IN" dirty="0"/>
                    </a:p>
                  </a:txBody>
                  <a:tcPr/>
                </a:tc>
                <a:tc>
                  <a:txBody>
                    <a:bodyPr/>
                    <a:lstStyle/>
                    <a:p>
                      <a:r>
                        <a:rPr lang="en-IN" dirty="0" err="1"/>
                        <a:t>friendName</a:t>
                      </a:r>
                      <a:endParaRPr lang="en-IN" dirty="0"/>
                    </a:p>
                    <a:p>
                      <a:r>
                        <a:rPr lang="en-IN" dirty="0"/>
                        <a:t>'Sara'</a:t>
                      </a:r>
                    </a:p>
                    <a:p>
                      <a:endParaRPr lang="en-IN" dirty="0"/>
                    </a:p>
                    <a:p>
                      <a:r>
                        <a:rPr lang="en-IN" dirty="0"/>
                        <a:t>'Joe'</a:t>
                      </a:r>
                    </a:p>
                  </a:txBody>
                  <a:tcPr/>
                </a:tc>
                <a:extLst>
                  <a:ext uri="{0D108BD9-81ED-4DB2-BD59-A6C34878D82A}">
                    <a16:rowId xmlns:a16="http://schemas.microsoft.com/office/drawing/2014/main" val="3927229083"/>
                  </a:ext>
                </a:extLst>
              </a:tr>
            </a:tbl>
          </a:graphicData>
        </a:graphic>
      </p:graphicFrame>
    </p:spTree>
    <p:extLst>
      <p:ext uri="{BB962C8B-B14F-4D97-AF65-F5344CB8AC3E}">
        <p14:creationId xmlns:p14="http://schemas.microsoft.com/office/powerpoint/2010/main" val="2710251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D7B1-B8EC-A2A2-3BA4-B0971A1254B2}"/>
              </a:ext>
            </a:extLst>
          </p:cNvPr>
          <p:cNvSpPr>
            <a:spLocks noGrp="1"/>
          </p:cNvSpPr>
          <p:nvPr>
            <p:ph type="title"/>
          </p:nvPr>
        </p:nvSpPr>
        <p:spPr/>
        <p:txBody>
          <a:bodyPr/>
          <a:lstStyle/>
          <a:p>
            <a:r>
              <a:rPr lang="en-IN" dirty="0"/>
              <a:t>Read-write queries</a:t>
            </a:r>
          </a:p>
        </p:txBody>
      </p:sp>
      <p:sp>
        <p:nvSpPr>
          <p:cNvPr id="3" name="Content Placeholder 2">
            <a:extLst>
              <a:ext uri="{FF2B5EF4-FFF2-40B4-BE49-F238E27FC236}">
                <a16:creationId xmlns:a16="http://schemas.microsoft.com/office/drawing/2014/main" id="{2BD50532-C730-817E-7C24-3DAE72E5EA64}"/>
              </a:ext>
            </a:extLst>
          </p:cNvPr>
          <p:cNvSpPr>
            <a:spLocks noGrp="1"/>
          </p:cNvSpPr>
          <p:nvPr>
            <p:ph idx="1"/>
          </p:nvPr>
        </p:nvSpPr>
        <p:spPr/>
        <p:txBody>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j:</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j.name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"J"</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(j)-[:</a:t>
            </a:r>
            <a:r>
              <a:rPr lang="en-US" b="0" i="0" dirty="0">
                <a:solidFill>
                  <a:srgbClr val="3182CE"/>
                </a:solidFill>
                <a:effectLst/>
                <a:latin typeface="Roboto Mono" panose="00000009000000000000" pitchFamily="49" charset="0"/>
              </a:rPr>
              <a:t>FRIEND</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jj:</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"Jay-jay"</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1593584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62AF1E-4FAA-F275-51B7-F4226C05B0C5}"/>
              </a:ext>
            </a:extLst>
          </p:cNvPr>
          <p:cNvPicPr>
            <a:picLocks noChangeAspect="1"/>
          </p:cNvPicPr>
          <p:nvPr/>
        </p:nvPicPr>
        <p:blipFill>
          <a:blip r:embed="rId2"/>
          <a:stretch>
            <a:fillRect/>
          </a:stretch>
        </p:blipFill>
        <p:spPr>
          <a:xfrm>
            <a:off x="923454" y="371048"/>
            <a:ext cx="6744641" cy="3057952"/>
          </a:xfrm>
          <a:prstGeom prst="rect">
            <a:avLst/>
          </a:prstGeom>
        </p:spPr>
      </p:pic>
      <p:pic>
        <p:nvPicPr>
          <p:cNvPr id="7" name="Picture 6">
            <a:extLst>
              <a:ext uri="{FF2B5EF4-FFF2-40B4-BE49-F238E27FC236}">
                <a16:creationId xmlns:a16="http://schemas.microsoft.com/office/drawing/2014/main" id="{189A0E50-6440-64DF-ACE5-984394C967FB}"/>
              </a:ext>
            </a:extLst>
          </p:cNvPr>
          <p:cNvPicPr>
            <a:picLocks noChangeAspect="1"/>
          </p:cNvPicPr>
          <p:nvPr/>
        </p:nvPicPr>
        <p:blipFill>
          <a:blip r:embed="rId3"/>
          <a:stretch>
            <a:fillRect/>
          </a:stretch>
        </p:blipFill>
        <p:spPr>
          <a:xfrm>
            <a:off x="923454" y="3429000"/>
            <a:ext cx="6639852" cy="2305372"/>
          </a:xfrm>
          <a:prstGeom prst="rect">
            <a:avLst/>
          </a:prstGeom>
        </p:spPr>
      </p:pic>
      <p:pic>
        <p:nvPicPr>
          <p:cNvPr id="8" name="Picture 7">
            <a:extLst>
              <a:ext uri="{FF2B5EF4-FFF2-40B4-BE49-F238E27FC236}">
                <a16:creationId xmlns:a16="http://schemas.microsoft.com/office/drawing/2014/main" id="{7A27AD02-97CC-04A6-727A-C313148BE693}"/>
              </a:ext>
            </a:extLst>
          </p:cNvPr>
          <p:cNvPicPr>
            <a:picLocks noChangeAspect="1"/>
          </p:cNvPicPr>
          <p:nvPr/>
        </p:nvPicPr>
        <p:blipFill>
          <a:blip r:embed="rId2"/>
          <a:stretch>
            <a:fillRect/>
          </a:stretch>
        </p:blipFill>
        <p:spPr>
          <a:xfrm>
            <a:off x="499896" y="413910"/>
            <a:ext cx="11545766" cy="3278628"/>
          </a:xfrm>
          <a:prstGeom prst="rect">
            <a:avLst/>
          </a:prstGeom>
        </p:spPr>
      </p:pic>
      <p:pic>
        <p:nvPicPr>
          <p:cNvPr id="9" name="Picture 8">
            <a:extLst>
              <a:ext uri="{FF2B5EF4-FFF2-40B4-BE49-F238E27FC236}">
                <a16:creationId xmlns:a16="http://schemas.microsoft.com/office/drawing/2014/main" id="{7746381C-AABD-A943-64D6-1DA01760DA0F}"/>
              </a:ext>
            </a:extLst>
          </p:cNvPr>
          <p:cNvPicPr>
            <a:picLocks noChangeAspect="1"/>
          </p:cNvPicPr>
          <p:nvPr/>
        </p:nvPicPr>
        <p:blipFill>
          <a:blip r:embed="rId3"/>
          <a:stretch>
            <a:fillRect/>
          </a:stretch>
        </p:blipFill>
        <p:spPr>
          <a:xfrm>
            <a:off x="531156" y="3600449"/>
            <a:ext cx="11514506" cy="2471738"/>
          </a:xfrm>
          <a:prstGeom prst="rect">
            <a:avLst/>
          </a:prstGeom>
        </p:spPr>
      </p:pic>
    </p:spTree>
    <p:extLst>
      <p:ext uri="{BB962C8B-B14F-4D97-AF65-F5344CB8AC3E}">
        <p14:creationId xmlns:p14="http://schemas.microsoft.com/office/powerpoint/2010/main" val="590237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78BF-0A34-6EB3-A3E7-96A8D7791145}"/>
              </a:ext>
            </a:extLst>
          </p:cNvPr>
          <p:cNvSpPr>
            <a:spLocks noGrp="1"/>
          </p:cNvSpPr>
          <p:nvPr>
            <p:ph type="title"/>
          </p:nvPr>
        </p:nvSpPr>
        <p:spPr/>
        <p:txBody>
          <a:bodyPr/>
          <a:lstStyle/>
          <a:p>
            <a:r>
              <a:rPr lang="en-US" dirty="0"/>
              <a:t>MATCH (john {name: 'John'})-[:FRIEND]-&gt;()-[:FRIEND]-&gt;(</a:t>
            </a:r>
            <a:r>
              <a:rPr lang="en-US" dirty="0" err="1"/>
              <a:t>fof</a:t>
            </a:r>
            <a:r>
              <a:rPr lang="en-US" dirty="0"/>
              <a:t>)</a:t>
            </a:r>
            <a:br>
              <a:rPr lang="en-US" dirty="0"/>
            </a:br>
            <a:r>
              <a:rPr lang="en-US" dirty="0"/>
              <a:t>RETURN john.name, fof.name</a:t>
            </a:r>
            <a:br>
              <a:rPr lang="en-IN" dirty="0"/>
            </a:br>
            <a:endParaRPr lang="en-IN" dirty="0"/>
          </a:p>
        </p:txBody>
      </p:sp>
      <p:sp>
        <p:nvSpPr>
          <p:cNvPr id="4" name="Text Placeholder 3">
            <a:extLst>
              <a:ext uri="{FF2B5EF4-FFF2-40B4-BE49-F238E27FC236}">
                <a16:creationId xmlns:a16="http://schemas.microsoft.com/office/drawing/2014/main" id="{BA1E4FC6-7040-A77C-895F-0E8A05268B2F}"/>
              </a:ext>
            </a:extLst>
          </p:cNvPr>
          <p:cNvSpPr>
            <a:spLocks noGrp="1"/>
          </p:cNvSpPr>
          <p:nvPr>
            <p:ph type="body" idx="1"/>
          </p:nvPr>
        </p:nvSpPr>
        <p:spPr/>
        <p:txBody>
          <a:bodyPr>
            <a:normAutofit fontScale="92500" lnSpcReduction="20000"/>
          </a:bodyPr>
          <a:lstStyle/>
          <a:p>
            <a:r>
              <a:rPr lang="en-US" dirty="0"/>
              <a:t>Query which finds a user called 'John' and 'John’s' friends (though not his direct friends) before returning both 'John' and any friends-of-friends that are found.</a:t>
            </a:r>
            <a:endParaRPr lang="en-IN" dirty="0"/>
          </a:p>
        </p:txBody>
      </p:sp>
    </p:spTree>
    <p:extLst>
      <p:ext uri="{BB962C8B-B14F-4D97-AF65-F5344CB8AC3E}">
        <p14:creationId xmlns:p14="http://schemas.microsoft.com/office/powerpoint/2010/main" val="3777557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222F-80EC-F3F8-EAFD-CDFD61B8D685}"/>
              </a:ext>
            </a:extLst>
          </p:cNvPr>
          <p:cNvSpPr>
            <a:spLocks noGrp="1"/>
          </p:cNvSpPr>
          <p:nvPr>
            <p:ph type="title"/>
          </p:nvPr>
        </p:nvSpPr>
        <p:spPr/>
        <p:txBody>
          <a:bodyPr/>
          <a:lstStyle/>
          <a:p>
            <a:r>
              <a:rPr lang="en-IN" dirty="0"/>
              <a:t>MATCH (user)-[:FRIEND]-&gt;(follower)</a:t>
            </a:r>
            <a:br>
              <a:rPr lang="en-IN" dirty="0"/>
            </a:br>
            <a:r>
              <a:rPr lang="en-IN" dirty="0"/>
              <a:t>WHERE user.name IN ['Joe', 'John', 'Sara', 'Maria', 'Steve'] AND follower.name =~ 'S.*'</a:t>
            </a:r>
            <a:br>
              <a:rPr lang="en-IN" dirty="0"/>
            </a:br>
            <a:r>
              <a:rPr lang="en-IN" dirty="0"/>
              <a:t>RETURN user.name, follower.name</a:t>
            </a:r>
          </a:p>
        </p:txBody>
      </p:sp>
      <p:sp>
        <p:nvSpPr>
          <p:cNvPr id="3" name="Text Placeholder 2">
            <a:extLst>
              <a:ext uri="{FF2B5EF4-FFF2-40B4-BE49-F238E27FC236}">
                <a16:creationId xmlns:a16="http://schemas.microsoft.com/office/drawing/2014/main" id="{1BDF5D0E-585E-0255-616E-D0EA1FE8E84B}"/>
              </a:ext>
            </a:extLst>
          </p:cNvPr>
          <p:cNvSpPr>
            <a:spLocks noGrp="1"/>
          </p:cNvSpPr>
          <p:nvPr>
            <p:ph type="body" idx="1"/>
          </p:nvPr>
        </p:nvSpPr>
        <p:spPr/>
        <p:txBody>
          <a:bodyPr>
            <a:normAutofit fontScale="92500" lnSpcReduction="20000"/>
          </a:bodyPr>
          <a:lstStyle/>
          <a:p>
            <a:r>
              <a:rPr lang="en-US" b="0" i="0" dirty="0">
                <a:solidFill>
                  <a:srgbClr val="2D3748"/>
                </a:solidFill>
                <a:effectLst/>
                <a:latin typeface="Nunito Sans" pitchFamily="2" charset="0"/>
              </a:rPr>
              <a:t>Take a list of user names and find all nodes with names from this list, match their friends and return only those followed users who have a </a:t>
            </a:r>
            <a:r>
              <a:rPr lang="en-US" b="1" i="0" dirty="0">
                <a:solidFill>
                  <a:srgbClr val="2D3748"/>
                </a:solidFill>
                <a:effectLst/>
                <a:latin typeface="Nunito Sans" pitchFamily="2" charset="0"/>
              </a:rPr>
              <a:t>'name'</a:t>
            </a:r>
            <a:r>
              <a:rPr lang="en-US" b="0" i="0" dirty="0">
                <a:solidFill>
                  <a:srgbClr val="2D3748"/>
                </a:solidFill>
                <a:effectLst/>
                <a:latin typeface="Nunito Sans" pitchFamily="2" charset="0"/>
              </a:rPr>
              <a:t> property starting with </a:t>
            </a:r>
            <a:r>
              <a:rPr lang="en-US" b="1" i="0" dirty="0">
                <a:solidFill>
                  <a:srgbClr val="2D3748"/>
                </a:solidFill>
                <a:effectLst/>
                <a:latin typeface="Nunito Sans" pitchFamily="2" charset="0"/>
              </a:rPr>
              <a:t>'S'</a:t>
            </a:r>
            <a:r>
              <a:rPr lang="en-US" b="0" i="0" dirty="0">
                <a:solidFill>
                  <a:srgbClr val="2D3748"/>
                </a:solidFill>
                <a:effectLst/>
                <a:latin typeface="Nunito Sans" pitchFamily="2" charset="0"/>
              </a:rPr>
              <a:t>.</a:t>
            </a:r>
            <a:endParaRPr lang="en-IN" dirty="0"/>
          </a:p>
        </p:txBody>
      </p:sp>
    </p:spTree>
    <p:extLst>
      <p:ext uri="{BB962C8B-B14F-4D97-AF65-F5344CB8AC3E}">
        <p14:creationId xmlns:p14="http://schemas.microsoft.com/office/powerpoint/2010/main" val="3670051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MATCH</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The MATCH keyword in Cypher is what searches for an existing node, relationship, label, property, or pattern in the database. </a:t>
            </a:r>
          </a:p>
          <a:p>
            <a:r>
              <a:rPr lang="en-US" dirty="0"/>
              <a:t> MATCH works pretty much like SELECT in SQL.</a:t>
            </a:r>
          </a:p>
          <a:p>
            <a:r>
              <a:rPr lang="en-US" dirty="0"/>
              <a:t>Can find all node labels in the database, search for a particular node, find all the nodes with a particular relationship, look for patterns of nodes and relationships, and much more using MATCH.</a:t>
            </a:r>
            <a:endParaRPr lang="en-IN" dirty="0"/>
          </a:p>
        </p:txBody>
      </p:sp>
    </p:spTree>
    <p:extLst>
      <p:ext uri="{BB962C8B-B14F-4D97-AF65-F5344CB8AC3E}">
        <p14:creationId xmlns:p14="http://schemas.microsoft.com/office/powerpoint/2010/main" val="3804525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RETURN</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Specifies what values or results you might want to return from a Cypher query. </a:t>
            </a:r>
          </a:p>
          <a:p>
            <a:r>
              <a:rPr lang="en-US" dirty="0"/>
              <a:t>Can tell Cypher to return nodes, relationships, node and relationship properties, or patterns in your query results. </a:t>
            </a:r>
          </a:p>
          <a:p>
            <a:r>
              <a:rPr lang="en-US" dirty="0"/>
              <a:t>RETURN is not required when doing write procedures, but is needed for reads.</a:t>
            </a:r>
          </a:p>
          <a:p>
            <a:r>
              <a:rPr lang="en-US" dirty="0"/>
              <a:t>In order to bring back nodes, relationships, properties, or patterns, you need to have variables specified in your MATCH clause for the data you want to return.</a:t>
            </a:r>
            <a:endParaRPr lang="en-IN" dirty="0"/>
          </a:p>
        </p:txBody>
      </p:sp>
    </p:spTree>
    <p:extLst>
      <p:ext uri="{BB962C8B-B14F-4D97-AF65-F5344CB8AC3E}">
        <p14:creationId xmlns:p14="http://schemas.microsoft.com/office/powerpoint/2010/main" val="33233896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Find the labeled Person nodes in the graph. </a:t>
            </a:r>
          </a:p>
          <a:p>
            <a:r>
              <a:rPr lang="en-US" dirty="0"/>
              <a:t>Note the use a variable like p for the Person node to retrieve the node in the RETURN clause.</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 </a:t>
            </a:r>
            <a:r>
              <a:rPr lang="en-US" b="0" i="0" dirty="0">
                <a:solidFill>
                  <a:srgbClr val="718096"/>
                </a:solidFill>
                <a:effectLst/>
                <a:latin typeface="Roboto Mono" panose="00000009000000000000" pitchFamily="49" charset="0"/>
              </a:rPr>
              <a:t>LIMIT</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a:t>
            </a:r>
            <a:endParaRPr lang="en-IN" dirty="0"/>
          </a:p>
        </p:txBody>
      </p:sp>
    </p:spTree>
    <p:extLst>
      <p:ext uri="{BB962C8B-B14F-4D97-AF65-F5344CB8AC3E}">
        <p14:creationId xmlns:p14="http://schemas.microsoft.com/office/powerpoint/2010/main" val="1009514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Find Person nodes in the graph that have a name of 'Tom Hanks’</a:t>
            </a:r>
          </a:p>
          <a:p>
            <a:endParaRPr lang="en-US" dirty="0"/>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tom:</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'Tom Hanks'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tom</a:t>
            </a:r>
            <a:endParaRPr lang="en-IN" dirty="0"/>
          </a:p>
        </p:txBody>
      </p:sp>
    </p:spTree>
    <p:extLst>
      <p:ext uri="{BB962C8B-B14F-4D97-AF65-F5344CB8AC3E}">
        <p14:creationId xmlns:p14="http://schemas.microsoft.com/office/powerpoint/2010/main" val="2963590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Find which `Movie`s Tom Hanks has directed</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Need to find Tom Hanks' Person node, and  need to find the Movie nodes he is connected to. </a:t>
            </a:r>
          </a:p>
          <a:p>
            <a:r>
              <a:rPr lang="en-US" dirty="0"/>
              <a:t>To do that, need to follow the DIRECTED relationship from Tom Hanks' Person node to the Movie node. </a:t>
            </a:r>
          </a:p>
          <a:p>
            <a:r>
              <a:rPr lang="en-US" dirty="0"/>
              <a:t>Have also specified a label of Movie so that the query will only look at nodes with that label. </a:t>
            </a:r>
          </a:p>
          <a:p>
            <a:r>
              <a:rPr lang="en-US" dirty="0"/>
              <a:t>Since we only care about returning the movie in this query, we need to give that node a variable (movie) but do not need to give variables for the Person node or DIRECTED relationship.</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'Tom Hanks'</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DIRECTED</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movie:</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movie</a:t>
            </a:r>
            <a:endParaRPr lang="en-IN" dirty="0"/>
          </a:p>
        </p:txBody>
      </p:sp>
    </p:spTree>
    <p:extLst>
      <p:ext uri="{BB962C8B-B14F-4D97-AF65-F5344CB8AC3E}">
        <p14:creationId xmlns:p14="http://schemas.microsoft.com/office/powerpoint/2010/main" val="293292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r>
              <a:rPr lang="en-US" dirty="0"/>
              <a:t>Database</a:t>
            </a:r>
            <a:endParaRPr lang="en-IN" dirty="0"/>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normAutofit fontScale="92500"/>
          </a:bodyPr>
          <a:lstStyle/>
          <a:p>
            <a:r>
              <a:rPr lang="en-US" dirty="0"/>
              <a:t>A database is a storage and retrieval mechanism for collecting data in a defined space on disk and in memory.</a:t>
            </a:r>
          </a:p>
          <a:p>
            <a:endParaRPr lang="en-US" dirty="0"/>
          </a:p>
          <a:p>
            <a:r>
              <a:rPr lang="en-US" dirty="0"/>
              <a:t>Most of the time Cypher queries are reading or updating queries, which are run against a graph. </a:t>
            </a:r>
          </a:p>
          <a:p>
            <a:r>
              <a:rPr lang="en-US" dirty="0"/>
              <a:t>There are also administrative commands that apply to a database, or to the entire DBMS. </a:t>
            </a:r>
          </a:p>
          <a:p>
            <a:r>
              <a:rPr lang="en-US" dirty="0"/>
              <a:t>Administrative commands cannot be run in a session connected to a normal user database, but instead need to be run within a session connected to the system database. </a:t>
            </a:r>
          </a:p>
          <a:p>
            <a:r>
              <a:rPr lang="en-US" dirty="0"/>
              <a:t>Administrative commands execute on the system database. </a:t>
            </a:r>
          </a:p>
          <a:p>
            <a:r>
              <a:rPr lang="en-US" dirty="0"/>
              <a:t>If an administrative command is submitted to a user database, it is rerouted to the system database.</a:t>
            </a:r>
            <a:endParaRPr lang="en-IN" dirty="0"/>
          </a:p>
        </p:txBody>
      </p:sp>
    </p:spTree>
    <p:extLst>
      <p:ext uri="{BB962C8B-B14F-4D97-AF65-F5344CB8AC3E}">
        <p14:creationId xmlns:p14="http://schemas.microsoft.com/office/powerpoint/2010/main" val="838696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Find which Movie Tom Hanks has directed, but this time, return only the title of the movie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endParaRPr lang="en-US" dirty="0"/>
          </a:p>
          <a:p>
            <a:r>
              <a:rPr lang="en-US" dirty="0"/>
              <a:t>Need to find Tom’s movies, but now we only care about their titles. </a:t>
            </a:r>
          </a:p>
          <a:p>
            <a:r>
              <a:rPr lang="en-US" dirty="0"/>
              <a:t>Will need to access the node’s title property using the syntax </a:t>
            </a:r>
            <a:r>
              <a:rPr lang="en-US" dirty="0" err="1"/>
              <a:t>variable.property</a:t>
            </a:r>
            <a:r>
              <a:rPr lang="en-US" dirty="0"/>
              <a:t> to return the name value.</a:t>
            </a:r>
          </a:p>
          <a:p>
            <a:endParaRPr lang="en-US" dirty="0"/>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'Tom Hanks'</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DIRECTED</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movie:</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movie.title</a:t>
            </a:r>
            <a:endParaRPr lang="en-IN" dirty="0"/>
          </a:p>
        </p:txBody>
      </p:sp>
    </p:spTree>
    <p:extLst>
      <p:ext uri="{BB962C8B-B14F-4D97-AF65-F5344CB8AC3E}">
        <p14:creationId xmlns:p14="http://schemas.microsoft.com/office/powerpoint/2010/main" val="3996465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Aliasing Return Values</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43188"/>
            <a:ext cx="10403634" cy="1368425"/>
          </a:xfrm>
        </p:spPr>
        <p:txBody>
          <a:bodyPr/>
          <a:lstStyle/>
          <a:p>
            <a:r>
              <a:rPr lang="en-US" dirty="0"/>
              <a:t> Some properties have poor names due to property length, multi-word descriptions, developer jargon, and other shortcuts. </a:t>
            </a:r>
          </a:p>
          <a:p>
            <a:r>
              <a:rPr lang="en-US" dirty="0"/>
              <a:t>These naming conventions can be difficult to read, especially if they end up on reports and other user-facing interfaces.</a:t>
            </a:r>
            <a:endParaRPr lang="en-IN" dirty="0"/>
          </a:p>
        </p:txBody>
      </p:sp>
      <p:sp>
        <p:nvSpPr>
          <p:cNvPr id="5" name="TextBox 4">
            <a:extLst>
              <a:ext uri="{FF2B5EF4-FFF2-40B4-BE49-F238E27FC236}">
                <a16:creationId xmlns:a16="http://schemas.microsoft.com/office/drawing/2014/main" id="{F0B6337C-A838-ECFE-0AED-B66E9DB4F5AE}"/>
              </a:ext>
            </a:extLst>
          </p:cNvPr>
          <p:cNvSpPr txBox="1"/>
          <p:nvPr/>
        </p:nvSpPr>
        <p:spPr>
          <a:xfrm>
            <a:off x="1154955" y="4214812"/>
            <a:ext cx="10403633" cy="923330"/>
          </a:xfrm>
          <a:prstGeom prst="rect">
            <a:avLst/>
          </a:prstGeom>
          <a:noFill/>
          <a:ln>
            <a:solidFill>
              <a:schemeClr val="accent1"/>
            </a:solidFill>
          </a:ln>
        </p:spPr>
        <p:txBody>
          <a:bodyPr wrap="square">
            <a:spAutoFit/>
          </a:bodyPr>
          <a:lstStyle/>
          <a:p>
            <a:r>
              <a:rPr lang="en-US" b="0" i="1" dirty="0">
                <a:solidFill>
                  <a:srgbClr val="A0AEC0"/>
                </a:solidFill>
                <a:effectLst/>
                <a:latin typeface="Roboto Mono" panose="00000009000000000000" pitchFamily="49" charset="0"/>
              </a:rPr>
              <a:t>// poorly named property</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tom:</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name:</a:t>
            </a:r>
            <a:r>
              <a:rPr lang="en-US" b="0" i="0" dirty="0" err="1">
                <a:solidFill>
                  <a:srgbClr val="2F855A"/>
                </a:solidFill>
                <a:effectLst/>
                <a:latin typeface="Roboto Mono" panose="00000009000000000000" pitchFamily="49" charset="0"/>
              </a:rPr>
              <a:t>'Tom</a:t>
            </a:r>
            <a:r>
              <a:rPr lang="en-US" b="0" i="0" dirty="0">
                <a:solidFill>
                  <a:srgbClr val="2F855A"/>
                </a:solidFill>
                <a:effectLst/>
                <a:latin typeface="Roboto Mono" panose="00000009000000000000" pitchFamily="49" charset="0"/>
              </a:rPr>
              <a:t> Hanks'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rel:</a:t>
            </a:r>
            <a:r>
              <a:rPr lang="en-US" b="0" i="0" dirty="0" err="1">
                <a:solidFill>
                  <a:srgbClr val="3182CE"/>
                </a:solidFill>
                <a:effectLst/>
                <a:latin typeface="Roboto Mono" panose="00000009000000000000" pitchFamily="49" charset="0"/>
              </a:rPr>
              <a:t>DIRECTED</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movie:</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tom.name, </a:t>
            </a:r>
            <a:r>
              <a:rPr lang="en-US" b="0" i="0" dirty="0" err="1">
                <a:solidFill>
                  <a:srgbClr val="2D3748"/>
                </a:solidFill>
                <a:effectLst/>
                <a:latin typeface="Roboto Mono" panose="00000009000000000000" pitchFamily="49" charset="0"/>
              </a:rPr>
              <a:t>tom.born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movie.title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movie.released</a:t>
            </a:r>
            <a:endParaRPr lang="en-IN" dirty="0"/>
          </a:p>
        </p:txBody>
      </p:sp>
      <p:sp>
        <p:nvSpPr>
          <p:cNvPr id="7" name="TextBox 6">
            <a:extLst>
              <a:ext uri="{FF2B5EF4-FFF2-40B4-BE49-F238E27FC236}">
                <a16:creationId xmlns:a16="http://schemas.microsoft.com/office/drawing/2014/main" id="{CF16CDC4-9893-3961-DAB9-91758866ABF2}"/>
              </a:ext>
            </a:extLst>
          </p:cNvPr>
          <p:cNvSpPr txBox="1"/>
          <p:nvPr/>
        </p:nvSpPr>
        <p:spPr>
          <a:xfrm>
            <a:off x="1154954" y="5422667"/>
            <a:ext cx="10403633" cy="1200329"/>
          </a:xfrm>
          <a:prstGeom prst="rect">
            <a:avLst/>
          </a:prstGeom>
          <a:noFill/>
          <a:ln>
            <a:solidFill>
              <a:schemeClr val="accent1"/>
            </a:solidFill>
          </a:ln>
        </p:spPr>
        <p:txBody>
          <a:bodyPr wrap="square">
            <a:spAutoFit/>
          </a:bodyPr>
          <a:lstStyle/>
          <a:p>
            <a:r>
              <a:rPr lang="en-US" b="0" i="1" dirty="0">
                <a:solidFill>
                  <a:srgbClr val="A0AEC0"/>
                </a:solidFill>
                <a:effectLst/>
                <a:latin typeface="Roboto Mono" panose="00000009000000000000" pitchFamily="49" charset="0"/>
              </a:rPr>
              <a:t>/cleaner printed results with aliasing</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tom:</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name:</a:t>
            </a:r>
            <a:r>
              <a:rPr lang="en-US" b="0" i="0" dirty="0" err="1">
                <a:solidFill>
                  <a:srgbClr val="2F855A"/>
                </a:solidFill>
                <a:effectLst/>
                <a:latin typeface="Roboto Mono" panose="00000009000000000000" pitchFamily="49" charset="0"/>
              </a:rPr>
              <a:t>'Tom</a:t>
            </a:r>
            <a:r>
              <a:rPr lang="en-US" b="0" i="0" dirty="0">
                <a:solidFill>
                  <a:srgbClr val="2F855A"/>
                </a:solidFill>
                <a:effectLst/>
                <a:latin typeface="Roboto Mono" panose="00000009000000000000" pitchFamily="49" charset="0"/>
              </a:rPr>
              <a:t> Hanks'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rel:</a:t>
            </a:r>
            <a:r>
              <a:rPr lang="en-US" b="0" i="0" dirty="0" err="1">
                <a:solidFill>
                  <a:srgbClr val="3182CE"/>
                </a:solidFill>
                <a:effectLst/>
                <a:latin typeface="Roboto Mono" panose="00000009000000000000" pitchFamily="49" charset="0"/>
              </a:rPr>
              <a:t>DIRECTED</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movie:</a:t>
            </a:r>
            <a:r>
              <a:rPr lang="en-US" b="0" i="0" dirty="0" err="1">
                <a:solidFill>
                  <a:srgbClr val="3182CE"/>
                </a:solidFill>
                <a:effectLst/>
                <a:latin typeface="Roboto Mono" panose="00000009000000000000" pitchFamily="49" charset="0"/>
              </a:rPr>
              <a:t>Movie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tom.name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name, </a:t>
            </a:r>
            <a:r>
              <a:rPr lang="en-US" b="0" i="0" dirty="0" err="1">
                <a:solidFill>
                  <a:srgbClr val="2D3748"/>
                </a:solidFill>
                <a:effectLst/>
                <a:latin typeface="Roboto Mono" panose="00000009000000000000" pitchFamily="49" charset="0"/>
              </a:rPr>
              <a:t>tom.born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`Year Born`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movie.title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title, </a:t>
            </a:r>
            <a:r>
              <a:rPr lang="en-US" b="0" i="0" dirty="0" err="1">
                <a:solidFill>
                  <a:srgbClr val="2D3748"/>
                </a:solidFill>
                <a:effectLst/>
                <a:latin typeface="Roboto Mono" panose="00000009000000000000" pitchFamily="49" charset="0"/>
              </a:rPr>
              <a:t>movie.released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`Year Released`</a:t>
            </a:r>
            <a:endParaRPr lang="en-IN" dirty="0"/>
          </a:p>
        </p:txBody>
      </p:sp>
    </p:spTree>
    <p:extLst>
      <p:ext uri="{BB962C8B-B14F-4D97-AF65-F5344CB8AC3E}">
        <p14:creationId xmlns:p14="http://schemas.microsoft.com/office/powerpoint/2010/main" val="6736845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Find the title and year of release for every :Movie that Tom Hanks has :DIRECTED</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normAutofit/>
          </a:bodyPr>
          <a:lstStyle/>
          <a:p>
            <a:r>
              <a:rPr lang="en-US" sz="2400" dirty="0">
                <a:solidFill>
                  <a:srgbClr val="FF0000"/>
                </a:solidFill>
              </a:rPr>
              <a:t>MATCH (</a:t>
            </a:r>
            <a:r>
              <a:rPr lang="en-US" sz="2400" dirty="0" err="1">
                <a:solidFill>
                  <a:srgbClr val="FF0000"/>
                </a:solidFill>
              </a:rPr>
              <a:t>p:Person</a:t>
            </a:r>
            <a:r>
              <a:rPr lang="en-US" sz="2400" dirty="0">
                <a:solidFill>
                  <a:srgbClr val="FF0000"/>
                </a:solidFill>
              </a:rPr>
              <a:t> {name: "Tom Hanks"})-[:DIRECTED]-&gt;(</a:t>
            </a:r>
            <a:r>
              <a:rPr lang="en-US" sz="2400" dirty="0" err="1">
                <a:solidFill>
                  <a:srgbClr val="FF0000"/>
                </a:solidFill>
              </a:rPr>
              <a:t>m:Movie</a:t>
            </a:r>
            <a:r>
              <a:rPr lang="en-US" sz="2400" dirty="0">
                <a:solidFill>
                  <a:srgbClr val="FF0000"/>
                </a:solidFill>
              </a:rPr>
              <a:t>) RETURN </a:t>
            </a:r>
            <a:r>
              <a:rPr lang="en-US" sz="2400" dirty="0" err="1">
                <a:solidFill>
                  <a:srgbClr val="FF0000"/>
                </a:solidFill>
              </a:rPr>
              <a:t>m.title</a:t>
            </a:r>
            <a:r>
              <a:rPr lang="en-US" sz="2400" dirty="0">
                <a:solidFill>
                  <a:srgbClr val="FF0000"/>
                </a:solidFill>
              </a:rPr>
              <a:t>, </a:t>
            </a:r>
            <a:r>
              <a:rPr lang="en-US" sz="2400" dirty="0" err="1">
                <a:solidFill>
                  <a:srgbClr val="FF0000"/>
                </a:solidFill>
              </a:rPr>
              <a:t>m.released</a:t>
            </a:r>
            <a:endParaRPr lang="en-IN" sz="2400" dirty="0">
              <a:solidFill>
                <a:srgbClr val="FF0000"/>
              </a:solidFill>
            </a:endParaRPr>
          </a:p>
        </p:txBody>
      </p:sp>
    </p:spTree>
    <p:extLst>
      <p:ext uri="{BB962C8B-B14F-4D97-AF65-F5344CB8AC3E}">
        <p14:creationId xmlns:p14="http://schemas.microsoft.com/office/powerpoint/2010/main" val="4118251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Updating Data with Cypher</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0" dirty="0">
                <a:solidFill>
                  <a:srgbClr val="2D3748"/>
                </a:solidFill>
                <a:effectLst/>
                <a:latin typeface="Nunito Sans" pitchFamily="2" charset="0"/>
              </a:rPr>
              <a:t>Update Jennifer’s node to add her birthday</a:t>
            </a:r>
            <a:endParaRPr lang="en-US" b="0" i="0" dirty="0">
              <a:solidFill>
                <a:srgbClr val="718096"/>
              </a:solidFill>
              <a:effectLst/>
              <a:latin typeface="Roboto Mono" panose="00000009000000000000" pitchFamily="49" charset="0"/>
            </a:endParaRPr>
          </a:p>
          <a:p>
            <a:pPr marL="0" indent="0">
              <a:buNone/>
            </a:pP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'Jennifer'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SET</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p.birthdate</a:t>
            </a:r>
            <a:r>
              <a:rPr lang="en-US" b="0" i="0" dirty="0">
                <a:solidFill>
                  <a:srgbClr val="2D3748"/>
                </a:solidFill>
                <a:effectLst/>
                <a:latin typeface="Roboto Mono" panose="00000009000000000000" pitchFamily="49" charset="0"/>
              </a:rPr>
              <a:t> = date('1980-01-01')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a:t>
            </a:r>
          </a:p>
          <a:p>
            <a:endParaRPr lang="en-US" dirty="0">
              <a:solidFill>
                <a:srgbClr val="2D3748"/>
              </a:solidFill>
              <a:latin typeface="Roboto Mono" panose="00000009000000000000" pitchFamily="49" charset="0"/>
            </a:endParaRPr>
          </a:p>
          <a:p>
            <a:r>
              <a:rPr lang="en-US" dirty="0"/>
              <a:t>Could also update Jennifer’s WORKS_FOR relationship with her company to include the year that she started working there</a:t>
            </a:r>
          </a:p>
          <a:p>
            <a:pPr marL="0" indent="0">
              <a:buNone/>
            </a:pP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rel:</a:t>
            </a:r>
            <a:r>
              <a:rPr lang="en-IN" b="0" i="0" dirty="0" err="1">
                <a:solidFill>
                  <a:srgbClr val="3182CE"/>
                </a:solidFill>
                <a:effectLst/>
                <a:latin typeface="Roboto Mono" panose="00000009000000000000" pitchFamily="49" charset="0"/>
              </a:rPr>
              <a:t>WORKS_FOR</a:t>
            </a:r>
            <a:r>
              <a:rPr lang="en-IN" b="0" i="0" dirty="0">
                <a:solidFill>
                  <a:srgbClr val="2D3748"/>
                </a:solidFill>
                <a:effectLst/>
                <a:latin typeface="Roboto Mono" panose="00000009000000000000" pitchFamily="49" charset="0"/>
              </a:rPr>
              <a:t>]-(:</a:t>
            </a:r>
            <a:r>
              <a:rPr lang="en-IN" b="0" i="0" dirty="0">
                <a:solidFill>
                  <a:srgbClr val="3182CE"/>
                </a:solidFill>
                <a:effectLst/>
                <a:latin typeface="Roboto Mono" panose="00000009000000000000" pitchFamily="49" charset="0"/>
              </a:rPr>
              <a:t>Company</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'Neo4j'</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SET</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rel.startYear</a:t>
            </a:r>
            <a:r>
              <a:rPr lang="en-IN" b="0" i="0" dirty="0">
                <a:solidFill>
                  <a:srgbClr val="2D3748"/>
                </a:solidFill>
                <a:effectLst/>
                <a:latin typeface="Roboto Mono" panose="00000009000000000000" pitchFamily="49" charset="0"/>
              </a:rPr>
              <a:t> = date({year: 2018})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rel</a:t>
            </a:r>
            <a:endParaRPr lang="en-IN" dirty="0"/>
          </a:p>
        </p:txBody>
      </p:sp>
    </p:spTree>
    <p:extLst>
      <p:ext uri="{BB962C8B-B14F-4D97-AF65-F5344CB8AC3E}">
        <p14:creationId xmlns:p14="http://schemas.microsoft.com/office/powerpoint/2010/main" val="2282992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Deleting Data with Cypher</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0" dirty="0">
                <a:solidFill>
                  <a:srgbClr val="2D3748"/>
                </a:solidFill>
                <a:effectLst/>
                <a:latin typeface="Nunito Sans" pitchFamily="2" charset="0"/>
              </a:rPr>
              <a:t>Because Neo4j is ACID-compliant, cannot delete a node if it still has relationships</a:t>
            </a:r>
          </a:p>
          <a:p>
            <a:r>
              <a:rPr lang="en-US" b="0" i="0" dirty="0">
                <a:solidFill>
                  <a:srgbClr val="2D3748"/>
                </a:solidFill>
                <a:effectLst/>
                <a:latin typeface="Nunito Sans" pitchFamily="2" charset="0"/>
              </a:rPr>
              <a:t>Might end up with a relationship pointing to nothing and an incomplete graph.</a:t>
            </a:r>
            <a:endParaRPr lang="en-IN" dirty="0"/>
          </a:p>
        </p:txBody>
      </p:sp>
    </p:spTree>
    <p:extLst>
      <p:ext uri="{BB962C8B-B14F-4D97-AF65-F5344CB8AC3E}">
        <p14:creationId xmlns:p14="http://schemas.microsoft.com/office/powerpoint/2010/main" val="1011637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Delete a Relationship</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To delete a relationship, need to find the start and end nodes for the relationship you want to delete and then use the DELETE keyword.</a:t>
            </a:r>
          </a:p>
          <a:p>
            <a:r>
              <a:rPr lang="en-US" dirty="0"/>
              <a:t>Delete the IS_FRIENDS_WITH relationship between Jennifer and Mark</a:t>
            </a:r>
          </a:p>
          <a:p>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j:</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r:</a:t>
            </a:r>
            <a:r>
              <a:rPr lang="en-IN" b="0" i="0" dirty="0" err="1">
                <a:solidFill>
                  <a:srgbClr val="3182CE"/>
                </a:solidFill>
                <a:effectLst/>
                <a:latin typeface="Roboto Mono" panose="00000009000000000000" pitchFamily="49" charset="0"/>
              </a:rPr>
              <a:t>IS_FRIENDS_WITH</a:t>
            </a:r>
            <a:r>
              <a:rPr lang="en-IN" b="0" i="0" dirty="0">
                <a:solidFill>
                  <a:srgbClr val="2D3748"/>
                </a:solidFill>
                <a:effectLst/>
                <a:latin typeface="Roboto Mono" panose="00000009000000000000" pitchFamily="49" charset="0"/>
              </a:rPr>
              <a:t>]-&gt;(</a:t>
            </a:r>
            <a:r>
              <a:rPr lang="en-IN" b="0" i="0" dirty="0" err="1">
                <a:solidFill>
                  <a:srgbClr val="2D3748"/>
                </a:solidFill>
                <a:effectLst/>
                <a:latin typeface="Roboto Mono" panose="00000009000000000000" pitchFamily="49" charset="0"/>
              </a:rPr>
              <a:t>m:</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'Mark'</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DELETE</a:t>
            </a:r>
            <a:r>
              <a:rPr lang="en-IN" b="0" i="0" dirty="0">
                <a:solidFill>
                  <a:srgbClr val="2D3748"/>
                </a:solidFill>
                <a:effectLst/>
                <a:latin typeface="Roboto Mono" panose="00000009000000000000" pitchFamily="49" charset="0"/>
              </a:rPr>
              <a:t> r</a:t>
            </a:r>
            <a:endParaRPr lang="en-IN" dirty="0"/>
          </a:p>
        </p:txBody>
      </p:sp>
    </p:spTree>
    <p:extLst>
      <p:ext uri="{BB962C8B-B14F-4D97-AF65-F5344CB8AC3E}">
        <p14:creationId xmlns:p14="http://schemas.microsoft.com/office/powerpoint/2010/main" val="3946356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Delete a Node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To delete a node that does not have any relationships,  need to find the node you want to delete and then use the DELETE keyword</a:t>
            </a:r>
          </a:p>
          <a:p>
            <a:r>
              <a:rPr lang="en-US" dirty="0"/>
              <a:t>Can delete Mark’s node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'Mark'</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DELETE</a:t>
            </a:r>
            <a:r>
              <a:rPr lang="en-US" b="0" i="0" dirty="0">
                <a:solidFill>
                  <a:srgbClr val="2D3748"/>
                </a:solidFill>
                <a:effectLst/>
                <a:latin typeface="Roboto Mono" panose="00000009000000000000" pitchFamily="49" charset="0"/>
              </a:rPr>
              <a:t> m</a:t>
            </a:r>
            <a:endParaRPr lang="en-IN" dirty="0"/>
          </a:p>
        </p:txBody>
      </p:sp>
    </p:spTree>
    <p:extLst>
      <p:ext uri="{BB962C8B-B14F-4D97-AF65-F5344CB8AC3E}">
        <p14:creationId xmlns:p14="http://schemas.microsoft.com/office/powerpoint/2010/main" val="315326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Delete a Node and Relationship</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Can actually run a single statement to delete the node and relationship at the same time. </a:t>
            </a:r>
          </a:p>
          <a:p>
            <a:r>
              <a:rPr lang="en-US" dirty="0"/>
              <a:t>Neo4j is ACID-compliant so it doesn’t allow us to delete a node if it still has relationships.</a:t>
            </a:r>
          </a:p>
          <a:p>
            <a:r>
              <a:rPr lang="en-US" dirty="0"/>
              <a:t>Using the DETACH DELETE syntax tells Cypher to delete any relationships the node has, as well as remove the node itself.</a:t>
            </a:r>
          </a:p>
          <a:p>
            <a:r>
              <a:rPr lang="en-US" dirty="0"/>
              <a:t>DETACH DELETE line removes any existing relationships Mark has before also deleting his node.</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m:</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'Mark'</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DETACH</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DELETE</a:t>
            </a:r>
            <a:r>
              <a:rPr lang="en-US" b="0" i="0" dirty="0">
                <a:solidFill>
                  <a:srgbClr val="2D3748"/>
                </a:solidFill>
                <a:effectLst/>
                <a:latin typeface="Roboto Mono" panose="00000009000000000000" pitchFamily="49" charset="0"/>
              </a:rPr>
              <a:t> m</a:t>
            </a:r>
            <a:endParaRPr lang="en-IN" dirty="0"/>
          </a:p>
        </p:txBody>
      </p:sp>
    </p:spTree>
    <p:extLst>
      <p:ext uri="{BB962C8B-B14F-4D97-AF65-F5344CB8AC3E}">
        <p14:creationId xmlns:p14="http://schemas.microsoft.com/office/powerpoint/2010/main" val="4256719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Delete Properties</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pPr marL="0" indent="0">
              <a:buNone/>
            </a:pPr>
            <a:r>
              <a:rPr lang="en-US" dirty="0"/>
              <a:t>Can also remove properties, </a:t>
            </a:r>
          </a:p>
          <a:p>
            <a:r>
              <a:rPr lang="en-US" dirty="0"/>
              <a:t>Use REMOVE on the property --Remove the property from the node entirely and no longer store it.</a:t>
            </a:r>
          </a:p>
          <a:p>
            <a:pPr marL="0" indent="0">
              <a:buNone/>
            </a:pPr>
            <a:r>
              <a:rPr lang="en-US" dirty="0"/>
              <a:t>OR</a:t>
            </a:r>
          </a:p>
          <a:p>
            <a:r>
              <a:rPr lang="en-US" dirty="0"/>
              <a:t>Use the SET keyword to set the property value to null. </a:t>
            </a:r>
          </a:p>
          <a:p>
            <a:r>
              <a:rPr lang="en-US" dirty="0"/>
              <a:t>Unlike other database models, Neo4j does not store null values. </a:t>
            </a:r>
          </a:p>
          <a:p>
            <a:r>
              <a:rPr lang="en-US" dirty="0"/>
              <a:t>Instead, it only stores properties and values that are meaningful to your data.</a:t>
            </a:r>
          </a:p>
          <a:p>
            <a:r>
              <a:rPr lang="en-US" dirty="0"/>
              <a:t> This means that you can have different types and amounts of properties on various nodes and relationships in your graph.</a:t>
            </a:r>
            <a:endParaRPr lang="en-IN" dirty="0"/>
          </a:p>
        </p:txBody>
      </p:sp>
    </p:spTree>
    <p:extLst>
      <p:ext uri="{BB962C8B-B14F-4D97-AF65-F5344CB8AC3E}">
        <p14:creationId xmlns:p14="http://schemas.microsoft.com/office/powerpoint/2010/main" val="10042015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Delete Properties</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IN" b="0" i="1" dirty="0">
                <a:solidFill>
                  <a:srgbClr val="A0AEC0"/>
                </a:solidFill>
                <a:effectLst/>
                <a:latin typeface="Roboto Mono" panose="00000009000000000000" pitchFamily="49" charset="0"/>
              </a:rPr>
              <a:t>//delete property using REMOVE keyword</a:t>
            </a:r>
            <a:r>
              <a:rPr lang="en-IN" b="0" i="0" dirty="0">
                <a:solidFill>
                  <a:srgbClr val="2D3748"/>
                </a:solidFill>
                <a:effectLst/>
                <a:latin typeface="Roboto Mono" panose="00000009000000000000" pitchFamily="49" charset="0"/>
              </a:rPr>
              <a:t> </a:t>
            </a:r>
          </a:p>
          <a:p>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n:</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REMOVE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n.birthdate</a:t>
            </a:r>
            <a:r>
              <a:rPr lang="en-IN" b="0" i="0" dirty="0">
                <a:solidFill>
                  <a:srgbClr val="2D3748"/>
                </a:solidFill>
                <a:effectLst/>
                <a:latin typeface="Roboto Mono" panose="00000009000000000000" pitchFamily="49" charset="0"/>
              </a:rPr>
              <a:t> </a:t>
            </a:r>
          </a:p>
          <a:p>
            <a:endParaRPr lang="en-IN" dirty="0">
              <a:solidFill>
                <a:srgbClr val="2D3748"/>
              </a:solidFill>
              <a:latin typeface="Roboto Mono" panose="00000009000000000000" pitchFamily="49" charset="0"/>
            </a:endParaRPr>
          </a:p>
          <a:p>
            <a:endParaRPr lang="en-IN" b="0" i="1" dirty="0">
              <a:solidFill>
                <a:srgbClr val="2D3748"/>
              </a:solidFill>
              <a:effectLst/>
              <a:latin typeface="Roboto Mono" panose="00000009000000000000" pitchFamily="49" charset="0"/>
            </a:endParaRPr>
          </a:p>
          <a:p>
            <a:r>
              <a:rPr lang="en-IN" b="0" i="1" dirty="0">
                <a:solidFill>
                  <a:srgbClr val="A0AEC0"/>
                </a:solidFill>
                <a:effectLst/>
                <a:latin typeface="Roboto Mono" panose="00000009000000000000" pitchFamily="49" charset="0"/>
              </a:rPr>
              <a:t>//delete property with SET to null value</a:t>
            </a:r>
            <a:r>
              <a:rPr lang="en-IN" b="0" i="0" dirty="0">
                <a:solidFill>
                  <a:srgbClr val="2D3748"/>
                </a:solidFill>
                <a:effectLst/>
                <a:latin typeface="Roboto Mono" panose="00000009000000000000" pitchFamily="49" charset="0"/>
              </a:rPr>
              <a:t> </a:t>
            </a:r>
          </a:p>
          <a:p>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n:</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SET</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n.birthdate</a:t>
            </a:r>
            <a:r>
              <a:rPr lang="en-IN" b="0" i="0" dirty="0">
                <a:solidFill>
                  <a:srgbClr val="2D3748"/>
                </a:solidFill>
                <a:effectLst/>
                <a:latin typeface="Roboto Mono" panose="00000009000000000000" pitchFamily="49" charset="0"/>
              </a:rPr>
              <a:t> = </a:t>
            </a:r>
            <a:r>
              <a:rPr lang="en-IN" b="0" i="0" dirty="0">
                <a:solidFill>
                  <a:srgbClr val="3182CE"/>
                </a:solidFill>
                <a:effectLst/>
                <a:latin typeface="Roboto Mono" panose="00000009000000000000" pitchFamily="49" charset="0"/>
              </a:rPr>
              <a:t>null</a:t>
            </a:r>
            <a:endParaRPr lang="en-IN" dirty="0"/>
          </a:p>
        </p:txBody>
      </p:sp>
    </p:spTree>
    <p:extLst>
      <p:ext uri="{BB962C8B-B14F-4D97-AF65-F5344CB8AC3E}">
        <p14:creationId xmlns:p14="http://schemas.microsoft.com/office/powerpoint/2010/main" val="391243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r>
              <a:rPr lang="en-IN" dirty="0"/>
              <a:t>system database and default database</a:t>
            </a:r>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normAutofit/>
          </a:bodyPr>
          <a:lstStyle/>
          <a:p>
            <a:r>
              <a:rPr lang="en-IN" dirty="0"/>
              <a:t>All Neo4j servers contain a built-in database called system, which behaves differently than all other databases. </a:t>
            </a:r>
          </a:p>
          <a:p>
            <a:r>
              <a:rPr lang="en-IN" dirty="0"/>
              <a:t>System database stores system data and you can not perform graph queries against it.</a:t>
            </a:r>
          </a:p>
          <a:p>
            <a:r>
              <a:rPr lang="en-IN" dirty="0"/>
              <a:t>A fresh installation of Neo4j includes two databases:</a:t>
            </a:r>
          </a:p>
          <a:p>
            <a:pPr lvl="1"/>
            <a:r>
              <a:rPr lang="en-IN" sz="1800" dirty="0"/>
              <a:t>system - the system database described above, containing meta-data on the DBMS and security configuration.</a:t>
            </a:r>
          </a:p>
          <a:p>
            <a:pPr lvl="1"/>
            <a:r>
              <a:rPr lang="en-IN" sz="1800" dirty="0"/>
              <a:t>neo4j - the default database, named using the config option </a:t>
            </a:r>
            <a:r>
              <a:rPr lang="en-IN" sz="1800" dirty="0" err="1"/>
              <a:t>dbms.default_database</a:t>
            </a:r>
            <a:r>
              <a:rPr lang="en-IN" sz="1800" dirty="0"/>
              <a:t>=neo4j.</a:t>
            </a:r>
          </a:p>
        </p:txBody>
      </p:sp>
    </p:spTree>
    <p:extLst>
      <p:ext uri="{BB962C8B-B14F-4D97-AF65-F5344CB8AC3E}">
        <p14:creationId xmlns:p14="http://schemas.microsoft.com/office/powerpoint/2010/main" val="2878109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MERGE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MERGE does a "select-or-insert" operation that first checks if the data exists in the database. </a:t>
            </a:r>
          </a:p>
          <a:p>
            <a:r>
              <a:rPr lang="en-US" dirty="0"/>
              <a:t>If it exists, then Cypher returns it as is or makes any updates you specify on the existing node or relationship. </a:t>
            </a:r>
          </a:p>
          <a:p>
            <a:r>
              <a:rPr lang="en-US" dirty="0"/>
              <a:t>If the data does not exist, then Cypher will create it with the information you specify.</a:t>
            </a:r>
            <a:endParaRPr lang="en-IN" dirty="0"/>
          </a:p>
        </p:txBody>
      </p:sp>
    </p:spTree>
    <p:extLst>
      <p:ext uri="{BB962C8B-B14F-4D97-AF65-F5344CB8AC3E}">
        <p14:creationId xmlns:p14="http://schemas.microsoft.com/office/powerpoint/2010/main" val="1601652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Using Merge on a Node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Use MERGE to ensure that Cypher checks the database for an existing node for Mark.</a:t>
            </a:r>
          </a:p>
          <a:p>
            <a:r>
              <a:rPr lang="en-US" dirty="0"/>
              <a:t>If no existing match --will create the node new with the name property set to 'Mark’.</a:t>
            </a:r>
          </a:p>
          <a:p>
            <a:r>
              <a:rPr lang="en-US" dirty="0"/>
              <a:t>If existing node --will return the matched node without any changes.</a:t>
            </a:r>
          </a:p>
          <a:p>
            <a:endParaRPr lang="en-US" dirty="0"/>
          </a:p>
          <a:p>
            <a:r>
              <a:rPr lang="de-DE" b="0" i="0" dirty="0">
                <a:solidFill>
                  <a:srgbClr val="718096"/>
                </a:solidFill>
                <a:effectLst/>
                <a:latin typeface="Roboto Mono" panose="00000009000000000000" pitchFamily="49" charset="0"/>
              </a:rPr>
              <a:t>MERGE</a:t>
            </a:r>
            <a:r>
              <a:rPr lang="de-DE" b="0" i="0" dirty="0">
                <a:solidFill>
                  <a:srgbClr val="2D3748"/>
                </a:solidFill>
                <a:effectLst/>
                <a:latin typeface="Roboto Mono" panose="00000009000000000000" pitchFamily="49" charset="0"/>
              </a:rPr>
              <a:t> (mark:</a:t>
            </a:r>
            <a:r>
              <a:rPr lang="de-DE" b="0" i="0" dirty="0">
                <a:solidFill>
                  <a:srgbClr val="3182CE"/>
                </a:solidFill>
                <a:effectLst/>
                <a:latin typeface="Roboto Mono" panose="00000009000000000000" pitchFamily="49" charset="0"/>
              </a:rPr>
              <a:t>Person</a:t>
            </a:r>
            <a:r>
              <a:rPr lang="de-DE" b="0" i="0" dirty="0">
                <a:solidFill>
                  <a:srgbClr val="2D3748"/>
                </a:solidFill>
                <a:effectLst/>
                <a:latin typeface="Roboto Mono" panose="00000009000000000000" pitchFamily="49" charset="0"/>
              </a:rPr>
              <a:t> {name: </a:t>
            </a:r>
            <a:r>
              <a:rPr lang="de-DE" b="0" i="0" dirty="0">
                <a:solidFill>
                  <a:srgbClr val="2F855A"/>
                </a:solidFill>
                <a:effectLst/>
                <a:latin typeface="Roboto Mono" panose="00000009000000000000" pitchFamily="49" charset="0"/>
              </a:rPr>
              <a:t>'Mark'</a:t>
            </a:r>
            <a:r>
              <a:rPr lang="de-DE" b="0" i="0" dirty="0">
                <a:solidFill>
                  <a:srgbClr val="2D3748"/>
                </a:solidFill>
                <a:effectLst/>
                <a:latin typeface="Roboto Mono" panose="00000009000000000000" pitchFamily="49" charset="0"/>
              </a:rPr>
              <a:t>}) </a:t>
            </a:r>
            <a:r>
              <a:rPr lang="de-DE" b="0" i="0" dirty="0">
                <a:solidFill>
                  <a:srgbClr val="718096"/>
                </a:solidFill>
                <a:effectLst/>
                <a:latin typeface="Roboto Mono" panose="00000009000000000000" pitchFamily="49" charset="0"/>
              </a:rPr>
              <a:t>RETURN</a:t>
            </a:r>
            <a:r>
              <a:rPr lang="de-DE" b="0" i="0" dirty="0">
                <a:solidFill>
                  <a:srgbClr val="2D3748"/>
                </a:solidFill>
                <a:effectLst/>
                <a:latin typeface="Roboto Mono" panose="00000009000000000000" pitchFamily="49" charset="0"/>
              </a:rPr>
              <a:t> mark</a:t>
            </a:r>
            <a:endParaRPr lang="en-IN" dirty="0"/>
          </a:p>
        </p:txBody>
      </p:sp>
    </p:spTree>
    <p:extLst>
      <p:ext uri="{BB962C8B-B14F-4D97-AF65-F5344CB8AC3E}">
        <p14:creationId xmlns:p14="http://schemas.microsoft.com/office/powerpoint/2010/main" val="36928151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Using Merge on a Relationship</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Used to find or create a relationship. </a:t>
            </a:r>
          </a:p>
          <a:p>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j:</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m:</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'Mark'</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MERGE</a:t>
            </a:r>
            <a:r>
              <a:rPr lang="en-IN" b="0" i="0" dirty="0">
                <a:solidFill>
                  <a:srgbClr val="2D3748"/>
                </a:solidFill>
                <a:effectLst/>
                <a:latin typeface="Roboto Mono" panose="00000009000000000000" pitchFamily="49" charset="0"/>
              </a:rPr>
              <a:t> (j)-[</a:t>
            </a:r>
            <a:r>
              <a:rPr lang="en-IN" b="0" i="0" dirty="0" err="1">
                <a:solidFill>
                  <a:srgbClr val="2D3748"/>
                </a:solidFill>
                <a:effectLst/>
                <a:latin typeface="Roboto Mono" panose="00000009000000000000" pitchFamily="49" charset="0"/>
              </a:rPr>
              <a:t>r:</a:t>
            </a:r>
            <a:r>
              <a:rPr lang="en-IN" b="0" i="0" dirty="0" err="1">
                <a:solidFill>
                  <a:srgbClr val="3182CE"/>
                </a:solidFill>
                <a:effectLst/>
                <a:latin typeface="Roboto Mono" panose="00000009000000000000" pitchFamily="49" charset="0"/>
              </a:rPr>
              <a:t>IS_FRIENDS_WITH</a:t>
            </a:r>
            <a:r>
              <a:rPr lang="en-IN" b="0" i="0" dirty="0">
                <a:solidFill>
                  <a:srgbClr val="2D3748"/>
                </a:solidFill>
                <a:effectLst/>
                <a:latin typeface="Roboto Mono" panose="00000009000000000000" pitchFamily="49" charset="0"/>
              </a:rPr>
              <a:t>]-&gt;(m)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j, r, m</a:t>
            </a:r>
            <a:endParaRPr lang="en-US" b="0" i="0" dirty="0">
              <a:solidFill>
                <a:srgbClr val="2D3748"/>
              </a:solidFill>
              <a:effectLst/>
              <a:latin typeface="Roboto Mono" panose="00000009000000000000" pitchFamily="49" charset="0"/>
            </a:endParaRPr>
          </a:p>
          <a:p>
            <a:endParaRPr lang="en-US" dirty="0">
              <a:solidFill>
                <a:srgbClr val="2D3748"/>
              </a:solidFill>
              <a:latin typeface="Roboto Mono" panose="00000009000000000000" pitchFamily="49" charset="0"/>
            </a:endParaRPr>
          </a:p>
          <a:p>
            <a:r>
              <a:rPr lang="en-US" dirty="0"/>
              <a:t>Used MATCH here to find both Mark’s node and Jennifer’s node before we used MERGE to find or create the relationship.</a:t>
            </a:r>
          </a:p>
          <a:p>
            <a:r>
              <a:rPr lang="en-US" dirty="0"/>
              <a:t>MERGE looks for an </a:t>
            </a:r>
            <a:r>
              <a:rPr lang="en-US" b="1" dirty="0"/>
              <a:t>entire pattern </a:t>
            </a:r>
            <a:r>
              <a:rPr lang="en-US" dirty="0"/>
              <a:t>that you specify to see whether to return an existing one or create it new. </a:t>
            </a:r>
          </a:p>
          <a:p>
            <a:r>
              <a:rPr lang="en-US" dirty="0"/>
              <a:t>If the entire pattern (nodes, relationships, and any specified properties) does not exist, Cypher will create it.</a:t>
            </a:r>
            <a:endParaRPr lang="en-IN" dirty="0"/>
          </a:p>
        </p:txBody>
      </p:sp>
    </p:spTree>
    <p:extLst>
      <p:ext uri="{BB962C8B-B14F-4D97-AF65-F5344CB8AC3E}">
        <p14:creationId xmlns:p14="http://schemas.microsoft.com/office/powerpoint/2010/main" val="3502177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Merge with duplicates</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0" dirty="0">
                <a:solidFill>
                  <a:srgbClr val="2D3748"/>
                </a:solidFill>
                <a:effectLst/>
                <a:latin typeface="Nunito Sans" pitchFamily="2" charset="0"/>
              </a:rPr>
              <a:t>Below Cypher statement that will cause duplicates is below. </a:t>
            </a:r>
          </a:p>
          <a:p>
            <a:r>
              <a:rPr lang="en-US" b="0" i="0" dirty="0">
                <a:solidFill>
                  <a:srgbClr val="2D3748"/>
                </a:solidFill>
                <a:effectLst/>
                <a:latin typeface="Nunito Sans" pitchFamily="2" charset="0"/>
              </a:rPr>
              <a:t>Because this pattern (Jennifer IS_FRIENDS_WITH Mark) does not exist in the database, Cypher creates the entire pattern new - both nodes, as well as the relationship between them.</a:t>
            </a:r>
          </a:p>
          <a:p>
            <a:r>
              <a:rPr lang="en-IN" b="0" i="1" dirty="0">
                <a:solidFill>
                  <a:srgbClr val="A0AEC0"/>
                </a:solidFill>
                <a:effectLst/>
                <a:latin typeface="Roboto Mono" panose="00000009000000000000" pitchFamily="49" charset="0"/>
              </a:rPr>
              <a:t>//this statement will create duplicate nodes for Mark and Jennifer</a:t>
            </a:r>
            <a:r>
              <a:rPr lang="en-IN" b="0" i="0" dirty="0">
                <a:solidFill>
                  <a:srgbClr val="2D3748"/>
                </a:solidFill>
                <a:effectLst/>
                <a:latin typeface="Roboto Mono" panose="00000009000000000000" pitchFamily="49" charset="0"/>
              </a:rPr>
              <a:t> </a:t>
            </a:r>
          </a:p>
          <a:p>
            <a:r>
              <a:rPr lang="en-IN" b="0" i="0" dirty="0">
                <a:solidFill>
                  <a:srgbClr val="718096"/>
                </a:solidFill>
                <a:effectLst/>
                <a:latin typeface="Roboto Mono" panose="00000009000000000000" pitchFamily="49" charset="0"/>
              </a:rPr>
              <a:t>MERGE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j:</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r:</a:t>
            </a:r>
            <a:r>
              <a:rPr lang="en-IN" b="0" i="0" dirty="0" err="1">
                <a:solidFill>
                  <a:srgbClr val="3182CE"/>
                </a:solidFill>
                <a:effectLst/>
                <a:latin typeface="Roboto Mono" panose="00000009000000000000" pitchFamily="49" charset="0"/>
              </a:rPr>
              <a:t>IS_FRIENDS_WITH</a:t>
            </a:r>
            <a:r>
              <a:rPr lang="en-IN" b="0" i="0" dirty="0">
                <a:solidFill>
                  <a:srgbClr val="2D3748"/>
                </a:solidFill>
                <a:effectLst/>
                <a:latin typeface="Roboto Mono" panose="00000009000000000000" pitchFamily="49" charset="0"/>
              </a:rPr>
              <a:t>]-&gt;(</a:t>
            </a:r>
            <a:r>
              <a:rPr lang="en-IN" b="0" i="0" dirty="0" err="1">
                <a:solidFill>
                  <a:srgbClr val="2D3748"/>
                </a:solidFill>
                <a:effectLst/>
                <a:latin typeface="Roboto Mono" panose="00000009000000000000" pitchFamily="49" charset="0"/>
              </a:rPr>
              <a:t>m:</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'Mark'</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j, r, m</a:t>
            </a:r>
            <a:endParaRPr lang="en-IN" dirty="0"/>
          </a:p>
        </p:txBody>
      </p:sp>
    </p:spTree>
    <p:extLst>
      <p:ext uri="{BB962C8B-B14F-4D97-AF65-F5344CB8AC3E}">
        <p14:creationId xmlns:p14="http://schemas.microsoft.com/office/powerpoint/2010/main" val="41179357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Handling MERGE Criteria</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To use MERGE and to ensure you do not create duplicates, but you want to initialize certain properties if the pattern is created and update other properties if it is only matched. </a:t>
            </a:r>
          </a:p>
          <a:p>
            <a:r>
              <a:rPr lang="en-US" dirty="0"/>
              <a:t>In this case, you can use ON CREATE or ON MATCH with the SET keyword to handle these situations.</a:t>
            </a:r>
          </a:p>
          <a:p>
            <a:r>
              <a:rPr lang="en-IN" b="0" i="0" dirty="0">
                <a:solidFill>
                  <a:srgbClr val="718096"/>
                </a:solidFill>
                <a:effectLst/>
                <a:latin typeface="Roboto Mono" panose="00000009000000000000" pitchFamily="49" charset="0"/>
              </a:rPr>
              <a:t>MERGE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m:</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'Mark'</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r:</a:t>
            </a:r>
            <a:r>
              <a:rPr lang="en-IN" b="0" i="0" dirty="0" err="1">
                <a:solidFill>
                  <a:srgbClr val="3182CE"/>
                </a:solidFill>
                <a:effectLst/>
                <a:latin typeface="Roboto Mono" panose="00000009000000000000" pitchFamily="49" charset="0"/>
              </a:rPr>
              <a:t>IS_FRIENDS_WITH</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j:</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name:</a:t>
            </a:r>
            <a:r>
              <a:rPr lang="en-IN" b="0" i="0" dirty="0" err="1">
                <a:solidFill>
                  <a:srgbClr val="2F855A"/>
                </a:solidFill>
                <a:effectLst/>
                <a:latin typeface="Roboto Mono" panose="00000009000000000000" pitchFamily="49" charset="0"/>
              </a:rPr>
              <a:t>'Jennifer</a:t>
            </a:r>
            <a:r>
              <a:rPr lang="en-IN" b="0" i="0" dirty="0">
                <a:solidFill>
                  <a:srgbClr val="2F855A"/>
                </a:solidFill>
                <a:effectLst/>
                <a:latin typeface="Roboto Mono" panose="00000009000000000000" pitchFamily="49" charset="0"/>
              </a:rPr>
              <a:t>'</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ON</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CREATE</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SET</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r.since</a:t>
            </a:r>
            <a:r>
              <a:rPr lang="en-IN" b="0" i="0" dirty="0">
                <a:solidFill>
                  <a:srgbClr val="2D3748"/>
                </a:solidFill>
                <a:effectLst/>
                <a:latin typeface="Roboto Mono" panose="00000009000000000000" pitchFamily="49" charset="0"/>
              </a:rPr>
              <a:t> = date('2018-03-01') </a:t>
            </a:r>
            <a:r>
              <a:rPr lang="en-IN" b="0" i="0" dirty="0">
                <a:solidFill>
                  <a:srgbClr val="718096"/>
                </a:solidFill>
                <a:effectLst/>
                <a:latin typeface="Roboto Mono" panose="00000009000000000000" pitchFamily="49" charset="0"/>
              </a:rPr>
              <a:t>ON</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SET</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r.updated</a:t>
            </a:r>
            <a:r>
              <a:rPr lang="en-IN" b="0" i="0" dirty="0">
                <a:solidFill>
                  <a:srgbClr val="2D3748"/>
                </a:solidFill>
                <a:effectLst/>
                <a:latin typeface="Roboto Mono" panose="00000009000000000000" pitchFamily="49" charset="0"/>
              </a:rPr>
              <a:t> = date()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m, r, j</a:t>
            </a:r>
            <a:endParaRPr lang="en-IN" dirty="0"/>
          </a:p>
        </p:txBody>
      </p:sp>
    </p:spTree>
    <p:extLst>
      <p:ext uri="{BB962C8B-B14F-4D97-AF65-F5344CB8AC3E}">
        <p14:creationId xmlns:p14="http://schemas.microsoft.com/office/powerpoint/2010/main" val="2155097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WHERE clause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1" dirty="0">
                <a:solidFill>
                  <a:srgbClr val="A0AEC0"/>
                </a:solidFill>
                <a:effectLst/>
                <a:latin typeface="Roboto Mono" panose="00000009000000000000" pitchFamily="49" charset="0"/>
              </a:rPr>
              <a:t>//query using equality check in the MATCH clause</a:t>
            </a:r>
            <a:r>
              <a:rPr lang="en-US" b="0" i="0" dirty="0">
                <a:solidFill>
                  <a:srgbClr val="2D3748"/>
                </a:solidFill>
                <a:effectLst/>
                <a:latin typeface="Roboto Mono" panose="00000009000000000000" pitchFamily="49" charset="0"/>
              </a:rPr>
              <a:t> </a:t>
            </a:r>
          </a:p>
          <a:p>
            <a:pPr marL="0" indent="0">
              <a:buNone/>
            </a:pP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j:</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'Jennifer'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j; </a:t>
            </a:r>
          </a:p>
          <a:p>
            <a:r>
              <a:rPr lang="en-US" b="0" i="1" dirty="0">
                <a:solidFill>
                  <a:srgbClr val="A0AEC0"/>
                </a:solidFill>
                <a:effectLst/>
                <a:latin typeface="Roboto Mono" panose="00000009000000000000" pitchFamily="49" charset="0"/>
              </a:rPr>
              <a:t>//query using equality check in the WHERE clause</a:t>
            </a:r>
            <a:r>
              <a:rPr lang="en-US" b="0" i="0" dirty="0">
                <a:solidFill>
                  <a:srgbClr val="2D3748"/>
                </a:solidFill>
                <a:effectLst/>
                <a:latin typeface="Roboto Mono" panose="00000009000000000000" pitchFamily="49" charset="0"/>
              </a:rPr>
              <a:t> </a:t>
            </a:r>
          </a:p>
          <a:p>
            <a:pPr marL="0" indent="0">
              <a:buNone/>
            </a:pP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j:</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j.name = </a:t>
            </a:r>
            <a:r>
              <a:rPr lang="en-US" b="0" i="0" dirty="0">
                <a:solidFill>
                  <a:srgbClr val="2F855A"/>
                </a:solidFill>
                <a:effectLst/>
                <a:latin typeface="Roboto Mono" panose="00000009000000000000" pitchFamily="49" charset="0"/>
              </a:rPr>
              <a:t>'Jennifer'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j;</a:t>
            </a:r>
          </a:p>
          <a:p>
            <a:r>
              <a:rPr lang="en-US" b="0" i="0" dirty="0">
                <a:solidFill>
                  <a:srgbClr val="2D3748"/>
                </a:solidFill>
                <a:effectLst/>
                <a:latin typeface="Nunito Sans" pitchFamily="2" charset="0"/>
              </a:rPr>
              <a:t>Both queries will do the same thing and return the same results.</a:t>
            </a:r>
            <a:r>
              <a:rPr lang="en-US" dirty="0">
                <a:solidFill>
                  <a:srgbClr val="2D3748"/>
                </a:solidFill>
                <a:latin typeface="Roboto Mono" panose="00000009000000000000" pitchFamily="49" charset="0"/>
              </a:rPr>
              <a:t>	</a:t>
            </a:r>
          </a:p>
          <a:p>
            <a:r>
              <a:rPr lang="en-US" b="0" i="0" dirty="0">
                <a:solidFill>
                  <a:srgbClr val="2D3748"/>
                </a:solidFill>
                <a:effectLst/>
                <a:latin typeface="Nunito Sans" pitchFamily="2" charset="0"/>
              </a:rPr>
              <a:t>Both queries execute with the same performance, so which way you write them is entirely up to your preference and comfort.</a:t>
            </a:r>
            <a:endParaRPr lang="en-US" b="0" i="0" dirty="0">
              <a:solidFill>
                <a:srgbClr val="2D3748"/>
              </a:solidFill>
              <a:effectLst/>
              <a:latin typeface="Roboto Mono" panose="00000009000000000000" pitchFamily="49" charset="0"/>
            </a:endParaRPr>
          </a:p>
          <a:p>
            <a:endParaRPr lang="en-IN" dirty="0"/>
          </a:p>
        </p:txBody>
      </p:sp>
    </p:spTree>
    <p:extLst>
      <p:ext uri="{BB962C8B-B14F-4D97-AF65-F5344CB8AC3E}">
        <p14:creationId xmlns:p14="http://schemas.microsoft.com/office/powerpoint/2010/main" val="402048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Negating Properties</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 Can run in Cypher with the standard </a:t>
            </a:r>
            <a:r>
              <a:rPr lang="en-US" dirty="0" err="1"/>
              <a:t>boolean</a:t>
            </a:r>
            <a:r>
              <a:rPr lang="en-US" dirty="0"/>
              <a:t> operators AND, OR, XOR, and NOT</a:t>
            </a:r>
          </a:p>
          <a:p>
            <a:r>
              <a:rPr lang="en-US" b="0" i="1" dirty="0">
                <a:solidFill>
                  <a:srgbClr val="A0AEC0"/>
                </a:solidFill>
                <a:effectLst/>
                <a:latin typeface="Roboto Mono" panose="00000009000000000000" pitchFamily="49" charset="0"/>
              </a:rPr>
              <a:t>//query using inequality check in the WHERE clause</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j:</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NOT j.name = </a:t>
            </a:r>
            <a:r>
              <a:rPr lang="en-US" b="0" i="0" dirty="0">
                <a:solidFill>
                  <a:srgbClr val="2F855A"/>
                </a:solidFill>
                <a:effectLst/>
                <a:latin typeface="Roboto Mono" panose="00000009000000000000" pitchFamily="49" charset="0"/>
              </a:rPr>
              <a:t>'Jennifer'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j</a:t>
            </a:r>
            <a:endParaRPr lang="en-IN" dirty="0"/>
          </a:p>
        </p:txBody>
      </p:sp>
    </p:spTree>
    <p:extLst>
      <p:ext uri="{BB962C8B-B14F-4D97-AF65-F5344CB8AC3E}">
        <p14:creationId xmlns:p14="http://schemas.microsoft.com/office/powerpoint/2010/main" val="29634240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Querying Ranges of Values</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3</a:t>
            </a:r>
            <a:r>
              <a:rPr lang="en-US" b="0" i="0" dirty="0">
                <a:solidFill>
                  <a:srgbClr val="2D3748"/>
                </a:solidFill>
                <a:effectLst/>
                <a:latin typeface="Roboto Mono" panose="00000009000000000000" pitchFamily="49" charset="0"/>
              </a:rPr>
              <a:t> &lt;= </a:t>
            </a:r>
            <a:r>
              <a:rPr lang="en-US" b="0" i="0" dirty="0" err="1">
                <a:solidFill>
                  <a:srgbClr val="2D3748"/>
                </a:solidFill>
                <a:effectLst/>
                <a:latin typeface="Roboto Mono" panose="00000009000000000000" pitchFamily="49" charset="0"/>
              </a:rPr>
              <a:t>p.yearsExp</a:t>
            </a:r>
            <a:r>
              <a:rPr lang="en-US" b="0" i="0" dirty="0">
                <a:solidFill>
                  <a:srgbClr val="2D3748"/>
                </a:solidFill>
                <a:effectLst/>
                <a:latin typeface="Roboto Mono" panose="00000009000000000000" pitchFamily="49" charset="0"/>
              </a:rPr>
              <a:t> &lt;= </a:t>
            </a:r>
            <a:r>
              <a:rPr lang="en-US" b="0" i="0" dirty="0">
                <a:solidFill>
                  <a:srgbClr val="3182CE"/>
                </a:solidFill>
                <a:effectLst/>
                <a:latin typeface="Roboto Mono" panose="00000009000000000000" pitchFamily="49" charset="0"/>
              </a:rPr>
              <a:t>7</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a:t>
            </a:r>
          </a:p>
          <a:p>
            <a:endParaRPr lang="en-US" dirty="0">
              <a:solidFill>
                <a:srgbClr val="2D3748"/>
              </a:solidFill>
              <a:latin typeface="Roboto Mono" panose="00000009000000000000" pitchFamily="49" charset="0"/>
            </a:endParaRP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p.yearsExp</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5</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6</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err="1">
                <a:solidFill>
                  <a:srgbClr val="2D3748"/>
                </a:solidFill>
                <a:effectLst/>
                <a:latin typeface="Roboto Mono" panose="00000009000000000000" pitchFamily="49" charset="0"/>
              </a:rPr>
              <a:t>p.yearsExp</a:t>
            </a:r>
            <a:endParaRPr lang="en-IN" dirty="0"/>
          </a:p>
        </p:txBody>
      </p:sp>
    </p:spTree>
    <p:extLst>
      <p:ext uri="{BB962C8B-B14F-4D97-AF65-F5344CB8AC3E}">
        <p14:creationId xmlns:p14="http://schemas.microsoft.com/office/powerpoint/2010/main" val="24396360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a:t>Testing if a Property Exists</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1" dirty="0">
                <a:solidFill>
                  <a:srgbClr val="A0AEC0"/>
                </a:solidFill>
                <a:effectLst/>
                <a:latin typeface="Roboto Mono" panose="00000009000000000000" pitchFamily="49" charset="0"/>
              </a:rPr>
              <a:t>//Query1: find all users who have a birthdate property</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exists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p.birthdate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p>
          <a:p>
            <a:r>
              <a:rPr lang="en-US" b="0" i="1" dirty="0">
                <a:solidFill>
                  <a:srgbClr val="A0AEC0"/>
                </a:solidFill>
                <a:effectLst/>
                <a:latin typeface="Roboto Mono" panose="00000009000000000000" pitchFamily="49" charset="0"/>
              </a:rPr>
              <a:t>//Query2: find all WORKS_FOR relationships that have a </a:t>
            </a:r>
            <a:r>
              <a:rPr lang="en-US" b="0" i="1" dirty="0" err="1">
                <a:solidFill>
                  <a:srgbClr val="A0AEC0"/>
                </a:solidFill>
                <a:effectLst/>
                <a:latin typeface="Roboto Mono" panose="00000009000000000000" pitchFamily="49" charset="0"/>
              </a:rPr>
              <a:t>startYear</a:t>
            </a:r>
            <a:r>
              <a:rPr lang="en-US" b="0" i="1" dirty="0">
                <a:solidFill>
                  <a:srgbClr val="A0AEC0"/>
                </a:solidFill>
                <a:effectLst/>
                <a:latin typeface="Roboto Mono" panose="00000009000000000000" pitchFamily="49" charset="0"/>
              </a:rPr>
              <a:t> property</a:t>
            </a:r>
          </a:p>
          <a:p>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rel:</a:t>
            </a:r>
            <a:r>
              <a:rPr lang="en-US" b="0" i="0" dirty="0" err="1">
                <a:solidFill>
                  <a:srgbClr val="3182CE"/>
                </a:solidFill>
                <a:effectLst/>
                <a:latin typeface="Roboto Mono" panose="00000009000000000000" pitchFamily="49" charset="0"/>
              </a:rPr>
              <a:t>WORKS_FOR</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c:</a:t>
            </a:r>
            <a:r>
              <a:rPr lang="en-US" b="0" i="0" dirty="0" err="1">
                <a:solidFill>
                  <a:srgbClr val="3182CE"/>
                </a:solidFill>
                <a:effectLst/>
                <a:latin typeface="Roboto Mono" panose="00000009000000000000" pitchFamily="49" charset="0"/>
              </a:rPr>
              <a:t>Company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exists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rel.startYear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 </a:t>
            </a:r>
            <a:r>
              <a:rPr lang="en-US" b="0" i="0" dirty="0" err="1">
                <a:solidFill>
                  <a:srgbClr val="2D3748"/>
                </a:solidFill>
                <a:effectLst/>
                <a:latin typeface="Roboto Mono" panose="00000009000000000000" pitchFamily="49" charset="0"/>
              </a:rPr>
              <a:t>rel</a:t>
            </a:r>
            <a:r>
              <a:rPr lang="en-US" b="0" i="0" dirty="0">
                <a:solidFill>
                  <a:srgbClr val="2D3748"/>
                </a:solidFill>
                <a:effectLst/>
                <a:latin typeface="Roboto Mono" panose="00000009000000000000" pitchFamily="49" charset="0"/>
              </a:rPr>
              <a:t>, c;</a:t>
            </a:r>
            <a:endParaRPr lang="en-IN" dirty="0"/>
          </a:p>
        </p:txBody>
      </p:sp>
    </p:spTree>
    <p:extLst>
      <p:ext uri="{BB962C8B-B14F-4D97-AF65-F5344CB8AC3E}">
        <p14:creationId xmlns:p14="http://schemas.microsoft.com/office/powerpoint/2010/main" val="16819988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Checking Strings - Partial Values, Fuzzy Searches, and More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1" dirty="0">
                <a:solidFill>
                  <a:srgbClr val="A0AEC0"/>
                </a:solidFill>
                <a:effectLst/>
                <a:latin typeface="Roboto Mono" panose="00000009000000000000" pitchFamily="49" charset="0"/>
              </a:rPr>
              <a:t>//check if a property starts with 'M’</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'M'</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p>
          <a:p>
            <a:r>
              <a:rPr lang="en-US" b="0" i="1" dirty="0">
                <a:solidFill>
                  <a:srgbClr val="A0AEC0"/>
                </a:solidFill>
                <a:effectLst/>
                <a:latin typeface="Roboto Mono" panose="00000009000000000000" pitchFamily="49" charset="0"/>
              </a:rPr>
              <a:t>//check if a property contains 'a’</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CONTAINS </a:t>
            </a:r>
            <a:r>
              <a:rPr lang="en-US" b="0" i="0" dirty="0">
                <a:solidFill>
                  <a:srgbClr val="2F855A"/>
                </a:solidFill>
                <a:effectLst/>
                <a:latin typeface="Roboto Mono" panose="00000009000000000000" pitchFamily="49" charset="0"/>
              </a:rPr>
              <a:t>'a'</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p>
          <a:p>
            <a:r>
              <a:rPr lang="en-US" b="0" i="1" dirty="0">
                <a:solidFill>
                  <a:srgbClr val="A0AEC0"/>
                </a:solidFill>
                <a:effectLst/>
                <a:latin typeface="Roboto Mono" panose="00000009000000000000" pitchFamily="49" charset="0"/>
              </a:rPr>
              <a:t>//check if a property ends with 'n’</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ENDS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a:t>
            </a:r>
          </a:p>
          <a:p>
            <a:r>
              <a:rPr lang="en-US" i="1" dirty="0">
                <a:solidFill>
                  <a:srgbClr val="A0AEC0"/>
                </a:solidFill>
                <a:latin typeface="Roboto Mono" panose="00000009000000000000" pitchFamily="49" charset="0"/>
              </a:rPr>
              <a:t>//check for a regular expression pattern</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 </a:t>
            </a:r>
            <a:r>
              <a:rPr lang="en-US" b="0" i="0" dirty="0">
                <a:solidFill>
                  <a:srgbClr val="2F855A"/>
                </a:solidFill>
                <a:effectLst/>
                <a:latin typeface="Roboto Mono" panose="00000009000000000000" pitchFamily="49" charset="0"/>
              </a:rPr>
              <a:t>'Jo.*'</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a:t>
            </a:r>
            <a:endParaRPr lang="en-IN" dirty="0"/>
          </a:p>
        </p:txBody>
      </p:sp>
    </p:spTree>
    <p:extLst>
      <p:ext uri="{BB962C8B-B14F-4D97-AF65-F5344CB8AC3E}">
        <p14:creationId xmlns:p14="http://schemas.microsoft.com/office/powerpoint/2010/main" val="7128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lstStyle/>
          <a:p>
            <a:endParaRPr lang="en-IN" dirty="0"/>
          </a:p>
        </p:txBody>
      </p:sp>
    </p:spTree>
    <p:extLst>
      <p:ext uri="{BB962C8B-B14F-4D97-AF65-F5344CB8AC3E}">
        <p14:creationId xmlns:p14="http://schemas.microsoft.com/office/powerpoint/2010/main" val="1424089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Filtering on Patterns</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1" dirty="0">
                <a:solidFill>
                  <a:srgbClr val="A0AEC0"/>
                </a:solidFill>
                <a:effectLst/>
                <a:latin typeface="Roboto Mono" panose="00000009000000000000" pitchFamily="49" charset="0"/>
              </a:rPr>
              <a:t>//Query1: find which people are friends of someone who works for Neo4j</a:t>
            </a:r>
          </a:p>
          <a:p>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friend:</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exists</a:t>
            </a:r>
            <a:r>
              <a:rPr lang="en-US" b="0" i="0" dirty="0">
                <a:solidFill>
                  <a:srgbClr val="2D3748"/>
                </a:solidFill>
                <a:effectLst/>
                <a:latin typeface="Roboto Mono" panose="00000009000000000000" pitchFamily="49" charset="0"/>
              </a:rPr>
              <a:t>((p)-[:</a:t>
            </a:r>
            <a:r>
              <a:rPr lang="en-US" b="0" i="0" dirty="0">
                <a:solidFill>
                  <a:srgbClr val="3182CE"/>
                </a:solidFill>
                <a:effectLst/>
                <a:latin typeface="Roboto Mono" panose="00000009000000000000" pitchFamily="49" charset="0"/>
              </a:rPr>
              <a:t>WORKS_FOR</a:t>
            </a:r>
            <a:r>
              <a:rPr lang="en-US" b="0" i="0" dirty="0">
                <a:solidFill>
                  <a:srgbClr val="2D3748"/>
                </a:solidFill>
                <a:effectLst/>
                <a:latin typeface="Roboto Mono" panose="00000009000000000000" pitchFamily="49" charset="0"/>
              </a:rPr>
              <a:t>]-&gt;(:</a:t>
            </a:r>
            <a:r>
              <a:rPr lang="en-US" b="0" i="0" dirty="0">
                <a:solidFill>
                  <a:srgbClr val="3182CE"/>
                </a:solidFill>
                <a:effectLst/>
                <a:latin typeface="Roboto Mono" panose="00000009000000000000" pitchFamily="49" charset="0"/>
              </a:rPr>
              <a:t>Company</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'Neo4j'</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 r, friend; </a:t>
            </a:r>
          </a:p>
          <a:p>
            <a:endParaRPr lang="en-US" dirty="0">
              <a:solidFill>
                <a:srgbClr val="2D3748"/>
              </a:solidFill>
              <a:latin typeface="Roboto Mono" panose="00000009000000000000" pitchFamily="49" charset="0"/>
            </a:endParaRPr>
          </a:p>
          <a:p>
            <a:r>
              <a:rPr lang="en-US" b="0" i="1" dirty="0">
                <a:solidFill>
                  <a:srgbClr val="A0AEC0"/>
                </a:solidFill>
                <a:effectLst/>
                <a:latin typeface="Roboto Mono" panose="00000009000000000000" pitchFamily="49" charset="0"/>
              </a:rPr>
              <a:t>//Query2: find Jennifer's friends who do not work for a company</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friend:</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 </a:t>
            </a:r>
            <a:r>
              <a:rPr lang="en-US" b="0" i="0" dirty="0">
                <a:solidFill>
                  <a:srgbClr val="2F855A"/>
                </a:solidFill>
                <a:effectLst/>
                <a:latin typeface="Roboto Mono" panose="00000009000000000000" pitchFamily="49" charset="0"/>
              </a:rPr>
              <a:t>'Jennifer'</a:t>
            </a:r>
            <a:r>
              <a:rPr lang="en-US" b="0" i="0" dirty="0">
                <a:solidFill>
                  <a:srgbClr val="2D3748"/>
                </a:solidFill>
                <a:effectLst/>
                <a:latin typeface="Roboto Mono" panose="00000009000000000000" pitchFamily="49" charset="0"/>
              </a:rPr>
              <a:t> AND NOT </a:t>
            </a:r>
            <a:r>
              <a:rPr lang="en-US" b="0" i="0" dirty="0">
                <a:solidFill>
                  <a:srgbClr val="3182CE"/>
                </a:solidFill>
                <a:effectLst/>
                <a:latin typeface="Roboto Mono" panose="00000009000000000000" pitchFamily="49" charset="0"/>
              </a:rPr>
              <a:t>exists</a:t>
            </a:r>
            <a:r>
              <a:rPr lang="en-US" b="0" i="0" dirty="0">
                <a:solidFill>
                  <a:srgbClr val="2D3748"/>
                </a:solidFill>
                <a:effectLst/>
                <a:latin typeface="Roboto Mono" panose="00000009000000000000" pitchFamily="49" charset="0"/>
              </a:rPr>
              <a:t>((friend)-[:</a:t>
            </a:r>
            <a:r>
              <a:rPr lang="en-US" b="0" i="0" dirty="0">
                <a:solidFill>
                  <a:srgbClr val="3182CE"/>
                </a:solidFill>
                <a:effectLst/>
                <a:latin typeface="Roboto Mono" panose="00000009000000000000" pitchFamily="49" charset="0"/>
              </a:rPr>
              <a:t>WORKS_FOR</a:t>
            </a:r>
            <a:r>
              <a:rPr lang="en-US" b="0" i="0" dirty="0">
                <a:solidFill>
                  <a:srgbClr val="2D3748"/>
                </a:solidFill>
                <a:effectLst/>
                <a:latin typeface="Roboto Mono" panose="00000009000000000000" pitchFamily="49" charset="0"/>
              </a:rPr>
              <a:t>]-&gt;(:</a:t>
            </a:r>
            <a:r>
              <a:rPr lang="en-US" b="0" i="0" dirty="0">
                <a:solidFill>
                  <a:srgbClr val="3182CE"/>
                </a:solidFill>
                <a:effectLst/>
                <a:latin typeface="Roboto Mono" panose="00000009000000000000" pitchFamily="49" charset="0"/>
              </a:rPr>
              <a:t>Company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friend.name;</a:t>
            </a:r>
            <a:endParaRPr lang="en-IN" dirty="0"/>
          </a:p>
        </p:txBody>
      </p:sp>
    </p:spTree>
    <p:extLst>
      <p:ext uri="{BB962C8B-B14F-4D97-AF65-F5344CB8AC3E}">
        <p14:creationId xmlns:p14="http://schemas.microsoft.com/office/powerpoint/2010/main" val="2938399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Optional Patterns</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1" dirty="0">
                <a:solidFill>
                  <a:srgbClr val="A0AEC0"/>
                </a:solidFill>
                <a:effectLst/>
                <a:latin typeface="Roboto Mono" panose="00000009000000000000" pitchFamily="49" charset="0"/>
              </a:rPr>
              <a:t>//find all people whose name starts with J and who may work for a company.</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p.name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'J'</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OPTIONAL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(p)-[:</a:t>
            </a:r>
            <a:r>
              <a:rPr lang="en-US" b="0" i="0" dirty="0">
                <a:solidFill>
                  <a:srgbClr val="3182CE"/>
                </a:solidFill>
                <a:effectLst/>
                <a:latin typeface="Roboto Mono" panose="00000009000000000000" pitchFamily="49" charset="0"/>
              </a:rPr>
              <a:t>WORKS_FOR</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other:</a:t>
            </a:r>
            <a:r>
              <a:rPr lang="en-US" b="0" i="0" dirty="0" err="1">
                <a:solidFill>
                  <a:srgbClr val="3182CE"/>
                </a:solidFill>
                <a:effectLst/>
                <a:latin typeface="Roboto Mono" panose="00000009000000000000" pitchFamily="49" charset="0"/>
              </a:rPr>
              <a:t>Company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other.name;</a:t>
            </a:r>
            <a:endParaRPr lang="en-IN" dirty="0"/>
          </a:p>
        </p:txBody>
      </p:sp>
    </p:spTree>
    <p:extLst>
      <p:ext uri="{BB962C8B-B14F-4D97-AF65-F5344CB8AC3E}">
        <p14:creationId xmlns:p14="http://schemas.microsoft.com/office/powerpoint/2010/main" val="4159368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IN" b="0" i="1" dirty="0">
                <a:solidFill>
                  <a:srgbClr val="A0AEC0"/>
                </a:solidFill>
                <a:effectLst/>
                <a:latin typeface="Roboto Mono" panose="00000009000000000000" pitchFamily="49" charset="0"/>
              </a:rPr>
              <a:t>//Query1: find who likes graphs besides Jennifer</a:t>
            </a:r>
            <a:r>
              <a:rPr lang="en-IN" b="0" i="0" dirty="0">
                <a:solidFill>
                  <a:srgbClr val="2D3748"/>
                </a:solidFill>
                <a:effectLst/>
                <a:latin typeface="Roboto Mono" panose="00000009000000000000" pitchFamily="49" charset="0"/>
              </a:rPr>
              <a:t> </a:t>
            </a:r>
          </a:p>
          <a:p>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j:</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r:</a:t>
            </a:r>
            <a:r>
              <a:rPr lang="en-IN" b="0" i="0" dirty="0" err="1">
                <a:solidFill>
                  <a:srgbClr val="3182CE"/>
                </a:solidFill>
                <a:effectLst/>
                <a:latin typeface="Roboto Mono" panose="00000009000000000000" pitchFamily="49" charset="0"/>
              </a:rPr>
              <a:t>LIKES</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graph:</a:t>
            </a:r>
            <a:r>
              <a:rPr lang="en-IN" b="0" i="0" dirty="0" err="1">
                <a:solidFill>
                  <a:srgbClr val="3182CE"/>
                </a:solidFill>
                <a:effectLst/>
                <a:latin typeface="Roboto Mono" panose="00000009000000000000" pitchFamily="49" charset="0"/>
              </a:rPr>
              <a:t>Technology</a:t>
            </a:r>
            <a:r>
              <a:rPr lang="en-IN" b="0" i="0" dirty="0">
                <a:solidFill>
                  <a:srgbClr val="2D3748"/>
                </a:solidFill>
                <a:effectLst/>
                <a:latin typeface="Roboto Mono" panose="00000009000000000000" pitchFamily="49" charset="0"/>
              </a:rPr>
              <a:t> {type: </a:t>
            </a:r>
            <a:r>
              <a:rPr lang="en-IN" b="0" i="0" dirty="0">
                <a:solidFill>
                  <a:srgbClr val="2F855A"/>
                </a:solidFill>
                <a:effectLst/>
                <a:latin typeface="Roboto Mono" panose="00000009000000000000" pitchFamily="49" charset="0"/>
              </a:rPr>
              <a:t>'Graphs'</a:t>
            </a:r>
            <a:r>
              <a:rPr lang="en-IN" b="0" i="0" dirty="0">
                <a:solidFill>
                  <a:srgbClr val="2D3748"/>
                </a:solidFill>
                <a:effectLst/>
                <a:latin typeface="Roboto Mono" panose="00000009000000000000" pitchFamily="49" charset="0"/>
              </a:rPr>
              <a:t>})-[r2:</a:t>
            </a:r>
            <a:r>
              <a:rPr lang="en-IN" b="0" i="0" dirty="0">
                <a:solidFill>
                  <a:srgbClr val="3182CE"/>
                </a:solidFill>
                <a:effectLst/>
                <a:latin typeface="Roboto Mono" panose="00000009000000000000" pitchFamily="49" charset="0"/>
              </a:rPr>
              <a:t>LIKES</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p:</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p.name; </a:t>
            </a:r>
          </a:p>
          <a:p>
            <a:endParaRPr lang="en-IN" dirty="0">
              <a:solidFill>
                <a:srgbClr val="2D3748"/>
              </a:solidFill>
              <a:latin typeface="Roboto Mono" panose="00000009000000000000" pitchFamily="49" charset="0"/>
            </a:endParaRPr>
          </a:p>
          <a:p>
            <a:r>
              <a:rPr lang="en-IN" b="0" i="1" dirty="0">
                <a:solidFill>
                  <a:srgbClr val="A0AEC0"/>
                </a:solidFill>
                <a:effectLst/>
                <a:latin typeface="Roboto Mono" panose="00000009000000000000" pitchFamily="49" charset="0"/>
              </a:rPr>
              <a:t>//Query2: find who likes graphs besides Jennifer that she is also friends with</a:t>
            </a:r>
            <a:r>
              <a:rPr lang="en-IN" b="0" i="0" dirty="0">
                <a:solidFill>
                  <a:srgbClr val="2D3748"/>
                </a:solidFill>
                <a:effectLst/>
                <a:latin typeface="Roboto Mono" panose="00000009000000000000" pitchFamily="49" charset="0"/>
              </a:rPr>
              <a:t> </a:t>
            </a:r>
          </a:p>
          <a:p>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j:</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'Jennifer'</a:t>
            </a:r>
            <a:r>
              <a:rPr lang="en-IN" b="0" i="0" dirty="0">
                <a:solidFill>
                  <a:srgbClr val="2D3748"/>
                </a:solidFill>
                <a:effectLst/>
                <a:latin typeface="Roboto Mono" panose="00000009000000000000" pitchFamily="49" charset="0"/>
              </a:rPr>
              <a:t>})-[:</a:t>
            </a:r>
            <a:r>
              <a:rPr lang="en-IN" b="0" i="0" dirty="0">
                <a:solidFill>
                  <a:srgbClr val="3182CE"/>
                </a:solidFill>
                <a:effectLst/>
                <a:latin typeface="Roboto Mono" panose="00000009000000000000" pitchFamily="49" charset="0"/>
              </a:rPr>
              <a:t>LIKES</a:t>
            </a:r>
            <a:r>
              <a:rPr lang="en-IN" b="0" i="0" dirty="0">
                <a:solidFill>
                  <a:srgbClr val="2D3748"/>
                </a:solidFill>
                <a:effectLst/>
                <a:latin typeface="Roboto Mono" panose="00000009000000000000" pitchFamily="49" charset="0"/>
              </a:rPr>
              <a:t>]-&gt;(:</a:t>
            </a:r>
            <a:r>
              <a:rPr lang="en-IN" b="0" i="0" dirty="0">
                <a:solidFill>
                  <a:srgbClr val="3182CE"/>
                </a:solidFill>
                <a:effectLst/>
                <a:latin typeface="Roboto Mono" panose="00000009000000000000" pitchFamily="49" charset="0"/>
              </a:rPr>
              <a:t>Technology</a:t>
            </a:r>
            <a:r>
              <a:rPr lang="en-IN" b="0" i="0" dirty="0">
                <a:solidFill>
                  <a:srgbClr val="2D3748"/>
                </a:solidFill>
                <a:effectLst/>
                <a:latin typeface="Roboto Mono" panose="00000009000000000000" pitchFamily="49" charset="0"/>
              </a:rPr>
              <a:t> {type: </a:t>
            </a:r>
            <a:r>
              <a:rPr lang="en-IN" b="0" i="0" dirty="0">
                <a:solidFill>
                  <a:srgbClr val="2F855A"/>
                </a:solidFill>
                <a:effectLst/>
                <a:latin typeface="Roboto Mono" panose="00000009000000000000" pitchFamily="49" charset="0"/>
              </a:rPr>
              <a:t>'Graphs'</a:t>
            </a:r>
            <a:r>
              <a:rPr lang="en-IN" b="0" i="0" dirty="0">
                <a:solidFill>
                  <a:srgbClr val="2D3748"/>
                </a:solidFill>
                <a:effectLst/>
                <a:latin typeface="Roboto Mono" panose="00000009000000000000" pitchFamily="49" charset="0"/>
              </a:rPr>
              <a:t>})&lt;-[:</a:t>
            </a:r>
            <a:r>
              <a:rPr lang="en-IN" b="0" i="0" dirty="0">
                <a:solidFill>
                  <a:srgbClr val="3182CE"/>
                </a:solidFill>
                <a:effectLst/>
                <a:latin typeface="Roboto Mono" panose="00000009000000000000" pitchFamily="49" charset="0"/>
              </a:rPr>
              <a:t>LIKES</a:t>
            </a:r>
            <a:r>
              <a:rPr lang="en-IN" b="0" i="0" dirty="0">
                <a:solidFill>
                  <a:srgbClr val="2D3748"/>
                </a:solidFill>
                <a:effectLst/>
                <a:latin typeface="Roboto Mono" panose="00000009000000000000" pitchFamily="49" charset="0"/>
              </a:rPr>
              <a:t>]-(</a:t>
            </a:r>
            <a:r>
              <a:rPr lang="en-IN" b="0" i="0" dirty="0" err="1">
                <a:solidFill>
                  <a:srgbClr val="2D3748"/>
                </a:solidFill>
                <a:effectLst/>
                <a:latin typeface="Roboto Mono" panose="00000009000000000000" pitchFamily="49" charset="0"/>
              </a:rPr>
              <a:t>p:</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(j)-[:</a:t>
            </a:r>
            <a:r>
              <a:rPr lang="en-IN" b="0" i="0" dirty="0">
                <a:solidFill>
                  <a:srgbClr val="3182CE"/>
                </a:solidFill>
                <a:effectLst/>
                <a:latin typeface="Roboto Mono" panose="00000009000000000000" pitchFamily="49" charset="0"/>
              </a:rPr>
              <a:t>IS_FRIENDS_WITH</a:t>
            </a:r>
            <a:r>
              <a:rPr lang="en-IN" b="0" i="0" dirty="0">
                <a:solidFill>
                  <a:srgbClr val="2D3748"/>
                </a:solidFill>
                <a:effectLst/>
                <a:latin typeface="Roboto Mono" panose="00000009000000000000" pitchFamily="49" charset="0"/>
              </a:rPr>
              <a:t>]-(p)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p.name;</a:t>
            </a:r>
            <a:endParaRPr lang="en-IN" dirty="0"/>
          </a:p>
        </p:txBody>
      </p:sp>
    </p:spTree>
    <p:extLst>
      <p:ext uri="{BB962C8B-B14F-4D97-AF65-F5344CB8AC3E}">
        <p14:creationId xmlns:p14="http://schemas.microsoft.com/office/powerpoint/2010/main" val="4045388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Aggregating by Count</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count(n) --Count the number of </a:t>
            </a:r>
            <a:r>
              <a:rPr lang="en-US" dirty="0" err="1"/>
              <a:t>occurences</a:t>
            </a:r>
            <a:r>
              <a:rPr lang="en-US" dirty="0"/>
              <a:t> of n and does not include null values. </a:t>
            </a:r>
          </a:p>
          <a:p>
            <a:pPr lvl="1"/>
            <a:r>
              <a:rPr lang="en-US" dirty="0"/>
              <a:t>Can specify nodes, relationships, or properties within the parentheses for Cypher to count. </a:t>
            </a:r>
          </a:p>
          <a:p>
            <a:r>
              <a:rPr lang="en-US" dirty="0"/>
              <a:t>count(*) -- Counts the number of result rows returned (including those with null values).</a:t>
            </a:r>
            <a:endParaRPr lang="en-IN" dirty="0"/>
          </a:p>
        </p:txBody>
      </p:sp>
    </p:spTree>
    <p:extLst>
      <p:ext uri="{BB962C8B-B14F-4D97-AF65-F5344CB8AC3E}">
        <p14:creationId xmlns:p14="http://schemas.microsoft.com/office/powerpoint/2010/main" val="38844180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Example of count()</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1" dirty="0">
                <a:solidFill>
                  <a:srgbClr val="A0AEC0"/>
                </a:solidFill>
                <a:effectLst/>
                <a:latin typeface="Roboto Mono" panose="00000009000000000000" pitchFamily="49" charset="0"/>
              </a:rPr>
              <a:t>//Query1: see the list of Twitter handle values for Person nodes</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p.twitter</a:t>
            </a:r>
            <a:r>
              <a:rPr lang="en-US" b="0" i="0" dirty="0">
                <a:solidFill>
                  <a:srgbClr val="2D3748"/>
                </a:solidFill>
                <a:effectLst/>
                <a:latin typeface="Roboto Mono" panose="00000009000000000000" pitchFamily="49" charset="0"/>
              </a:rPr>
              <a:t>;</a:t>
            </a:r>
          </a:p>
          <a:p>
            <a:r>
              <a:rPr lang="en-US" b="0" i="1" dirty="0">
                <a:solidFill>
                  <a:srgbClr val="A0AEC0"/>
                </a:solidFill>
                <a:effectLst/>
                <a:latin typeface="Roboto Mono" panose="00000009000000000000" pitchFamily="49" charset="0"/>
              </a:rPr>
              <a:t>//Query2: count of the non-null `twitter` property of the Person nodes</a:t>
            </a:r>
          </a:p>
          <a:p>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p.twitter</a:t>
            </a:r>
            <a:r>
              <a:rPr lang="en-US" b="0" i="0" dirty="0">
                <a:solidFill>
                  <a:srgbClr val="2D3748"/>
                </a:solidFill>
                <a:effectLst/>
                <a:latin typeface="Roboto Mono" panose="00000009000000000000" pitchFamily="49" charset="0"/>
              </a:rPr>
              <a:t>);</a:t>
            </a:r>
          </a:p>
          <a:p>
            <a:r>
              <a:rPr lang="en-US" b="0" i="1" dirty="0">
                <a:solidFill>
                  <a:srgbClr val="A0AEC0"/>
                </a:solidFill>
                <a:effectLst/>
                <a:latin typeface="Roboto Mono" panose="00000009000000000000" pitchFamily="49" charset="0"/>
              </a:rPr>
              <a:t>//Query3: count on the Person nodes</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26095954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Aggregating Values</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0" dirty="0">
                <a:solidFill>
                  <a:srgbClr val="2D3748"/>
                </a:solidFill>
                <a:effectLst/>
                <a:latin typeface="Nunito Sans" pitchFamily="2" charset="0"/>
              </a:rPr>
              <a:t>collect() function in Cypher --</a:t>
            </a:r>
            <a:r>
              <a:rPr lang="en-US" dirty="0">
                <a:solidFill>
                  <a:srgbClr val="2D3748"/>
                </a:solidFill>
                <a:latin typeface="Nunito Sans" pitchFamily="2" charset="0"/>
              </a:rPr>
              <a:t>A</a:t>
            </a:r>
            <a:r>
              <a:rPr lang="en-US" b="0" i="0" dirty="0">
                <a:solidFill>
                  <a:srgbClr val="2D3748"/>
                </a:solidFill>
                <a:effectLst/>
                <a:latin typeface="Nunito Sans" pitchFamily="2" charset="0"/>
              </a:rPr>
              <a:t>ggregate values into a list. </a:t>
            </a:r>
          </a:p>
          <a:p>
            <a:r>
              <a:rPr lang="en-US" dirty="0">
                <a:solidFill>
                  <a:srgbClr val="2D3748"/>
                </a:solidFill>
                <a:latin typeface="Nunito Sans" pitchFamily="2" charset="0"/>
              </a:rPr>
              <a:t>C</a:t>
            </a:r>
            <a:r>
              <a:rPr lang="en-US" b="0" i="0" dirty="0">
                <a:solidFill>
                  <a:srgbClr val="2D3748"/>
                </a:solidFill>
                <a:effectLst/>
                <a:latin typeface="Nunito Sans" pitchFamily="2" charset="0"/>
              </a:rPr>
              <a:t>an use this to group a set of values based on a particular starting node, relationship, property.</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friend:</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(friend.name)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friend</a:t>
            </a:r>
          </a:p>
          <a:p>
            <a:endParaRPr lang="en-US" dirty="0">
              <a:solidFill>
                <a:srgbClr val="2D3748"/>
              </a:solidFill>
              <a:latin typeface="Roboto Mono" panose="00000009000000000000" pitchFamily="49" charset="0"/>
            </a:endParaRPr>
          </a:p>
          <a:p>
            <a:r>
              <a:rPr lang="en-US" b="0" i="1" dirty="0">
                <a:solidFill>
                  <a:srgbClr val="A0AEC0"/>
                </a:solidFill>
                <a:effectLst/>
                <a:latin typeface="Roboto Mono" panose="00000009000000000000" pitchFamily="49" charset="0"/>
              </a:rPr>
              <a:t>// find and list the technologies people like</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a:</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LIKES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Technology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name,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type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technologies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name, technologies;</a:t>
            </a:r>
            <a:endParaRPr lang="en-IN" dirty="0"/>
          </a:p>
          <a:p>
            <a:endParaRPr lang="en-IN" dirty="0"/>
          </a:p>
        </p:txBody>
      </p:sp>
    </p:spTree>
    <p:extLst>
      <p:ext uri="{BB962C8B-B14F-4D97-AF65-F5344CB8AC3E}">
        <p14:creationId xmlns:p14="http://schemas.microsoft.com/office/powerpoint/2010/main" val="59491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Counting Values in a List</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find the number of items in that list or calculate the size of an expression using the size() function.</a:t>
            </a:r>
          </a:p>
          <a:p>
            <a:r>
              <a:rPr lang="en-US" b="0" i="1" dirty="0">
                <a:solidFill>
                  <a:srgbClr val="A0AEC0"/>
                </a:solidFill>
                <a:effectLst/>
                <a:latin typeface="Roboto Mono" panose="00000009000000000000" pitchFamily="49" charset="0"/>
              </a:rPr>
              <a:t>//find number of items in collected list</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friend:</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3182CE"/>
                </a:solidFill>
                <a:effectLst/>
                <a:latin typeface="Roboto Mono" panose="00000009000000000000" pitchFamily="49" charset="0"/>
              </a:rPr>
              <a:t>size</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(friend.name))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numberOfFriends</a:t>
            </a:r>
            <a:r>
              <a:rPr lang="en-US" b="0" i="0" dirty="0">
                <a:solidFill>
                  <a:srgbClr val="2D3748"/>
                </a:solidFill>
                <a:effectLst/>
                <a:latin typeface="Roboto Mono" panose="00000009000000000000" pitchFamily="49" charset="0"/>
              </a:rPr>
              <a:t>;</a:t>
            </a:r>
          </a:p>
        </p:txBody>
      </p:sp>
    </p:spTree>
    <p:extLst>
      <p:ext uri="{BB962C8B-B14F-4D97-AF65-F5344CB8AC3E}">
        <p14:creationId xmlns:p14="http://schemas.microsoft.com/office/powerpoint/2010/main" val="33909774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E5AE-C9CC-728C-2601-6976BAFB0823}"/>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41602A74-0DB1-38DB-201F-F960ED3A7B10}"/>
              </a:ext>
            </a:extLst>
          </p:cNvPr>
          <p:cNvSpPr>
            <a:spLocks noGrp="1"/>
          </p:cNvSpPr>
          <p:nvPr>
            <p:ph idx="1"/>
          </p:nvPr>
        </p:nvSpPr>
        <p:spPr>
          <a:xfrm>
            <a:off x="1154954" y="2603499"/>
            <a:ext cx="10646521" cy="3783013"/>
          </a:xfrm>
        </p:spPr>
        <p:txBody>
          <a:bodyPr>
            <a:normAutofit/>
          </a:bodyPr>
          <a:lstStyle/>
          <a:p>
            <a:r>
              <a:rPr lang="en-US" b="0" i="1" dirty="0">
                <a:solidFill>
                  <a:srgbClr val="A0AEC0"/>
                </a:solidFill>
                <a:effectLst/>
                <a:latin typeface="Roboto Mono" panose="00000009000000000000" pitchFamily="49" charset="0"/>
              </a:rPr>
              <a:t>// find number of friends who have other friends</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friend:</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size</a:t>
            </a:r>
            <a:r>
              <a:rPr lang="en-US" b="0" i="0" dirty="0">
                <a:solidFill>
                  <a:srgbClr val="2D3748"/>
                </a:solidFill>
                <a:effectLst/>
                <a:latin typeface="Roboto Mono" panose="00000009000000000000" pitchFamily="49" charset="0"/>
              </a:rPr>
              <a:t>((friend)-[:</a:t>
            </a:r>
            <a:r>
              <a:rPr lang="en-US" b="0" i="0" dirty="0">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&gt;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(friend.name)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friends, </a:t>
            </a:r>
            <a:r>
              <a:rPr lang="en-US" b="0" i="0" dirty="0">
                <a:solidFill>
                  <a:srgbClr val="3182CE"/>
                </a:solidFill>
                <a:effectLst/>
                <a:latin typeface="Roboto Mono" panose="00000009000000000000" pitchFamily="49" charset="0"/>
              </a:rPr>
              <a:t>size</a:t>
            </a:r>
            <a:r>
              <a:rPr lang="en-US" b="0" i="0" dirty="0">
                <a:solidFill>
                  <a:srgbClr val="2D3748"/>
                </a:solidFill>
                <a:effectLst/>
                <a:latin typeface="Roboto Mono" panose="00000009000000000000" pitchFamily="49" charset="0"/>
              </a:rPr>
              <a:t>((friend)-[:</a:t>
            </a:r>
            <a:r>
              <a:rPr lang="en-US" b="0" i="0" dirty="0">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numberOfFoFs</a:t>
            </a:r>
            <a:r>
              <a:rPr lang="en-US" b="0" i="0" dirty="0">
                <a:solidFill>
                  <a:srgbClr val="2D3748"/>
                </a:solidFill>
                <a:effectLst/>
                <a:latin typeface="Roboto Mono" panose="00000009000000000000" pitchFamily="49" charset="0"/>
              </a:rPr>
              <a:t>;</a:t>
            </a:r>
            <a:endParaRPr lang="en-IN" dirty="0"/>
          </a:p>
          <a:p>
            <a:endParaRPr lang="en-US" b="0" i="1" dirty="0">
              <a:solidFill>
                <a:srgbClr val="A0AEC0"/>
              </a:solidFill>
              <a:effectLst/>
              <a:latin typeface="Roboto Mono" panose="00000009000000000000" pitchFamily="49" charset="0"/>
            </a:endParaRPr>
          </a:p>
          <a:p>
            <a:r>
              <a:rPr lang="en-US" b="0" i="1" dirty="0">
                <a:solidFill>
                  <a:srgbClr val="A0AEC0"/>
                </a:solidFill>
                <a:effectLst/>
                <a:latin typeface="Roboto Mono" panose="00000009000000000000" pitchFamily="49" charset="0"/>
              </a:rPr>
              <a:t>//find number of friends who have other friends - cleaner Query</a:t>
            </a:r>
          </a:p>
          <a:p>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]-&gt;(</a:t>
            </a:r>
            <a:r>
              <a:rPr lang="en-US" b="0" i="0" dirty="0" err="1">
                <a:solidFill>
                  <a:srgbClr val="2D3748"/>
                </a:solidFill>
                <a:effectLst/>
                <a:latin typeface="Roboto Mono" panose="00000009000000000000" pitchFamily="49" charset="0"/>
              </a:rPr>
              <a:t>friend:</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p,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(friend.name)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friendsList</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size</a:t>
            </a:r>
            <a:r>
              <a:rPr lang="en-US" b="0" i="0" dirty="0">
                <a:solidFill>
                  <a:srgbClr val="2D3748"/>
                </a:solidFill>
                <a:effectLst/>
                <a:latin typeface="Roboto Mono" panose="00000009000000000000" pitchFamily="49" charset="0"/>
              </a:rPr>
              <a:t>((friend)-[:</a:t>
            </a:r>
            <a:r>
              <a:rPr lang="en-US" b="0" i="0" dirty="0">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a:t>
            </a:r>
            <a:r>
              <a:rPr lang="en-US" b="0" i="0" dirty="0">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numberOfFoFs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numberOfFoFs</a:t>
            </a:r>
            <a:r>
              <a:rPr lang="en-US" b="0" i="0" dirty="0">
                <a:solidFill>
                  <a:srgbClr val="2D3748"/>
                </a:solidFill>
                <a:effectLst/>
                <a:latin typeface="Roboto Mono" panose="00000009000000000000" pitchFamily="49" charset="0"/>
              </a:rPr>
              <a:t> &gt;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err="1">
                <a:solidFill>
                  <a:srgbClr val="2D3748"/>
                </a:solidFill>
                <a:effectLst/>
                <a:latin typeface="Roboto Mono" panose="00000009000000000000" pitchFamily="49" charset="0"/>
              </a:rPr>
              <a:t>friendsList</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numberOfFoFs</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7823520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US" dirty="0"/>
              <a:t>With clause</a:t>
            </a:r>
            <a:endParaRPr lang="en-IN" dirty="0"/>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b="0" i="1" dirty="0">
                <a:solidFill>
                  <a:srgbClr val="A0AEC0"/>
                </a:solidFill>
                <a:effectLst/>
                <a:latin typeface="Roboto Mono" panose="00000009000000000000" pitchFamily="49" charset="0"/>
              </a:rPr>
              <a:t>//find people with 2-6 years of experience</a:t>
            </a:r>
            <a:r>
              <a:rPr lang="en-US" b="0" i="0" dirty="0">
                <a:solidFill>
                  <a:srgbClr val="1A202C"/>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WITH</a:t>
            </a:r>
            <a:r>
              <a:rPr lang="en-US" b="0" i="0" dirty="0">
                <a:solidFill>
                  <a:srgbClr val="1A202C"/>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2</a:t>
            </a:r>
            <a:r>
              <a:rPr lang="en-US" b="0" i="0" dirty="0">
                <a:solidFill>
                  <a:srgbClr val="1A202C"/>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1A202C"/>
                </a:solidFill>
                <a:effectLst/>
                <a:latin typeface="Roboto Mono" panose="00000009000000000000" pitchFamily="49" charset="0"/>
              </a:rPr>
              <a:t> </a:t>
            </a:r>
            <a:r>
              <a:rPr lang="en-US" b="0" i="0" dirty="0" err="1">
                <a:solidFill>
                  <a:srgbClr val="1A202C"/>
                </a:solidFill>
                <a:effectLst/>
                <a:latin typeface="Roboto Mono" panose="00000009000000000000" pitchFamily="49" charset="0"/>
              </a:rPr>
              <a:t>experienceMin</a:t>
            </a:r>
            <a:r>
              <a:rPr lang="en-US" b="0" i="0" dirty="0">
                <a:solidFill>
                  <a:srgbClr val="1A202C"/>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6</a:t>
            </a:r>
            <a:r>
              <a:rPr lang="en-US" b="0" i="0" dirty="0">
                <a:solidFill>
                  <a:srgbClr val="1A202C"/>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1A202C"/>
                </a:solidFill>
                <a:effectLst/>
                <a:latin typeface="Roboto Mono" panose="00000009000000000000" pitchFamily="49" charset="0"/>
              </a:rPr>
              <a:t> </a:t>
            </a:r>
            <a:r>
              <a:rPr lang="en-US" b="0" i="0" dirty="0" err="1">
                <a:solidFill>
                  <a:srgbClr val="1A202C"/>
                </a:solidFill>
                <a:effectLst/>
                <a:latin typeface="Roboto Mono" panose="00000009000000000000" pitchFamily="49" charset="0"/>
              </a:rPr>
              <a:t>experienceMax</a:t>
            </a:r>
            <a:r>
              <a:rPr lang="en-US" b="0" i="0" dirty="0">
                <a:solidFill>
                  <a:srgbClr val="1A202C"/>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1A202C"/>
                </a:solidFill>
                <a:effectLst/>
                <a:latin typeface="Roboto Mono" panose="00000009000000000000" pitchFamily="49" charset="0"/>
              </a:rPr>
              <a:t> (</a:t>
            </a:r>
            <a:r>
              <a:rPr lang="en-US" b="0" i="0" dirty="0" err="1">
                <a:solidFill>
                  <a:srgbClr val="1A202C"/>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1A202C"/>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1A202C"/>
                </a:solidFill>
                <a:effectLst/>
                <a:latin typeface="Roboto Mono" panose="00000009000000000000" pitchFamily="49" charset="0"/>
              </a:rPr>
              <a:t> </a:t>
            </a:r>
            <a:r>
              <a:rPr lang="en-US" b="0" i="0" dirty="0" err="1">
                <a:solidFill>
                  <a:srgbClr val="1A202C"/>
                </a:solidFill>
                <a:effectLst/>
                <a:latin typeface="Roboto Mono" panose="00000009000000000000" pitchFamily="49" charset="0"/>
              </a:rPr>
              <a:t>experienceMin</a:t>
            </a:r>
            <a:r>
              <a:rPr lang="en-US" b="0" i="0" dirty="0">
                <a:solidFill>
                  <a:srgbClr val="1A202C"/>
                </a:solidFill>
                <a:effectLst/>
                <a:latin typeface="Roboto Mono" panose="00000009000000000000" pitchFamily="49" charset="0"/>
              </a:rPr>
              <a:t> &lt;= </a:t>
            </a:r>
            <a:r>
              <a:rPr lang="en-US" b="0" i="0" dirty="0" err="1">
                <a:solidFill>
                  <a:srgbClr val="1A202C"/>
                </a:solidFill>
                <a:effectLst/>
                <a:latin typeface="Roboto Mono" panose="00000009000000000000" pitchFamily="49" charset="0"/>
              </a:rPr>
              <a:t>p.yrsExperience</a:t>
            </a:r>
            <a:r>
              <a:rPr lang="en-US" b="0" i="0" dirty="0">
                <a:solidFill>
                  <a:srgbClr val="1A202C"/>
                </a:solidFill>
                <a:effectLst/>
                <a:latin typeface="Roboto Mono" panose="00000009000000000000" pitchFamily="49" charset="0"/>
              </a:rPr>
              <a:t> &lt;= </a:t>
            </a:r>
            <a:r>
              <a:rPr lang="en-US" b="0" i="0" dirty="0" err="1">
                <a:solidFill>
                  <a:srgbClr val="1A202C"/>
                </a:solidFill>
                <a:effectLst/>
                <a:latin typeface="Roboto Mono" panose="00000009000000000000" pitchFamily="49" charset="0"/>
              </a:rPr>
              <a:t>experienceMax</a:t>
            </a:r>
            <a:r>
              <a:rPr lang="en-US" b="0" i="0" dirty="0">
                <a:solidFill>
                  <a:srgbClr val="1A202C"/>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1A202C"/>
                </a:solidFill>
                <a:effectLst/>
                <a:latin typeface="Roboto Mono" panose="00000009000000000000" pitchFamily="49" charset="0"/>
              </a:rPr>
              <a:t> p</a:t>
            </a:r>
            <a:endParaRPr lang="en-IN" dirty="0"/>
          </a:p>
        </p:txBody>
      </p:sp>
    </p:spTree>
    <p:extLst>
      <p:ext uri="{BB962C8B-B14F-4D97-AF65-F5344CB8AC3E}">
        <p14:creationId xmlns:p14="http://schemas.microsoft.com/office/powerpoint/2010/main" val="3225272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D20F-CA51-62C2-A99B-4E18D8DC1A71}"/>
              </a:ext>
            </a:extLst>
          </p:cNvPr>
          <p:cNvSpPr>
            <a:spLocks noGrp="1"/>
          </p:cNvSpPr>
          <p:nvPr>
            <p:ph type="title"/>
          </p:nvPr>
        </p:nvSpPr>
        <p:spPr/>
        <p:txBody>
          <a:bodyPr/>
          <a:lstStyle/>
          <a:p>
            <a:r>
              <a:rPr lang="en-IN" dirty="0"/>
              <a:t>Looping through List Values</a:t>
            </a:r>
          </a:p>
        </p:txBody>
      </p:sp>
      <p:sp>
        <p:nvSpPr>
          <p:cNvPr id="3" name="Content Placeholder 2">
            <a:extLst>
              <a:ext uri="{FF2B5EF4-FFF2-40B4-BE49-F238E27FC236}">
                <a16:creationId xmlns:a16="http://schemas.microsoft.com/office/drawing/2014/main" id="{FE9CC61F-78D9-ED3C-1A6D-FBB7E7B3FEDE}"/>
              </a:ext>
            </a:extLst>
          </p:cNvPr>
          <p:cNvSpPr>
            <a:spLocks noGrp="1"/>
          </p:cNvSpPr>
          <p:nvPr>
            <p:ph idx="1"/>
          </p:nvPr>
        </p:nvSpPr>
        <p:spPr>
          <a:xfrm>
            <a:off x="1154954" y="2603500"/>
            <a:ext cx="10403634" cy="3983038"/>
          </a:xfrm>
        </p:spPr>
        <p:txBody>
          <a:bodyPr/>
          <a:lstStyle/>
          <a:p>
            <a:r>
              <a:rPr lang="en-US" dirty="0"/>
              <a:t>if you have a list that you want to inspect or separate the values, Cypher offers the UNWIND clause. </a:t>
            </a:r>
          </a:p>
          <a:p>
            <a:r>
              <a:rPr lang="en-US" dirty="0"/>
              <a:t>Does the opposite of collect() and separates a list into individual values on separate rows.</a:t>
            </a:r>
          </a:p>
          <a:p>
            <a:r>
              <a:rPr lang="en-US" dirty="0"/>
              <a:t>Using UNWIND is frequently used for looping through JSON and XML objects when importing data, as well as everyday arrays and other types of lists.</a:t>
            </a:r>
          </a:p>
        </p:txBody>
      </p:sp>
    </p:spTree>
    <p:extLst>
      <p:ext uri="{BB962C8B-B14F-4D97-AF65-F5344CB8AC3E}">
        <p14:creationId xmlns:p14="http://schemas.microsoft.com/office/powerpoint/2010/main" val="134218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lstStyle/>
          <a:p>
            <a:endParaRPr lang="en-IN" dirty="0"/>
          </a:p>
        </p:txBody>
      </p:sp>
    </p:spTree>
    <p:extLst>
      <p:ext uri="{BB962C8B-B14F-4D97-AF65-F5344CB8AC3E}">
        <p14:creationId xmlns:p14="http://schemas.microsoft.com/office/powerpoint/2010/main" val="6341115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DEA6-2C24-8BA2-0419-463B45115536}"/>
              </a:ext>
            </a:extLst>
          </p:cNvPr>
          <p:cNvSpPr>
            <a:spLocks noGrp="1"/>
          </p:cNvSpPr>
          <p:nvPr>
            <p:ph type="title"/>
          </p:nvPr>
        </p:nvSpPr>
        <p:spPr/>
        <p:txBody>
          <a:bodyPr/>
          <a:lstStyle/>
          <a:p>
            <a:r>
              <a:rPr lang="en-IN" dirty="0"/>
              <a:t>Looping through List Values</a:t>
            </a:r>
          </a:p>
        </p:txBody>
      </p:sp>
      <p:sp>
        <p:nvSpPr>
          <p:cNvPr id="3" name="Content Placeholder 2">
            <a:extLst>
              <a:ext uri="{FF2B5EF4-FFF2-40B4-BE49-F238E27FC236}">
                <a16:creationId xmlns:a16="http://schemas.microsoft.com/office/drawing/2014/main" id="{D1C60FCF-A2EB-D92E-7C3E-3602712AD57E}"/>
              </a:ext>
            </a:extLst>
          </p:cNvPr>
          <p:cNvSpPr>
            <a:spLocks noGrp="1"/>
          </p:cNvSpPr>
          <p:nvPr>
            <p:ph idx="1"/>
          </p:nvPr>
        </p:nvSpPr>
        <p:spPr>
          <a:xfrm>
            <a:off x="1154954" y="2603499"/>
            <a:ext cx="10317909" cy="3825875"/>
          </a:xfrm>
        </p:spPr>
        <p:txBody>
          <a:bodyPr/>
          <a:lstStyle/>
          <a:p>
            <a:r>
              <a:rPr lang="en-US" b="0" i="1" dirty="0">
                <a:solidFill>
                  <a:srgbClr val="A0AEC0"/>
                </a:solidFill>
                <a:effectLst/>
                <a:latin typeface="Roboto Mono" panose="00000009000000000000" pitchFamily="49" charset="0"/>
              </a:rPr>
              <a:t>//Query: for a list of </a:t>
            </a:r>
            <a:r>
              <a:rPr lang="en-US" b="0" i="1" dirty="0" err="1">
                <a:solidFill>
                  <a:srgbClr val="A0AEC0"/>
                </a:solidFill>
                <a:effectLst/>
                <a:latin typeface="Roboto Mono" panose="00000009000000000000" pitchFamily="49" charset="0"/>
              </a:rPr>
              <a:t>techRequirements</a:t>
            </a:r>
            <a:r>
              <a:rPr lang="en-US" b="0" i="1" dirty="0">
                <a:solidFill>
                  <a:srgbClr val="A0AEC0"/>
                </a:solidFill>
                <a:effectLst/>
                <a:latin typeface="Roboto Mono" panose="00000009000000000000" pitchFamily="49" charset="0"/>
              </a:rPr>
              <a:t>, look for people who have each skill</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Graphs'</a:t>
            </a:r>
            <a:r>
              <a:rPr lang="en-US" b="0" i="0" dirty="0" err="1">
                <a:solidFill>
                  <a:srgbClr val="2D3748"/>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'Query</a:t>
            </a:r>
            <a:r>
              <a:rPr lang="en-US" b="0" i="0" dirty="0">
                <a:solidFill>
                  <a:srgbClr val="2F855A"/>
                </a:solidFill>
                <a:effectLst/>
                <a:latin typeface="Roboto Mono" panose="00000009000000000000" pitchFamily="49" charset="0"/>
              </a:rPr>
              <a:t> Languages'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LIKES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Technology</a:t>
            </a:r>
            <a:r>
              <a:rPr lang="en-US" b="0" i="0" dirty="0">
                <a:solidFill>
                  <a:srgbClr val="2D3748"/>
                </a:solidFill>
                <a:effectLst/>
                <a:latin typeface="Roboto Mono" panose="00000009000000000000" pitchFamily="49" charset="0"/>
              </a:rPr>
              <a:t> {type: technology})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t.type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potentialCandidates</a:t>
            </a:r>
            <a:r>
              <a:rPr lang="en-US" b="0" i="0" dirty="0">
                <a:solidFill>
                  <a:srgbClr val="2D3748"/>
                </a:solidFill>
                <a:effectLst/>
                <a:latin typeface="Roboto Mono" panose="00000009000000000000" pitchFamily="49" charset="0"/>
              </a:rPr>
              <a:t>;</a:t>
            </a:r>
          </a:p>
          <a:p>
            <a:endParaRPr lang="en-US" dirty="0">
              <a:solidFill>
                <a:srgbClr val="2D3748"/>
              </a:solidFill>
              <a:latin typeface="Roboto Mono" panose="00000009000000000000" pitchFamily="49" charset="0"/>
            </a:endParaRPr>
          </a:p>
          <a:p>
            <a:r>
              <a:rPr lang="en-US" b="0" i="1" dirty="0">
                <a:solidFill>
                  <a:srgbClr val="A0AEC0"/>
                </a:solidFill>
                <a:effectLst/>
                <a:latin typeface="Roboto Mono" panose="00000009000000000000" pitchFamily="49" charset="0"/>
              </a:rPr>
              <a:t>//Query: for numbers in a list, find candidates who have that many years of experience</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4</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5</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6</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7</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experienceRange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experienceRange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number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p.yearsExp</a:t>
            </a:r>
            <a:r>
              <a:rPr lang="en-US" b="0" i="0" dirty="0">
                <a:solidFill>
                  <a:srgbClr val="2D3748"/>
                </a:solidFill>
                <a:effectLst/>
                <a:latin typeface="Roboto Mono" panose="00000009000000000000" pitchFamily="49" charset="0"/>
              </a:rPr>
              <a:t> = number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err="1">
                <a:solidFill>
                  <a:srgbClr val="2D3748"/>
                </a:solidFill>
                <a:effectLst/>
                <a:latin typeface="Roboto Mono" panose="00000009000000000000" pitchFamily="49" charset="0"/>
              </a:rPr>
              <a:t>p.yearsExp</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14485549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DEA6-2C24-8BA2-0419-463B45115536}"/>
              </a:ext>
            </a:extLst>
          </p:cNvPr>
          <p:cNvSpPr>
            <a:spLocks noGrp="1"/>
          </p:cNvSpPr>
          <p:nvPr>
            <p:ph type="title"/>
          </p:nvPr>
        </p:nvSpPr>
        <p:spPr/>
        <p:txBody>
          <a:bodyPr/>
          <a:lstStyle/>
          <a:p>
            <a:r>
              <a:rPr lang="en-IN" dirty="0"/>
              <a:t>Ordering Results</a:t>
            </a:r>
          </a:p>
        </p:txBody>
      </p:sp>
      <p:sp>
        <p:nvSpPr>
          <p:cNvPr id="3" name="Content Placeholder 2">
            <a:extLst>
              <a:ext uri="{FF2B5EF4-FFF2-40B4-BE49-F238E27FC236}">
                <a16:creationId xmlns:a16="http://schemas.microsoft.com/office/drawing/2014/main" id="{D1C60FCF-A2EB-D92E-7C3E-3602712AD57E}"/>
              </a:ext>
            </a:extLst>
          </p:cNvPr>
          <p:cNvSpPr>
            <a:spLocks noGrp="1"/>
          </p:cNvSpPr>
          <p:nvPr>
            <p:ph idx="1"/>
          </p:nvPr>
        </p:nvSpPr>
        <p:spPr>
          <a:xfrm>
            <a:off x="1154954" y="2603499"/>
            <a:ext cx="10317909" cy="3825875"/>
          </a:xfrm>
        </p:spPr>
        <p:txBody>
          <a:bodyPr/>
          <a:lstStyle/>
          <a:p>
            <a:r>
              <a:rPr lang="en-US" b="0" i="1" dirty="0">
                <a:solidFill>
                  <a:srgbClr val="A0AEC0"/>
                </a:solidFill>
                <a:effectLst/>
                <a:latin typeface="Roboto Mono" panose="00000009000000000000" pitchFamily="49" charset="0"/>
              </a:rPr>
              <a:t>//Query: for a list of </a:t>
            </a:r>
            <a:r>
              <a:rPr lang="en-US" b="0" i="1" dirty="0" err="1">
                <a:solidFill>
                  <a:srgbClr val="A0AEC0"/>
                </a:solidFill>
                <a:effectLst/>
                <a:latin typeface="Roboto Mono" panose="00000009000000000000" pitchFamily="49" charset="0"/>
              </a:rPr>
              <a:t>techRequirements</a:t>
            </a:r>
            <a:r>
              <a:rPr lang="en-US" b="0" i="1" dirty="0">
                <a:solidFill>
                  <a:srgbClr val="A0AEC0"/>
                </a:solidFill>
                <a:effectLst/>
                <a:latin typeface="Roboto Mono" panose="00000009000000000000" pitchFamily="49" charset="0"/>
              </a:rPr>
              <a:t>, look for people who have each skill - ordered by </a:t>
            </a:r>
            <a:r>
              <a:rPr lang="en-US" b="0" i="1" dirty="0" err="1">
                <a:solidFill>
                  <a:srgbClr val="A0AEC0"/>
                </a:solidFill>
                <a:effectLst/>
                <a:latin typeface="Roboto Mono" panose="00000009000000000000" pitchFamily="49" charset="0"/>
              </a:rPr>
              <a:t>texhnology</a:t>
            </a:r>
            <a:r>
              <a:rPr lang="en-US" b="0" i="1" dirty="0">
                <a:solidFill>
                  <a:srgbClr val="A0AEC0"/>
                </a:solidFill>
                <a:effectLst/>
                <a:latin typeface="Roboto Mono" panose="00000009000000000000" pitchFamily="49" charset="0"/>
              </a:rPr>
              <a:t> and name</a:t>
            </a:r>
          </a:p>
          <a:p>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Graphs'</a:t>
            </a:r>
            <a:r>
              <a:rPr lang="en-US" b="0" i="0" dirty="0" err="1">
                <a:solidFill>
                  <a:srgbClr val="2D3748"/>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'Query</a:t>
            </a:r>
            <a:r>
              <a:rPr lang="en-US" b="0" i="0" dirty="0">
                <a:solidFill>
                  <a:srgbClr val="2F855A"/>
                </a:solidFill>
                <a:effectLst/>
                <a:latin typeface="Roboto Mono" panose="00000009000000000000" pitchFamily="49" charset="0"/>
              </a:rPr>
              <a:t> Languages'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LIKES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Technology</a:t>
            </a:r>
            <a:r>
              <a:rPr lang="en-US" b="0" i="0" dirty="0">
                <a:solidFill>
                  <a:srgbClr val="2D3748"/>
                </a:solidFill>
                <a:effectLst/>
                <a:latin typeface="Roboto Mono" panose="00000009000000000000" pitchFamily="49" charset="0"/>
              </a:rPr>
              <a:t> {type: technology})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t.type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technology,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technology, </a:t>
            </a:r>
            <a:r>
              <a:rPr lang="en-US" b="0" i="0" dirty="0">
                <a:solidFill>
                  <a:srgbClr val="3182CE"/>
                </a:solidFill>
                <a:effectLst/>
                <a:latin typeface="Roboto Mono" panose="00000009000000000000" pitchFamily="49" charset="0"/>
              </a:rPr>
              <a:t>collect</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potentialCandidates</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27061679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DEA6-2C24-8BA2-0419-463B451155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C60FCF-A2EB-D92E-7C3E-3602712AD57E}"/>
              </a:ext>
            </a:extLst>
          </p:cNvPr>
          <p:cNvSpPr>
            <a:spLocks noGrp="1"/>
          </p:cNvSpPr>
          <p:nvPr>
            <p:ph idx="1"/>
          </p:nvPr>
        </p:nvSpPr>
        <p:spPr>
          <a:xfrm>
            <a:off x="1154954" y="2603499"/>
            <a:ext cx="10317909" cy="3825875"/>
          </a:xfrm>
        </p:spPr>
        <p:txBody>
          <a:bodyPr/>
          <a:lstStyle/>
          <a:p>
            <a:r>
              <a:rPr lang="en-US" b="0" i="1" dirty="0">
                <a:solidFill>
                  <a:srgbClr val="A0AEC0"/>
                </a:solidFill>
                <a:effectLst/>
                <a:latin typeface="Roboto Mono" panose="00000009000000000000" pitchFamily="49" charset="0"/>
              </a:rPr>
              <a:t>//Query: for numbers in a list, find candidates who have that many years of experience - ordered by years of experience</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4</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5</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6</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7</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experienceRange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experienceRange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number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p.yearsExp</a:t>
            </a:r>
            <a:r>
              <a:rPr lang="en-US" b="0" i="0" dirty="0">
                <a:solidFill>
                  <a:srgbClr val="2D3748"/>
                </a:solidFill>
                <a:effectLst/>
                <a:latin typeface="Roboto Mono" panose="00000009000000000000" pitchFamily="49" charset="0"/>
              </a:rPr>
              <a:t> = number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err="1">
                <a:solidFill>
                  <a:srgbClr val="2D3748"/>
                </a:solidFill>
                <a:effectLst/>
                <a:latin typeface="Roboto Mono" panose="00000009000000000000" pitchFamily="49" charset="0"/>
              </a:rPr>
              <a:t>p.yearsExp</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p.yearsExp</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DESC</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21794066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8FA411-FEE5-445A-810D-A46E293E4D89}"/>
              </a:ext>
            </a:extLst>
          </p:cNvPr>
          <p:cNvSpPr txBox="1"/>
          <p:nvPr/>
        </p:nvSpPr>
        <p:spPr>
          <a:xfrm>
            <a:off x="717947" y="467469"/>
            <a:ext cx="9026127" cy="1754326"/>
          </a:xfrm>
          <a:prstGeom prst="rect">
            <a:avLst/>
          </a:prstGeom>
          <a:noFill/>
          <a:ln>
            <a:solidFill>
              <a:schemeClr val="accent1"/>
            </a:solidFill>
          </a:ln>
        </p:spPr>
        <p:txBody>
          <a:bodyPr wrap="square">
            <a:spAutoFit/>
          </a:bodyPr>
          <a:lstStyle/>
          <a:p>
            <a:r>
              <a:rPr lang="en-US" b="0" i="1" dirty="0">
                <a:solidFill>
                  <a:srgbClr val="A0AEC0"/>
                </a:solidFill>
                <a:effectLst/>
                <a:latin typeface="Roboto Mono" panose="00000009000000000000" pitchFamily="49" charset="0"/>
              </a:rPr>
              <a:t>//only sorted by person's name in alphabetical order</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Graphs'</a:t>
            </a:r>
            <a:r>
              <a:rPr lang="en-US" b="0" i="0" dirty="0" err="1">
                <a:solidFill>
                  <a:srgbClr val="2D3748"/>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'Query</a:t>
            </a:r>
            <a:r>
              <a:rPr lang="en-US" b="0" i="0" dirty="0">
                <a:solidFill>
                  <a:srgbClr val="2F855A"/>
                </a:solidFill>
                <a:effectLst/>
                <a:latin typeface="Roboto Mono" panose="00000009000000000000" pitchFamily="49" charset="0"/>
              </a:rPr>
              <a:t> Languages'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LIKES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Technology</a:t>
            </a:r>
            <a:r>
              <a:rPr lang="en-US" b="0" i="0" dirty="0">
                <a:solidFill>
                  <a:srgbClr val="2D3748"/>
                </a:solidFill>
                <a:effectLst/>
                <a:latin typeface="Roboto Mono" panose="00000009000000000000" pitchFamily="49" charset="0"/>
              </a:rPr>
              <a:t> {type: technology})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t.type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technology,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a:t>
            </a:r>
            <a:endParaRPr lang="en-IN" dirty="0"/>
          </a:p>
        </p:txBody>
      </p:sp>
      <p:sp>
        <p:nvSpPr>
          <p:cNvPr id="7" name="TextBox 6">
            <a:extLst>
              <a:ext uri="{FF2B5EF4-FFF2-40B4-BE49-F238E27FC236}">
                <a16:creationId xmlns:a16="http://schemas.microsoft.com/office/drawing/2014/main" id="{2C923523-4C1D-6FE8-EDFC-54E23B2503ED}"/>
              </a:ext>
            </a:extLst>
          </p:cNvPr>
          <p:cNvSpPr txBox="1"/>
          <p:nvPr/>
        </p:nvSpPr>
        <p:spPr>
          <a:xfrm>
            <a:off x="717947" y="2551837"/>
            <a:ext cx="9026127" cy="1754326"/>
          </a:xfrm>
          <a:prstGeom prst="rect">
            <a:avLst/>
          </a:prstGeom>
          <a:noFill/>
          <a:ln>
            <a:solidFill>
              <a:schemeClr val="accent1"/>
            </a:solidFill>
          </a:ln>
        </p:spPr>
        <p:txBody>
          <a:bodyPr wrap="square">
            <a:spAutoFit/>
          </a:bodyPr>
          <a:lstStyle/>
          <a:p>
            <a:r>
              <a:rPr lang="en-US" b="0" i="1" dirty="0">
                <a:solidFill>
                  <a:srgbClr val="A0AEC0"/>
                </a:solidFill>
                <a:effectLst/>
                <a:latin typeface="Roboto Mono" panose="00000009000000000000" pitchFamily="49" charset="0"/>
              </a:rPr>
              <a:t>//only sorted by technology (person names are out of order)</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Graphs'</a:t>
            </a:r>
            <a:r>
              <a:rPr lang="en-US" b="0" i="0" dirty="0" err="1">
                <a:solidFill>
                  <a:srgbClr val="2D3748"/>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'Query</a:t>
            </a:r>
            <a:r>
              <a:rPr lang="en-US" b="0" i="0" dirty="0">
                <a:solidFill>
                  <a:srgbClr val="2F855A"/>
                </a:solidFill>
                <a:effectLst/>
                <a:latin typeface="Roboto Mono" panose="00000009000000000000" pitchFamily="49" charset="0"/>
              </a:rPr>
              <a:t> Languages'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LIKES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Technology</a:t>
            </a:r>
            <a:r>
              <a:rPr lang="en-US" b="0" i="0" dirty="0">
                <a:solidFill>
                  <a:srgbClr val="2D3748"/>
                </a:solidFill>
                <a:effectLst/>
                <a:latin typeface="Roboto Mono" panose="00000009000000000000" pitchFamily="49" charset="0"/>
              </a:rPr>
              <a:t> {type: technology})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t.type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technology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technology,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a:t>
            </a:r>
            <a:endParaRPr lang="en-IN" dirty="0"/>
          </a:p>
        </p:txBody>
      </p:sp>
      <p:sp>
        <p:nvSpPr>
          <p:cNvPr id="9" name="TextBox 8">
            <a:extLst>
              <a:ext uri="{FF2B5EF4-FFF2-40B4-BE49-F238E27FC236}">
                <a16:creationId xmlns:a16="http://schemas.microsoft.com/office/drawing/2014/main" id="{EDA70FAB-68BC-2B6D-31D6-2542A5DDEA78}"/>
              </a:ext>
            </a:extLst>
          </p:cNvPr>
          <p:cNvSpPr txBox="1"/>
          <p:nvPr/>
        </p:nvSpPr>
        <p:spPr>
          <a:xfrm>
            <a:off x="717947" y="4636205"/>
            <a:ext cx="9026126" cy="1754326"/>
          </a:xfrm>
          <a:prstGeom prst="rect">
            <a:avLst/>
          </a:prstGeom>
          <a:noFill/>
          <a:ln>
            <a:solidFill>
              <a:schemeClr val="accent1"/>
            </a:solidFill>
          </a:ln>
        </p:spPr>
        <p:txBody>
          <a:bodyPr wrap="square">
            <a:spAutoFit/>
          </a:bodyPr>
          <a:lstStyle/>
          <a:p>
            <a:r>
              <a:rPr lang="en-US" b="0" i="1" dirty="0">
                <a:solidFill>
                  <a:srgbClr val="A0AEC0"/>
                </a:solidFill>
                <a:effectLst/>
                <a:latin typeface="Roboto Mono" panose="00000009000000000000" pitchFamily="49" charset="0"/>
              </a:rPr>
              <a:t>//sorted by technology, then by person's name</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Graphs'</a:t>
            </a:r>
            <a:r>
              <a:rPr lang="en-US" b="0" i="0" dirty="0" err="1">
                <a:solidFill>
                  <a:srgbClr val="2D3748"/>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'Query</a:t>
            </a:r>
            <a:r>
              <a:rPr lang="en-US" b="0" i="0" dirty="0">
                <a:solidFill>
                  <a:srgbClr val="2F855A"/>
                </a:solidFill>
                <a:effectLst/>
                <a:latin typeface="Roboto Mono" panose="00000009000000000000" pitchFamily="49" charset="0"/>
              </a:rPr>
              <a:t> Languages'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UNWIND</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techRequirements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LIKES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Technology</a:t>
            </a:r>
            <a:r>
              <a:rPr lang="en-US" b="0" i="0" dirty="0">
                <a:solidFill>
                  <a:srgbClr val="2D3748"/>
                </a:solidFill>
                <a:effectLst/>
                <a:latin typeface="Roboto Mono" panose="00000009000000000000" pitchFamily="49" charset="0"/>
              </a:rPr>
              <a:t> {type: technology})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t.type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technology, p.name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technology,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technology, </a:t>
            </a:r>
            <a:r>
              <a:rPr lang="en-US" b="0" i="0" dirty="0" err="1">
                <a:solidFill>
                  <a:srgbClr val="2D3748"/>
                </a:solidFill>
                <a:effectLst/>
                <a:latin typeface="Roboto Mono" panose="00000009000000000000" pitchFamily="49" charset="0"/>
              </a:rPr>
              <a:t>personName</a:t>
            </a:r>
            <a:r>
              <a:rPr lang="en-US" b="0" i="0" dirty="0">
                <a:solidFill>
                  <a:srgbClr val="2D3748"/>
                </a:solidFill>
                <a:effectLst/>
                <a:latin typeface="Roboto Mono" panose="00000009000000000000" pitchFamily="49" charset="0"/>
              </a:rPr>
              <a:t>;</a:t>
            </a:r>
            <a:endParaRPr lang="en-IN" dirty="0"/>
          </a:p>
        </p:txBody>
      </p:sp>
    </p:spTree>
    <p:extLst>
      <p:ext uri="{BB962C8B-B14F-4D97-AF65-F5344CB8AC3E}">
        <p14:creationId xmlns:p14="http://schemas.microsoft.com/office/powerpoint/2010/main" val="1593989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DEA6-2C24-8BA2-0419-463B45115536}"/>
              </a:ext>
            </a:extLst>
          </p:cNvPr>
          <p:cNvSpPr>
            <a:spLocks noGrp="1"/>
          </p:cNvSpPr>
          <p:nvPr>
            <p:ph type="title"/>
          </p:nvPr>
        </p:nvSpPr>
        <p:spPr/>
        <p:txBody>
          <a:bodyPr/>
          <a:lstStyle/>
          <a:p>
            <a:r>
              <a:rPr lang="en-IN" dirty="0"/>
              <a:t>Returning Unique Results</a:t>
            </a:r>
          </a:p>
        </p:txBody>
      </p:sp>
      <p:sp>
        <p:nvSpPr>
          <p:cNvPr id="3" name="Content Placeholder 2">
            <a:extLst>
              <a:ext uri="{FF2B5EF4-FFF2-40B4-BE49-F238E27FC236}">
                <a16:creationId xmlns:a16="http://schemas.microsoft.com/office/drawing/2014/main" id="{D1C60FCF-A2EB-D92E-7C3E-3602712AD57E}"/>
              </a:ext>
            </a:extLst>
          </p:cNvPr>
          <p:cNvSpPr>
            <a:spLocks noGrp="1"/>
          </p:cNvSpPr>
          <p:nvPr>
            <p:ph idx="1"/>
          </p:nvPr>
        </p:nvSpPr>
        <p:spPr>
          <a:xfrm>
            <a:off x="1154954" y="2603499"/>
            <a:ext cx="10317909" cy="3825875"/>
          </a:xfrm>
        </p:spPr>
        <p:txBody>
          <a:bodyPr/>
          <a:lstStyle/>
          <a:p>
            <a:r>
              <a:rPr lang="en-US" b="0" i="1" dirty="0">
                <a:solidFill>
                  <a:srgbClr val="A0AEC0"/>
                </a:solidFill>
                <a:effectLst/>
                <a:latin typeface="Roboto Mono" panose="00000009000000000000" pitchFamily="49" charset="0"/>
              </a:rPr>
              <a:t>//Query: find people who have a twitter or like graphs or query languages</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user:</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user.twitter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NOT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user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(user)-[:</a:t>
            </a:r>
            <a:r>
              <a:rPr lang="en-US" b="0" i="0" dirty="0">
                <a:solidFill>
                  <a:srgbClr val="3182CE"/>
                </a:solidFill>
                <a:effectLst/>
                <a:latin typeface="Roboto Mono" panose="00000009000000000000" pitchFamily="49" charset="0"/>
              </a:rPr>
              <a:t>LIKES</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t:</a:t>
            </a:r>
            <a:r>
              <a:rPr lang="en-US" b="0" i="0" dirty="0" err="1">
                <a:solidFill>
                  <a:srgbClr val="3182CE"/>
                </a:solidFill>
                <a:effectLst/>
                <a:latin typeface="Roboto Mono" panose="00000009000000000000" pitchFamily="49" charset="0"/>
              </a:rPr>
              <a:t>Technology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t.type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IN</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Graphs'</a:t>
            </a:r>
            <a:r>
              <a:rPr lang="en-US" b="0" i="0" dirty="0" err="1">
                <a:solidFill>
                  <a:srgbClr val="2D3748"/>
                </a:solidFill>
                <a:effectLst/>
                <a:latin typeface="Roboto Mono" panose="00000009000000000000" pitchFamily="49" charset="0"/>
              </a:rPr>
              <a:t>,</a:t>
            </a:r>
            <a:r>
              <a:rPr lang="en-US" b="0" i="0" dirty="0" err="1">
                <a:solidFill>
                  <a:srgbClr val="2F855A"/>
                </a:solidFill>
                <a:effectLst/>
                <a:latin typeface="Roboto Mono" panose="00000009000000000000" pitchFamily="49" charset="0"/>
              </a:rPr>
              <a:t>'Query</a:t>
            </a:r>
            <a:r>
              <a:rPr lang="en-US" b="0" i="0" dirty="0">
                <a:solidFill>
                  <a:srgbClr val="2F855A"/>
                </a:solidFill>
                <a:effectLst/>
                <a:latin typeface="Roboto Mono" panose="00000009000000000000" pitchFamily="49" charset="0"/>
              </a:rPr>
              <a:t> Languages'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DISTINCT</a:t>
            </a:r>
            <a:r>
              <a:rPr lang="en-US" b="0" i="0" dirty="0">
                <a:solidFill>
                  <a:srgbClr val="2D3748"/>
                </a:solidFill>
                <a:effectLst/>
                <a:latin typeface="Roboto Mono" panose="00000009000000000000" pitchFamily="49" charset="0"/>
              </a:rPr>
              <a:t> user.name</a:t>
            </a:r>
            <a:endParaRPr lang="en-IN" dirty="0"/>
          </a:p>
        </p:txBody>
      </p:sp>
    </p:spTree>
    <p:extLst>
      <p:ext uri="{BB962C8B-B14F-4D97-AF65-F5344CB8AC3E}">
        <p14:creationId xmlns:p14="http://schemas.microsoft.com/office/powerpoint/2010/main" val="31523900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6359-030E-C3E5-F535-2E7AB13AE9E8}"/>
              </a:ext>
            </a:extLst>
          </p:cNvPr>
          <p:cNvSpPr>
            <a:spLocks noGrp="1"/>
          </p:cNvSpPr>
          <p:nvPr>
            <p:ph type="title"/>
          </p:nvPr>
        </p:nvSpPr>
        <p:spPr/>
        <p:txBody>
          <a:bodyPr/>
          <a:lstStyle/>
          <a:p>
            <a:r>
              <a:rPr lang="en-US" dirty="0"/>
              <a:t>Using the DISTINCT operator</a:t>
            </a:r>
            <a:br>
              <a:rPr lang="en-US" dirty="0"/>
            </a:br>
            <a:endParaRPr lang="en-IN" dirty="0"/>
          </a:p>
        </p:txBody>
      </p:sp>
      <p:sp>
        <p:nvSpPr>
          <p:cNvPr id="3" name="Content Placeholder 2">
            <a:extLst>
              <a:ext uri="{FF2B5EF4-FFF2-40B4-BE49-F238E27FC236}">
                <a16:creationId xmlns:a16="http://schemas.microsoft.com/office/drawing/2014/main" id="{8F8418DF-83DE-9B5B-617A-C27ACA67A94B}"/>
              </a:ext>
            </a:extLst>
          </p:cNvPr>
          <p:cNvSpPr>
            <a:spLocks noGrp="1"/>
          </p:cNvSpPr>
          <p:nvPr>
            <p:ph idx="1"/>
          </p:nvPr>
        </p:nvSpPr>
        <p:spPr/>
        <p:txBody>
          <a:bodyPr/>
          <a:lstStyle/>
          <a:p>
            <a:r>
              <a:rPr lang="en-US" dirty="0"/>
              <a:t>Retrieve the unique eye colors from Person nodes.</a:t>
            </a:r>
          </a:p>
          <a:p>
            <a:r>
              <a:rPr lang="en-IN" b="0" i="0" dirty="0">
                <a:solidFill>
                  <a:srgbClr val="718096"/>
                </a:solidFill>
                <a:effectLst/>
                <a:latin typeface="Roboto Mono" panose="00000009000000000000" pitchFamily="49" charset="0"/>
              </a:rPr>
              <a:t>CREATE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a:</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'Anne'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eyeColor</a:t>
            </a:r>
            <a:r>
              <a:rPr lang="en-IN" b="0" i="0" dirty="0">
                <a:solidFill>
                  <a:srgbClr val="2D3748"/>
                </a:solidFill>
                <a:effectLst/>
                <a:latin typeface="Roboto Mono" panose="00000009000000000000" pitchFamily="49" charset="0"/>
              </a:rPr>
              <a:t>: </a:t>
            </a:r>
            <a:r>
              <a:rPr lang="en-IN" b="0" i="0" dirty="0">
                <a:solidFill>
                  <a:srgbClr val="2F855A"/>
                </a:solidFill>
                <a:effectLst/>
                <a:latin typeface="Roboto Mono" panose="00000009000000000000" pitchFamily="49" charset="0"/>
              </a:rPr>
              <a:t>'blue'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b:</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'Bill'</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eyeColor</a:t>
            </a:r>
            <a:r>
              <a:rPr lang="en-IN" b="0" i="0" dirty="0">
                <a:solidFill>
                  <a:srgbClr val="2D3748"/>
                </a:solidFill>
                <a:effectLst/>
                <a:latin typeface="Roboto Mono" panose="00000009000000000000" pitchFamily="49" charset="0"/>
              </a:rPr>
              <a:t>: </a:t>
            </a:r>
            <a:r>
              <a:rPr lang="en-IN" b="0" i="0" dirty="0">
                <a:solidFill>
                  <a:srgbClr val="2F855A"/>
                </a:solidFill>
                <a:effectLst/>
                <a:latin typeface="Roboto Mono" panose="00000009000000000000" pitchFamily="49" charset="0"/>
              </a:rPr>
              <a:t>'brown'</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c:</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'Carol'</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eyeColor</a:t>
            </a:r>
            <a:r>
              <a:rPr lang="en-IN" b="0" i="0" dirty="0">
                <a:solidFill>
                  <a:srgbClr val="2D3748"/>
                </a:solidFill>
                <a:effectLst/>
                <a:latin typeface="Roboto Mono" panose="00000009000000000000" pitchFamily="49" charset="0"/>
              </a:rPr>
              <a:t>: </a:t>
            </a:r>
            <a:r>
              <a:rPr lang="en-IN" b="0" i="0" dirty="0">
                <a:solidFill>
                  <a:srgbClr val="2F855A"/>
                </a:solidFill>
                <a:effectLst/>
                <a:latin typeface="Roboto Mono" panose="00000009000000000000" pitchFamily="49" charset="0"/>
              </a:rPr>
              <a:t>'blue'</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WITH</a:t>
            </a:r>
            <a:r>
              <a:rPr lang="en-IN" b="0" i="0" dirty="0">
                <a:solidFill>
                  <a:srgbClr val="2D3748"/>
                </a:solidFill>
                <a:effectLst/>
                <a:latin typeface="Roboto Mono" panose="00000009000000000000" pitchFamily="49" charset="0"/>
              </a:rPr>
              <a:t> [a, b, c] </a:t>
            </a:r>
            <a:r>
              <a:rPr lang="en-IN" b="0" i="0" dirty="0">
                <a:solidFill>
                  <a:srgbClr val="718096"/>
                </a:solidFill>
                <a:effectLst/>
                <a:latin typeface="Roboto Mono" panose="00000009000000000000" pitchFamily="49" charset="0"/>
              </a:rPr>
              <a:t>AS</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ps</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UNWIND</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ps</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AS</a:t>
            </a:r>
            <a:r>
              <a:rPr lang="en-IN" b="0" i="0" dirty="0">
                <a:solidFill>
                  <a:srgbClr val="2D3748"/>
                </a:solidFill>
                <a:effectLst/>
                <a:latin typeface="Roboto Mono" panose="00000009000000000000" pitchFamily="49" charset="0"/>
              </a:rPr>
              <a:t> p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DISTINCT</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p.eyeColor</a:t>
            </a:r>
            <a:endParaRPr lang="en-IN" dirty="0"/>
          </a:p>
        </p:txBody>
      </p:sp>
    </p:spTree>
    <p:extLst>
      <p:ext uri="{BB962C8B-B14F-4D97-AF65-F5344CB8AC3E}">
        <p14:creationId xmlns:p14="http://schemas.microsoft.com/office/powerpoint/2010/main" val="39690634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DEA6-2C24-8BA2-0419-463B45115536}"/>
              </a:ext>
            </a:extLst>
          </p:cNvPr>
          <p:cNvSpPr>
            <a:spLocks noGrp="1"/>
          </p:cNvSpPr>
          <p:nvPr>
            <p:ph type="title"/>
          </p:nvPr>
        </p:nvSpPr>
        <p:spPr/>
        <p:txBody>
          <a:bodyPr/>
          <a:lstStyle/>
          <a:p>
            <a:r>
              <a:rPr lang="en-IN" dirty="0"/>
              <a:t>Limiting Number of Results</a:t>
            </a:r>
          </a:p>
        </p:txBody>
      </p:sp>
      <p:sp>
        <p:nvSpPr>
          <p:cNvPr id="3" name="Content Placeholder 2">
            <a:extLst>
              <a:ext uri="{FF2B5EF4-FFF2-40B4-BE49-F238E27FC236}">
                <a16:creationId xmlns:a16="http://schemas.microsoft.com/office/drawing/2014/main" id="{D1C60FCF-A2EB-D92E-7C3E-3602712AD57E}"/>
              </a:ext>
            </a:extLst>
          </p:cNvPr>
          <p:cNvSpPr>
            <a:spLocks noGrp="1"/>
          </p:cNvSpPr>
          <p:nvPr>
            <p:ph idx="1"/>
          </p:nvPr>
        </p:nvSpPr>
        <p:spPr>
          <a:xfrm>
            <a:off x="1154954" y="2603499"/>
            <a:ext cx="10317909" cy="3825875"/>
          </a:xfrm>
        </p:spPr>
        <p:txBody>
          <a:bodyPr/>
          <a:lstStyle/>
          <a:p>
            <a:r>
              <a:rPr lang="en-US" b="0" i="1" dirty="0">
                <a:solidFill>
                  <a:srgbClr val="A0AEC0"/>
                </a:solidFill>
                <a:effectLst/>
                <a:latin typeface="Roboto Mono" panose="00000009000000000000" pitchFamily="49" charset="0"/>
              </a:rPr>
              <a:t>//Query: find the top 3 people who have the most friends</a:t>
            </a:r>
            <a:r>
              <a:rPr lang="en-US" b="0" i="0" dirty="0">
                <a:solidFill>
                  <a:srgbClr val="2D3748"/>
                </a:solidFill>
                <a:effectLst/>
                <a:latin typeface="Roboto Mono" panose="00000009000000000000" pitchFamily="49" charset="0"/>
              </a:rPr>
              <a:t> </a:t>
            </a:r>
          </a:p>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p:</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r:</a:t>
            </a:r>
            <a:r>
              <a:rPr lang="en-US" b="0" i="0" dirty="0" err="1">
                <a:solidFill>
                  <a:srgbClr val="3182CE"/>
                </a:solidFill>
                <a:effectLst/>
                <a:latin typeface="Roboto Mono" panose="00000009000000000000" pitchFamily="49" charset="0"/>
              </a:rPr>
              <a:t>IS_FRIENDS_WITH</a:t>
            </a:r>
            <a:r>
              <a:rPr lang="en-US" b="0" i="0" dirty="0">
                <a:solidFill>
                  <a:srgbClr val="2D3748"/>
                </a:solidFill>
                <a:effectLst/>
                <a:latin typeface="Roboto Mono" panose="00000009000000000000" pitchFamily="49" charset="0"/>
              </a:rPr>
              <a:t>]-(</a:t>
            </a:r>
            <a:r>
              <a:rPr lang="en-US" b="0" i="0" dirty="0" err="1">
                <a:solidFill>
                  <a:srgbClr val="2D3748"/>
                </a:solidFill>
                <a:effectLst/>
                <a:latin typeface="Roboto Mono" panose="00000009000000000000" pitchFamily="49" charset="0"/>
              </a:rPr>
              <a:t>other:</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p.name,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(other.name)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numberOfFriends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ORDER</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BY</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numberOfFriends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DESC</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LIMIT</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3</a:t>
            </a:r>
            <a:endParaRPr lang="en-IN" dirty="0"/>
          </a:p>
        </p:txBody>
      </p:sp>
    </p:spTree>
    <p:extLst>
      <p:ext uri="{BB962C8B-B14F-4D97-AF65-F5344CB8AC3E}">
        <p14:creationId xmlns:p14="http://schemas.microsoft.com/office/powerpoint/2010/main" val="800083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0657-58D9-3568-8ED4-A6AAE8C3DC99}"/>
              </a:ext>
            </a:extLst>
          </p:cNvPr>
          <p:cNvSpPr>
            <a:spLocks noGrp="1"/>
          </p:cNvSpPr>
          <p:nvPr>
            <p:ph type="title"/>
          </p:nvPr>
        </p:nvSpPr>
        <p:spPr/>
        <p:txBody>
          <a:bodyPr/>
          <a:lstStyle/>
          <a:p>
            <a:r>
              <a:rPr lang="en-US" dirty="0"/>
              <a:t>Queries with UNION</a:t>
            </a:r>
            <a:endParaRPr lang="en-IN" dirty="0"/>
          </a:p>
        </p:txBody>
      </p:sp>
      <p:sp>
        <p:nvSpPr>
          <p:cNvPr id="3" name="Content Placeholder 2">
            <a:extLst>
              <a:ext uri="{FF2B5EF4-FFF2-40B4-BE49-F238E27FC236}">
                <a16:creationId xmlns:a16="http://schemas.microsoft.com/office/drawing/2014/main" id="{1DD5DAA4-65E6-D636-852A-B25D76440E53}"/>
              </a:ext>
            </a:extLst>
          </p:cNvPr>
          <p:cNvSpPr>
            <a:spLocks noGrp="1"/>
          </p:cNvSpPr>
          <p:nvPr>
            <p:ph idx="1"/>
          </p:nvPr>
        </p:nvSpPr>
        <p:spPr>
          <a:xfrm>
            <a:off x="1154954" y="2603499"/>
            <a:ext cx="10375059" cy="3940175"/>
          </a:xfrm>
        </p:spPr>
        <p:txBody>
          <a:bodyPr/>
          <a:lstStyle/>
          <a:p>
            <a:r>
              <a:rPr lang="en-US" dirty="0"/>
              <a:t>UNION queries are slightly different because the results of two or more queries are put together, but each query starts with an empty table of intermediate results.</a:t>
            </a:r>
          </a:p>
          <a:p>
            <a:endParaRPr lang="en-US" dirty="0"/>
          </a:p>
          <a:p>
            <a:r>
              <a:rPr lang="en-US" dirty="0"/>
              <a:t>In a query with a UNION clause, any clause before the UNION cannot observe writes made by a clause after the UNION. </a:t>
            </a:r>
          </a:p>
          <a:p>
            <a:r>
              <a:rPr lang="en-US" dirty="0"/>
              <a:t>Any clause after UNION can observe all writes made by a clause before the UNION. </a:t>
            </a:r>
          </a:p>
          <a:p>
            <a:r>
              <a:rPr lang="en-US" dirty="0"/>
              <a:t>This means that the rule that a clause can never observe writes made by a later clause still applies in queries using UNION.</a:t>
            </a:r>
            <a:endParaRPr lang="en-IN" dirty="0"/>
          </a:p>
        </p:txBody>
      </p:sp>
    </p:spTree>
    <p:extLst>
      <p:ext uri="{BB962C8B-B14F-4D97-AF65-F5344CB8AC3E}">
        <p14:creationId xmlns:p14="http://schemas.microsoft.com/office/powerpoint/2010/main" val="14114662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21CB-C43C-AD91-C3D9-D92BA4567280}"/>
              </a:ext>
            </a:extLst>
          </p:cNvPr>
          <p:cNvSpPr>
            <a:spLocks noGrp="1"/>
          </p:cNvSpPr>
          <p:nvPr>
            <p:ph type="title"/>
          </p:nvPr>
        </p:nvSpPr>
        <p:spPr/>
        <p:txBody>
          <a:bodyPr/>
          <a:lstStyle/>
          <a:p>
            <a:r>
              <a:rPr lang="en-US" dirty="0"/>
              <a:t>Queries with UNION</a:t>
            </a:r>
            <a:endParaRPr lang="en-IN" dirty="0"/>
          </a:p>
        </p:txBody>
      </p:sp>
      <p:sp>
        <p:nvSpPr>
          <p:cNvPr id="3" name="Content Placeholder 2">
            <a:extLst>
              <a:ext uri="{FF2B5EF4-FFF2-40B4-BE49-F238E27FC236}">
                <a16:creationId xmlns:a16="http://schemas.microsoft.com/office/drawing/2014/main" id="{2DA27A4E-60F0-5814-45D5-C700F5A7E2A5}"/>
              </a:ext>
            </a:extLst>
          </p:cNvPr>
          <p:cNvSpPr>
            <a:spLocks noGrp="1"/>
          </p:cNvSpPr>
          <p:nvPr>
            <p:ph idx="1"/>
          </p:nvPr>
        </p:nvSpPr>
        <p:spPr/>
        <p:txBody>
          <a:bodyPr/>
          <a:lstStyle/>
          <a:p>
            <a:r>
              <a:rPr lang="en-US" b="0" i="0" dirty="0">
                <a:solidFill>
                  <a:srgbClr val="718096"/>
                </a:solidFill>
                <a:effectLst/>
                <a:latin typeface="Roboto Mono" panose="00000009000000000000" pitchFamily="49" charset="0"/>
              </a:rPr>
              <a:t>CREATE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jj:</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{name: </a:t>
            </a:r>
            <a:r>
              <a:rPr lang="en-US" b="0" i="0" dirty="0">
                <a:solidFill>
                  <a:srgbClr val="2F855A"/>
                </a:solidFill>
                <a:effectLst/>
                <a:latin typeface="Roboto Mono" panose="00000009000000000000" pitchFamily="49" charset="0"/>
              </a:rPr>
              <a:t>"Jay-jay"</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count </a:t>
            </a:r>
            <a:r>
              <a:rPr lang="en-US" b="0" i="0" dirty="0">
                <a:solidFill>
                  <a:srgbClr val="718096"/>
                </a:solidFill>
                <a:effectLst/>
                <a:latin typeface="Roboto Mono" panose="00000009000000000000" pitchFamily="49" charset="0"/>
              </a:rPr>
              <a:t>UNION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j:</a:t>
            </a:r>
            <a:r>
              <a:rPr lang="en-US" b="0" i="0" dirty="0" err="1">
                <a:solidFill>
                  <a:srgbClr val="3182CE"/>
                </a:solidFill>
                <a:effectLst/>
                <a:latin typeface="Roboto Mono" panose="00000009000000000000" pitchFamily="49" charset="0"/>
              </a:rPr>
              <a:t>Person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WHERE</a:t>
            </a:r>
            <a:r>
              <a:rPr lang="en-US" b="0" i="0" dirty="0">
                <a:solidFill>
                  <a:srgbClr val="2D3748"/>
                </a:solidFill>
                <a:effectLst/>
                <a:latin typeface="Roboto Mono" panose="00000009000000000000" pitchFamily="49" charset="0"/>
              </a:rPr>
              <a:t> j.name </a:t>
            </a:r>
            <a:r>
              <a:rPr lang="en-US" b="0" i="0" dirty="0">
                <a:solidFill>
                  <a:srgbClr val="718096"/>
                </a:solidFill>
                <a:effectLst/>
                <a:latin typeface="Roboto Mono" panose="00000009000000000000" pitchFamily="49" charset="0"/>
              </a:rPr>
              <a:t>STARTS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"J"</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count</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count</a:t>
            </a:r>
            <a:endParaRPr lang="en-IN" dirty="0"/>
          </a:p>
        </p:txBody>
      </p:sp>
    </p:spTree>
    <p:extLst>
      <p:ext uri="{BB962C8B-B14F-4D97-AF65-F5344CB8AC3E}">
        <p14:creationId xmlns:p14="http://schemas.microsoft.com/office/powerpoint/2010/main" val="37577887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C48DC2-434D-B7FB-1F65-D797C9A77072}"/>
              </a:ext>
            </a:extLst>
          </p:cNvPr>
          <p:cNvPicPr>
            <a:picLocks noChangeAspect="1"/>
          </p:cNvPicPr>
          <p:nvPr/>
        </p:nvPicPr>
        <p:blipFill>
          <a:blip r:embed="rId2"/>
          <a:stretch>
            <a:fillRect/>
          </a:stretch>
        </p:blipFill>
        <p:spPr>
          <a:xfrm>
            <a:off x="814245" y="2776441"/>
            <a:ext cx="5029343" cy="3415274"/>
          </a:xfrm>
          <a:prstGeom prst="rect">
            <a:avLst/>
          </a:prstGeom>
        </p:spPr>
      </p:pic>
      <p:sp>
        <p:nvSpPr>
          <p:cNvPr id="7" name="Title 6">
            <a:extLst>
              <a:ext uri="{FF2B5EF4-FFF2-40B4-BE49-F238E27FC236}">
                <a16:creationId xmlns:a16="http://schemas.microsoft.com/office/drawing/2014/main" id="{27C16617-90AF-45B9-F95E-55EBB5122ED9}"/>
              </a:ext>
            </a:extLst>
          </p:cNvPr>
          <p:cNvSpPr>
            <a:spLocks noGrp="1"/>
          </p:cNvSpPr>
          <p:nvPr>
            <p:ph type="title"/>
          </p:nvPr>
        </p:nvSpPr>
        <p:spPr/>
        <p:txBody>
          <a:bodyPr/>
          <a:lstStyle/>
          <a:p>
            <a:r>
              <a:rPr lang="en-IN" dirty="0"/>
              <a:t>CASE expressions</a:t>
            </a:r>
          </a:p>
        </p:txBody>
      </p:sp>
      <p:pic>
        <p:nvPicPr>
          <p:cNvPr id="9" name="Picture 8">
            <a:extLst>
              <a:ext uri="{FF2B5EF4-FFF2-40B4-BE49-F238E27FC236}">
                <a16:creationId xmlns:a16="http://schemas.microsoft.com/office/drawing/2014/main" id="{725D493D-A8F1-D5D0-5841-C869FEAF4632}"/>
              </a:ext>
            </a:extLst>
          </p:cNvPr>
          <p:cNvPicPr>
            <a:picLocks noChangeAspect="1"/>
          </p:cNvPicPr>
          <p:nvPr/>
        </p:nvPicPr>
        <p:blipFill>
          <a:blip r:embed="rId3"/>
          <a:stretch>
            <a:fillRect/>
          </a:stretch>
        </p:blipFill>
        <p:spPr>
          <a:xfrm>
            <a:off x="6595900" y="2776441"/>
            <a:ext cx="5319875" cy="3415274"/>
          </a:xfrm>
          <a:prstGeom prst="rect">
            <a:avLst/>
          </a:prstGeom>
        </p:spPr>
      </p:pic>
    </p:spTree>
    <p:extLst>
      <p:ext uri="{BB962C8B-B14F-4D97-AF65-F5344CB8AC3E}">
        <p14:creationId xmlns:p14="http://schemas.microsoft.com/office/powerpoint/2010/main" val="217493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7153-EB18-BCEB-B0F1-F4DD243354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874A9C-7338-E804-B8F6-93B38F8C38E8}"/>
              </a:ext>
            </a:extLst>
          </p:cNvPr>
          <p:cNvSpPr>
            <a:spLocks noGrp="1"/>
          </p:cNvSpPr>
          <p:nvPr>
            <p:ph idx="1"/>
          </p:nvPr>
        </p:nvSpPr>
        <p:spPr>
          <a:xfrm>
            <a:off x="1154954" y="2603499"/>
            <a:ext cx="10375059" cy="3897313"/>
          </a:xfrm>
        </p:spPr>
        <p:txBody>
          <a:bodyPr/>
          <a:lstStyle/>
          <a:p>
            <a:endParaRPr lang="en-IN" dirty="0"/>
          </a:p>
        </p:txBody>
      </p:sp>
    </p:spTree>
    <p:extLst>
      <p:ext uri="{BB962C8B-B14F-4D97-AF65-F5344CB8AC3E}">
        <p14:creationId xmlns:p14="http://schemas.microsoft.com/office/powerpoint/2010/main" val="10658961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BF456-0297-2ECB-156A-FEC8811D6971}"/>
              </a:ext>
            </a:extLst>
          </p:cNvPr>
          <p:cNvPicPr>
            <a:picLocks noChangeAspect="1"/>
          </p:cNvPicPr>
          <p:nvPr/>
        </p:nvPicPr>
        <p:blipFill>
          <a:blip r:embed="rId2"/>
          <a:stretch>
            <a:fillRect/>
          </a:stretch>
        </p:blipFill>
        <p:spPr>
          <a:xfrm>
            <a:off x="257175" y="1014414"/>
            <a:ext cx="11787188" cy="5172074"/>
          </a:xfrm>
          <a:prstGeom prst="rect">
            <a:avLst/>
          </a:prstGeom>
        </p:spPr>
      </p:pic>
      <p:pic>
        <p:nvPicPr>
          <p:cNvPr id="5" name="Picture 4">
            <a:extLst>
              <a:ext uri="{FF2B5EF4-FFF2-40B4-BE49-F238E27FC236}">
                <a16:creationId xmlns:a16="http://schemas.microsoft.com/office/drawing/2014/main" id="{AFB04255-CCE4-E488-6336-3FAE6C3B82D6}"/>
              </a:ext>
            </a:extLst>
          </p:cNvPr>
          <p:cNvPicPr>
            <a:picLocks noChangeAspect="1"/>
          </p:cNvPicPr>
          <p:nvPr/>
        </p:nvPicPr>
        <p:blipFill>
          <a:blip r:embed="rId3"/>
          <a:stretch>
            <a:fillRect/>
          </a:stretch>
        </p:blipFill>
        <p:spPr>
          <a:xfrm>
            <a:off x="394800" y="6186488"/>
            <a:ext cx="11540025" cy="461986"/>
          </a:xfrm>
          <a:prstGeom prst="rect">
            <a:avLst/>
          </a:prstGeom>
        </p:spPr>
      </p:pic>
    </p:spTree>
    <p:extLst>
      <p:ext uri="{BB962C8B-B14F-4D97-AF65-F5344CB8AC3E}">
        <p14:creationId xmlns:p14="http://schemas.microsoft.com/office/powerpoint/2010/main" val="31278641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728B-8F74-309D-3F35-01EF8D4060C4}"/>
              </a:ext>
            </a:extLst>
          </p:cNvPr>
          <p:cNvSpPr>
            <a:spLocks noGrp="1"/>
          </p:cNvSpPr>
          <p:nvPr>
            <p:ph type="title"/>
          </p:nvPr>
        </p:nvSpPr>
        <p:spPr/>
        <p:txBody>
          <a:bodyPr/>
          <a:lstStyle/>
          <a:p>
            <a:r>
              <a:rPr lang="en-IN" dirty="0"/>
              <a:t>CASE expressions</a:t>
            </a:r>
          </a:p>
        </p:txBody>
      </p:sp>
      <p:pic>
        <p:nvPicPr>
          <p:cNvPr id="6" name="Picture 5">
            <a:extLst>
              <a:ext uri="{FF2B5EF4-FFF2-40B4-BE49-F238E27FC236}">
                <a16:creationId xmlns:a16="http://schemas.microsoft.com/office/drawing/2014/main" id="{E787B645-BAC5-D33E-D7D1-E75FDC816D96}"/>
              </a:ext>
            </a:extLst>
          </p:cNvPr>
          <p:cNvPicPr>
            <a:picLocks noChangeAspect="1"/>
          </p:cNvPicPr>
          <p:nvPr/>
        </p:nvPicPr>
        <p:blipFill>
          <a:blip r:embed="rId2"/>
          <a:stretch>
            <a:fillRect/>
          </a:stretch>
        </p:blipFill>
        <p:spPr>
          <a:xfrm>
            <a:off x="4191000" y="2333625"/>
            <a:ext cx="3810000" cy="4524375"/>
          </a:xfrm>
          <a:prstGeom prst="rect">
            <a:avLst/>
          </a:prstGeom>
        </p:spPr>
      </p:pic>
    </p:spTree>
    <p:extLst>
      <p:ext uri="{BB962C8B-B14F-4D97-AF65-F5344CB8AC3E}">
        <p14:creationId xmlns:p14="http://schemas.microsoft.com/office/powerpoint/2010/main" val="33057081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4F92A5-FA38-E54C-C14D-31C4ED95AFE6}"/>
              </a:ext>
            </a:extLst>
          </p:cNvPr>
          <p:cNvSpPr txBox="1"/>
          <p:nvPr/>
        </p:nvSpPr>
        <p:spPr>
          <a:xfrm>
            <a:off x="1403746" y="659903"/>
            <a:ext cx="8497491" cy="646331"/>
          </a:xfrm>
          <a:prstGeom prst="rect">
            <a:avLst/>
          </a:prstGeom>
          <a:noFill/>
        </p:spPr>
        <p:txBody>
          <a:bodyPr wrap="square">
            <a:spAutoFit/>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(n)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CASE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n.eyes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'blue'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'brown'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2</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ELSE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3</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END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result</a:t>
            </a:r>
            <a:endParaRPr lang="en-IN" dirty="0"/>
          </a:p>
        </p:txBody>
      </p:sp>
      <p:sp>
        <p:nvSpPr>
          <p:cNvPr id="5" name="TextBox 4">
            <a:extLst>
              <a:ext uri="{FF2B5EF4-FFF2-40B4-BE49-F238E27FC236}">
                <a16:creationId xmlns:a16="http://schemas.microsoft.com/office/drawing/2014/main" id="{7F4309ED-8617-E657-41F6-699770AAA4B0}"/>
              </a:ext>
            </a:extLst>
          </p:cNvPr>
          <p:cNvSpPr txBox="1"/>
          <p:nvPr/>
        </p:nvSpPr>
        <p:spPr>
          <a:xfrm>
            <a:off x="1403745" y="2117228"/>
            <a:ext cx="8497491" cy="646331"/>
          </a:xfrm>
          <a:prstGeom prst="rect">
            <a:avLst/>
          </a:prstGeom>
          <a:noFill/>
        </p:spPr>
        <p:txBody>
          <a:bodyPr wrap="square">
            <a:spAutoFit/>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(n)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CASE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n.eyes</a:t>
            </a:r>
            <a:r>
              <a:rPr lang="en-US" b="0" i="0" dirty="0">
                <a:solidFill>
                  <a:srgbClr val="2D3748"/>
                </a:solidFill>
                <a:effectLst/>
                <a:latin typeface="Roboto Mono" panose="00000009000000000000" pitchFamily="49" charset="0"/>
              </a:rPr>
              <a:t> = </a:t>
            </a:r>
            <a:r>
              <a:rPr lang="en-US" b="0" i="0" dirty="0">
                <a:solidFill>
                  <a:srgbClr val="2F855A"/>
                </a:solidFill>
                <a:effectLst/>
                <a:latin typeface="Roboto Mono" panose="00000009000000000000" pitchFamily="49" charset="0"/>
              </a:rPr>
              <a:t>'blue'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&lt; </a:t>
            </a:r>
            <a:r>
              <a:rPr lang="en-US" b="0" i="0" dirty="0">
                <a:solidFill>
                  <a:srgbClr val="3182CE"/>
                </a:solidFill>
                <a:effectLst/>
                <a:latin typeface="Roboto Mono" panose="00000009000000000000" pitchFamily="49" charset="0"/>
              </a:rPr>
              <a:t>40</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2</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ELSE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3</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END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result</a:t>
            </a:r>
            <a:endParaRPr lang="en-IN" dirty="0"/>
          </a:p>
        </p:txBody>
      </p:sp>
      <p:sp>
        <p:nvSpPr>
          <p:cNvPr id="7" name="TextBox 6">
            <a:extLst>
              <a:ext uri="{FF2B5EF4-FFF2-40B4-BE49-F238E27FC236}">
                <a16:creationId xmlns:a16="http://schemas.microsoft.com/office/drawing/2014/main" id="{49A10FF3-7E60-C9A5-8F5D-66895FADE8AA}"/>
              </a:ext>
            </a:extLst>
          </p:cNvPr>
          <p:cNvSpPr txBox="1"/>
          <p:nvPr/>
        </p:nvSpPr>
        <p:spPr>
          <a:xfrm>
            <a:off x="1403745" y="3429000"/>
            <a:ext cx="8497490" cy="646331"/>
          </a:xfrm>
          <a:prstGeom prst="rect">
            <a:avLst/>
          </a:prstGeom>
          <a:noFill/>
        </p:spPr>
        <p:txBody>
          <a:bodyPr wrap="square">
            <a:spAutoFit/>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(n)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n.name, </a:t>
            </a:r>
            <a:r>
              <a:rPr lang="en-US" b="0" i="0" dirty="0">
                <a:solidFill>
                  <a:srgbClr val="718096"/>
                </a:solidFill>
                <a:effectLst/>
                <a:latin typeface="Roboto Mono" panose="00000009000000000000" pitchFamily="49" charset="0"/>
              </a:rPr>
              <a:t>CASE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ELSE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 </a:t>
            </a:r>
            <a:r>
              <a:rPr lang="en-US" b="0" i="0" dirty="0">
                <a:solidFill>
                  <a:srgbClr val="3182CE"/>
                </a:solidFill>
                <a:effectLst/>
                <a:latin typeface="Roboto Mono" panose="00000009000000000000" pitchFamily="49" charset="0"/>
              </a:rPr>
              <a:t>10</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END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age_10_years_ago</a:t>
            </a:r>
            <a:endParaRPr lang="en-IN" dirty="0"/>
          </a:p>
        </p:txBody>
      </p:sp>
      <p:sp>
        <p:nvSpPr>
          <p:cNvPr id="9" name="TextBox 8">
            <a:extLst>
              <a:ext uri="{FF2B5EF4-FFF2-40B4-BE49-F238E27FC236}">
                <a16:creationId xmlns:a16="http://schemas.microsoft.com/office/drawing/2014/main" id="{C53B5EE6-49F9-B135-23C8-13E4233027DB}"/>
              </a:ext>
            </a:extLst>
          </p:cNvPr>
          <p:cNvSpPr txBox="1"/>
          <p:nvPr/>
        </p:nvSpPr>
        <p:spPr>
          <a:xfrm>
            <a:off x="1403744" y="4517529"/>
            <a:ext cx="8497489" cy="646331"/>
          </a:xfrm>
          <a:prstGeom prst="rect">
            <a:avLst/>
          </a:prstGeom>
          <a:noFill/>
        </p:spPr>
        <p:txBody>
          <a:bodyPr wrap="square">
            <a:spAutoFit/>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(n) </a:t>
            </a:r>
            <a:r>
              <a:rPr lang="en-US" b="0" i="0" dirty="0">
                <a:solidFill>
                  <a:srgbClr val="718096"/>
                </a:solidFill>
                <a:effectLst/>
                <a:latin typeface="Roboto Mono" panose="00000009000000000000" pitchFamily="49" charset="0"/>
              </a:rPr>
              <a:t>RETURN</a:t>
            </a:r>
            <a:r>
              <a:rPr lang="en-US" b="0" i="0" dirty="0">
                <a:solidFill>
                  <a:srgbClr val="2D3748"/>
                </a:solidFill>
                <a:effectLst/>
                <a:latin typeface="Roboto Mono" panose="00000009000000000000" pitchFamily="49" charset="0"/>
              </a:rPr>
              <a:t> n.name, </a:t>
            </a:r>
            <a:r>
              <a:rPr lang="en-US" b="0" i="0" dirty="0">
                <a:solidFill>
                  <a:srgbClr val="718096"/>
                </a:solidFill>
                <a:effectLst/>
                <a:latin typeface="Roboto Mono" panose="00000009000000000000" pitchFamily="49" charset="0"/>
              </a:rPr>
              <a:t>CASE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IS</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NULL</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ELSE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n.age</a:t>
            </a:r>
            <a:r>
              <a:rPr lang="en-US" b="0" i="0" dirty="0">
                <a:solidFill>
                  <a:srgbClr val="2D3748"/>
                </a:solidFill>
                <a:effectLst/>
                <a:latin typeface="Roboto Mono" panose="00000009000000000000" pitchFamily="49" charset="0"/>
              </a:rPr>
              <a:t> - </a:t>
            </a:r>
            <a:r>
              <a:rPr lang="en-US" b="0" i="0" dirty="0">
                <a:solidFill>
                  <a:srgbClr val="3182CE"/>
                </a:solidFill>
                <a:effectLst/>
                <a:latin typeface="Roboto Mono" panose="00000009000000000000" pitchFamily="49" charset="0"/>
              </a:rPr>
              <a:t>10</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END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age_10_years_ago</a:t>
            </a:r>
            <a:endParaRPr lang="en-IN" dirty="0"/>
          </a:p>
        </p:txBody>
      </p:sp>
      <p:sp>
        <p:nvSpPr>
          <p:cNvPr id="11" name="TextBox 10">
            <a:extLst>
              <a:ext uri="{FF2B5EF4-FFF2-40B4-BE49-F238E27FC236}">
                <a16:creationId xmlns:a16="http://schemas.microsoft.com/office/drawing/2014/main" id="{96BAD455-D81D-991D-996F-1B2254EDA7C4}"/>
              </a:ext>
            </a:extLst>
          </p:cNvPr>
          <p:cNvSpPr txBox="1"/>
          <p:nvPr/>
        </p:nvSpPr>
        <p:spPr>
          <a:xfrm>
            <a:off x="1403744" y="5606058"/>
            <a:ext cx="8497488" cy="923330"/>
          </a:xfrm>
          <a:prstGeom prst="rect">
            <a:avLst/>
          </a:prstGeom>
          <a:noFill/>
        </p:spPr>
        <p:txBody>
          <a:bodyPr wrap="square">
            <a:spAutoFit/>
          </a:bodyPr>
          <a:lstStyle/>
          <a:p>
            <a:r>
              <a:rPr lang="en-US" b="0" i="0" dirty="0">
                <a:solidFill>
                  <a:srgbClr val="718096"/>
                </a:solidFill>
                <a:effectLst/>
                <a:latin typeface="Roboto Mono" panose="00000009000000000000" pitchFamily="49" charset="0"/>
              </a:rPr>
              <a:t>MATCH</a:t>
            </a:r>
            <a:r>
              <a:rPr lang="en-US" b="0" i="0" dirty="0">
                <a:solidFill>
                  <a:srgbClr val="2D3748"/>
                </a:solidFill>
                <a:effectLst/>
                <a:latin typeface="Roboto Mono" panose="00000009000000000000" pitchFamily="49" charset="0"/>
              </a:rPr>
              <a:t> (n) </a:t>
            </a:r>
            <a:r>
              <a:rPr lang="en-US" b="0" i="0" dirty="0">
                <a:solidFill>
                  <a:srgbClr val="718096"/>
                </a:solidFill>
                <a:effectLst/>
                <a:latin typeface="Roboto Mono" panose="00000009000000000000" pitchFamily="49" charset="0"/>
              </a:rPr>
              <a:t>WITH</a:t>
            </a:r>
            <a:r>
              <a:rPr lang="en-US" b="0" i="0" dirty="0">
                <a:solidFill>
                  <a:srgbClr val="2D3748"/>
                </a:solidFill>
                <a:effectLst/>
                <a:latin typeface="Roboto Mono" panose="00000009000000000000" pitchFamily="49" charset="0"/>
              </a:rPr>
              <a:t> n, </a:t>
            </a:r>
            <a:r>
              <a:rPr lang="en-US" b="0" i="0" dirty="0">
                <a:solidFill>
                  <a:srgbClr val="718096"/>
                </a:solidFill>
                <a:effectLst/>
                <a:latin typeface="Roboto Mono" panose="00000009000000000000" pitchFamily="49" charset="0"/>
              </a:rPr>
              <a:t>CASE</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n.eyes</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'blue'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1</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WHEN</a:t>
            </a:r>
            <a:r>
              <a:rPr lang="en-US" b="0" i="0" dirty="0">
                <a:solidFill>
                  <a:srgbClr val="2D3748"/>
                </a:solidFill>
                <a:effectLst/>
                <a:latin typeface="Roboto Mono" panose="00000009000000000000" pitchFamily="49" charset="0"/>
              </a:rPr>
              <a:t> </a:t>
            </a:r>
            <a:r>
              <a:rPr lang="en-US" b="0" i="0" dirty="0">
                <a:solidFill>
                  <a:srgbClr val="2F855A"/>
                </a:solidFill>
                <a:effectLst/>
                <a:latin typeface="Roboto Mono" panose="00000009000000000000" pitchFamily="49" charset="0"/>
              </a:rPr>
              <a:t>'brown'</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THEN</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2</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ELSE</a:t>
            </a:r>
            <a:r>
              <a:rPr lang="en-US" b="0" i="0" dirty="0">
                <a:solidFill>
                  <a:srgbClr val="2D3748"/>
                </a:solidFill>
                <a:effectLst/>
                <a:latin typeface="Roboto Mono" panose="00000009000000000000" pitchFamily="49" charset="0"/>
              </a:rPr>
              <a:t> </a:t>
            </a:r>
            <a:r>
              <a:rPr lang="en-US" b="0" i="0" dirty="0">
                <a:solidFill>
                  <a:srgbClr val="3182CE"/>
                </a:solidFill>
                <a:effectLst/>
                <a:latin typeface="Roboto Mono" panose="00000009000000000000" pitchFamily="49" charset="0"/>
              </a:rPr>
              <a:t>3</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END</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AS</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colourCode</a:t>
            </a:r>
            <a:r>
              <a:rPr lang="en-US" b="0" i="0" dirty="0">
                <a:solidFill>
                  <a:srgbClr val="2D3748"/>
                </a:solidFill>
                <a:effectLst/>
                <a:latin typeface="Roboto Mono" panose="00000009000000000000" pitchFamily="49" charset="0"/>
              </a:rPr>
              <a:t> </a:t>
            </a:r>
            <a:r>
              <a:rPr lang="en-US" b="0" i="0" dirty="0">
                <a:solidFill>
                  <a:srgbClr val="718096"/>
                </a:solidFill>
                <a:effectLst/>
                <a:latin typeface="Roboto Mono" panose="00000009000000000000" pitchFamily="49" charset="0"/>
              </a:rPr>
              <a:t>SET</a:t>
            </a:r>
            <a:r>
              <a:rPr lang="en-US" b="0" i="0" dirty="0">
                <a:solidFill>
                  <a:srgbClr val="2D3748"/>
                </a:solidFill>
                <a:effectLst/>
                <a:latin typeface="Roboto Mono" panose="00000009000000000000" pitchFamily="49" charset="0"/>
              </a:rPr>
              <a:t> </a:t>
            </a:r>
            <a:r>
              <a:rPr lang="en-US" b="0" i="0" dirty="0" err="1">
                <a:solidFill>
                  <a:srgbClr val="2D3748"/>
                </a:solidFill>
                <a:effectLst/>
                <a:latin typeface="Roboto Mono" panose="00000009000000000000" pitchFamily="49" charset="0"/>
              </a:rPr>
              <a:t>n.colourCode</a:t>
            </a:r>
            <a:r>
              <a:rPr lang="en-US" b="0" i="0" dirty="0">
                <a:solidFill>
                  <a:srgbClr val="2D3748"/>
                </a:solidFill>
                <a:effectLst/>
                <a:latin typeface="Roboto Mono" panose="00000009000000000000" pitchFamily="49" charset="0"/>
              </a:rPr>
              <a:t> = </a:t>
            </a:r>
            <a:r>
              <a:rPr lang="en-US" b="0" i="0" dirty="0" err="1">
                <a:solidFill>
                  <a:srgbClr val="2D3748"/>
                </a:solidFill>
                <a:effectLst/>
                <a:latin typeface="Roboto Mono" panose="00000009000000000000" pitchFamily="49" charset="0"/>
              </a:rPr>
              <a:t>colourCode</a:t>
            </a:r>
            <a:endParaRPr lang="en-IN" dirty="0"/>
          </a:p>
        </p:txBody>
      </p:sp>
    </p:spTree>
    <p:extLst>
      <p:ext uri="{BB962C8B-B14F-4D97-AF65-F5344CB8AC3E}">
        <p14:creationId xmlns:p14="http://schemas.microsoft.com/office/powerpoint/2010/main" val="15885957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B94C-C108-E3E7-93ED-8F1FDAB2B311}"/>
              </a:ext>
            </a:extLst>
          </p:cNvPr>
          <p:cNvSpPr>
            <a:spLocks noGrp="1"/>
          </p:cNvSpPr>
          <p:nvPr>
            <p:ph type="title"/>
          </p:nvPr>
        </p:nvSpPr>
        <p:spPr/>
        <p:txBody>
          <a:bodyPr/>
          <a:lstStyle/>
          <a:p>
            <a:r>
              <a:rPr lang="en-US" dirty="0"/>
              <a:t>Filtering on a dynamically-computed property key using the [] operator</a:t>
            </a:r>
            <a:endParaRPr lang="en-IN" dirty="0"/>
          </a:p>
        </p:txBody>
      </p:sp>
      <p:sp>
        <p:nvSpPr>
          <p:cNvPr id="3" name="Content Placeholder 2">
            <a:extLst>
              <a:ext uri="{FF2B5EF4-FFF2-40B4-BE49-F238E27FC236}">
                <a16:creationId xmlns:a16="http://schemas.microsoft.com/office/drawing/2014/main" id="{373CF7BF-00B3-DF21-C2B4-65EE7F4E41C1}"/>
              </a:ext>
            </a:extLst>
          </p:cNvPr>
          <p:cNvSpPr>
            <a:spLocks noGrp="1"/>
          </p:cNvSpPr>
          <p:nvPr>
            <p:ph idx="1"/>
          </p:nvPr>
        </p:nvSpPr>
        <p:spPr/>
        <p:txBody>
          <a:bodyPr/>
          <a:lstStyle/>
          <a:p>
            <a:r>
              <a:rPr lang="en-IN" b="0" i="0" dirty="0">
                <a:solidFill>
                  <a:srgbClr val="718096"/>
                </a:solidFill>
                <a:effectLst/>
                <a:latin typeface="Roboto Mono" panose="00000009000000000000" pitchFamily="49" charset="0"/>
              </a:rPr>
              <a:t>CREATE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a:</a:t>
            </a:r>
            <a:r>
              <a:rPr lang="en-IN" b="0" i="0" dirty="0" err="1">
                <a:solidFill>
                  <a:srgbClr val="3182CE"/>
                </a:solidFill>
                <a:effectLst/>
                <a:latin typeface="Roboto Mono" panose="00000009000000000000" pitchFamily="49" charset="0"/>
              </a:rPr>
              <a:t>Restaurant</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'Hungry Jo'</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rating_hygiene</a:t>
            </a:r>
            <a:r>
              <a:rPr lang="en-IN" b="0" i="0" dirty="0">
                <a:solidFill>
                  <a:srgbClr val="2D3748"/>
                </a:solidFill>
                <a:effectLst/>
                <a:latin typeface="Roboto Mono" panose="00000009000000000000" pitchFamily="49" charset="0"/>
              </a:rPr>
              <a:t>: </a:t>
            </a:r>
            <a:r>
              <a:rPr lang="en-IN" b="0" i="0" dirty="0">
                <a:solidFill>
                  <a:srgbClr val="3182CE"/>
                </a:solidFill>
                <a:effectLst/>
                <a:latin typeface="Roboto Mono" panose="00000009000000000000" pitchFamily="49" charset="0"/>
              </a:rPr>
              <a:t>10</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rating_food</a:t>
            </a:r>
            <a:r>
              <a:rPr lang="en-IN" b="0" i="0" dirty="0">
                <a:solidFill>
                  <a:srgbClr val="2D3748"/>
                </a:solidFill>
                <a:effectLst/>
                <a:latin typeface="Roboto Mono" panose="00000009000000000000" pitchFamily="49" charset="0"/>
              </a:rPr>
              <a:t>: </a:t>
            </a:r>
            <a:r>
              <a:rPr lang="en-IN" b="0" i="0" dirty="0">
                <a:solidFill>
                  <a:srgbClr val="3182CE"/>
                </a:solidFill>
                <a:effectLst/>
                <a:latin typeface="Roboto Mono" panose="00000009000000000000" pitchFamily="49" charset="0"/>
              </a:rPr>
              <a:t>7</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b:</a:t>
            </a:r>
            <a:r>
              <a:rPr lang="en-IN" b="0" i="0" dirty="0" err="1">
                <a:solidFill>
                  <a:srgbClr val="3182CE"/>
                </a:solidFill>
                <a:effectLst/>
                <a:latin typeface="Roboto Mono" panose="00000009000000000000" pitchFamily="49" charset="0"/>
              </a:rPr>
              <a:t>Restaurant</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'Buttercup Tea Rooms'</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rating_hygiene</a:t>
            </a:r>
            <a:r>
              <a:rPr lang="en-IN" b="0" i="0" dirty="0">
                <a:solidFill>
                  <a:srgbClr val="2D3748"/>
                </a:solidFill>
                <a:effectLst/>
                <a:latin typeface="Roboto Mono" panose="00000009000000000000" pitchFamily="49" charset="0"/>
              </a:rPr>
              <a:t>: </a:t>
            </a:r>
            <a:r>
              <a:rPr lang="en-IN" b="0" i="0" dirty="0">
                <a:solidFill>
                  <a:srgbClr val="3182CE"/>
                </a:solidFill>
                <a:effectLst/>
                <a:latin typeface="Roboto Mono" panose="00000009000000000000" pitchFamily="49" charset="0"/>
              </a:rPr>
              <a:t>5</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rating_food</a:t>
            </a:r>
            <a:r>
              <a:rPr lang="en-IN" b="0" i="0" dirty="0">
                <a:solidFill>
                  <a:srgbClr val="2D3748"/>
                </a:solidFill>
                <a:effectLst/>
                <a:latin typeface="Roboto Mono" panose="00000009000000000000" pitchFamily="49" charset="0"/>
              </a:rPr>
              <a:t>: </a:t>
            </a:r>
            <a:r>
              <a:rPr lang="en-IN" b="0" i="0" dirty="0">
                <a:solidFill>
                  <a:srgbClr val="3182CE"/>
                </a:solidFill>
                <a:effectLst/>
                <a:latin typeface="Roboto Mono" panose="00000009000000000000" pitchFamily="49" charset="0"/>
              </a:rPr>
              <a:t>6</a:t>
            </a:r>
            <a:r>
              <a:rPr lang="en-IN" b="0" i="0" dirty="0">
                <a:solidFill>
                  <a:srgbClr val="2D3748"/>
                </a:solidFill>
                <a:effectLst/>
                <a:latin typeface="Roboto Mono" panose="00000009000000000000" pitchFamily="49" charset="0"/>
              </a:rPr>
              <a:t>}), (c1:</a:t>
            </a:r>
            <a:r>
              <a:rPr lang="en-IN" b="0" i="0" dirty="0">
                <a:solidFill>
                  <a:srgbClr val="3182CE"/>
                </a:solidFill>
                <a:effectLst/>
                <a:latin typeface="Roboto Mono" panose="00000009000000000000" pitchFamily="49" charset="0"/>
              </a:rPr>
              <a:t>Category</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'hygiene'</a:t>
            </a:r>
            <a:r>
              <a:rPr lang="en-IN" b="0" i="0" dirty="0">
                <a:solidFill>
                  <a:srgbClr val="2D3748"/>
                </a:solidFill>
                <a:effectLst/>
                <a:latin typeface="Roboto Mono" panose="00000009000000000000" pitchFamily="49" charset="0"/>
              </a:rPr>
              <a:t>}), (c2:</a:t>
            </a:r>
            <a:r>
              <a:rPr lang="en-IN" b="0" i="0" dirty="0">
                <a:solidFill>
                  <a:srgbClr val="3182CE"/>
                </a:solidFill>
                <a:effectLst/>
                <a:latin typeface="Roboto Mono" panose="00000009000000000000" pitchFamily="49" charset="0"/>
              </a:rPr>
              <a:t>Category</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'food'</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WITH</a:t>
            </a:r>
            <a:r>
              <a:rPr lang="en-IN" b="0" i="0" dirty="0">
                <a:solidFill>
                  <a:srgbClr val="2D3748"/>
                </a:solidFill>
                <a:effectLst/>
                <a:latin typeface="Roboto Mono" panose="00000009000000000000" pitchFamily="49" charset="0"/>
              </a:rPr>
              <a:t> a, b, c1, c2 </a:t>
            </a: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restaurant:</a:t>
            </a:r>
            <a:r>
              <a:rPr lang="en-IN" b="0" i="0" dirty="0" err="1">
                <a:solidFill>
                  <a:srgbClr val="3182CE"/>
                </a:solidFill>
                <a:effectLst/>
                <a:latin typeface="Roboto Mono" panose="00000009000000000000" pitchFamily="49" charset="0"/>
              </a:rPr>
              <a:t>Restaurant</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category:</a:t>
            </a:r>
            <a:r>
              <a:rPr lang="en-IN" b="0" i="0" dirty="0" err="1">
                <a:solidFill>
                  <a:srgbClr val="3182CE"/>
                </a:solidFill>
                <a:effectLst/>
                <a:latin typeface="Roboto Mono" panose="00000009000000000000" pitchFamily="49" charset="0"/>
              </a:rPr>
              <a:t>Category</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WHERE</a:t>
            </a:r>
            <a:r>
              <a:rPr lang="en-IN" b="0" i="0" dirty="0">
                <a:solidFill>
                  <a:srgbClr val="2D3748"/>
                </a:solidFill>
                <a:effectLst/>
                <a:latin typeface="Roboto Mono" panose="00000009000000000000" pitchFamily="49" charset="0"/>
              </a:rPr>
              <a:t> restaurant[</a:t>
            </a:r>
            <a:r>
              <a:rPr lang="en-IN" b="0" i="0" dirty="0">
                <a:solidFill>
                  <a:srgbClr val="2F855A"/>
                </a:solidFill>
                <a:effectLst/>
                <a:latin typeface="Roboto Mono" panose="00000009000000000000" pitchFamily="49" charset="0"/>
              </a:rPr>
              <a:t>"rating_"</a:t>
            </a:r>
            <a:r>
              <a:rPr lang="en-IN" b="0" i="0" dirty="0">
                <a:solidFill>
                  <a:srgbClr val="2D3748"/>
                </a:solidFill>
                <a:effectLst/>
                <a:latin typeface="Roboto Mono" panose="00000009000000000000" pitchFamily="49" charset="0"/>
              </a:rPr>
              <a:t> + category.name] &gt; </a:t>
            </a:r>
            <a:r>
              <a:rPr lang="en-IN" b="0" i="0" dirty="0">
                <a:solidFill>
                  <a:srgbClr val="3182CE"/>
                </a:solidFill>
                <a:effectLst/>
                <a:latin typeface="Roboto Mono" panose="00000009000000000000" pitchFamily="49" charset="0"/>
              </a:rPr>
              <a:t>6</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DISTINCT</a:t>
            </a:r>
            <a:r>
              <a:rPr lang="en-IN" b="0" i="0" dirty="0">
                <a:solidFill>
                  <a:srgbClr val="2D3748"/>
                </a:solidFill>
                <a:effectLst/>
                <a:latin typeface="Roboto Mono" panose="00000009000000000000" pitchFamily="49" charset="0"/>
              </a:rPr>
              <a:t> restaurant.name	</a:t>
            </a:r>
            <a:endParaRPr lang="en-IN" dirty="0"/>
          </a:p>
        </p:txBody>
      </p:sp>
    </p:spTree>
    <p:extLst>
      <p:ext uri="{BB962C8B-B14F-4D97-AF65-F5344CB8AC3E}">
        <p14:creationId xmlns:p14="http://schemas.microsoft.com/office/powerpoint/2010/main" val="10457436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2C5E-1D03-58D0-3E60-A169FD03EA26}"/>
              </a:ext>
            </a:extLst>
          </p:cNvPr>
          <p:cNvSpPr>
            <a:spLocks noGrp="1"/>
          </p:cNvSpPr>
          <p:nvPr>
            <p:ph type="title"/>
          </p:nvPr>
        </p:nvSpPr>
        <p:spPr/>
        <p:txBody>
          <a:bodyPr/>
          <a:lstStyle/>
          <a:p>
            <a:r>
              <a:rPr lang="en-US" dirty="0"/>
              <a:t>Replacing all properties of a node or relationship using the = operator</a:t>
            </a:r>
            <a:endParaRPr lang="en-IN" dirty="0"/>
          </a:p>
        </p:txBody>
      </p:sp>
      <p:sp>
        <p:nvSpPr>
          <p:cNvPr id="3" name="Content Placeholder 2">
            <a:extLst>
              <a:ext uri="{FF2B5EF4-FFF2-40B4-BE49-F238E27FC236}">
                <a16:creationId xmlns:a16="http://schemas.microsoft.com/office/drawing/2014/main" id="{52E88C05-7520-F2D2-4460-53BE961AAADF}"/>
              </a:ext>
            </a:extLst>
          </p:cNvPr>
          <p:cNvSpPr>
            <a:spLocks noGrp="1"/>
          </p:cNvSpPr>
          <p:nvPr>
            <p:ph idx="1"/>
          </p:nvPr>
        </p:nvSpPr>
        <p:spPr/>
        <p:txBody>
          <a:bodyPr/>
          <a:lstStyle/>
          <a:p>
            <a:r>
              <a:rPr lang="en-IN" b="0" i="0" dirty="0">
                <a:solidFill>
                  <a:srgbClr val="718096"/>
                </a:solidFill>
                <a:effectLst/>
                <a:latin typeface="Roboto Mono" panose="00000009000000000000" pitchFamily="49" charset="0"/>
              </a:rPr>
              <a:t>CREATE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a:</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'Sofia'</a:t>
            </a:r>
            <a:r>
              <a:rPr lang="en-IN" b="0" i="0" dirty="0">
                <a:solidFill>
                  <a:srgbClr val="2D3748"/>
                </a:solidFill>
                <a:effectLst/>
                <a:latin typeface="Roboto Mono" panose="00000009000000000000" pitchFamily="49" charset="0"/>
              </a:rPr>
              <a:t>, age: </a:t>
            </a:r>
            <a:r>
              <a:rPr lang="en-IN" b="0" i="0" dirty="0">
                <a:solidFill>
                  <a:srgbClr val="3182CE"/>
                </a:solidFill>
                <a:effectLst/>
                <a:latin typeface="Roboto Mono" panose="00000009000000000000" pitchFamily="49" charset="0"/>
              </a:rPr>
              <a:t>20</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WITH</a:t>
            </a:r>
            <a:r>
              <a:rPr lang="en-IN" b="0" i="0" dirty="0">
                <a:solidFill>
                  <a:srgbClr val="2D3748"/>
                </a:solidFill>
                <a:effectLst/>
                <a:latin typeface="Roboto Mono" panose="00000009000000000000" pitchFamily="49" charset="0"/>
              </a:rPr>
              <a:t> a </a:t>
            </a: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p:</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'Sofia'</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SET</a:t>
            </a:r>
            <a:r>
              <a:rPr lang="en-IN" b="0" i="0" dirty="0">
                <a:solidFill>
                  <a:srgbClr val="2D3748"/>
                </a:solidFill>
                <a:effectLst/>
                <a:latin typeface="Roboto Mono" panose="00000009000000000000" pitchFamily="49" charset="0"/>
              </a:rPr>
              <a:t> p = {name: </a:t>
            </a:r>
            <a:r>
              <a:rPr lang="en-IN" b="0" i="0" dirty="0">
                <a:solidFill>
                  <a:srgbClr val="2F855A"/>
                </a:solidFill>
                <a:effectLst/>
                <a:latin typeface="Roboto Mono" panose="00000009000000000000" pitchFamily="49" charset="0"/>
              </a:rPr>
              <a:t>'Ellen'</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livesIn</a:t>
            </a:r>
            <a:r>
              <a:rPr lang="en-IN" b="0" i="0" dirty="0">
                <a:solidFill>
                  <a:srgbClr val="2D3748"/>
                </a:solidFill>
                <a:effectLst/>
                <a:latin typeface="Roboto Mono" panose="00000009000000000000" pitchFamily="49" charset="0"/>
              </a:rPr>
              <a:t>: </a:t>
            </a:r>
            <a:r>
              <a:rPr lang="en-IN" b="0" i="0" dirty="0">
                <a:solidFill>
                  <a:srgbClr val="2F855A"/>
                </a:solidFill>
                <a:effectLst/>
                <a:latin typeface="Roboto Mono" panose="00000009000000000000" pitchFamily="49" charset="0"/>
              </a:rPr>
              <a:t>'London'</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p.name, </a:t>
            </a:r>
            <a:r>
              <a:rPr lang="en-IN" b="0" i="0" dirty="0" err="1">
                <a:solidFill>
                  <a:srgbClr val="2D3748"/>
                </a:solidFill>
                <a:effectLst/>
                <a:latin typeface="Roboto Mono" panose="00000009000000000000" pitchFamily="49" charset="0"/>
              </a:rPr>
              <a:t>p.age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p.livesIn</a:t>
            </a:r>
            <a:endParaRPr lang="en-IN" b="0" i="0" dirty="0">
              <a:solidFill>
                <a:srgbClr val="2D3748"/>
              </a:solidFill>
              <a:effectLst/>
              <a:latin typeface="Roboto Mono" panose="00000009000000000000" pitchFamily="49" charset="0"/>
            </a:endParaRPr>
          </a:p>
          <a:p>
            <a:endParaRPr lang="en-IN" dirty="0">
              <a:solidFill>
                <a:srgbClr val="2D3748"/>
              </a:solidFill>
              <a:latin typeface="Roboto Mono" panose="00000009000000000000" pitchFamily="49" charset="0"/>
            </a:endParaRPr>
          </a:p>
          <a:p>
            <a:r>
              <a:rPr lang="en-US" dirty="0"/>
              <a:t>All the existing properties on the node are replaced by those provided in the map; i.e. the name property is updated from Sofia to Ellen, the age property is deleted, and the </a:t>
            </a:r>
            <a:r>
              <a:rPr lang="en-US" dirty="0" err="1"/>
              <a:t>livesIn</a:t>
            </a:r>
            <a:r>
              <a:rPr lang="en-US" dirty="0"/>
              <a:t> property is added.</a:t>
            </a:r>
            <a:endParaRPr lang="en-IN" dirty="0"/>
          </a:p>
        </p:txBody>
      </p:sp>
    </p:spTree>
    <p:extLst>
      <p:ext uri="{BB962C8B-B14F-4D97-AF65-F5344CB8AC3E}">
        <p14:creationId xmlns:p14="http://schemas.microsoft.com/office/powerpoint/2010/main" val="27063135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BDA6B-9C32-0385-3FA1-989E48B1D31C}"/>
              </a:ext>
            </a:extLst>
          </p:cNvPr>
          <p:cNvSpPr>
            <a:spLocks noGrp="1"/>
          </p:cNvSpPr>
          <p:nvPr>
            <p:ph type="title"/>
          </p:nvPr>
        </p:nvSpPr>
        <p:spPr/>
        <p:txBody>
          <a:bodyPr/>
          <a:lstStyle/>
          <a:p>
            <a:r>
              <a:rPr lang="en-US" dirty="0"/>
              <a:t>Mutating specific properties of a node or relationship using the += operator</a:t>
            </a:r>
            <a:endParaRPr lang="en-IN" dirty="0"/>
          </a:p>
        </p:txBody>
      </p:sp>
      <p:sp>
        <p:nvSpPr>
          <p:cNvPr id="3" name="Content Placeholder 2">
            <a:extLst>
              <a:ext uri="{FF2B5EF4-FFF2-40B4-BE49-F238E27FC236}">
                <a16:creationId xmlns:a16="http://schemas.microsoft.com/office/drawing/2014/main" id="{FB1D7E7B-5885-5A81-D4FB-AA6E9599559A}"/>
              </a:ext>
            </a:extLst>
          </p:cNvPr>
          <p:cNvSpPr>
            <a:spLocks noGrp="1"/>
          </p:cNvSpPr>
          <p:nvPr>
            <p:ph idx="1"/>
          </p:nvPr>
        </p:nvSpPr>
        <p:spPr/>
        <p:txBody>
          <a:bodyPr/>
          <a:lstStyle/>
          <a:p>
            <a:r>
              <a:rPr lang="en-IN" b="0" i="0" dirty="0">
                <a:solidFill>
                  <a:srgbClr val="718096"/>
                </a:solidFill>
                <a:effectLst/>
                <a:latin typeface="Roboto Mono" panose="00000009000000000000" pitchFamily="49" charset="0"/>
              </a:rPr>
              <a:t>CREATE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a:</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'Sofia'</a:t>
            </a:r>
            <a:r>
              <a:rPr lang="en-IN" b="0" i="0" dirty="0">
                <a:solidFill>
                  <a:srgbClr val="2D3748"/>
                </a:solidFill>
                <a:effectLst/>
                <a:latin typeface="Roboto Mono" panose="00000009000000000000" pitchFamily="49" charset="0"/>
              </a:rPr>
              <a:t>, age: </a:t>
            </a:r>
            <a:r>
              <a:rPr lang="en-IN" b="0" i="0" dirty="0">
                <a:solidFill>
                  <a:srgbClr val="3182CE"/>
                </a:solidFill>
                <a:effectLst/>
                <a:latin typeface="Roboto Mono" panose="00000009000000000000" pitchFamily="49" charset="0"/>
              </a:rPr>
              <a:t>20</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WITH</a:t>
            </a:r>
            <a:r>
              <a:rPr lang="en-IN" b="0" i="0" dirty="0">
                <a:solidFill>
                  <a:srgbClr val="2D3748"/>
                </a:solidFill>
                <a:effectLst/>
                <a:latin typeface="Roboto Mono" panose="00000009000000000000" pitchFamily="49" charset="0"/>
              </a:rPr>
              <a:t> a </a:t>
            </a:r>
            <a:r>
              <a:rPr lang="en-IN" b="0" i="0" dirty="0">
                <a:solidFill>
                  <a:srgbClr val="718096"/>
                </a:solidFill>
                <a:effectLst/>
                <a:latin typeface="Roboto Mono" panose="00000009000000000000" pitchFamily="49" charset="0"/>
              </a:rPr>
              <a:t>MATCH</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p:</a:t>
            </a:r>
            <a:r>
              <a:rPr lang="en-IN" b="0" i="0" dirty="0" err="1">
                <a:solidFill>
                  <a:srgbClr val="3182CE"/>
                </a:solidFill>
                <a:effectLst/>
                <a:latin typeface="Roboto Mono" panose="00000009000000000000" pitchFamily="49" charset="0"/>
              </a:rPr>
              <a:t>Person</a:t>
            </a:r>
            <a:r>
              <a:rPr lang="en-IN" b="0" i="0" dirty="0">
                <a:solidFill>
                  <a:srgbClr val="2D3748"/>
                </a:solidFill>
                <a:effectLst/>
                <a:latin typeface="Roboto Mono" panose="00000009000000000000" pitchFamily="49" charset="0"/>
              </a:rPr>
              <a:t> {name: </a:t>
            </a:r>
            <a:r>
              <a:rPr lang="en-IN" b="0" i="0" dirty="0">
                <a:solidFill>
                  <a:srgbClr val="2F855A"/>
                </a:solidFill>
                <a:effectLst/>
                <a:latin typeface="Roboto Mono" panose="00000009000000000000" pitchFamily="49" charset="0"/>
              </a:rPr>
              <a:t>'Sofia'</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SET</a:t>
            </a:r>
            <a:r>
              <a:rPr lang="en-IN" b="0" i="0" dirty="0">
                <a:solidFill>
                  <a:srgbClr val="2D3748"/>
                </a:solidFill>
                <a:effectLst/>
                <a:latin typeface="Roboto Mono" panose="00000009000000000000" pitchFamily="49" charset="0"/>
              </a:rPr>
              <a:t> p += {name: </a:t>
            </a:r>
            <a:r>
              <a:rPr lang="en-IN" b="0" i="0" dirty="0">
                <a:solidFill>
                  <a:srgbClr val="2F855A"/>
                </a:solidFill>
                <a:effectLst/>
                <a:latin typeface="Roboto Mono" panose="00000009000000000000" pitchFamily="49" charset="0"/>
              </a:rPr>
              <a:t>'Ellen'</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livesIn</a:t>
            </a:r>
            <a:r>
              <a:rPr lang="en-IN" b="0" i="0" dirty="0">
                <a:solidFill>
                  <a:srgbClr val="2D3748"/>
                </a:solidFill>
                <a:effectLst/>
                <a:latin typeface="Roboto Mono" panose="00000009000000000000" pitchFamily="49" charset="0"/>
              </a:rPr>
              <a:t>: </a:t>
            </a:r>
            <a:r>
              <a:rPr lang="en-IN" b="0" i="0" dirty="0">
                <a:solidFill>
                  <a:srgbClr val="2F855A"/>
                </a:solidFill>
                <a:effectLst/>
                <a:latin typeface="Roboto Mono" panose="00000009000000000000" pitchFamily="49" charset="0"/>
              </a:rPr>
              <a:t>'London'</a:t>
            </a:r>
            <a:r>
              <a:rPr lang="en-IN" b="0" i="0" dirty="0">
                <a:solidFill>
                  <a:srgbClr val="2D3748"/>
                </a:solidFill>
                <a:effectLst/>
                <a:latin typeface="Roboto Mono" panose="00000009000000000000" pitchFamily="49" charset="0"/>
              </a:rPr>
              <a:t>} </a:t>
            </a:r>
            <a:r>
              <a:rPr lang="en-IN" b="0" i="0" dirty="0">
                <a:solidFill>
                  <a:srgbClr val="718096"/>
                </a:solidFill>
                <a:effectLst/>
                <a:latin typeface="Roboto Mono" panose="00000009000000000000" pitchFamily="49" charset="0"/>
              </a:rPr>
              <a:t>RETURN</a:t>
            </a:r>
            <a:r>
              <a:rPr lang="en-IN" b="0" i="0" dirty="0">
                <a:solidFill>
                  <a:srgbClr val="2D3748"/>
                </a:solidFill>
                <a:effectLst/>
                <a:latin typeface="Roboto Mono" panose="00000009000000000000" pitchFamily="49" charset="0"/>
              </a:rPr>
              <a:t> p.name, </a:t>
            </a:r>
            <a:r>
              <a:rPr lang="en-IN" b="0" i="0" dirty="0" err="1">
                <a:solidFill>
                  <a:srgbClr val="2D3748"/>
                </a:solidFill>
                <a:effectLst/>
                <a:latin typeface="Roboto Mono" panose="00000009000000000000" pitchFamily="49" charset="0"/>
              </a:rPr>
              <a:t>p.age</a:t>
            </a:r>
            <a:r>
              <a:rPr lang="en-IN" b="0" i="0" dirty="0">
                <a:solidFill>
                  <a:srgbClr val="2D3748"/>
                </a:solidFill>
                <a:effectLst/>
                <a:latin typeface="Roboto Mono" panose="00000009000000000000" pitchFamily="49" charset="0"/>
              </a:rPr>
              <a:t>, </a:t>
            </a:r>
            <a:r>
              <a:rPr lang="en-IN" b="0" i="0" dirty="0" err="1">
                <a:solidFill>
                  <a:srgbClr val="2D3748"/>
                </a:solidFill>
                <a:effectLst/>
                <a:latin typeface="Roboto Mono" panose="00000009000000000000" pitchFamily="49" charset="0"/>
              </a:rPr>
              <a:t>p.livesIn</a:t>
            </a:r>
            <a:endParaRPr lang="en-IN" b="0" i="0" dirty="0">
              <a:solidFill>
                <a:srgbClr val="2D3748"/>
              </a:solidFill>
              <a:effectLst/>
              <a:latin typeface="Roboto Mono" panose="00000009000000000000" pitchFamily="49" charset="0"/>
            </a:endParaRPr>
          </a:p>
          <a:p>
            <a:endParaRPr lang="en-IN" dirty="0">
              <a:solidFill>
                <a:srgbClr val="2D3748"/>
              </a:solidFill>
              <a:latin typeface="Roboto Mono" panose="00000009000000000000" pitchFamily="49" charset="0"/>
            </a:endParaRPr>
          </a:p>
          <a:p>
            <a:r>
              <a:rPr lang="en-US" dirty="0"/>
              <a:t>The properties on the node are updated as follows by those provided in the map: the name property is updated from Sofia to Ellen, the age property is left untouched, and the </a:t>
            </a:r>
            <a:r>
              <a:rPr lang="en-US" dirty="0" err="1"/>
              <a:t>livesIn</a:t>
            </a:r>
            <a:r>
              <a:rPr lang="en-US" dirty="0"/>
              <a:t> property is added</a:t>
            </a:r>
            <a:endParaRPr lang="en-IN" dirty="0"/>
          </a:p>
        </p:txBody>
      </p:sp>
    </p:spTree>
    <p:extLst>
      <p:ext uri="{BB962C8B-B14F-4D97-AF65-F5344CB8AC3E}">
        <p14:creationId xmlns:p14="http://schemas.microsoft.com/office/powerpoint/2010/main" val="35559475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3B7C-A0B0-F1C4-CE40-3A899CADE713}"/>
              </a:ext>
            </a:extLst>
          </p:cNvPr>
          <p:cNvSpPr>
            <a:spLocks noGrp="1"/>
          </p:cNvSpPr>
          <p:nvPr>
            <p:ph type="title"/>
          </p:nvPr>
        </p:nvSpPr>
        <p:spPr/>
        <p:txBody>
          <a:bodyPr/>
          <a:lstStyle/>
          <a:p>
            <a:r>
              <a:rPr lang="en-IN" dirty="0"/>
              <a:t>Variable-length pattern matching</a:t>
            </a:r>
          </a:p>
        </p:txBody>
      </p:sp>
      <p:sp>
        <p:nvSpPr>
          <p:cNvPr id="3" name="Content Placeholder 2">
            <a:extLst>
              <a:ext uri="{FF2B5EF4-FFF2-40B4-BE49-F238E27FC236}">
                <a16:creationId xmlns:a16="http://schemas.microsoft.com/office/drawing/2014/main" id="{2B1747E3-88BE-FFD9-3918-781705C1E772}"/>
              </a:ext>
            </a:extLst>
          </p:cNvPr>
          <p:cNvSpPr>
            <a:spLocks noGrp="1"/>
          </p:cNvSpPr>
          <p:nvPr>
            <p:ph idx="1"/>
          </p:nvPr>
        </p:nvSpPr>
        <p:spPr>
          <a:xfrm>
            <a:off x="1154954" y="2603500"/>
            <a:ext cx="10275046" cy="3697288"/>
          </a:xfrm>
        </p:spPr>
        <p:txBody>
          <a:bodyPr/>
          <a:lstStyle/>
          <a:p>
            <a:r>
              <a:rPr lang="en-US" b="0" i="0" dirty="0">
                <a:solidFill>
                  <a:srgbClr val="2D3748"/>
                </a:solidFill>
                <a:effectLst/>
                <a:latin typeface="Nunito Sans" pitchFamily="2" charset="0"/>
              </a:rPr>
              <a:t>Rather than describing a long path using a sequence of many node and relationship descriptions in a pattern, many relationships (and the intermediate nodes) can be described by specifying a length in the relationship description of a pattern. </a:t>
            </a:r>
          </a:p>
          <a:p>
            <a:r>
              <a:rPr lang="en-US" b="0" i="0" dirty="0">
                <a:solidFill>
                  <a:srgbClr val="2D3748"/>
                </a:solidFill>
                <a:effectLst/>
                <a:latin typeface="Nunito Sans" pitchFamily="2" charset="0"/>
              </a:rPr>
              <a:t>For example:</a:t>
            </a:r>
          </a:p>
          <a:p>
            <a:pPr marL="0" indent="0">
              <a:buNone/>
            </a:pPr>
            <a:r>
              <a:rPr lang="en-IN" b="0" i="0" dirty="0">
                <a:solidFill>
                  <a:srgbClr val="2D3748"/>
                </a:solidFill>
                <a:effectLst/>
                <a:latin typeface="Roboto Mono" panose="00000009000000000000" pitchFamily="49" charset="0"/>
              </a:rPr>
              <a:t>(a)-[*2]-&gt;(b)</a:t>
            </a:r>
          </a:p>
          <a:p>
            <a:r>
              <a:rPr lang="en-US" b="0" i="0" dirty="0">
                <a:solidFill>
                  <a:srgbClr val="2D3748"/>
                </a:solidFill>
                <a:effectLst/>
                <a:latin typeface="Nunito Sans" pitchFamily="2" charset="0"/>
              </a:rPr>
              <a:t>This describes a graph of three nodes and two relationships, all in one path (a path of length 2). This is equivalent to:</a:t>
            </a:r>
            <a:endParaRPr lang="en-IN" dirty="0">
              <a:solidFill>
                <a:srgbClr val="2D3748"/>
              </a:solidFill>
              <a:latin typeface="Roboto Mono" panose="00000009000000000000" pitchFamily="49" charset="0"/>
            </a:endParaRPr>
          </a:p>
          <a:p>
            <a:pPr marL="0" indent="0">
              <a:buNone/>
            </a:pPr>
            <a:r>
              <a:rPr lang="en-IN" b="0" i="0" dirty="0">
                <a:solidFill>
                  <a:srgbClr val="2D3748"/>
                </a:solidFill>
                <a:effectLst/>
                <a:latin typeface="Roboto Mono" panose="00000009000000000000" pitchFamily="49" charset="0"/>
              </a:rPr>
              <a:t>(a)--&gt;()--&gt;(b)</a:t>
            </a:r>
            <a:endParaRPr lang="en-IN" dirty="0"/>
          </a:p>
        </p:txBody>
      </p:sp>
    </p:spTree>
    <p:extLst>
      <p:ext uri="{BB962C8B-B14F-4D97-AF65-F5344CB8AC3E}">
        <p14:creationId xmlns:p14="http://schemas.microsoft.com/office/powerpoint/2010/main" val="32003668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US" dirty="0"/>
              <a:t>Variable Length Relationship</a:t>
            </a:r>
            <a:endParaRPr lang="en-IN" dirty="0"/>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r>
              <a:rPr lang="en-US" b="0" i="0" dirty="0">
                <a:solidFill>
                  <a:srgbClr val="2D3748"/>
                </a:solidFill>
                <a:effectLst/>
                <a:latin typeface="Nunito Sans" pitchFamily="2" charset="0"/>
              </a:rPr>
              <a:t>A range of lengths can also be specified: such relationship patterns are called 'variable length relationships'. For example:</a:t>
            </a:r>
          </a:p>
          <a:p>
            <a:pPr marL="0" indent="0">
              <a:buNone/>
            </a:pPr>
            <a:r>
              <a:rPr lang="en-IN" b="0" i="0" dirty="0">
                <a:solidFill>
                  <a:srgbClr val="2D3748"/>
                </a:solidFill>
                <a:effectLst/>
                <a:latin typeface="Roboto Mono" panose="00000009000000000000" pitchFamily="49" charset="0"/>
              </a:rPr>
              <a:t>(a)-[*3..5]-&gt;(b)</a:t>
            </a:r>
            <a:endParaRPr lang="en-US" dirty="0">
              <a:solidFill>
                <a:srgbClr val="2D3748"/>
              </a:solidFill>
              <a:latin typeface="Nunito Sans" pitchFamily="2" charset="0"/>
            </a:endParaRPr>
          </a:p>
          <a:p>
            <a:r>
              <a:rPr lang="en-US" b="0" i="0" dirty="0">
                <a:solidFill>
                  <a:srgbClr val="2D3748"/>
                </a:solidFill>
                <a:effectLst/>
                <a:latin typeface="Nunito Sans" pitchFamily="2" charset="0"/>
              </a:rPr>
              <a:t>This is a minimum length of 3, and a maximum of 5. </a:t>
            </a:r>
          </a:p>
          <a:p>
            <a:r>
              <a:rPr lang="en-US" b="0" i="0" dirty="0">
                <a:solidFill>
                  <a:srgbClr val="2D3748"/>
                </a:solidFill>
                <a:effectLst/>
                <a:latin typeface="Nunito Sans" pitchFamily="2" charset="0"/>
              </a:rPr>
              <a:t>It describes a graph of either 4 nodes and 3 relationships, 5 nodes and 4 relationships or 6 nodes and 5 relationships, all connected together in a single path.</a:t>
            </a:r>
          </a:p>
          <a:p>
            <a:r>
              <a:rPr lang="en-US" b="0" i="0" dirty="0">
                <a:solidFill>
                  <a:srgbClr val="2D3748"/>
                </a:solidFill>
                <a:effectLst/>
                <a:latin typeface="Nunito Sans" pitchFamily="2" charset="0"/>
              </a:rPr>
              <a:t>Either bound can be omitted. For example, to describe paths of length 3 or more, use:</a:t>
            </a:r>
            <a:endParaRPr lang="en-US" dirty="0">
              <a:solidFill>
                <a:srgbClr val="2D3748"/>
              </a:solidFill>
              <a:latin typeface="Nunito Sans" pitchFamily="2" charset="0"/>
            </a:endParaRPr>
          </a:p>
          <a:p>
            <a:pPr marL="0" indent="0">
              <a:buNone/>
            </a:pPr>
            <a:r>
              <a:rPr lang="en-IN" b="0" i="0" dirty="0">
                <a:solidFill>
                  <a:srgbClr val="2D3748"/>
                </a:solidFill>
                <a:effectLst/>
                <a:latin typeface="Roboto Mono" panose="00000009000000000000" pitchFamily="49" charset="0"/>
              </a:rPr>
              <a:t>(a)-[*3..]-&gt;(b)</a:t>
            </a:r>
            <a:endParaRPr lang="en-US" b="0" i="0" dirty="0">
              <a:solidFill>
                <a:srgbClr val="2D3748"/>
              </a:solidFill>
              <a:effectLst/>
              <a:latin typeface="Nunito Sans" pitchFamily="2" charset="0"/>
            </a:endParaRPr>
          </a:p>
          <a:p>
            <a:r>
              <a:rPr lang="en-US" b="0" i="0" dirty="0">
                <a:solidFill>
                  <a:srgbClr val="2D3748"/>
                </a:solidFill>
                <a:effectLst/>
                <a:latin typeface="Nunito Sans" pitchFamily="2" charset="0"/>
              </a:rPr>
              <a:t>To describe paths of length 5 or less, use:</a:t>
            </a:r>
            <a:endParaRPr lang="en-US" dirty="0">
              <a:solidFill>
                <a:srgbClr val="2D3748"/>
              </a:solidFill>
              <a:latin typeface="Nunito Sans" pitchFamily="2" charset="0"/>
            </a:endParaRPr>
          </a:p>
          <a:p>
            <a:pPr marL="0" indent="0">
              <a:buNone/>
            </a:pPr>
            <a:r>
              <a:rPr lang="en-IN" b="0" i="0" dirty="0">
                <a:solidFill>
                  <a:srgbClr val="2D3748"/>
                </a:solidFill>
                <a:effectLst/>
                <a:latin typeface="Roboto Mono" panose="00000009000000000000" pitchFamily="49" charset="0"/>
              </a:rPr>
              <a:t>(a)-[*..5]-&gt;(b)</a:t>
            </a:r>
            <a:endParaRPr lang="en-IN" dirty="0"/>
          </a:p>
        </p:txBody>
      </p:sp>
    </p:spTree>
    <p:extLst>
      <p:ext uri="{BB962C8B-B14F-4D97-AF65-F5344CB8AC3E}">
        <p14:creationId xmlns:p14="http://schemas.microsoft.com/office/powerpoint/2010/main" val="34198752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AC32-A88B-278C-9850-4E40EAE5900D}"/>
              </a:ext>
            </a:extLst>
          </p:cNvPr>
          <p:cNvSpPr>
            <a:spLocks noGrp="1"/>
          </p:cNvSpPr>
          <p:nvPr>
            <p:ph type="title"/>
          </p:nvPr>
        </p:nvSpPr>
        <p:spPr/>
        <p:txBody>
          <a:bodyPr/>
          <a:lstStyle/>
          <a:p>
            <a:r>
              <a:rPr lang="en-US" dirty="0"/>
              <a:t>Variable Length Relationship	</a:t>
            </a:r>
            <a:endParaRPr lang="en-IN" dirty="0"/>
          </a:p>
        </p:txBody>
      </p:sp>
      <p:sp>
        <p:nvSpPr>
          <p:cNvPr id="3" name="Content Placeholder 2">
            <a:extLst>
              <a:ext uri="{FF2B5EF4-FFF2-40B4-BE49-F238E27FC236}">
                <a16:creationId xmlns:a16="http://schemas.microsoft.com/office/drawing/2014/main" id="{E9A4E7F5-08A5-4BD8-3B13-1702EA317815}"/>
              </a:ext>
            </a:extLst>
          </p:cNvPr>
          <p:cNvSpPr>
            <a:spLocks noGrp="1"/>
          </p:cNvSpPr>
          <p:nvPr>
            <p:ph idx="1"/>
          </p:nvPr>
        </p:nvSpPr>
        <p:spPr>
          <a:xfrm>
            <a:off x="1154954" y="2603500"/>
            <a:ext cx="10389346" cy="3925888"/>
          </a:xfrm>
        </p:spPr>
        <p:txBody>
          <a:bodyPr/>
          <a:lstStyle/>
          <a:p>
            <a:r>
              <a:rPr lang="en-US" b="0" i="0" dirty="0">
                <a:solidFill>
                  <a:srgbClr val="2D3748"/>
                </a:solidFill>
                <a:effectLst/>
                <a:latin typeface="Nunito Sans" pitchFamily="2" charset="0"/>
              </a:rPr>
              <a:t>Omitting both bounds is equivalent to specifying a minimum of 1, allowing paths of any positive length to be described:</a:t>
            </a:r>
          </a:p>
          <a:p>
            <a:endParaRPr lang="en-US" dirty="0">
              <a:solidFill>
                <a:srgbClr val="2D3748"/>
              </a:solidFill>
              <a:latin typeface="Nunito Sans" pitchFamily="2" charset="0"/>
            </a:endParaRPr>
          </a:p>
          <a:p>
            <a:r>
              <a:rPr lang="en-IN" b="0" i="0" dirty="0">
                <a:solidFill>
                  <a:srgbClr val="2D3748"/>
                </a:solidFill>
                <a:effectLst/>
                <a:latin typeface="Roboto Mono" panose="00000009000000000000" pitchFamily="49" charset="0"/>
              </a:rPr>
              <a:t>(a)-[*]-&gt;(b)</a:t>
            </a:r>
            <a:endParaRPr lang="en-IN" dirty="0"/>
          </a:p>
        </p:txBody>
      </p:sp>
    </p:spTree>
    <p:extLst>
      <p:ext uri="{BB962C8B-B14F-4D97-AF65-F5344CB8AC3E}">
        <p14:creationId xmlns:p14="http://schemas.microsoft.com/office/powerpoint/2010/main" val="25527098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708F0C-E874-4BA8-82BD-E00D34654DB6}"/>
              </a:ext>
            </a:extLst>
          </p:cNvPr>
          <p:cNvPicPr>
            <a:picLocks noChangeAspect="1"/>
          </p:cNvPicPr>
          <p:nvPr/>
        </p:nvPicPr>
        <p:blipFill>
          <a:blip r:embed="rId2"/>
          <a:stretch>
            <a:fillRect/>
          </a:stretch>
        </p:blipFill>
        <p:spPr>
          <a:xfrm>
            <a:off x="1843088" y="776550"/>
            <a:ext cx="8101527" cy="5052750"/>
          </a:xfrm>
          <a:prstGeom prst="rect">
            <a:avLst/>
          </a:prstGeom>
        </p:spPr>
      </p:pic>
    </p:spTree>
    <p:extLst>
      <p:ext uri="{BB962C8B-B14F-4D97-AF65-F5344CB8AC3E}">
        <p14:creationId xmlns:p14="http://schemas.microsoft.com/office/powerpoint/2010/main" val="2010046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653</TotalTime>
  <Words>7535</Words>
  <Application>Microsoft Office PowerPoint</Application>
  <PresentationFormat>Widescreen</PresentationFormat>
  <Paragraphs>534</Paragraphs>
  <Slides>113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113</vt:i4>
      </vt:variant>
    </vt:vector>
  </HeadingPairs>
  <TitlesOfParts>
    <vt:vector size="120" baseType="lpstr">
      <vt:lpstr>Arial</vt:lpstr>
      <vt:lpstr>Century Gothic</vt:lpstr>
      <vt:lpstr>Nunito Sans</vt:lpstr>
      <vt:lpstr>Roboto Mono</vt:lpstr>
      <vt:lpstr>Wingdings</vt:lpstr>
      <vt:lpstr>Wingdings 3</vt:lpstr>
      <vt:lpstr>Ion Boardroom</vt:lpstr>
      <vt:lpstr>Neo4j Cypher queries</vt:lpstr>
      <vt:lpstr>Cypher</vt:lpstr>
      <vt:lpstr>Neo4j DBMS</vt:lpstr>
      <vt:lpstr>Graph</vt:lpstr>
      <vt:lpstr>Database</vt:lpstr>
      <vt:lpstr>system database and default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Representing Nodes in Cypher</vt:lpstr>
      <vt:lpstr>Nodes</vt:lpstr>
      <vt:lpstr>Node Variables</vt:lpstr>
      <vt:lpstr>Node Labels</vt:lpstr>
      <vt:lpstr>Nodes in Cypher</vt:lpstr>
      <vt:lpstr>Representing Relationships in Cypher</vt:lpstr>
      <vt:lpstr> Lines with LIKES, IS_FRIENDS_WITH, and WORKS_FOR between nodes are relationships.</vt:lpstr>
      <vt:lpstr>Relationships</vt:lpstr>
      <vt:lpstr>Relationships</vt:lpstr>
      <vt:lpstr>Relationship Types</vt:lpstr>
      <vt:lpstr>Relationship Variables</vt:lpstr>
      <vt:lpstr>Node or Relationship Properties</vt:lpstr>
      <vt:lpstr>PowerPoint Presentation</vt:lpstr>
      <vt:lpstr>Property types</vt:lpstr>
      <vt:lpstr>Structural types</vt:lpstr>
      <vt:lpstr>Composite types</vt:lpstr>
      <vt:lpstr>Naming Recommendations</vt:lpstr>
      <vt:lpstr>Patterns in Cypher</vt:lpstr>
      <vt:lpstr>Clauses used to read from the graph</vt:lpstr>
      <vt:lpstr>Update the graph</vt:lpstr>
      <vt:lpstr>Operators </vt:lpstr>
      <vt:lpstr>Operators </vt:lpstr>
      <vt:lpstr>PowerPoint Presentation</vt:lpstr>
      <vt:lpstr>Create nodes and relationship</vt:lpstr>
      <vt:lpstr>PowerPoint Presentation</vt:lpstr>
      <vt:lpstr>Read with intermediate steps</vt:lpstr>
      <vt:lpstr>Read-write queries</vt:lpstr>
      <vt:lpstr>PowerPoint Presentation</vt:lpstr>
      <vt:lpstr>MATCH (john {name: 'John'})-[:FRIEND]-&gt;()-[:FRIEND]-&gt;(fof) RETURN john.name, fof.name </vt:lpstr>
      <vt:lpstr>MATCH (user)-[:FRIEND]-&gt;(follower) WHERE user.name IN ['Joe', 'John', 'Sara', 'Maria', 'Steve'] AND follower.name =~ 'S.*' RETURN user.name, follower.name</vt:lpstr>
      <vt:lpstr>MATCH</vt:lpstr>
      <vt:lpstr>RETURN</vt:lpstr>
      <vt:lpstr>Example</vt:lpstr>
      <vt:lpstr>Example</vt:lpstr>
      <vt:lpstr>Find which `Movie`s Tom Hanks has directed</vt:lpstr>
      <vt:lpstr>Find which Movie Tom Hanks has directed, but this time, return only the title of the movie</vt:lpstr>
      <vt:lpstr>Aliasing Return Values</vt:lpstr>
      <vt:lpstr>Find the title and year of release for every :Movie that Tom Hanks has :DIRECTED</vt:lpstr>
      <vt:lpstr>Updating Data with Cypher</vt:lpstr>
      <vt:lpstr>Deleting Data with Cypher</vt:lpstr>
      <vt:lpstr>Delete a Relationship</vt:lpstr>
      <vt:lpstr>Delete a Node</vt:lpstr>
      <vt:lpstr>Delete a Node and Relationship</vt:lpstr>
      <vt:lpstr>Delete Properties</vt:lpstr>
      <vt:lpstr>Delete Properties</vt:lpstr>
      <vt:lpstr>MERGE</vt:lpstr>
      <vt:lpstr>Using Merge on a Node</vt:lpstr>
      <vt:lpstr>Using Merge on a Relationship</vt:lpstr>
      <vt:lpstr>Merge with duplicates</vt:lpstr>
      <vt:lpstr>Handling MERGE Criteria</vt:lpstr>
      <vt:lpstr>WHERE clause</vt:lpstr>
      <vt:lpstr>Negating Properties</vt:lpstr>
      <vt:lpstr>Querying Ranges of Values</vt:lpstr>
      <vt:lpstr>Testing if a Property Exists</vt:lpstr>
      <vt:lpstr>Checking Strings - Partial Values, Fuzzy Searches, and More</vt:lpstr>
      <vt:lpstr>Filtering on Patterns</vt:lpstr>
      <vt:lpstr>Optional Patterns</vt:lpstr>
      <vt:lpstr>Example</vt:lpstr>
      <vt:lpstr>Aggregating by Count</vt:lpstr>
      <vt:lpstr>Example of count()</vt:lpstr>
      <vt:lpstr>Aggregating Values</vt:lpstr>
      <vt:lpstr>Counting Values in a List</vt:lpstr>
      <vt:lpstr>Examples</vt:lpstr>
      <vt:lpstr>With clause</vt:lpstr>
      <vt:lpstr>Looping through List Values</vt:lpstr>
      <vt:lpstr>Looping through List Values</vt:lpstr>
      <vt:lpstr>Ordering Results</vt:lpstr>
      <vt:lpstr>PowerPoint Presentation</vt:lpstr>
      <vt:lpstr>PowerPoint Presentation</vt:lpstr>
      <vt:lpstr>Returning Unique Results</vt:lpstr>
      <vt:lpstr>Using the DISTINCT operator </vt:lpstr>
      <vt:lpstr>Limiting Number of Results</vt:lpstr>
      <vt:lpstr>Queries with UNION</vt:lpstr>
      <vt:lpstr>Queries with UNION</vt:lpstr>
      <vt:lpstr>CASE expressions</vt:lpstr>
      <vt:lpstr>PowerPoint Presentation</vt:lpstr>
      <vt:lpstr>CASE expressions</vt:lpstr>
      <vt:lpstr>PowerPoint Presentation</vt:lpstr>
      <vt:lpstr>Filtering on a dynamically-computed property key using the [] operator</vt:lpstr>
      <vt:lpstr>Replacing all properties of a node or relationship using the = operator</vt:lpstr>
      <vt:lpstr>Mutating specific properties of a node or relationship using the += operator</vt:lpstr>
      <vt:lpstr>Variable-length pattern matching</vt:lpstr>
      <vt:lpstr>Variable Length Relationship</vt:lpstr>
      <vt:lpstr>Variable Length Relationship </vt:lpstr>
      <vt:lpstr>PowerPoint Presentation</vt:lpstr>
      <vt:lpstr>Variable Length Relationship </vt:lpstr>
      <vt:lpstr>List comprehension </vt:lpstr>
      <vt:lpstr>List comprehension</vt:lpstr>
      <vt:lpstr>Pattern Comprehension</vt:lpstr>
      <vt:lpstr>Pattern Comprehension</vt:lpstr>
      <vt:lpstr>Pattern Comprehension</vt:lpstr>
      <vt:lpstr>Map projections</vt:lpstr>
      <vt:lpstr>Map projections</vt:lpstr>
      <vt:lpstr>Map projections</vt:lpstr>
      <vt:lpstr>Map projections</vt:lpstr>
      <vt:lpstr>Map projections</vt:lpstr>
      <vt:lpstr>Map projections</vt:lpstr>
      <vt:lpstr>Map projections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Neo4j Cypher queries</dc:title>
  <dc:creator>anju munoth</dc:creator>
  <cp:lastModifiedBy>anju munoth</cp:lastModifiedBy>
  <cp:revision>177</cp:revision>
  <dcterms:created xsi:type="dcterms:W3CDTF">2023-02-19T06:09:00Z</dcterms:created>
  <dcterms:modified xsi:type="dcterms:W3CDTF">2023-02-19T17:55:50Z</dcterms:modified>
</cp:coreProperties>
</file>