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9" r:id="rId3"/>
    <p:sldId id="300" r:id="rId4"/>
    <p:sldId id="301" r:id="rId5"/>
    <p:sldId id="302" r:id="rId6"/>
    <p:sldId id="314" r:id="rId7"/>
    <p:sldId id="315" r:id="rId8"/>
    <p:sldId id="257" r:id="rId9"/>
    <p:sldId id="258" r:id="rId10"/>
    <p:sldId id="259" r:id="rId11"/>
    <p:sldId id="260" r:id="rId12"/>
    <p:sldId id="261" r:id="rId13"/>
    <p:sldId id="291" r:id="rId14"/>
    <p:sldId id="262" r:id="rId15"/>
    <p:sldId id="263" r:id="rId16"/>
    <p:sldId id="264" r:id="rId17"/>
    <p:sldId id="265" r:id="rId18"/>
    <p:sldId id="303" r:id="rId19"/>
    <p:sldId id="304" r:id="rId20"/>
    <p:sldId id="305" r:id="rId21"/>
    <p:sldId id="306" r:id="rId22"/>
    <p:sldId id="307" r:id="rId23"/>
    <p:sldId id="308" r:id="rId24"/>
    <p:sldId id="309" r:id="rId25"/>
    <p:sldId id="310" r:id="rId26"/>
    <p:sldId id="311" r:id="rId27"/>
    <p:sldId id="266" r:id="rId28"/>
    <p:sldId id="267" r:id="rId29"/>
    <p:sldId id="268" r:id="rId30"/>
    <p:sldId id="269" r:id="rId31"/>
    <p:sldId id="270" r:id="rId32"/>
    <p:sldId id="271" r:id="rId33"/>
    <p:sldId id="272" r:id="rId34"/>
    <p:sldId id="293" r:id="rId35"/>
    <p:sldId id="294" r:id="rId36"/>
    <p:sldId id="295" r:id="rId37"/>
    <p:sldId id="297" r:id="rId38"/>
    <p:sldId id="298" r:id="rId39"/>
    <p:sldId id="276" r:id="rId40"/>
    <p:sldId id="312" r:id="rId41"/>
    <p:sldId id="313"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B8E5E-FB66-4AE0-A3B9-6EE1067931A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E612A46B-AA85-4331-8C50-441FF8A1008A}">
      <dgm:prSet/>
      <dgm:spPr/>
      <dgm:t>
        <a:bodyPr/>
        <a:lstStyle/>
        <a:p>
          <a:r>
            <a:rPr lang="en-US" b="0" i="0"/>
            <a:t>No joins graph traversal consistently delivers performance in milliseconds </a:t>
          </a:r>
          <a:endParaRPr lang="en-IN"/>
        </a:p>
      </dgm:t>
    </dgm:pt>
    <dgm:pt modelId="{E0E657DA-84B4-4D91-98AF-8AF9A54798FD}" type="parTrans" cxnId="{CCFE54C0-71D7-4C08-BEF7-9EC826780C12}">
      <dgm:prSet/>
      <dgm:spPr/>
      <dgm:t>
        <a:bodyPr/>
        <a:lstStyle/>
        <a:p>
          <a:endParaRPr lang="en-IN"/>
        </a:p>
      </dgm:t>
    </dgm:pt>
    <dgm:pt modelId="{88737568-0324-4158-89A9-288DEA778C7E}" type="sibTrans" cxnId="{CCFE54C0-71D7-4C08-BEF7-9EC826780C12}">
      <dgm:prSet/>
      <dgm:spPr/>
      <dgm:t>
        <a:bodyPr/>
        <a:lstStyle/>
        <a:p>
          <a:endParaRPr lang="en-IN"/>
        </a:p>
      </dgm:t>
    </dgm:pt>
    <dgm:pt modelId="{355D3405-F42D-4588-BDD7-5DD1A508ABC6}">
      <dgm:prSet/>
      <dgm:spPr/>
      <dgm:t>
        <a:bodyPr/>
        <a:lstStyle/>
        <a:p>
          <a:r>
            <a:rPr lang="en-US" b="0" i="0"/>
            <a:t>Fast K-hop query returns results blazingly fast across multiple hops </a:t>
          </a:r>
          <a:endParaRPr lang="en-IN"/>
        </a:p>
      </dgm:t>
    </dgm:pt>
    <dgm:pt modelId="{142FC82C-9507-4619-AF8A-CC8509C5A672}" type="parTrans" cxnId="{DF854983-AF25-4299-8C6E-95BED6E9B07E}">
      <dgm:prSet/>
      <dgm:spPr/>
      <dgm:t>
        <a:bodyPr/>
        <a:lstStyle/>
        <a:p>
          <a:endParaRPr lang="en-IN"/>
        </a:p>
      </dgm:t>
    </dgm:pt>
    <dgm:pt modelId="{8115F5E1-F281-4D8E-9365-8C46E7466812}" type="sibTrans" cxnId="{DF854983-AF25-4299-8C6E-95BED6E9B07E}">
      <dgm:prSet/>
      <dgm:spPr/>
      <dgm:t>
        <a:bodyPr/>
        <a:lstStyle/>
        <a:p>
          <a:endParaRPr lang="en-IN"/>
        </a:p>
      </dgm:t>
    </dgm:pt>
    <dgm:pt modelId="{6DCAF48C-3911-44E7-85FA-22D4B5403FAC}">
      <dgm:prSet/>
      <dgm:spPr/>
      <dgm:t>
        <a:bodyPr/>
        <a:lstStyle/>
        <a:p>
          <a:r>
            <a:rPr lang="en-US" b="0" i="0"/>
            <a:t>Enhanced indexing and query planning </a:t>
          </a:r>
          <a:endParaRPr lang="en-IN"/>
        </a:p>
      </dgm:t>
    </dgm:pt>
    <dgm:pt modelId="{3D23B600-7519-4285-9861-0A8FF2AF3F47}" type="parTrans" cxnId="{DEB8FFBD-569D-44E0-94A4-F62A1403A554}">
      <dgm:prSet/>
      <dgm:spPr/>
      <dgm:t>
        <a:bodyPr/>
        <a:lstStyle/>
        <a:p>
          <a:endParaRPr lang="en-IN"/>
        </a:p>
      </dgm:t>
    </dgm:pt>
    <dgm:pt modelId="{957BC611-D72E-4FEA-9494-D207FF40D6F6}" type="sibTrans" cxnId="{DEB8FFBD-569D-44E0-94A4-F62A1403A554}">
      <dgm:prSet/>
      <dgm:spPr/>
      <dgm:t>
        <a:bodyPr/>
        <a:lstStyle/>
        <a:p>
          <a:endParaRPr lang="en-IN"/>
        </a:p>
      </dgm:t>
    </dgm:pt>
    <dgm:pt modelId="{DB907025-BBC9-47ED-8FCB-498ADE69FC60}">
      <dgm:prSet/>
      <dgm:spPr/>
      <dgm:t>
        <a:bodyPr/>
        <a:lstStyle/>
        <a:p>
          <a:r>
            <a:rPr lang="en-US" b="0" i="0"/>
            <a:t>Autonomous Clustering for low-touch horizontal scaleout and efficient use of servers</a:t>
          </a:r>
          <a:endParaRPr lang="en-IN"/>
        </a:p>
      </dgm:t>
    </dgm:pt>
    <dgm:pt modelId="{2FF36583-F2D4-4E75-B85E-5B6516A619AB}" type="parTrans" cxnId="{434F5868-6D1C-426C-B36F-81C9350F5E2E}">
      <dgm:prSet/>
      <dgm:spPr/>
      <dgm:t>
        <a:bodyPr/>
        <a:lstStyle/>
        <a:p>
          <a:endParaRPr lang="en-IN"/>
        </a:p>
      </dgm:t>
    </dgm:pt>
    <dgm:pt modelId="{98CD01D7-B46E-4076-9C52-A69F7EEC5197}" type="sibTrans" cxnId="{434F5868-6D1C-426C-B36F-81C9350F5E2E}">
      <dgm:prSet/>
      <dgm:spPr/>
      <dgm:t>
        <a:bodyPr/>
        <a:lstStyle/>
        <a:p>
          <a:endParaRPr lang="en-IN"/>
        </a:p>
      </dgm:t>
    </dgm:pt>
    <dgm:pt modelId="{661A90A7-8CC9-46B1-83C9-3A8E6AFAD5E7}">
      <dgm:prSet/>
      <dgm:spPr/>
      <dgm:t>
        <a:bodyPr/>
        <a:lstStyle/>
        <a:p>
          <a:r>
            <a:rPr lang="en-US" b="0" i="0"/>
            <a:t>Scale up with Fabric and query across databases or shard</a:t>
          </a:r>
          <a:endParaRPr lang="en-IN"/>
        </a:p>
      </dgm:t>
    </dgm:pt>
    <dgm:pt modelId="{06C1561B-B64C-43C3-92B1-A14A4C6F39AD}" type="parTrans" cxnId="{91854AAC-8474-4DDF-B5A4-AB796A48F1F4}">
      <dgm:prSet/>
      <dgm:spPr/>
      <dgm:t>
        <a:bodyPr/>
        <a:lstStyle/>
        <a:p>
          <a:endParaRPr lang="en-IN"/>
        </a:p>
      </dgm:t>
    </dgm:pt>
    <dgm:pt modelId="{51ED66FA-A61E-4048-800F-A1F6389E22DE}" type="sibTrans" cxnId="{91854AAC-8474-4DDF-B5A4-AB796A48F1F4}">
      <dgm:prSet/>
      <dgm:spPr/>
      <dgm:t>
        <a:bodyPr/>
        <a:lstStyle/>
        <a:p>
          <a:endParaRPr lang="en-IN"/>
        </a:p>
      </dgm:t>
    </dgm:pt>
    <dgm:pt modelId="{C0ADD192-7056-4102-99E0-279A71E06B23}" type="pres">
      <dgm:prSet presAssocID="{D36B8E5E-FB66-4AE0-A3B9-6EE1067931AB}" presName="diagram" presStyleCnt="0">
        <dgm:presLayoutVars>
          <dgm:dir/>
          <dgm:resizeHandles val="exact"/>
        </dgm:presLayoutVars>
      </dgm:prSet>
      <dgm:spPr/>
    </dgm:pt>
    <dgm:pt modelId="{BA85C2F5-357F-4F66-A17F-E72C1095A375}" type="pres">
      <dgm:prSet presAssocID="{E612A46B-AA85-4331-8C50-441FF8A1008A}" presName="node" presStyleLbl="node1" presStyleIdx="0" presStyleCnt="5">
        <dgm:presLayoutVars>
          <dgm:bulletEnabled val="1"/>
        </dgm:presLayoutVars>
      </dgm:prSet>
      <dgm:spPr/>
    </dgm:pt>
    <dgm:pt modelId="{02DF2233-3109-4A94-999A-448AF483FE0A}" type="pres">
      <dgm:prSet presAssocID="{88737568-0324-4158-89A9-288DEA778C7E}" presName="sibTrans" presStyleCnt="0"/>
      <dgm:spPr/>
    </dgm:pt>
    <dgm:pt modelId="{4E08C915-3484-41E0-9315-C1AABD05884C}" type="pres">
      <dgm:prSet presAssocID="{355D3405-F42D-4588-BDD7-5DD1A508ABC6}" presName="node" presStyleLbl="node1" presStyleIdx="1" presStyleCnt="5">
        <dgm:presLayoutVars>
          <dgm:bulletEnabled val="1"/>
        </dgm:presLayoutVars>
      </dgm:prSet>
      <dgm:spPr/>
    </dgm:pt>
    <dgm:pt modelId="{490145E3-F638-4246-8B51-9F82F8BDC0CE}" type="pres">
      <dgm:prSet presAssocID="{8115F5E1-F281-4D8E-9365-8C46E7466812}" presName="sibTrans" presStyleCnt="0"/>
      <dgm:spPr/>
    </dgm:pt>
    <dgm:pt modelId="{B50400BF-C370-4CA5-B444-B56293E69B87}" type="pres">
      <dgm:prSet presAssocID="{6DCAF48C-3911-44E7-85FA-22D4B5403FAC}" presName="node" presStyleLbl="node1" presStyleIdx="2" presStyleCnt="5">
        <dgm:presLayoutVars>
          <dgm:bulletEnabled val="1"/>
        </dgm:presLayoutVars>
      </dgm:prSet>
      <dgm:spPr/>
    </dgm:pt>
    <dgm:pt modelId="{A10936B0-AC73-46E2-99D9-9F0E184D6ED3}" type="pres">
      <dgm:prSet presAssocID="{957BC611-D72E-4FEA-9494-D207FF40D6F6}" presName="sibTrans" presStyleCnt="0"/>
      <dgm:spPr/>
    </dgm:pt>
    <dgm:pt modelId="{F336F0F6-4569-4344-A6CD-8EC4780A04B7}" type="pres">
      <dgm:prSet presAssocID="{DB907025-BBC9-47ED-8FCB-498ADE69FC60}" presName="node" presStyleLbl="node1" presStyleIdx="3" presStyleCnt="5">
        <dgm:presLayoutVars>
          <dgm:bulletEnabled val="1"/>
        </dgm:presLayoutVars>
      </dgm:prSet>
      <dgm:spPr/>
    </dgm:pt>
    <dgm:pt modelId="{6EE261D6-7729-4258-BA86-4F0496CC4329}" type="pres">
      <dgm:prSet presAssocID="{98CD01D7-B46E-4076-9C52-A69F7EEC5197}" presName="sibTrans" presStyleCnt="0"/>
      <dgm:spPr/>
    </dgm:pt>
    <dgm:pt modelId="{21FF101A-1BA4-4D56-8F3F-BF9C3EE11536}" type="pres">
      <dgm:prSet presAssocID="{661A90A7-8CC9-46B1-83C9-3A8E6AFAD5E7}" presName="node" presStyleLbl="node1" presStyleIdx="4" presStyleCnt="5">
        <dgm:presLayoutVars>
          <dgm:bulletEnabled val="1"/>
        </dgm:presLayoutVars>
      </dgm:prSet>
      <dgm:spPr/>
    </dgm:pt>
  </dgm:ptLst>
  <dgm:cxnLst>
    <dgm:cxn modelId="{67EC7B13-E6E5-44F6-BB82-CF746261D801}" type="presOf" srcId="{E612A46B-AA85-4331-8C50-441FF8A1008A}" destId="{BA85C2F5-357F-4F66-A17F-E72C1095A375}" srcOrd="0" destOrd="0" presId="urn:microsoft.com/office/officeart/2005/8/layout/default"/>
    <dgm:cxn modelId="{262E9A39-AB60-4980-8C7F-865ADEDC785C}" type="presOf" srcId="{661A90A7-8CC9-46B1-83C9-3A8E6AFAD5E7}" destId="{21FF101A-1BA4-4D56-8F3F-BF9C3EE11536}" srcOrd="0" destOrd="0" presId="urn:microsoft.com/office/officeart/2005/8/layout/default"/>
    <dgm:cxn modelId="{434F5868-6D1C-426C-B36F-81C9350F5E2E}" srcId="{D36B8E5E-FB66-4AE0-A3B9-6EE1067931AB}" destId="{DB907025-BBC9-47ED-8FCB-498ADE69FC60}" srcOrd="3" destOrd="0" parTransId="{2FF36583-F2D4-4E75-B85E-5B6516A619AB}" sibTransId="{98CD01D7-B46E-4076-9C52-A69F7EEC5197}"/>
    <dgm:cxn modelId="{B301676E-8C8E-4CC5-805E-0BA0FAE18AD4}" type="presOf" srcId="{D36B8E5E-FB66-4AE0-A3B9-6EE1067931AB}" destId="{C0ADD192-7056-4102-99E0-279A71E06B23}" srcOrd="0" destOrd="0" presId="urn:microsoft.com/office/officeart/2005/8/layout/default"/>
    <dgm:cxn modelId="{A85DE57A-BB95-446E-BEFC-DB320799239A}" type="presOf" srcId="{355D3405-F42D-4588-BDD7-5DD1A508ABC6}" destId="{4E08C915-3484-41E0-9315-C1AABD05884C}" srcOrd="0" destOrd="0" presId="urn:microsoft.com/office/officeart/2005/8/layout/default"/>
    <dgm:cxn modelId="{DF854983-AF25-4299-8C6E-95BED6E9B07E}" srcId="{D36B8E5E-FB66-4AE0-A3B9-6EE1067931AB}" destId="{355D3405-F42D-4588-BDD7-5DD1A508ABC6}" srcOrd="1" destOrd="0" parTransId="{142FC82C-9507-4619-AF8A-CC8509C5A672}" sibTransId="{8115F5E1-F281-4D8E-9365-8C46E7466812}"/>
    <dgm:cxn modelId="{91854AAC-8474-4DDF-B5A4-AB796A48F1F4}" srcId="{D36B8E5E-FB66-4AE0-A3B9-6EE1067931AB}" destId="{661A90A7-8CC9-46B1-83C9-3A8E6AFAD5E7}" srcOrd="4" destOrd="0" parTransId="{06C1561B-B64C-43C3-92B1-A14A4C6F39AD}" sibTransId="{51ED66FA-A61E-4048-800F-A1F6389E22DE}"/>
    <dgm:cxn modelId="{DEB8FFBD-569D-44E0-94A4-F62A1403A554}" srcId="{D36B8E5E-FB66-4AE0-A3B9-6EE1067931AB}" destId="{6DCAF48C-3911-44E7-85FA-22D4B5403FAC}" srcOrd="2" destOrd="0" parTransId="{3D23B600-7519-4285-9861-0A8FF2AF3F47}" sibTransId="{957BC611-D72E-4FEA-9494-D207FF40D6F6}"/>
    <dgm:cxn modelId="{CCFE54C0-71D7-4C08-BEF7-9EC826780C12}" srcId="{D36B8E5E-FB66-4AE0-A3B9-6EE1067931AB}" destId="{E612A46B-AA85-4331-8C50-441FF8A1008A}" srcOrd="0" destOrd="0" parTransId="{E0E657DA-84B4-4D91-98AF-8AF9A54798FD}" sibTransId="{88737568-0324-4158-89A9-288DEA778C7E}"/>
    <dgm:cxn modelId="{B1AC04C4-C204-4E37-91C2-2C258957BC14}" type="presOf" srcId="{6DCAF48C-3911-44E7-85FA-22D4B5403FAC}" destId="{B50400BF-C370-4CA5-B444-B56293E69B87}" srcOrd="0" destOrd="0" presId="urn:microsoft.com/office/officeart/2005/8/layout/default"/>
    <dgm:cxn modelId="{445536C6-422E-4DBF-BF65-8D43D6A34E6E}" type="presOf" srcId="{DB907025-BBC9-47ED-8FCB-498ADE69FC60}" destId="{F336F0F6-4569-4344-A6CD-8EC4780A04B7}" srcOrd="0" destOrd="0" presId="urn:microsoft.com/office/officeart/2005/8/layout/default"/>
    <dgm:cxn modelId="{744AE41C-F641-475D-937E-19932BB67022}" type="presParOf" srcId="{C0ADD192-7056-4102-99E0-279A71E06B23}" destId="{BA85C2F5-357F-4F66-A17F-E72C1095A375}" srcOrd="0" destOrd="0" presId="urn:microsoft.com/office/officeart/2005/8/layout/default"/>
    <dgm:cxn modelId="{46FB6777-F634-4DC9-98C0-07CAF13DC5F8}" type="presParOf" srcId="{C0ADD192-7056-4102-99E0-279A71E06B23}" destId="{02DF2233-3109-4A94-999A-448AF483FE0A}" srcOrd="1" destOrd="0" presId="urn:microsoft.com/office/officeart/2005/8/layout/default"/>
    <dgm:cxn modelId="{7BDDD7F7-458D-490B-8735-55E8D352E8A3}" type="presParOf" srcId="{C0ADD192-7056-4102-99E0-279A71E06B23}" destId="{4E08C915-3484-41E0-9315-C1AABD05884C}" srcOrd="2" destOrd="0" presId="urn:microsoft.com/office/officeart/2005/8/layout/default"/>
    <dgm:cxn modelId="{9DECB71E-FFF5-4F73-A4B4-FE6FB21138FA}" type="presParOf" srcId="{C0ADD192-7056-4102-99E0-279A71E06B23}" destId="{490145E3-F638-4246-8B51-9F82F8BDC0CE}" srcOrd="3" destOrd="0" presId="urn:microsoft.com/office/officeart/2005/8/layout/default"/>
    <dgm:cxn modelId="{1FC0717C-46C6-46D9-A225-842393EC197F}" type="presParOf" srcId="{C0ADD192-7056-4102-99E0-279A71E06B23}" destId="{B50400BF-C370-4CA5-B444-B56293E69B87}" srcOrd="4" destOrd="0" presId="urn:microsoft.com/office/officeart/2005/8/layout/default"/>
    <dgm:cxn modelId="{C2581D47-E758-4EDB-8324-1579F80843AC}" type="presParOf" srcId="{C0ADD192-7056-4102-99E0-279A71E06B23}" destId="{A10936B0-AC73-46E2-99D9-9F0E184D6ED3}" srcOrd="5" destOrd="0" presId="urn:microsoft.com/office/officeart/2005/8/layout/default"/>
    <dgm:cxn modelId="{E947284C-F153-4DA4-9477-BB0ABA796ADF}" type="presParOf" srcId="{C0ADD192-7056-4102-99E0-279A71E06B23}" destId="{F336F0F6-4569-4344-A6CD-8EC4780A04B7}" srcOrd="6" destOrd="0" presId="urn:microsoft.com/office/officeart/2005/8/layout/default"/>
    <dgm:cxn modelId="{6FCEAE2D-6F5E-4BDC-8E22-D15B288F7F6C}" type="presParOf" srcId="{C0ADD192-7056-4102-99E0-279A71E06B23}" destId="{6EE261D6-7729-4258-BA86-4F0496CC4329}" srcOrd="7" destOrd="0" presId="urn:microsoft.com/office/officeart/2005/8/layout/default"/>
    <dgm:cxn modelId="{CD199D2B-F54C-4AD2-8904-1040250A302C}" type="presParOf" srcId="{C0ADD192-7056-4102-99E0-279A71E06B23}" destId="{21FF101A-1BA4-4D56-8F3F-BF9C3EE1153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9F2A2-9400-492C-9B15-0E61558BF89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9BBA0F7C-FB31-46AC-BB6D-19D2B12D630B}">
      <dgm:prSet/>
      <dgm:spPr/>
      <dgm:t>
        <a:bodyPr/>
        <a:lstStyle/>
        <a:p>
          <a:r>
            <a:rPr lang="en-US" b="0" i="0"/>
            <a:t>Property graph model: what you model is what gets stored in the database </a:t>
          </a:r>
          <a:endParaRPr lang="en-IN"/>
        </a:p>
      </dgm:t>
    </dgm:pt>
    <dgm:pt modelId="{39A435C2-A487-4DAE-AE32-0AFE971BF8ED}" type="parTrans" cxnId="{CC320EEF-2CC4-475B-BD9D-61C844D639C6}">
      <dgm:prSet/>
      <dgm:spPr/>
      <dgm:t>
        <a:bodyPr/>
        <a:lstStyle/>
        <a:p>
          <a:endParaRPr lang="en-IN"/>
        </a:p>
      </dgm:t>
    </dgm:pt>
    <dgm:pt modelId="{596FEEB0-FDD4-4C1A-AC7A-A98BA1FE2567}" type="sibTrans" cxnId="{CC320EEF-2CC4-475B-BD9D-61C844D639C6}">
      <dgm:prSet/>
      <dgm:spPr/>
      <dgm:t>
        <a:bodyPr/>
        <a:lstStyle/>
        <a:p>
          <a:endParaRPr lang="en-IN"/>
        </a:p>
      </dgm:t>
    </dgm:pt>
    <dgm:pt modelId="{F697CC26-3223-4203-98FF-9040C1335EBB}">
      <dgm:prSet/>
      <dgm:spPr/>
      <dgm:t>
        <a:bodyPr/>
        <a:lstStyle/>
        <a:p>
          <a:r>
            <a:rPr lang="en-US" b="0" i="0"/>
            <a:t>Cypher, a graph query language easier and more powerful and expressive than SQL </a:t>
          </a:r>
          <a:endParaRPr lang="en-IN"/>
        </a:p>
      </dgm:t>
    </dgm:pt>
    <dgm:pt modelId="{2083DFB5-9A21-48EE-83DB-2666297BE2DC}" type="parTrans" cxnId="{F3BA0960-5043-46E2-963B-925A7100F09F}">
      <dgm:prSet/>
      <dgm:spPr/>
      <dgm:t>
        <a:bodyPr/>
        <a:lstStyle/>
        <a:p>
          <a:endParaRPr lang="en-IN"/>
        </a:p>
      </dgm:t>
    </dgm:pt>
    <dgm:pt modelId="{33D5C863-179B-43E9-AB89-2B6AF93E0090}" type="sibTrans" cxnId="{F3BA0960-5043-46E2-963B-925A7100F09F}">
      <dgm:prSet/>
      <dgm:spPr/>
      <dgm:t>
        <a:bodyPr/>
        <a:lstStyle/>
        <a:p>
          <a:endParaRPr lang="en-IN"/>
        </a:p>
      </dgm:t>
    </dgm:pt>
    <dgm:pt modelId="{5A24FE25-8FAD-481E-8A6A-74AFDE25508C}">
      <dgm:prSet/>
      <dgm:spPr/>
      <dgm:t>
        <a:bodyPr/>
        <a:lstStyle/>
        <a:p>
          <a:r>
            <a:rPr lang="en-US" b="0" i="0"/>
            <a:t>Official support for .Net, Java, JavaScript, Go, and Python drivers and other community supported ones; GraphQL library for rapid front-end application development </a:t>
          </a:r>
          <a:endParaRPr lang="en-IN"/>
        </a:p>
      </dgm:t>
    </dgm:pt>
    <dgm:pt modelId="{3AF2F9F0-0880-4580-8032-43ACD0654033}" type="parTrans" cxnId="{09681C0E-3212-44D5-BC5A-CA50D94BAEAF}">
      <dgm:prSet/>
      <dgm:spPr/>
      <dgm:t>
        <a:bodyPr/>
        <a:lstStyle/>
        <a:p>
          <a:endParaRPr lang="en-IN"/>
        </a:p>
      </dgm:t>
    </dgm:pt>
    <dgm:pt modelId="{BB8142B4-AEEC-4B24-84C0-09334660B00C}" type="sibTrans" cxnId="{09681C0E-3212-44D5-BC5A-CA50D94BAEAF}">
      <dgm:prSet/>
      <dgm:spPr/>
      <dgm:t>
        <a:bodyPr/>
        <a:lstStyle/>
        <a:p>
          <a:endParaRPr lang="en-IN"/>
        </a:p>
      </dgm:t>
    </dgm:pt>
    <dgm:pt modelId="{72BD1B3D-298F-451B-B431-1BCE3A3063E3}">
      <dgm:prSet/>
      <dgm:spPr/>
      <dgm:t>
        <a:bodyPr/>
        <a:lstStyle/>
        <a:p>
          <a:r>
            <a:rPr lang="en-US" b="0" i="0"/>
            <a:t>A variety of tools for low-code data modeling and loading (Data Importer), user-friendly graph query explorer (Browser), and no-code data visualization (Bloom) </a:t>
          </a:r>
          <a:endParaRPr lang="en-IN"/>
        </a:p>
      </dgm:t>
    </dgm:pt>
    <dgm:pt modelId="{6AC3738E-48CD-4FA3-B15E-2F224697DA61}" type="parTrans" cxnId="{37FDEE39-E403-45C2-8E9D-305807DECEE4}">
      <dgm:prSet/>
      <dgm:spPr/>
      <dgm:t>
        <a:bodyPr/>
        <a:lstStyle/>
        <a:p>
          <a:endParaRPr lang="en-IN"/>
        </a:p>
      </dgm:t>
    </dgm:pt>
    <dgm:pt modelId="{23BE609B-9E99-4396-92CD-DE0AAD46E300}" type="sibTrans" cxnId="{37FDEE39-E403-45C2-8E9D-305807DECEE4}">
      <dgm:prSet/>
      <dgm:spPr/>
      <dgm:t>
        <a:bodyPr/>
        <a:lstStyle/>
        <a:p>
          <a:endParaRPr lang="en-IN"/>
        </a:p>
      </dgm:t>
    </dgm:pt>
    <dgm:pt modelId="{0EDB28C0-E13C-4E10-99C3-D4D9F49C36F8}">
      <dgm:prSet/>
      <dgm:spPr/>
      <dgm:t>
        <a:bodyPr/>
        <a:lstStyle/>
        <a:p>
          <a:r>
            <a:rPr lang="en-US" b="0" i="0"/>
            <a:t>A set of connectors for interoperability with the rest of your intelligent data ecosystem, including for Apache Kafka, cloud data warehouses, and business intelligence tool</a:t>
          </a:r>
          <a:endParaRPr lang="en-IN"/>
        </a:p>
      </dgm:t>
    </dgm:pt>
    <dgm:pt modelId="{34B1657F-85E5-4298-ADDF-6806D8B7E395}" type="parTrans" cxnId="{7516924E-C291-4310-9E15-0ED8AA3EB5AF}">
      <dgm:prSet/>
      <dgm:spPr/>
      <dgm:t>
        <a:bodyPr/>
        <a:lstStyle/>
        <a:p>
          <a:endParaRPr lang="en-IN"/>
        </a:p>
      </dgm:t>
    </dgm:pt>
    <dgm:pt modelId="{9729B1E1-91FA-4AC8-B1BC-AF4657B69228}" type="sibTrans" cxnId="{7516924E-C291-4310-9E15-0ED8AA3EB5AF}">
      <dgm:prSet/>
      <dgm:spPr/>
      <dgm:t>
        <a:bodyPr/>
        <a:lstStyle/>
        <a:p>
          <a:endParaRPr lang="en-IN"/>
        </a:p>
      </dgm:t>
    </dgm:pt>
    <dgm:pt modelId="{8539828D-0266-41BA-94C1-EA090CD3A591}" type="pres">
      <dgm:prSet presAssocID="{BB39F2A2-9400-492C-9B15-0E61558BF895}" presName="diagram" presStyleCnt="0">
        <dgm:presLayoutVars>
          <dgm:dir/>
          <dgm:resizeHandles val="exact"/>
        </dgm:presLayoutVars>
      </dgm:prSet>
      <dgm:spPr/>
    </dgm:pt>
    <dgm:pt modelId="{CCA930CF-78B3-4F02-8655-92C75E729AF3}" type="pres">
      <dgm:prSet presAssocID="{9BBA0F7C-FB31-46AC-BB6D-19D2B12D630B}" presName="node" presStyleLbl="node1" presStyleIdx="0" presStyleCnt="5">
        <dgm:presLayoutVars>
          <dgm:bulletEnabled val="1"/>
        </dgm:presLayoutVars>
      </dgm:prSet>
      <dgm:spPr/>
    </dgm:pt>
    <dgm:pt modelId="{AEFA072A-DDD9-4D93-BDC1-D2B1756051E1}" type="pres">
      <dgm:prSet presAssocID="{596FEEB0-FDD4-4C1A-AC7A-A98BA1FE2567}" presName="sibTrans" presStyleCnt="0"/>
      <dgm:spPr/>
    </dgm:pt>
    <dgm:pt modelId="{CE6A2476-A52F-44BF-B839-0B31D2402966}" type="pres">
      <dgm:prSet presAssocID="{F697CC26-3223-4203-98FF-9040C1335EBB}" presName="node" presStyleLbl="node1" presStyleIdx="1" presStyleCnt="5">
        <dgm:presLayoutVars>
          <dgm:bulletEnabled val="1"/>
        </dgm:presLayoutVars>
      </dgm:prSet>
      <dgm:spPr/>
    </dgm:pt>
    <dgm:pt modelId="{75F4F4F6-AD2A-445D-98D5-BB02329407E4}" type="pres">
      <dgm:prSet presAssocID="{33D5C863-179B-43E9-AB89-2B6AF93E0090}" presName="sibTrans" presStyleCnt="0"/>
      <dgm:spPr/>
    </dgm:pt>
    <dgm:pt modelId="{FBA2CBEA-9038-47FF-936E-8262F53637EF}" type="pres">
      <dgm:prSet presAssocID="{5A24FE25-8FAD-481E-8A6A-74AFDE25508C}" presName="node" presStyleLbl="node1" presStyleIdx="2" presStyleCnt="5">
        <dgm:presLayoutVars>
          <dgm:bulletEnabled val="1"/>
        </dgm:presLayoutVars>
      </dgm:prSet>
      <dgm:spPr/>
    </dgm:pt>
    <dgm:pt modelId="{88FA8BF9-2255-467A-8907-9619200144FA}" type="pres">
      <dgm:prSet presAssocID="{BB8142B4-AEEC-4B24-84C0-09334660B00C}" presName="sibTrans" presStyleCnt="0"/>
      <dgm:spPr/>
    </dgm:pt>
    <dgm:pt modelId="{F6A83DCF-4BCC-4CD9-9C59-690A1FC2AEC8}" type="pres">
      <dgm:prSet presAssocID="{72BD1B3D-298F-451B-B431-1BCE3A3063E3}" presName="node" presStyleLbl="node1" presStyleIdx="3" presStyleCnt="5">
        <dgm:presLayoutVars>
          <dgm:bulletEnabled val="1"/>
        </dgm:presLayoutVars>
      </dgm:prSet>
      <dgm:spPr/>
    </dgm:pt>
    <dgm:pt modelId="{AD54CBE0-53C2-4C79-97D8-FD7A3C3FE026}" type="pres">
      <dgm:prSet presAssocID="{23BE609B-9E99-4396-92CD-DE0AAD46E300}" presName="sibTrans" presStyleCnt="0"/>
      <dgm:spPr/>
    </dgm:pt>
    <dgm:pt modelId="{5E8186B4-DC9E-4420-B1FD-081DEF6A617C}" type="pres">
      <dgm:prSet presAssocID="{0EDB28C0-E13C-4E10-99C3-D4D9F49C36F8}" presName="node" presStyleLbl="node1" presStyleIdx="4" presStyleCnt="5">
        <dgm:presLayoutVars>
          <dgm:bulletEnabled val="1"/>
        </dgm:presLayoutVars>
      </dgm:prSet>
      <dgm:spPr/>
    </dgm:pt>
  </dgm:ptLst>
  <dgm:cxnLst>
    <dgm:cxn modelId="{09681C0E-3212-44D5-BC5A-CA50D94BAEAF}" srcId="{BB39F2A2-9400-492C-9B15-0E61558BF895}" destId="{5A24FE25-8FAD-481E-8A6A-74AFDE25508C}" srcOrd="2" destOrd="0" parTransId="{3AF2F9F0-0880-4580-8032-43ACD0654033}" sibTransId="{BB8142B4-AEEC-4B24-84C0-09334660B00C}"/>
    <dgm:cxn modelId="{E05D8614-E19A-45FC-A110-35922F77B992}" type="presOf" srcId="{5A24FE25-8FAD-481E-8A6A-74AFDE25508C}" destId="{FBA2CBEA-9038-47FF-936E-8262F53637EF}" srcOrd="0" destOrd="0" presId="urn:microsoft.com/office/officeart/2005/8/layout/default"/>
    <dgm:cxn modelId="{37FDEE39-E403-45C2-8E9D-305807DECEE4}" srcId="{BB39F2A2-9400-492C-9B15-0E61558BF895}" destId="{72BD1B3D-298F-451B-B431-1BCE3A3063E3}" srcOrd="3" destOrd="0" parTransId="{6AC3738E-48CD-4FA3-B15E-2F224697DA61}" sibTransId="{23BE609B-9E99-4396-92CD-DE0AAD46E300}"/>
    <dgm:cxn modelId="{F3BA0960-5043-46E2-963B-925A7100F09F}" srcId="{BB39F2A2-9400-492C-9B15-0E61558BF895}" destId="{F697CC26-3223-4203-98FF-9040C1335EBB}" srcOrd="1" destOrd="0" parTransId="{2083DFB5-9A21-48EE-83DB-2666297BE2DC}" sibTransId="{33D5C863-179B-43E9-AB89-2B6AF93E0090}"/>
    <dgm:cxn modelId="{7516924E-C291-4310-9E15-0ED8AA3EB5AF}" srcId="{BB39F2A2-9400-492C-9B15-0E61558BF895}" destId="{0EDB28C0-E13C-4E10-99C3-D4D9F49C36F8}" srcOrd="4" destOrd="0" parTransId="{34B1657F-85E5-4298-ADDF-6806D8B7E395}" sibTransId="{9729B1E1-91FA-4AC8-B1BC-AF4657B69228}"/>
    <dgm:cxn modelId="{6D180C77-1A80-4930-B3B5-A359BA94E743}" type="presOf" srcId="{BB39F2A2-9400-492C-9B15-0E61558BF895}" destId="{8539828D-0266-41BA-94C1-EA090CD3A591}" srcOrd="0" destOrd="0" presId="urn:microsoft.com/office/officeart/2005/8/layout/default"/>
    <dgm:cxn modelId="{71572559-B694-4A48-BFB3-3905BE5BF634}" type="presOf" srcId="{9BBA0F7C-FB31-46AC-BB6D-19D2B12D630B}" destId="{CCA930CF-78B3-4F02-8655-92C75E729AF3}" srcOrd="0" destOrd="0" presId="urn:microsoft.com/office/officeart/2005/8/layout/default"/>
    <dgm:cxn modelId="{424F9587-6AF2-4CCC-B913-EC6141B541A9}" type="presOf" srcId="{72BD1B3D-298F-451B-B431-1BCE3A3063E3}" destId="{F6A83DCF-4BCC-4CD9-9C59-690A1FC2AEC8}" srcOrd="0" destOrd="0" presId="urn:microsoft.com/office/officeart/2005/8/layout/default"/>
    <dgm:cxn modelId="{AA75B3A1-5E58-4BB6-9F66-2143135C0CA1}" type="presOf" srcId="{0EDB28C0-E13C-4E10-99C3-D4D9F49C36F8}" destId="{5E8186B4-DC9E-4420-B1FD-081DEF6A617C}" srcOrd="0" destOrd="0" presId="urn:microsoft.com/office/officeart/2005/8/layout/default"/>
    <dgm:cxn modelId="{580C58DB-FF06-45D9-A64C-638AD92CA69F}" type="presOf" srcId="{F697CC26-3223-4203-98FF-9040C1335EBB}" destId="{CE6A2476-A52F-44BF-B839-0B31D2402966}" srcOrd="0" destOrd="0" presId="urn:microsoft.com/office/officeart/2005/8/layout/default"/>
    <dgm:cxn modelId="{CC320EEF-2CC4-475B-BD9D-61C844D639C6}" srcId="{BB39F2A2-9400-492C-9B15-0E61558BF895}" destId="{9BBA0F7C-FB31-46AC-BB6D-19D2B12D630B}" srcOrd="0" destOrd="0" parTransId="{39A435C2-A487-4DAE-AE32-0AFE971BF8ED}" sibTransId="{596FEEB0-FDD4-4C1A-AC7A-A98BA1FE2567}"/>
    <dgm:cxn modelId="{068ECAE9-3FFB-4E50-B9C5-3129A6876BDA}" type="presParOf" srcId="{8539828D-0266-41BA-94C1-EA090CD3A591}" destId="{CCA930CF-78B3-4F02-8655-92C75E729AF3}" srcOrd="0" destOrd="0" presId="urn:microsoft.com/office/officeart/2005/8/layout/default"/>
    <dgm:cxn modelId="{6FDA3ADD-6317-414C-8721-27DECC1F4D93}" type="presParOf" srcId="{8539828D-0266-41BA-94C1-EA090CD3A591}" destId="{AEFA072A-DDD9-4D93-BDC1-D2B1756051E1}" srcOrd="1" destOrd="0" presId="urn:microsoft.com/office/officeart/2005/8/layout/default"/>
    <dgm:cxn modelId="{03DDA3E3-17FE-4F2E-8773-558D5BDB9BB7}" type="presParOf" srcId="{8539828D-0266-41BA-94C1-EA090CD3A591}" destId="{CE6A2476-A52F-44BF-B839-0B31D2402966}" srcOrd="2" destOrd="0" presId="urn:microsoft.com/office/officeart/2005/8/layout/default"/>
    <dgm:cxn modelId="{D09B77C2-89A0-4A2D-BF5D-B8CA0A71B224}" type="presParOf" srcId="{8539828D-0266-41BA-94C1-EA090CD3A591}" destId="{75F4F4F6-AD2A-445D-98D5-BB02329407E4}" srcOrd="3" destOrd="0" presId="urn:microsoft.com/office/officeart/2005/8/layout/default"/>
    <dgm:cxn modelId="{CAFFE357-192C-4400-88CD-E6473C94D4EE}" type="presParOf" srcId="{8539828D-0266-41BA-94C1-EA090CD3A591}" destId="{FBA2CBEA-9038-47FF-936E-8262F53637EF}" srcOrd="4" destOrd="0" presId="urn:microsoft.com/office/officeart/2005/8/layout/default"/>
    <dgm:cxn modelId="{5B22CB57-A476-4B7C-BFE3-05906FF22C2C}" type="presParOf" srcId="{8539828D-0266-41BA-94C1-EA090CD3A591}" destId="{88FA8BF9-2255-467A-8907-9619200144FA}" srcOrd="5" destOrd="0" presId="urn:microsoft.com/office/officeart/2005/8/layout/default"/>
    <dgm:cxn modelId="{094467B5-615C-4414-A4B6-096E4EB74025}" type="presParOf" srcId="{8539828D-0266-41BA-94C1-EA090CD3A591}" destId="{F6A83DCF-4BCC-4CD9-9C59-690A1FC2AEC8}" srcOrd="6" destOrd="0" presId="urn:microsoft.com/office/officeart/2005/8/layout/default"/>
    <dgm:cxn modelId="{22E093B7-DF51-44E1-AAE6-8F249ACB6731}" type="presParOf" srcId="{8539828D-0266-41BA-94C1-EA090CD3A591}" destId="{AD54CBE0-53C2-4C79-97D8-FD7A3C3FE026}" srcOrd="7" destOrd="0" presId="urn:microsoft.com/office/officeart/2005/8/layout/default"/>
    <dgm:cxn modelId="{039C99A2-78AA-4F7A-BCD4-7AC12E75EFCC}" type="presParOf" srcId="{8539828D-0266-41BA-94C1-EA090CD3A591}" destId="{5E8186B4-DC9E-4420-B1FD-081DEF6A617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A04BCF-7940-43E9-B1F9-19DAA643DBD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BDE3CDF6-F0CB-4507-BF6B-CF6C3827BD0C}">
      <dgm:prSet/>
      <dgm:spPr/>
      <dgm:t>
        <a:bodyPr/>
        <a:lstStyle/>
        <a:p>
          <a:r>
            <a:rPr lang="en-US" b="0" i="0"/>
            <a:t>ACID compliance guarantees data integrity for OLTP/OLAP workloads </a:t>
          </a:r>
          <a:endParaRPr lang="en-IN"/>
        </a:p>
      </dgm:t>
    </dgm:pt>
    <dgm:pt modelId="{E10D10F4-252F-4AB9-8971-3BC321AE862A}" type="parTrans" cxnId="{CEA5ECC6-8B5F-498A-8072-30B176AC52AD}">
      <dgm:prSet/>
      <dgm:spPr/>
      <dgm:t>
        <a:bodyPr/>
        <a:lstStyle/>
        <a:p>
          <a:endParaRPr lang="en-IN"/>
        </a:p>
      </dgm:t>
    </dgm:pt>
    <dgm:pt modelId="{2A05FA02-1C68-466D-86F3-EFEE00AB0247}" type="sibTrans" cxnId="{CEA5ECC6-8B5F-498A-8072-30B176AC52AD}">
      <dgm:prSet/>
      <dgm:spPr/>
      <dgm:t>
        <a:bodyPr/>
        <a:lstStyle/>
        <a:p>
          <a:endParaRPr lang="en-IN"/>
        </a:p>
      </dgm:t>
    </dgm:pt>
    <dgm:pt modelId="{280F5F3D-3E04-4B39-AABC-ADCAA9443A1D}">
      <dgm:prSet/>
      <dgm:spPr/>
      <dgm:t>
        <a:bodyPr/>
        <a:lstStyle/>
        <a:p>
          <a:r>
            <a:rPr lang="en-US" b="0" i="0"/>
            <a:t>SSO and LDAP/directory services integration with your security ecosystem </a:t>
          </a:r>
          <a:endParaRPr lang="en-IN"/>
        </a:p>
      </dgm:t>
    </dgm:pt>
    <dgm:pt modelId="{DC703AA6-0E5E-45F6-8FD1-1B9216B309EF}" type="parTrans" cxnId="{293110A4-8B2B-4820-A0A4-5E84D9C90733}">
      <dgm:prSet/>
      <dgm:spPr/>
      <dgm:t>
        <a:bodyPr/>
        <a:lstStyle/>
        <a:p>
          <a:endParaRPr lang="en-IN"/>
        </a:p>
      </dgm:t>
    </dgm:pt>
    <dgm:pt modelId="{40343A9C-3137-4E68-B6E0-AC74077B396B}" type="sibTrans" cxnId="{293110A4-8B2B-4820-A0A4-5E84D9C90733}">
      <dgm:prSet/>
      <dgm:spPr/>
      <dgm:t>
        <a:bodyPr/>
        <a:lstStyle/>
        <a:p>
          <a:endParaRPr lang="en-IN"/>
        </a:p>
      </dgm:t>
    </dgm:pt>
    <dgm:pt modelId="{1B9CFA2C-E342-4B9F-AD0C-3109CCADEA55}">
      <dgm:prSet/>
      <dgm:spPr/>
      <dgm:t>
        <a:bodyPr/>
        <a:lstStyle/>
        <a:p>
          <a:r>
            <a:rPr lang="en-US" b="0" i="0"/>
            <a:t>RBAC for fine-grained security of all nodes, properties, and relationships </a:t>
          </a:r>
          <a:endParaRPr lang="en-IN"/>
        </a:p>
      </dgm:t>
    </dgm:pt>
    <dgm:pt modelId="{4F3166C4-80B4-43AE-B23C-295AF01B233E}" type="parTrans" cxnId="{1F55E291-3F6A-4930-A7CA-8ED88E7E19AF}">
      <dgm:prSet/>
      <dgm:spPr/>
      <dgm:t>
        <a:bodyPr/>
        <a:lstStyle/>
        <a:p>
          <a:endParaRPr lang="en-IN"/>
        </a:p>
      </dgm:t>
    </dgm:pt>
    <dgm:pt modelId="{0B234C7B-E327-4933-B4E0-5AA553763CC8}" type="sibTrans" cxnId="{1F55E291-3F6A-4930-A7CA-8ED88E7E19AF}">
      <dgm:prSet/>
      <dgm:spPr/>
      <dgm:t>
        <a:bodyPr/>
        <a:lstStyle/>
        <a:p>
          <a:endParaRPr lang="en-IN"/>
        </a:p>
      </dgm:t>
    </dgm:pt>
    <dgm:pt modelId="{D686D535-48C5-44FC-9F46-CB330B2E9625}">
      <dgm:prSet/>
      <dgm:spPr/>
      <dgm:t>
        <a:bodyPr/>
        <a:lstStyle/>
        <a:p>
          <a:r>
            <a:rPr lang="en-US" b="0" i="0"/>
            <a:t>Self managed or fully managed no-ops Neo4j Aura </a:t>
          </a:r>
          <a:endParaRPr lang="en-IN"/>
        </a:p>
      </dgm:t>
    </dgm:pt>
    <dgm:pt modelId="{D596C857-113E-44C8-9F2B-6A1486C0F2AA}" type="parTrans" cxnId="{A485B3FA-9659-42A5-9F3D-3CBBDD7EB062}">
      <dgm:prSet/>
      <dgm:spPr/>
      <dgm:t>
        <a:bodyPr/>
        <a:lstStyle/>
        <a:p>
          <a:endParaRPr lang="en-IN"/>
        </a:p>
      </dgm:t>
    </dgm:pt>
    <dgm:pt modelId="{2466917F-49B1-42DF-ADF5-71344DA5A12B}" type="sibTrans" cxnId="{A485B3FA-9659-42A5-9F3D-3CBBDD7EB062}">
      <dgm:prSet/>
      <dgm:spPr/>
      <dgm:t>
        <a:bodyPr/>
        <a:lstStyle/>
        <a:p>
          <a:endParaRPr lang="en-IN"/>
        </a:p>
      </dgm:t>
    </dgm:pt>
    <dgm:pt modelId="{2F50E786-CEA4-46BE-8243-5B8C091DC54C}">
      <dgm:prSet/>
      <dgm:spPr/>
      <dgm:t>
        <a:bodyPr/>
        <a:lstStyle/>
        <a:p>
          <a:r>
            <a:rPr lang="en-US" b="0" i="0"/>
            <a:t>Neo4j Ops Manager for UI-based operations of all self-managed deployments </a:t>
          </a:r>
          <a:endParaRPr lang="en-IN"/>
        </a:p>
      </dgm:t>
    </dgm:pt>
    <dgm:pt modelId="{18FEBC0E-1332-491A-818C-FAD63C6D2DCA}" type="parTrans" cxnId="{2D76CE13-9857-498F-9400-23CB8A8E2396}">
      <dgm:prSet/>
      <dgm:spPr/>
      <dgm:t>
        <a:bodyPr/>
        <a:lstStyle/>
        <a:p>
          <a:endParaRPr lang="en-IN"/>
        </a:p>
      </dgm:t>
    </dgm:pt>
    <dgm:pt modelId="{49C1CF6B-DB49-454E-BF0F-556901179B31}" type="sibTrans" cxnId="{2D76CE13-9857-498F-9400-23CB8A8E2396}">
      <dgm:prSet/>
      <dgm:spPr/>
      <dgm:t>
        <a:bodyPr/>
        <a:lstStyle/>
        <a:p>
          <a:endParaRPr lang="en-IN"/>
        </a:p>
      </dgm:t>
    </dgm:pt>
    <dgm:pt modelId="{4800CE02-7882-41E4-ABBE-74A5156DABF8}">
      <dgm:prSet/>
      <dgm:spPr/>
      <dgm:t>
        <a:bodyPr/>
        <a:lstStyle/>
        <a:p>
          <a:r>
            <a:rPr lang="en-US" b="0" i="0"/>
            <a:t>DevOps in the cloud with Helm Charts for Kubernetes </a:t>
          </a:r>
          <a:endParaRPr lang="en-IN"/>
        </a:p>
      </dgm:t>
    </dgm:pt>
    <dgm:pt modelId="{B896A2E0-954A-4885-98A1-5B91278BA046}" type="parTrans" cxnId="{A80E9B29-8172-4C32-99ED-1E0E5FF639AC}">
      <dgm:prSet/>
      <dgm:spPr/>
      <dgm:t>
        <a:bodyPr/>
        <a:lstStyle/>
        <a:p>
          <a:endParaRPr lang="en-IN"/>
        </a:p>
      </dgm:t>
    </dgm:pt>
    <dgm:pt modelId="{38C56E06-17A7-4EE6-9572-D53A1B3816BB}" type="sibTrans" cxnId="{A80E9B29-8172-4C32-99ED-1E0E5FF639AC}">
      <dgm:prSet/>
      <dgm:spPr/>
      <dgm:t>
        <a:bodyPr/>
        <a:lstStyle/>
        <a:p>
          <a:endParaRPr lang="en-IN"/>
        </a:p>
      </dgm:t>
    </dgm:pt>
    <dgm:pt modelId="{FF5529E4-0377-4AF2-9035-ECFA51D3C730}">
      <dgm:prSet/>
      <dgm:spPr/>
      <dgm:t>
        <a:bodyPr/>
        <a:lstStyle/>
        <a:p>
          <a:r>
            <a:rPr lang="en-US" b="0" i="0"/>
            <a:t>Batch import to load large and incremental amounts of data </a:t>
          </a:r>
          <a:endParaRPr lang="en-IN"/>
        </a:p>
      </dgm:t>
    </dgm:pt>
    <dgm:pt modelId="{7F349854-F6D7-4CC0-9AA8-29E24BE8FE8A}" type="parTrans" cxnId="{9245F202-BFED-4321-AF28-75F32A338392}">
      <dgm:prSet/>
      <dgm:spPr/>
      <dgm:t>
        <a:bodyPr/>
        <a:lstStyle/>
        <a:p>
          <a:endParaRPr lang="en-IN"/>
        </a:p>
      </dgm:t>
    </dgm:pt>
    <dgm:pt modelId="{4C3CD4D5-FD2C-4FAF-8C65-0C03056567F4}" type="sibTrans" cxnId="{9245F202-BFED-4321-AF28-75F32A338392}">
      <dgm:prSet/>
      <dgm:spPr/>
      <dgm:t>
        <a:bodyPr/>
        <a:lstStyle/>
        <a:p>
          <a:endParaRPr lang="en-IN"/>
        </a:p>
      </dgm:t>
    </dgm:pt>
    <dgm:pt modelId="{5C422F1A-FB3C-49D9-9512-D3BE9E09F2E9}">
      <dgm:prSet/>
      <dgm:spPr/>
      <dgm:t>
        <a:bodyPr/>
        <a:lstStyle/>
        <a:p>
          <a:r>
            <a:rPr lang="en-US" b="0" i="0"/>
            <a:t>Any-to-any rolling upgrades for anytime upgrades with no downtime </a:t>
          </a:r>
          <a:endParaRPr lang="en-IN"/>
        </a:p>
      </dgm:t>
    </dgm:pt>
    <dgm:pt modelId="{B6F20DC5-6B52-45CD-84E8-DF9D80EF7627}" type="parTrans" cxnId="{EA19B28F-9C8F-4175-870A-CC794F49B947}">
      <dgm:prSet/>
      <dgm:spPr/>
      <dgm:t>
        <a:bodyPr/>
        <a:lstStyle/>
        <a:p>
          <a:endParaRPr lang="en-IN"/>
        </a:p>
      </dgm:t>
    </dgm:pt>
    <dgm:pt modelId="{F76F3EC7-BE01-4530-BE50-26003DA1A2BF}" type="sibTrans" cxnId="{EA19B28F-9C8F-4175-870A-CC794F49B947}">
      <dgm:prSet/>
      <dgm:spPr/>
      <dgm:t>
        <a:bodyPr/>
        <a:lstStyle/>
        <a:p>
          <a:endParaRPr lang="en-IN"/>
        </a:p>
      </dgm:t>
    </dgm:pt>
    <dgm:pt modelId="{DA8A8A1D-F2D0-4F53-848D-434F6E2C709E}">
      <dgm:prSet/>
      <dgm:spPr/>
      <dgm:t>
        <a:bodyPr/>
        <a:lstStyle/>
        <a:p>
          <a:r>
            <a:rPr lang="en-US" b="0" i="0" dirty="0"/>
            <a:t>Differential backup and restore, including restore until a point in time</a:t>
          </a:r>
          <a:endParaRPr lang="en-IN" dirty="0"/>
        </a:p>
      </dgm:t>
    </dgm:pt>
    <dgm:pt modelId="{AF1192D3-430A-4FCC-BEBD-ADA21C599168}" type="parTrans" cxnId="{A0DA5761-907E-4176-9F23-1833C1AF1473}">
      <dgm:prSet/>
      <dgm:spPr/>
      <dgm:t>
        <a:bodyPr/>
        <a:lstStyle/>
        <a:p>
          <a:endParaRPr lang="en-IN"/>
        </a:p>
      </dgm:t>
    </dgm:pt>
    <dgm:pt modelId="{9D959F73-5630-4418-8252-50B894F83B15}" type="sibTrans" cxnId="{A0DA5761-907E-4176-9F23-1833C1AF1473}">
      <dgm:prSet/>
      <dgm:spPr/>
      <dgm:t>
        <a:bodyPr/>
        <a:lstStyle/>
        <a:p>
          <a:endParaRPr lang="en-IN"/>
        </a:p>
      </dgm:t>
    </dgm:pt>
    <dgm:pt modelId="{92FBCC9C-9605-4B12-9D3A-D397060DE195}" type="pres">
      <dgm:prSet presAssocID="{EFA04BCF-7940-43E9-B1F9-19DAA643DBDE}" presName="vert0" presStyleCnt="0">
        <dgm:presLayoutVars>
          <dgm:dir/>
          <dgm:animOne val="branch"/>
          <dgm:animLvl val="lvl"/>
        </dgm:presLayoutVars>
      </dgm:prSet>
      <dgm:spPr/>
    </dgm:pt>
    <dgm:pt modelId="{DFDEB019-D5C4-4E1B-971F-E0B680326778}" type="pres">
      <dgm:prSet presAssocID="{BDE3CDF6-F0CB-4507-BF6B-CF6C3827BD0C}" presName="thickLine" presStyleLbl="alignNode1" presStyleIdx="0" presStyleCnt="9"/>
      <dgm:spPr/>
    </dgm:pt>
    <dgm:pt modelId="{B1E1DEAC-C96F-47E8-90EB-2165E1FDE5D7}" type="pres">
      <dgm:prSet presAssocID="{BDE3CDF6-F0CB-4507-BF6B-CF6C3827BD0C}" presName="horz1" presStyleCnt="0"/>
      <dgm:spPr/>
    </dgm:pt>
    <dgm:pt modelId="{F54C60D3-186D-4681-883B-F0A47F0F5476}" type="pres">
      <dgm:prSet presAssocID="{BDE3CDF6-F0CB-4507-BF6B-CF6C3827BD0C}" presName="tx1" presStyleLbl="revTx" presStyleIdx="0" presStyleCnt="9"/>
      <dgm:spPr/>
    </dgm:pt>
    <dgm:pt modelId="{5B446B63-0D63-4BF7-8701-47D455444BBB}" type="pres">
      <dgm:prSet presAssocID="{BDE3CDF6-F0CB-4507-BF6B-CF6C3827BD0C}" presName="vert1" presStyleCnt="0"/>
      <dgm:spPr/>
    </dgm:pt>
    <dgm:pt modelId="{C00A1543-38CE-41AD-A4FC-DEF36D5DA66C}" type="pres">
      <dgm:prSet presAssocID="{280F5F3D-3E04-4B39-AABC-ADCAA9443A1D}" presName="thickLine" presStyleLbl="alignNode1" presStyleIdx="1" presStyleCnt="9"/>
      <dgm:spPr/>
    </dgm:pt>
    <dgm:pt modelId="{46EE4911-A3D8-4170-A0B9-11D2F7AC1070}" type="pres">
      <dgm:prSet presAssocID="{280F5F3D-3E04-4B39-AABC-ADCAA9443A1D}" presName="horz1" presStyleCnt="0"/>
      <dgm:spPr/>
    </dgm:pt>
    <dgm:pt modelId="{4A07C65A-95A0-448A-A894-AE4D0F7212B4}" type="pres">
      <dgm:prSet presAssocID="{280F5F3D-3E04-4B39-AABC-ADCAA9443A1D}" presName="tx1" presStyleLbl="revTx" presStyleIdx="1" presStyleCnt="9"/>
      <dgm:spPr/>
    </dgm:pt>
    <dgm:pt modelId="{792F3828-1C6D-49CB-BDB7-3F27C83469AE}" type="pres">
      <dgm:prSet presAssocID="{280F5F3D-3E04-4B39-AABC-ADCAA9443A1D}" presName="vert1" presStyleCnt="0"/>
      <dgm:spPr/>
    </dgm:pt>
    <dgm:pt modelId="{D1AE031D-2D16-4E5B-A1E5-9FE37337FE43}" type="pres">
      <dgm:prSet presAssocID="{1B9CFA2C-E342-4B9F-AD0C-3109CCADEA55}" presName="thickLine" presStyleLbl="alignNode1" presStyleIdx="2" presStyleCnt="9"/>
      <dgm:spPr/>
    </dgm:pt>
    <dgm:pt modelId="{39260F59-99E4-49EB-BE73-C5EA2C23790F}" type="pres">
      <dgm:prSet presAssocID="{1B9CFA2C-E342-4B9F-AD0C-3109CCADEA55}" presName="horz1" presStyleCnt="0"/>
      <dgm:spPr/>
    </dgm:pt>
    <dgm:pt modelId="{75E17A23-4D80-46B0-B596-D5A78DE2353E}" type="pres">
      <dgm:prSet presAssocID="{1B9CFA2C-E342-4B9F-AD0C-3109CCADEA55}" presName="tx1" presStyleLbl="revTx" presStyleIdx="2" presStyleCnt="9"/>
      <dgm:spPr/>
    </dgm:pt>
    <dgm:pt modelId="{309B3C6A-A2F1-46A8-A869-C386B8903F66}" type="pres">
      <dgm:prSet presAssocID="{1B9CFA2C-E342-4B9F-AD0C-3109CCADEA55}" presName="vert1" presStyleCnt="0"/>
      <dgm:spPr/>
    </dgm:pt>
    <dgm:pt modelId="{D3E1821D-76B3-4F63-90FF-BA072A3B41CF}" type="pres">
      <dgm:prSet presAssocID="{D686D535-48C5-44FC-9F46-CB330B2E9625}" presName="thickLine" presStyleLbl="alignNode1" presStyleIdx="3" presStyleCnt="9"/>
      <dgm:spPr/>
    </dgm:pt>
    <dgm:pt modelId="{C6F41C6F-9A71-40F9-9DCF-57C7446F1405}" type="pres">
      <dgm:prSet presAssocID="{D686D535-48C5-44FC-9F46-CB330B2E9625}" presName="horz1" presStyleCnt="0"/>
      <dgm:spPr/>
    </dgm:pt>
    <dgm:pt modelId="{8584910F-E1DD-46FE-A053-201664E201C9}" type="pres">
      <dgm:prSet presAssocID="{D686D535-48C5-44FC-9F46-CB330B2E9625}" presName="tx1" presStyleLbl="revTx" presStyleIdx="3" presStyleCnt="9"/>
      <dgm:spPr/>
    </dgm:pt>
    <dgm:pt modelId="{60688E36-30AE-4094-8BBC-41E3CFCECA88}" type="pres">
      <dgm:prSet presAssocID="{D686D535-48C5-44FC-9F46-CB330B2E9625}" presName="vert1" presStyleCnt="0"/>
      <dgm:spPr/>
    </dgm:pt>
    <dgm:pt modelId="{BC486979-EF77-40AF-8E99-7CEE62A647B3}" type="pres">
      <dgm:prSet presAssocID="{2F50E786-CEA4-46BE-8243-5B8C091DC54C}" presName="thickLine" presStyleLbl="alignNode1" presStyleIdx="4" presStyleCnt="9"/>
      <dgm:spPr/>
    </dgm:pt>
    <dgm:pt modelId="{0962E80A-F8CD-4A7D-96ED-FC6C13FEF97D}" type="pres">
      <dgm:prSet presAssocID="{2F50E786-CEA4-46BE-8243-5B8C091DC54C}" presName="horz1" presStyleCnt="0"/>
      <dgm:spPr/>
    </dgm:pt>
    <dgm:pt modelId="{CD7C817E-848A-4F57-8EB8-A5B90267B71A}" type="pres">
      <dgm:prSet presAssocID="{2F50E786-CEA4-46BE-8243-5B8C091DC54C}" presName="tx1" presStyleLbl="revTx" presStyleIdx="4" presStyleCnt="9"/>
      <dgm:spPr/>
    </dgm:pt>
    <dgm:pt modelId="{F0A5D2AB-CBD4-4420-ADAC-C23DA86632DE}" type="pres">
      <dgm:prSet presAssocID="{2F50E786-CEA4-46BE-8243-5B8C091DC54C}" presName="vert1" presStyleCnt="0"/>
      <dgm:spPr/>
    </dgm:pt>
    <dgm:pt modelId="{3E5C8C5D-5DBB-4C63-829C-40FA3FA37E69}" type="pres">
      <dgm:prSet presAssocID="{4800CE02-7882-41E4-ABBE-74A5156DABF8}" presName="thickLine" presStyleLbl="alignNode1" presStyleIdx="5" presStyleCnt="9"/>
      <dgm:spPr/>
    </dgm:pt>
    <dgm:pt modelId="{759FC7B5-CF68-428D-B4FA-1EB64F96A5B7}" type="pres">
      <dgm:prSet presAssocID="{4800CE02-7882-41E4-ABBE-74A5156DABF8}" presName="horz1" presStyleCnt="0"/>
      <dgm:spPr/>
    </dgm:pt>
    <dgm:pt modelId="{98CFE26F-B249-4132-90D2-91DCBBE5C049}" type="pres">
      <dgm:prSet presAssocID="{4800CE02-7882-41E4-ABBE-74A5156DABF8}" presName="tx1" presStyleLbl="revTx" presStyleIdx="5" presStyleCnt="9"/>
      <dgm:spPr/>
    </dgm:pt>
    <dgm:pt modelId="{2F143287-5ACF-4A8B-A4E9-EAFD96F9C86E}" type="pres">
      <dgm:prSet presAssocID="{4800CE02-7882-41E4-ABBE-74A5156DABF8}" presName="vert1" presStyleCnt="0"/>
      <dgm:spPr/>
    </dgm:pt>
    <dgm:pt modelId="{900F7536-A602-4F59-B42D-B1C429AEE821}" type="pres">
      <dgm:prSet presAssocID="{FF5529E4-0377-4AF2-9035-ECFA51D3C730}" presName="thickLine" presStyleLbl="alignNode1" presStyleIdx="6" presStyleCnt="9"/>
      <dgm:spPr/>
    </dgm:pt>
    <dgm:pt modelId="{DCD88E72-0D5C-42BC-9B0B-3CBE7E511C94}" type="pres">
      <dgm:prSet presAssocID="{FF5529E4-0377-4AF2-9035-ECFA51D3C730}" presName="horz1" presStyleCnt="0"/>
      <dgm:spPr/>
    </dgm:pt>
    <dgm:pt modelId="{798E5C14-6830-4EF3-B216-7E5272B2D046}" type="pres">
      <dgm:prSet presAssocID="{FF5529E4-0377-4AF2-9035-ECFA51D3C730}" presName="tx1" presStyleLbl="revTx" presStyleIdx="6" presStyleCnt="9"/>
      <dgm:spPr/>
    </dgm:pt>
    <dgm:pt modelId="{897F9902-F33C-4603-A4DA-15D93CB7C24B}" type="pres">
      <dgm:prSet presAssocID="{FF5529E4-0377-4AF2-9035-ECFA51D3C730}" presName="vert1" presStyleCnt="0"/>
      <dgm:spPr/>
    </dgm:pt>
    <dgm:pt modelId="{E0504945-3D57-4F6C-B10D-EB2B1583470D}" type="pres">
      <dgm:prSet presAssocID="{5C422F1A-FB3C-49D9-9512-D3BE9E09F2E9}" presName="thickLine" presStyleLbl="alignNode1" presStyleIdx="7" presStyleCnt="9"/>
      <dgm:spPr/>
    </dgm:pt>
    <dgm:pt modelId="{8FEBDA6D-8152-4F67-B799-E3B3494380FC}" type="pres">
      <dgm:prSet presAssocID="{5C422F1A-FB3C-49D9-9512-D3BE9E09F2E9}" presName="horz1" presStyleCnt="0"/>
      <dgm:spPr/>
    </dgm:pt>
    <dgm:pt modelId="{D3A343AB-07D1-4D2D-BAA7-22327983E4E8}" type="pres">
      <dgm:prSet presAssocID="{5C422F1A-FB3C-49D9-9512-D3BE9E09F2E9}" presName="tx1" presStyleLbl="revTx" presStyleIdx="7" presStyleCnt="9"/>
      <dgm:spPr/>
    </dgm:pt>
    <dgm:pt modelId="{AF51CED5-D2BB-4A6D-8550-BD959C89DAE9}" type="pres">
      <dgm:prSet presAssocID="{5C422F1A-FB3C-49D9-9512-D3BE9E09F2E9}" presName="vert1" presStyleCnt="0"/>
      <dgm:spPr/>
    </dgm:pt>
    <dgm:pt modelId="{21FB20BE-51A2-456C-93D8-E99592D90355}" type="pres">
      <dgm:prSet presAssocID="{DA8A8A1D-F2D0-4F53-848D-434F6E2C709E}" presName="thickLine" presStyleLbl="alignNode1" presStyleIdx="8" presStyleCnt="9"/>
      <dgm:spPr/>
    </dgm:pt>
    <dgm:pt modelId="{118A0C81-330D-4364-9417-AE3F4136A5C6}" type="pres">
      <dgm:prSet presAssocID="{DA8A8A1D-F2D0-4F53-848D-434F6E2C709E}" presName="horz1" presStyleCnt="0"/>
      <dgm:spPr/>
    </dgm:pt>
    <dgm:pt modelId="{CB5EE6BE-5661-41E9-A55B-82BD975F12BC}" type="pres">
      <dgm:prSet presAssocID="{DA8A8A1D-F2D0-4F53-848D-434F6E2C709E}" presName="tx1" presStyleLbl="revTx" presStyleIdx="8" presStyleCnt="9"/>
      <dgm:spPr/>
    </dgm:pt>
    <dgm:pt modelId="{D9BA4290-05F4-4409-B8F4-F04A57489E15}" type="pres">
      <dgm:prSet presAssocID="{DA8A8A1D-F2D0-4F53-848D-434F6E2C709E}" presName="vert1" presStyleCnt="0"/>
      <dgm:spPr/>
    </dgm:pt>
  </dgm:ptLst>
  <dgm:cxnLst>
    <dgm:cxn modelId="{9245F202-BFED-4321-AF28-75F32A338392}" srcId="{EFA04BCF-7940-43E9-B1F9-19DAA643DBDE}" destId="{FF5529E4-0377-4AF2-9035-ECFA51D3C730}" srcOrd="6" destOrd="0" parTransId="{7F349854-F6D7-4CC0-9AA8-29E24BE8FE8A}" sibTransId="{4C3CD4D5-FD2C-4FAF-8C65-0C03056567F4}"/>
    <dgm:cxn modelId="{2D76CE13-9857-498F-9400-23CB8A8E2396}" srcId="{EFA04BCF-7940-43E9-B1F9-19DAA643DBDE}" destId="{2F50E786-CEA4-46BE-8243-5B8C091DC54C}" srcOrd="4" destOrd="0" parTransId="{18FEBC0E-1332-491A-818C-FAD63C6D2DCA}" sibTransId="{49C1CF6B-DB49-454E-BF0F-556901179B31}"/>
    <dgm:cxn modelId="{A80E9B29-8172-4C32-99ED-1E0E5FF639AC}" srcId="{EFA04BCF-7940-43E9-B1F9-19DAA643DBDE}" destId="{4800CE02-7882-41E4-ABBE-74A5156DABF8}" srcOrd="5" destOrd="0" parTransId="{B896A2E0-954A-4885-98A1-5B91278BA046}" sibTransId="{38C56E06-17A7-4EE6-9572-D53A1B3816BB}"/>
    <dgm:cxn modelId="{A0DA5761-907E-4176-9F23-1833C1AF1473}" srcId="{EFA04BCF-7940-43E9-B1F9-19DAA643DBDE}" destId="{DA8A8A1D-F2D0-4F53-848D-434F6E2C709E}" srcOrd="8" destOrd="0" parTransId="{AF1192D3-430A-4FCC-BEBD-ADA21C599168}" sibTransId="{9D959F73-5630-4418-8252-50B894F83B15}"/>
    <dgm:cxn modelId="{2E759E53-A673-4D89-8DAF-4C7BE596D85F}" type="presOf" srcId="{1B9CFA2C-E342-4B9F-AD0C-3109CCADEA55}" destId="{75E17A23-4D80-46B0-B596-D5A78DE2353E}" srcOrd="0" destOrd="0" presId="urn:microsoft.com/office/officeart/2008/layout/LinedList"/>
    <dgm:cxn modelId="{CCA57A85-3817-4253-BFB2-F84AE5787F1B}" type="presOf" srcId="{DA8A8A1D-F2D0-4F53-848D-434F6E2C709E}" destId="{CB5EE6BE-5661-41E9-A55B-82BD975F12BC}" srcOrd="0" destOrd="0" presId="urn:microsoft.com/office/officeart/2008/layout/LinedList"/>
    <dgm:cxn modelId="{EA19B28F-9C8F-4175-870A-CC794F49B947}" srcId="{EFA04BCF-7940-43E9-B1F9-19DAA643DBDE}" destId="{5C422F1A-FB3C-49D9-9512-D3BE9E09F2E9}" srcOrd="7" destOrd="0" parTransId="{B6F20DC5-6B52-45CD-84E8-DF9D80EF7627}" sibTransId="{F76F3EC7-BE01-4530-BE50-26003DA1A2BF}"/>
    <dgm:cxn modelId="{1F55E291-3F6A-4930-A7CA-8ED88E7E19AF}" srcId="{EFA04BCF-7940-43E9-B1F9-19DAA643DBDE}" destId="{1B9CFA2C-E342-4B9F-AD0C-3109CCADEA55}" srcOrd="2" destOrd="0" parTransId="{4F3166C4-80B4-43AE-B23C-295AF01B233E}" sibTransId="{0B234C7B-E327-4933-B4E0-5AA553763CC8}"/>
    <dgm:cxn modelId="{DDCBC396-DACD-4A7E-9EFD-F95BD2385E5D}" type="presOf" srcId="{2F50E786-CEA4-46BE-8243-5B8C091DC54C}" destId="{CD7C817E-848A-4F57-8EB8-A5B90267B71A}" srcOrd="0" destOrd="0" presId="urn:microsoft.com/office/officeart/2008/layout/LinedList"/>
    <dgm:cxn modelId="{F1109198-CB68-430C-AC58-161BF98003B1}" type="presOf" srcId="{4800CE02-7882-41E4-ABBE-74A5156DABF8}" destId="{98CFE26F-B249-4132-90D2-91DCBBE5C049}" srcOrd="0" destOrd="0" presId="urn:microsoft.com/office/officeart/2008/layout/LinedList"/>
    <dgm:cxn modelId="{4956BFA3-8949-4610-8AA2-D1596894D6E0}" type="presOf" srcId="{D686D535-48C5-44FC-9F46-CB330B2E9625}" destId="{8584910F-E1DD-46FE-A053-201664E201C9}" srcOrd="0" destOrd="0" presId="urn:microsoft.com/office/officeart/2008/layout/LinedList"/>
    <dgm:cxn modelId="{293110A4-8B2B-4820-A0A4-5E84D9C90733}" srcId="{EFA04BCF-7940-43E9-B1F9-19DAA643DBDE}" destId="{280F5F3D-3E04-4B39-AABC-ADCAA9443A1D}" srcOrd="1" destOrd="0" parTransId="{DC703AA6-0E5E-45F6-8FD1-1B9216B309EF}" sibTransId="{40343A9C-3137-4E68-B6E0-AC74077B396B}"/>
    <dgm:cxn modelId="{A6972DBB-00AB-4878-B511-7D74485EFB60}" type="presOf" srcId="{BDE3CDF6-F0CB-4507-BF6B-CF6C3827BD0C}" destId="{F54C60D3-186D-4681-883B-F0A47F0F5476}" srcOrd="0" destOrd="0" presId="urn:microsoft.com/office/officeart/2008/layout/LinedList"/>
    <dgm:cxn modelId="{CBD68AC1-2F04-43BA-9FA3-5510AAED13BF}" type="presOf" srcId="{5C422F1A-FB3C-49D9-9512-D3BE9E09F2E9}" destId="{D3A343AB-07D1-4D2D-BAA7-22327983E4E8}" srcOrd="0" destOrd="0" presId="urn:microsoft.com/office/officeart/2008/layout/LinedList"/>
    <dgm:cxn modelId="{D07CD9C2-CA90-42F8-9386-F2877C3DD28F}" type="presOf" srcId="{EFA04BCF-7940-43E9-B1F9-19DAA643DBDE}" destId="{92FBCC9C-9605-4B12-9D3A-D397060DE195}" srcOrd="0" destOrd="0" presId="urn:microsoft.com/office/officeart/2008/layout/LinedList"/>
    <dgm:cxn modelId="{CEA5ECC6-8B5F-498A-8072-30B176AC52AD}" srcId="{EFA04BCF-7940-43E9-B1F9-19DAA643DBDE}" destId="{BDE3CDF6-F0CB-4507-BF6B-CF6C3827BD0C}" srcOrd="0" destOrd="0" parTransId="{E10D10F4-252F-4AB9-8971-3BC321AE862A}" sibTransId="{2A05FA02-1C68-466D-86F3-EFEE00AB0247}"/>
    <dgm:cxn modelId="{E88CF8C7-7B49-458E-ADF1-9C2D9744AA95}" type="presOf" srcId="{280F5F3D-3E04-4B39-AABC-ADCAA9443A1D}" destId="{4A07C65A-95A0-448A-A894-AE4D0F7212B4}" srcOrd="0" destOrd="0" presId="urn:microsoft.com/office/officeart/2008/layout/LinedList"/>
    <dgm:cxn modelId="{85002ED8-D5BA-46C5-B401-03899A6BDFE5}" type="presOf" srcId="{FF5529E4-0377-4AF2-9035-ECFA51D3C730}" destId="{798E5C14-6830-4EF3-B216-7E5272B2D046}" srcOrd="0" destOrd="0" presId="urn:microsoft.com/office/officeart/2008/layout/LinedList"/>
    <dgm:cxn modelId="{A485B3FA-9659-42A5-9F3D-3CBBDD7EB062}" srcId="{EFA04BCF-7940-43E9-B1F9-19DAA643DBDE}" destId="{D686D535-48C5-44FC-9F46-CB330B2E9625}" srcOrd="3" destOrd="0" parTransId="{D596C857-113E-44C8-9F2B-6A1486C0F2AA}" sibTransId="{2466917F-49B1-42DF-ADF5-71344DA5A12B}"/>
    <dgm:cxn modelId="{19EE4167-3401-4490-BDAE-1C9E49A34889}" type="presParOf" srcId="{92FBCC9C-9605-4B12-9D3A-D397060DE195}" destId="{DFDEB019-D5C4-4E1B-971F-E0B680326778}" srcOrd="0" destOrd="0" presId="urn:microsoft.com/office/officeart/2008/layout/LinedList"/>
    <dgm:cxn modelId="{595E9681-B82B-4002-B845-6C17506D0D72}" type="presParOf" srcId="{92FBCC9C-9605-4B12-9D3A-D397060DE195}" destId="{B1E1DEAC-C96F-47E8-90EB-2165E1FDE5D7}" srcOrd="1" destOrd="0" presId="urn:microsoft.com/office/officeart/2008/layout/LinedList"/>
    <dgm:cxn modelId="{D047F5CD-346A-462C-91C9-2F737176B10C}" type="presParOf" srcId="{B1E1DEAC-C96F-47E8-90EB-2165E1FDE5D7}" destId="{F54C60D3-186D-4681-883B-F0A47F0F5476}" srcOrd="0" destOrd="0" presId="urn:microsoft.com/office/officeart/2008/layout/LinedList"/>
    <dgm:cxn modelId="{C861F1EF-38C1-4A83-8DC9-AEBCCD5765DC}" type="presParOf" srcId="{B1E1DEAC-C96F-47E8-90EB-2165E1FDE5D7}" destId="{5B446B63-0D63-4BF7-8701-47D455444BBB}" srcOrd="1" destOrd="0" presId="urn:microsoft.com/office/officeart/2008/layout/LinedList"/>
    <dgm:cxn modelId="{965C96BA-99D4-4C19-A181-3D6249AFC742}" type="presParOf" srcId="{92FBCC9C-9605-4B12-9D3A-D397060DE195}" destId="{C00A1543-38CE-41AD-A4FC-DEF36D5DA66C}" srcOrd="2" destOrd="0" presId="urn:microsoft.com/office/officeart/2008/layout/LinedList"/>
    <dgm:cxn modelId="{38BE58C1-52C3-464F-8634-844D2B4D481C}" type="presParOf" srcId="{92FBCC9C-9605-4B12-9D3A-D397060DE195}" destId="{46EE4911-A3D8-4170-A0B9-11D2F7AC1070}" srcOrd="3" destOrd="0" presId="urn:microsoft.com/office/officeart/2008/layout/LinedList"/>
    <dgm:cxn modelId="{C4FEE9E4-3F5D-4D40-BF6E-59C1801D0D77}" type="presParOf" srcId="{46EE4911-A3D8-4170-A0B9-11D2F7AC1070}" destId="{4A07C65A-95A0-448A-A894-AE4D0F7212B4}" srcOrd="0" destOrd="0" presId="urn:microsoft.com/office/officeart/2008/layout/LinedList"/>
    <dgm:cxn modelId="{55E3D5E8-9456-4A79-A4CD-AB31E8D9333D}" type="presParOf" srcId="{46EE4911-A3D8-4170-A0B9-11D2F7AC1070}" destId="{792F3828-1C6D-49CB-BDB7-3F27C83469AE}" srcOrd="1" destOrd="0" presId="urn:microsoft.com/office/officeart/2008/layout/LinedList"/>
    <dgm:cxn modelId="{562A5FAF-BBA3-4EFF-B6A4-07C18803D4AF}" type="presParOf" srcId="{92FBCC9C-9605-4B12-9D3A-D397060DE195}" destId="{D1AE031D-2D16-4E5B-A1E5-9FE37337FE43}" srcOrd="4" destOrd="0" presId="urn:microsoft.com/office/officeart/2008/layout/LinedList"/>
    <dgm:cxn modelId="{4E84F869-767D-4AB1-BE7D-31A94B683257}" type="presParOf" srcId="{92FBCC9C-9605-4B12-9D3A-D397060DE195}" destId="{39260F59-99E4-49EB-BE73-C5EA2C23790F}" srcOrd="5" destOrd="0" presId="urn:microsoft.com/office/officeart/2008/layout/LinedList"/>
    <dgm:cxn modelId="{5E3737A6-410E-4529-8B8A-9E6937D930A9}" type="presParOf" srcId="{39260F59-99E4-49EB-BE73-C5EA2C23790F}" destId="{75E17A23-4D80-46B0-B596-D5A78DE2353E}" srcOrd="0" destOrd="0" presId="urn:microsoft.com/office/officeart/2008/layout/LinedList"/>
    <dgm:cxn modelId="{6ACCAB4A-3492-4119-A4C3-4AB8E65B054B}" type="presParOf" srcId="{39260F59-99E4-49EB-BE73-C5EA2C23790F}" destId="{309B3C6A-A2F1-46A8-A869-C386B8903F66}" srcOrd="1" destOrd="0" presId="urn:microsoft.com/office/officeart/2008/layout/LinedList"/>
    <dgm:cxn modelId="{CE98D54D-D5B4-46C0-B4CA-DEC2AF74F87C}" type="presParOf" srcId="{92FBCC9C-9605-4B12-9D3A-D397060DE195}" destId="{D3E1821D-76B3-4F63-90FF-BA072A3B41CF}" srcOrd="6" destOrd="0" presId="urn:microsoft.com/office/officeart/2008/layout/LinedList"/>
    <dgm:cxn modelId="{F1617062-4644-4F7C-BB1C-220D60201C8A}" type="presParOf" srcId="{92FBCC9C-9605-4B12-9D3A-D397060DE195}" destId="{C6F41C6F-9A71-40F9-9DCF-57C7446F1405}" srcOrd="7" destOrd="0" presId="urn:microsoft.com/office/officeart/2008/layout/LinedList"/>
    <dgm:cxn modelId="{A29AE867-F48C-4AB1-A968-CB6C67CC562E}" type="presParOf" srcId="{C6F41C6F-9A71-40F9-9DCF-57C7446F1405}" destId="{8584910F-E1DD-46FE-A053-201664E201C9}" srcOrd="0" destOrd="0" presId="urn:microsoft.com/office/officeart/2008/layout/LinedList"/>
    <dgm:cxn modelId="{502AC0B5-69DA-46A4-ADF9-9157CAD3B236}" type="presParOf" srcId="{C6F41C6F-9A71-40F9-9DCF-57C7446F1405}" destId="{60688E36-30AE-4094-8BBC-41E3CFCECA88}" srcOrd="1" destOrd="0" presId="urn:microsoft.com/office/officeart/2008/layout/LinedList"/>
    <dgm:cxn modelId="{F71B7A5A-5466-4FF6-9A97-F5C71960A35F}" type="presParOf" srcId="{92FBCC9C-9605-4B12-9D3A-D397060DE195}" destId="{BC486979-EF77-40AF-8E99-7CEE62A647B3}" srcOrd="8" destOrd="0" presId="urn:microsoft.com/office/officeart/2008/layout/LinedList"/>
    <dgm:cxn modelId="{E89D7CAE-9DE0-4B66-B05A-39323E57B8DF}" type="presParOf" srcId="{92FBCC9C-9605-4B12-9D3A-D397060DE195}" destId="{0962E80A-F8CD-4A7D-96ED-FC6C13FEF97D}" srcOrd="9" destOrd="0" presId="urn:microsoft.com/office/officeart/2008/layout/LinedList"/>
    <dgm:cxn modelId="{D4F63FEE-62C5-4962-B80E-0B260F18B881}" type="presParOf" srcId="{0962E80A-F8CD-4A7D-96ED-FC6C13FEF97D}" destId="{CD7C817E-848A-4F57-8EB8-A5B90267B71A}" srcOrd="0" destOrd="0" presId="urn:microsoft.com/office/officeart/2008/layout/LinedList"/>
    <dgm:cxn modelId="{D728E663-63FE-4752-B5C6-87E1CF685C20}" type="presParOf" srcId="{0962E80A-F8CD-4A7D-96ED-FC6C13FEF97D}" destId="{F0A5D2AB-CBD4-4420-ADAC-C23DA86632DE}" srcOrd="1" destOrd="0" presId="urn:microsoft.com/office/officeart/2008/layout/LinedList"/>
    <dgm:cxn modelId="{84926823-6572-4E9D-BBA5-B633C0CD4C5E}" type="presParOf" srcId="{92FBCC9C-9605-4B12-9D3A-D397060DE195}" destId="{3E5C8C5D-5DBB-4C63-829C-40FA3FA37E69}" srcOrd="10" destOrd="0" presId="urn:microsoft.com/office/officeart/2008/layout/LinedList"/>
    <dgm:cxn modelId="{82BE5B13-A618-4A9C-BA75-75289C697B96}" type="presParOf" srcId="{92FBCC9C-9605-4B12-9D3A-D397060DE195}" destId="{759FC7B5-CF68-428D-B4FA-1EB64F96A5B7}" srcOrd="11" destOrd="0" presId="urn:microsoft.com/office/officeart/2008/layout/LinedList"/>
    <dgm:cxn modelId="{F5BA5778-F626-45AA-8A24-47017F6E7171}" type="presParOf" srcId="{759FC7B5-CF68-428D-B4FA-1EB64F96A5B7}" destId="{98CFE26F-B249-4132-90D2-91DCBBE5C049}" srcOrd="0" destOrd="0" presId="urn:microsoft.com/office/officeart/2008/layout/LinedList"/>
    <dgm:cxn modelId="{8B4E01BB-4BFD-460C-B75D-7B23E38EE222}" type="presParOf" srcId="{759FC7B5-CF68-428D-B4FA-1EB64F96A5B7}" destId="{2F143287-5ACF-4A8B-A4E9-EAFD96F9C86E}" srcOrd="1" destOrd="0" presId="urn:microsoft.com/office/officeart/2008/layout/LinedList"/>
    <dgm:cxn modelId="{B557336C-2B05-4822-A3C5-CBF390FB52B8}" type="presParOf" srcId="{92FBCC9C-9605-4B12-9D3A-D397060DE195}" destId="{900F7536-A602-4F59-B42D-B1C429AEE821}" srcOrd="12" destOrd="0" presId="urn:microsoft.com/office/officeart/2008/layout/LinedList"/>
    <dgm:cxn modelId="{201A5BFD-331D-4D01-9327-6070E34F4FF3}" type="presParOf" srcId="{92FBCC9C-9605-4B12-9D3A-D397060DE195}" destId="{DCD88E72-0D5C-42BC-9B0B-3CBE7E511C94}" srcOrd="13" destOrd="0" presId="urn:microsoft.com/office/officeart/2008/layout/LinedList"/>
    <dgm:cxn modelId="{28C7F219-3057-4001-B720-109C58BCF823}" type="presParOf" srcId="{DCD88E72-0D5C-42BC-9B0B-3CBE7E511C94}" destId="{798E5C14-6830-4EF3-B216-7E5272B2D046}" srcOrd="0" destOrd="0" presId="urn:microsoft.com/office/officeart/2008/layout/LinedList"/>
    <dgm:cxn modelId="{72CE5350-B322-4A23-8C2D-84149F3BF7A6}" type="presParOf" srcId="{DCD88E72-0D5C-42BC-9B0B-3CBE7E511C94}" destId="{897F9902-F33C-4603-A4DA-15D93CB7C24B}" srcOrd="1" destOrd="0" presId="urn:microsoft.com/office/officeart/2008/layout/LinedList"/>
    <dgm:cxn modelId="{3A034B94-B77E-4E1A-AA44-17A259142D1C}" type="presParOf" srcId="{92FBCC9C-9605-4B12-9D3A-D397060DE195}" destId="{E0504945-3D57-4F6C-B10D-EB2B1583470D}" srcOrd="14" destOrd="0" presId="urn:microsoft.com/office/officeart/2008/layout/LinedList"/>
    <dgm:cxn modelId="{43F8C5DA-DBAD-4B0D-84B9-C29AFB7E2216}" type="presParOf" srcId="{92FBCC9C-9605-4B12-9D3A-D397060DE195}" destId="{8FEBDA6D-8152-4F67-B799-E3B3494380FC}" srcOrd="15" destOrd="0" presId="urn:microsoft.com/office/officeart/2008/layout/LinedList"/>
    <dgm:cxn modelId="{B9E67DAA-C4B5-4A30-A04F-1003C74BA65B}" type="presParOf" srcId="{8FEBDA6D-8152-4F67-B799-E3B3494380FC}" destId="{D3A343AB-07D1-4D2D-BAA7-22327983E4E8}" srcOrd="0" destOrd="0" presId="urn:microsoft.com/office/officeart/2008/layout/LinedList"/>
    <dgm:cxn modelId="{19097F14-5AD7-4CAA-9217-C09459E86A4B}" type="presParOf" srcId="{8FEBDA6D-8152-4F67-B799-E3B3494380FC}" destId="{AF51CED5-D2BB-4A6D-8550-BD959C89DAE9}" srcOrd="1" destOrd="0" presId="urn:microsoft.com/office/officeart/2008/layout/LinedList"/>
    <dgm:cxn modelId="{BE7D9183-0F6B-4504-BE89-04FC25EACB06}" type="presParOf" srcId="{92FBCC9C-9605-4B12-9D3A-D397060DE195}" destId="{21FB20BE-51A2-456C-93D8-E99592D90355}" srcOrd="16" destOrd="0" presId="urn:microsoft.com/office/officeart/2008/layout/LinedList"/>
    <dgm:cxn modelId="{B44BE32B-5C27-47E4-9299-1DF2963720C8}" type="presParOf" srcId="{92FBCC9C-9605-4B12-9D3A-D397060DE195}" destId="{118A0C81-330D-4364-9417-AE3F4136A5C6}" srcOrd="17" destOrd="0" presId="urn:microsoft.com/office/officeart/2008/layout/LinedList"/>
    <dgm:cxn modelId="{A22C4260-39A8-45AD-8104-719F8EC0BEDE}" type="presParOf" srcId="{118A0C81-330D-4364-9417-AE3F4136A5C6}" destId="{CB5EE6BE-5661-41E9-A55B-82BD975F12BC}" srcOrd="0" destOrd="0" presId="urn:microsoft.com/office/officeart/2008/layout/LinedList"/>
    <dgm:cxn modelId="{5124553D-5129-44D5-BB26-907397E58B58}" type="presParOf" srcId="{118A0C81-330D-4364-9417-AE3F4136A5C6}" destId="{D9BA4290-05F4-4409-B8F4-F04A57489E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D3951-6A9B-421B-9E3B-D804EDF551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D74AB6F-9AB6-4BA5-A0AF-3535B7E9F24F}">
      <dgm:prSet/>
      <dgm:spPr/>
      <dgm:t>
        <a:bodyPr/>
        <a:lstStyle/>
        <a:p>
          <a:r>
            <a:rPr lang="en-US" b="0" i="0"/>
            <a:t>World’s foremost graph experts in professional services and technical support</a:t>
          </a:r>
          <a:endParaRPr lang="en-IN"/>
        </a:p>
      </dgm:t>
    </dgm:pt>
    <dgm:pt modelId="{51914694-FE15-4DFC-A1FF-5325D1505B5F}" type="parTrans" cxnId="{910733A0-54A5-41E1-8791-7EBB957AE35C}">
      <dgm:prSet/>
      <dgm:spPr/>
      <dgm:t>
        <a:bodyPr/>
        <a:lstStyle/>
        <a:p>
          <a:endParaRPr lang="en-IN"/>
        </a:p>
      </dgm:t>
    </dgm:pt>
    <dgm:pt modelId="{E948EFB0-45A5-408E-BE29-59C0F38BE39B}" type="sibTrans" cxnId="{910733A0-54A5-41E1-8791-7EBB957AE35C}">
      <dgm:prSet/>
      <dgm:spPr/>
      <dgm:t>
        <a:bodyPr/>
        <a:lstStyle/>
        <a:p>
          <a:endParaRPr lang="en-IN"/>
        </a:p>
      </dgm:t>
    </dgm:pt>
    <dgm:pt modelId="{EF6A86BD-0B43-45CD-A9C6-F326F8E91E37}">
      <dgm:prSet/>
      <dgm:spPr/>
      <dgm:t>
        <a:bodyPr/>
        <a:lstStyle/>
        <a:p>
          <a:r>
            <a:rPr lang="en-US" b="0" i="0"/>
            <a:t>ROI maximization and project prioritization by customer success managers </a:t>
          </a:r>
          <a:endParaRPr lang="en-IN"/>
        </a:p>
      </dgm:t>
    </dgm:pt>
    <dgm:pt modelId="{868A0B70-7733-4B6A-B4E5-5B0FA06E2FD1}" type="parTrans" cxnId="{4617D8F3-B7D4-447C-92E3-D25D80613A70}">
      <dgm:prSet/>
      <dgm:spPr/>
      <dgm:t>
        <a:bodyPr/>
        <a:lstStyle/>
        <a:p>
          <a:endParaRPr lang="en-IN"/>
        </a:p>
      </dgm:t>
    </dgm:pt>
    <dgm:pt modelId="{1123864B-F134-46EB-9C50-DCAD931507E4}" type="sibTrans" cxnId="{4617D8F3-B7D4-447C-92E3-D25D80613A70}">
      <dgm:prSet/>
      <dgm:spPr/>
      <dgm:t>
        <a:bodyPr/>
        <a:lstStyle/>
        <a:p>
          <a:endParaRPr lang="en-IN"/>
        </a:p>
      </dgm:t>
    </dgm:pt>
    <dgm:pt modelId="{7C49C0FA-290E-48E3-B6B4-72F69F4CC043}">
      <dgm:prSet/>
      <dgm:spPr/>
      <dgm:t>
        <a:bodyPr/>
        <a:lstStyle/>
        <a:p>
          <a:r>
            <a:rPr lang="en-US" b="0" i="0"/>
            <a:t>Free online graph courses and paid customized trainings</a:t>
          </a:r>
          <a:endParaRPr lang="en-IN"/>
        </a:p>
      </dgm:t>
    </dgm:pt>
    <dgm:pt modelId="{FF5A0E59-7908-4740-A6BC-90E179A3C22F}" type="parTrans" cxnId="{E085630D-8DAD-410E-8DAA-E3F61F500939}">
      <dgm:prSet/>
      <dgm:spPr/>
      <dgm:t>
        <a:bodyPr/>
        <a:lstStyle/>
        <a:p>
          <a:endParaRPr lang="en-IN"/>
        </a:p>
      </dgm:t>
    </dgm:pt>
    <dgm:pt modelId="{E838B21C-7528-4A94-84BD-FE5B899A5929}" type="sibTrans" cxnId="{E085630D-8DAD-410E-8DAA-E3F61F500939}">
      <dgm:prSet/>
      <dgm:spPr/>
      <dgm:t>
        <a:bodyPr/>
        <a:lstStyle/>
        <a:p>
          <a:endParaRPr lang="en-IN"/>
        </a:p>
      </dgm:t>
    </dgm:pt>
    <dgm:pt modelId="{10231AAC-92EE-4BAC-A9F4-6A6F248D6125}">
      <dgm:prSet/>
      <dgm:spPr/>
      <dgm:t>
        <a:bodyPr/>
        <a:lstStyle/>
        <a:p>
          <a:r>
            <a:rPr lang="en-US" b="0" i="0"/>
            <a:t>Largest and most active community of graph practitioner</a:t>
          </a:r>
          <a:endParaRPr lang="en-IN"/>
        </a:p>
      </dgm:t>
    </dgm:pt>
    <dgm:pt modelId="{262826E4-1265-4634-82C6-2192C59B96B5}" type="parTrans" cxnId="{94D3ABFE-8D2B-4445-84CE-7A08619FF2B9}">
      <dgm:prSet/>
      <dgm:spPr/>
      <dgm:t>
        <a:bodyPr/>
        <a:lstStyle/>
        <a:p>
          <a:endParaRPr lang="en-IN"/>
        </a:p>
      </dgm:t>
    </dgm:pt>
    <dgm:pt modelId="{59E66AAA-E49A-4E00-8D71-4B167194AAA7}" type="sibTrans" cxnId="{94D3ABFE-8D2B-4445-84CE-7A08619FF2B9}">
      <dgm:prSet/>
      <dgm:spPr/>
      <dgm:t>
        <a:bodyPr/>
        <a:lstStyle/>
        <a:p>
          <a:endParaRPr lang="en-IN"/>
        </a:p>
      </dgm:t>
    </dgm:pt>
    <dgm:pt modelId="{FEEB240E-537F-4524-B5DC-5DE9FE34AB96}" type="pres">
      <dgm:prSet presAssocID="{DE0D3951-6A9B-421B-9E3B-D804EDF551D2}" presName="linear" presStyleCnt="0">
        <dgm:presLayoutVars>
          <dgm:animLvl val="lvl"/>
          <dgm:resizeHandles val="exact"/>
        </dgm:presLayoutVars>
      </dgm:prSet>
      <dgm:spPr/>
    </dgm:pt>
    <dgm:pt modelId="{E33AF081-C628-41AB-8684-2B3D0DA93E40}" type="pres">
      <dgm:prSet presAssocID="{1D74AB6F-9AB6-4BA5-A0AF-3535B7E9F24F}" presName="parentText" presStyleLbl="node1" presStyleIdx="0" presStyleCnt="4">
        <dgm:presLayoutVars>
          <dgm:chMax val="0"/>
          <dgm:bulletEnabled val="1"/>
        </dgm:presLayoutVars>
      </dgm:prSet>
      <dgm:spPr/>
    </dgm:pt>
    <dgm:pt modelId="{6FA7B92F-DB10-40C8-93E7-2FF39331870C}" type="pres">
      <dgm:prSet presAssocID="{E948EFB0-45A5-408E-BE29-59C0F38BE39B}" presName="spacer" presStyleCnt="0"/>
      <dgm:spPr/>
    </dgm:pt>
    <dgm:pt modelId="{CC32FB63-F35E-4D0E-9682-8FF6582AB15D}" type="pres">
      <dgm:prSet presAssocID="{EF6A86BD-0B43-45CD-A9C6-F326F8E91E37}" presName="parentText" presStyleLbl="node1" presStyleIdx="1" presStyleCnt="4">
        <dgm:presLayoutVars>
          <dgm:chMax val="0"/>
          <dgm:bulletEnabled val="1"/>
        </dgm:presLayoutVars>
      </dgm:prSet>
      <dgm:spPr/>
    </dgm:pt>
    <dgm:pt modelId="{1D2D138A-C4E3-4A51-BA78-193782306E8B}" type="pres">
      <dgm:prSet presAssocID="{1123864B-F134-46EB-9C50-DCAD931507E4}" presName="spacer" presStyleCnt="0"/>
      <dgm:spPr/>
    </dgm:pt>
    <dgm:pt modelId="{9017CE2C-6B6F-4789-9AC9-D24734A09897}" type="pres">
      <dgm:prSet presAssocID="{7C49C0FA-290E-48E3-B6B4-72F69F4CC043}" presName="parentText" presStyleLbl="node1" presStyleIdx="2" presStyleCnt="4">
        <dgm:presLayoutVars>
          <dgm:chMax val="0"/>
          <dgm:bulletEnabled val="1"/>
        </dgm:presLayoutVars>
      </dgm:prSet>
      <dgm:spPr/>
    </dgm:pt>
    <dgm:pt modelId="{0F83190E-2D37-4F58-BB84-803CD022BC4D}" type="pres">
      <dgm:prSet presAssocID="{E838B21C-7528-4A94-84BD-FE5B899A5929}" presName="spacer" presStyleCnt="0"/>
      <dgm:spPr/>
    </dgm:pt>
    <dgm:pt modelId="{AB2F112B-A6F9-4932-845F-77548D8808A3}" type="pres">
      <dgm:prSet presAssocID="{10231AAC-92EE-4BAC-A9F4-6A6F248D6125}" presName="parentText" presStyleLbl="node1" presStyleIdx="3" presStyleCnt="4">
        <dgm:presLayoutVars>
          <dgm:chMax val="0"/>
          <dgm:bulletEnabled val="1"/>
        </dgm:presLayoutVars>
      </dgm:prSet>
      <dgm:spPr/>
    </dgm:pt>
  </dgm:ptLst>
  <dgm:cxnLst>
    <dgm:cxn modelId="{E085630D-8DAD-410E-8DAA-E3F61F500939}" srcId="{DE0D3951-6A9B-421B-9E3B-D804EDF551D2}" destId="{7C49C0FA-290E-48E3-B6B4-72F69F4CC043}" srcOrd="2" destOrd="0" parTransId="{FF5A0E59-7908-4740-A6BC-90E179A3C22F}" sibTransId="{E838B21C-7528-4A94-84BD-FE5B899A5929}"/>
    <dgm:cxn modelId="{38D21826-507D-41E1-ACD0-C6922601766A}" type="presOf" srcId="{7C49C0FA-290E-48E3-B6B4-72F69F4CC043}" destId="{9017CE2C-6B6F-4789-9AC9-D24734A09897}" srcOrd="0" destOrd="0" presId="urn:microsoft.com/office/officeart/2005/8/layout/vList2"/>
    <dgm:cxn modelId="{8EAC4E60-DEAA-4F1E-BCEC-543B55AF9FEF}" type="presOf" srcId="{DE0D3951-6A9B-421B-9E3B-D804EDF551D2}" destId="{FEEB240E-537F-4524-B5DC-5DE9FE34AB96}" srcOrd="0" destOrd="0" presId="urn:microsoft.com/office/officeart/2005/8/layout/vList2"/>
    <dgm:cxn modelId="{AC193081-BA49-4285-A731-27619445FAE0}" type="presOf" srcId="{1D74AB6F-9AB6-4BA5-A0AF-3535B7E9F24F}" destId="{E33AF081-C628-41AB-8684-2B3D0DA93E40}" srcOrd="0" destOrd="0" presId="urn:microsoft.com/office/officeart/2005/8/layout/vList2"/>
    <dgm:cxn modelId="{910733A0-54A5-41E1-8791-7EBB957AE35C}" srcId="{DE0D3951-6A9B-421B-9E3B-D804EDF551D2}" destId="{1D74AB6F-9AB6-4BA5-A0AF-3535B7E9F24F}" srcOrd="0" destOrd="0" parTransId="{51914694-FE15-4DFC-A1FF-5325D1505B5F}" sibTransId="{E948EFB0-45A5-408E-BE29-59C0F38BE39B}"/>
    <dgm:cxn modelId="{F23B97AA-B7F5-4231-B669-CC39E6A12E7E}" type="presOf" srcId="{EF6A86BD-0B43-45CD-A9C6-F326F8E91E37}" destId="{CC32FB63-F35E-4D0E-9682-8FF6582AB15D}" srcOrd="0" destOrd="0" presId="urn:microsoft.com/office/officeart/2005/8/layout/vList2"/>
    <dgm:cxn modelId="{934143D8-281B-4650-A5B4-EC0A8FAFB5F0}" type="presOf" srcId="{10231AAC-92EE-4BAC-A9F4-6A6F248D6125}" destId="{AB2F112B-A6F9-4932-845F-77548D8808A3}" srcOrd="0" destOrd="0" presId="urn:microsoft.com/office/officeart/2005/8/layout/vList2"/>
    <dgm:cxn modelId="{4617D8F3-B7D4-447C-92E3-D25D80613A70}" srcId="{DE0D3951-6A9B-421B-9E3B-D804EDF551D2}" destId="{EF6A86BD-0B43-45CD-A9C6-F326F8E91E37}" srcOrd="1" destOrd="0" parTransId="{868A0B70-7733-4B6A-B4E5-5B0FA06E2FD1}" sibTransId="{1123864B-F134-46EB-9C50-DCAD931507E4}"/>
    <dgm:cxn modelId="{94D3ABFE-8D2B-4445-84CE-7A08619FF2B9}" srcId="{DE0D3951-6A9B-421B-9E3B-D804EDF551D2}" destId="{10231AAC-92EE-4BAC-A9F4-6A6F248D6125}" srcOrd="3" destOrd="0" parTransId="{262826E4-1265-4634-82C6-2192C59B96B5}" sibTransId="{59E66AAA-E49A-4E00-8D71-4B167194AAA7}"/>
    <dgm:cxn modelId="{F684A97E-1E93-4C12-9E8B-422861839407}" type="presParOf" srcId="{FEEB240E-537F-4524-B5DC-5DE9FE34AB96}" destId="{E33AF081-C628-41AB-8684-2B3D0DA93E40}" srcOrd="0" destOrd="0" presId="urn:microsoft.com/office/officeart/2005/8/layout/vList2"/>
    <dgm:cxn modelId="{23BAB461-1326-461A-A801-7E495D537AAA}" type="presParOf" srcId="{FEEB240E-537F-4524-B5DC-5DE9FE34AB96}" destId="{6FA7B92F-DB10-40C8-93E7-2FF39331870C}" srcOrd="1" destOrd="0" presId="urn:microsoft.com/office/officeart/2005/8/layout/vList2"/>
    <dgm:cxn modelId="{2E036A68-2FF2-480A-81EF-98F7941A02F6}" type="presParOf" srcId="{FEEB240E-537F-4524-B5DC-5DE9FE34AB96}" destId="{CC32FB63-F35E-4D0E-9682-8FF6582AB15D}" srcOrd="2" destOrd="0" presId="urn:microsoft.com/office/officeart/2005/8/layout/vList2"/>
    <dgm:cxn modelId="{EC978DBF-B719-4CE0-B27B-997A2BEF02D4}" type="presParOf" srcId="{FEEB240E-537F-4524-B5DC-5DE9FE34AB96}" destId="{1D2D138A-C4E3-4A51-BA78-193782306E8B}" srcOrd="3" destOrd="0" presId="urn:microsoft.com/office/officeart/2005/8/layout/vList2"/>
    <dgm:cxn modelId="{B44E9638-A9E8-4363-84FB-09A1E0E71BAB}" type="presParOf" srcId="{FEEB240E-537F-4524-B5DC-5DE9FE34AB96}" destId="{9017CE2C-6B6F-4789-9AC9-D24734A09897}" srcOrd="4" destOrd="0" presId="urn:microsoft.com/office/officeart/2005/8/layout/vList2"/>
    <dgm:cxn modelId="{6DE50DA0-B848-4E2C-9AB9-845CC3EEC6B7}" type="presParOf" srcId="{FEEB240E-537F-4524-B5DC-5DE9FE34AB96}" destId="{0F83190E-2D37-4F58-BB84-803CD022BC4D}" srcOrd="5" destOrd="0" presId="urn:microsoft.com/office/officeart/2005/8/layout/vList2"/>
    <dgm:cxn modelId="{992232EE-B706-44FE-BCAE-7EBB276F467A}" type="presParOf" srcId="{FEEB240E-537F-4524-B5DC-5DE9FE34AB96}" destId="{AB2F112B-A6F9-4932-845F-77548D8808A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5C2F5-357F-4F66-A17F-E72C1095A375}">
      <dsp:nvSpPr>
        <dsp:cNvPr id="0" name=""/>
        <dsp:cNvSpPr/>
      </dsp:nvSpPr>
      <dsp:spPr>
        <a:xfrm>
          <a:off x="462014"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No joins graph traversal consistently delivers performance in milliseconds </a:t>
          </a:r>
          <a:endParaRPr lang="en-IN" sz="2000" kern="1200"/>
        </a:p>
      </dsp:txBody>
      <dsp:txXfrm>
        <a:off x="462014" y="340"/>
        <a:ext cx="2953446" cy="1772068"/>
      </dsp:txXfrm>
    </dsp:sp>
    <dsp:sp modelId="{4E08C915-3484-41E0-9315-C1AABD05884C}">
      <dsp:nvSpPr>
        <dsp:cNvPr id="0" name=""/>
        <dsp:cNvSpPr/>
      </dsp:nvSpPr>
      <dsp:spPr>
        <a:xfrm>
          <a:off x="3710806"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Fast K-hop query returns results blazingly fast across multiple hops </a:t>
          </a:r>
          <a:endParaRPr lang="en-IN" sz="2000" kern="1200"/>
        </a:p>
      </dsp:txBody>
      <dsp:txXfrm>
        <a:off x="3710806" y="340"/>
        <a:ext cx="2953446" cy="1772068"/>
      </dsp:txXfrm>
    </dsp:sp>
    <dsp:sp modelId="{B50400BF-C370-4CA5-B444-B56293E69B87}">
      <dsp:nvSpPr>
        <dsp:cNvPr id="0" name=""/>
        <dsp:cNvSpPr/>
      </dsp:nvSpPr>
      <dsp:spPr>
        <a:xfrm>
          <a:off x="6959597"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Enhanced indexing and query planning </a:t>
          </a:r>
          <a:endParaRPr lang="en-IN" sz="2000" kern="1200"/>
        </a:p>
      </dsp:txBody>
      <dsp:txXfrm>
        <a:off x="6959597" y="340"/>
        <a:ext cx="2953446" cy="1772068"/>
      </dsp:txXfrm>
    </dsp:sp>
    <dsp:sp modelId="{F336F0F6-4569-4344-A6CD-8EC4780A04B7}">
      <dsp:nvSpPr>
        <dsp:cNvPr id="0" name=""/>
        <dsp:cNvSpPr/>
      </dsp:nvSpPr>
      <dsp:spPr>
        <a:xfrm>
          <a:off x="2086410" y="2067753"/>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Autonomous Clustering for low-touch horizontal scaleout and efficient use of servers</a:t>
          </a:r>
          <a:endParaRPr lang="en-IN" sz="2000" kern="1200"/>
        </a:p>
      </dsp:txBody>
      <dsp:txXfrm>
        <a:off x="2086410" y="2067753"/>
        <a:ext cx="2953446" cy="1772068"/>
      </dsp:txXfrm>
    </dsp:sp>
    <dsp:sp modelId="{21FF101A-1BA4-4D56-8F3F-BF9C3EE11536}">
      <dsp:nvSpPr>
        <dsp:cNvPr id="0" name=""/>
        <dsp:cNvSpPr/>
      </dsp:nvSpPr>
      <dsp:spPr>
        <a:xfrm>
          <a:off x="5335201" y="2067753"/>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Scale up with Fabric and query across databases or shard</a:t>
          </a:r>
          <a:endParaRPr lang="en-IN" sz="2000" kern="1200"/>
        </a:p>
      </dsp:txBody>
      <dsp:txXfrm>
        <a:off x="5335201" y="2067753"/>
        <a:ext cx="2953446" cy="1772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930CF-78B3-4F02-8655-92C75E729AF3}">
      <dsp:nvSpPr>
        <dsp:cNvPr id="0" name=""/>
        <dsp:cNvSpPr/>
      </dsp:nvSpPr>
      <dsp:spPr>
        <a:xfrm>
          <a:off x="462014"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Property graph model: what you model is what gets stored in the database </a:t>
          </a:r>
          <a:endParaRPr lang="en-IN" sz="1600" kern="1200"/>
        </a:p>
      </dsp:txBody>
      <dsp:txXfrm>
        <a:off x="462014" y="340"/>
        <a:ext cx="2953446" cy="1772068"/>
      </dsp:txXfrm>
    </dsp:sp>
    <dsp:sp modelId="{CE6A2476-A52F-44BF-B839-0B31D2402966}">
      <dsp:nvSpPr>
        <dsp:cNvPr id="0" name=""/>
        <dsp:cNvSpPr/>
      </dsp:nvSpPr>
      <dsp:spPr>
        <a:xfrm>
          <a:off x="3710806"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Cypher, a graph query language easier and more powerful and expressive than SQL </a:t>
          </a:r>
          <a:endParaRPr lang="en-IN" sz="1600" kern="1200"/>
        </a:p>
      </dsp:txBody>
      <dsp:txXfrm>
        <a:off x="3710806" y="340"/>
        <a:ext cx="2953446" cy="1772068"/>
      </dsp:txXfrm>
    </dsp:sp>
    <dsp:sp modelId="{FBA2CBEA-9038-47FF-936E-8262F53637EF}">
      <dsp:nvSpPr>
        <dsp:cNvPr id="0" name=""/>
        <dsp:cNvSpPr/>
      </dsp:nvSpPr>
      <dsp:spPr>
        <a:xfrm>
          <a:off x="6959597" y="340"/>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Official support for .Net, Java, JavaScript, Go, and Python drivers and other community supported ones; GraphQL library for rapid front-end application development </a:t>
          </a:r>
          <a:endParaRPr lang="en-IN" sz="1600" kern="1200"/>
        </a:p>
      </dsp:txBody>
      <dsp:txXfrm>
        <a:off x="6959597" y="340"/>
        <a:ext cx="2953446" cy="1772068"/>
      </dsp:txXfrm>
    </dsp:sp>
    <dsp:sp modelId="{F6A83DCF-4BCC-4CD9-9C59-690A1FC2AEC8}">
      <dsp:nvSpPr>
        <dsp:cNvPr id="0" name=""/>
        <dsp:cNvSpPr/>
      </dsp:nvSpPr>
      <dsp:spPr>
        <a:xfrm>
          <a:off x="2086410" y="2067753"/>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A variety of tools for low-code data modeling and loading (Data Importer), user-friendly graph query explorer (Browser), and no-code data visualization (Bloom) </a:t>
          </a:r>
          <a:endParaRPr lang="en-IN" sz="1600" kern="1200"/>
        </a:p>
      </dsp:txBody>
      <dsp:txXfrm>
        <a:off x="2086410" y="2067753"/>
        <a:ext cx="2953446" cy="1772068"/>
      </dsp:txXfrm>
    </dsp:sp>
    <dsp:sp modelId="{5E8186B4-DC9E-4420-B1FD-081DEF6A617C}">
      <dsp:nvSpPr>
        <dsp:cNvPr id="0" name=""/>
        <dsp:cNvSpPr/>
      </dsp:nvSpPr>
      <dsp:spPr>
        <a:xfrm>
          <a:off x="5335201" y="2067753"/>
          <a:ext cx="2953446" cy="17720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A set of connectors for interoperability with the rest of your intelligent data ecosystem, including for Apache Kafka, cloud data warehouses, and business intelligence tool</a:t>
          </a:r>
          <a:endParaRPr lang="en-IN" sz="1600" kern="1200"/>
        </a:p>
      </dsp:txBody>
      <dsp:txXfrm>
        <a:off x="5335201" y="2067753"/>
        <a:ext cx="2953446" cy="1772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EB019-D5C4-4E1B-971F-E0B680326778}">
      <dsp:nvSpPr>
        <dsp:cNvPr id="0" name=""/>
        <dsp:cNvSpPr/>
      </dsp:nvSpPr>
      <dsp:spPr>
        <a:xfrm>
          <a:off x="0" y="468"/>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C60D3-186D-4681-883B-F0A47F0F5476}">
      <dsp:nvSpPr>
        <dsp:cNvPr id="0" name=""/>
        <dsp:cNvSpPr/>
      </dsp:nvSpPr>
      <dsp:spPr>
        <a:xfrm>
          <a:off x="0" y="468"/>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ACID compliance guarantees data integrity for OLTP/OLAP workloads </a:t>
          </a:r>
          <a:endParaRPr lang="en-IN" sz="1900" kern="1200"/>
        </a:p>
      </dsp:txBody>
      <dsp:txXfrm>
        <a:off x="0" y="468"/>
        <a:ext cx="10375059" cy="426580"/>
      </dsp:txXfrm>
    </dsp:sp>
    <dsp:sp modelId="{C00A1543-38CE-41AD-A4FC-DEF36D5DA66C}">
      <dsp:nvSpPr>
        <dsp:cNvPr id="0" name=""/>
        <dsp:cNvSpPr/>
      </dsp:nvSpPr>
      <dsp:spPr>
        <a:xfrm>
          <a:off x="0" y="427049"/>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7C65A-95A0-448A-A894-AE4D0F7212B4}">
      <dsp:nvSpPr>
        <dsp:cNvPr id="0" name=""/>
        <dsp:cNvSpPr/>
      </dsp:nvSpPr>
      <dsp:spPr>
        <a:xfrm>
          <a:off x="0" y="427049"/>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SSO and LDAP/directory services integration with your security ecosystem </a:t>
          </a:r>
          <a:endParaRPr lang="en-IN" sz="1900" kern="1200"/>
        </a:p>
      </dsp:txBody>
      <dsp:txXfrm>
        <a:off x="0" y="427049"/>
        <a:ext cx="10375059" cy="426580"/>
      </dsp:txXfrm>
    </dsp:sp>
    <dsp:sp modelId="{D1AE031D-2D16-4E5B-A1E5-9FE37337FE43}">
      <dsp:nvSpPr>
        <dsp:cNvPr id="0" name=""/>
        <dsp:cNvSpPr/>
      </dsp:nvSpPr>
      <dsp:spPr>
        <a:xfrm>
          <a:off x="0" y="853629"/>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17A23-4D80-46B0-B596-D5A78DE2353E}">
      <dsp:nvSpPr>
        <dsp:cNvPr id="0" name=""/>
        <dsp:cNvSpPr/>
      </dsp:nvSpPr>
      <dsp:spPr>
        <a:xfrm>
          <a:off x="0" y="853629"/>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RBAC for fine-grained security of all nodes, properties, and relationships </a:t>
          </a:r>
          <a:endParaRPr lang="en-IN" sz="1900" kern="1200"/>
        </a:p>
      </dsp:txBody>
      <dsp:txXfrm>
        <a:off x="0" y="853629"/>
        <a:ext cx="10375059" cy="426580"/>
      </dsp:txXfrm>
    </dsp:sp>
    <dsp:sp modelId="{D3E1821D-76B3-4F63-90FF-BA072A3B41CF}">
      <dsp:nvSpPr>
        <dsp:cNvPr id="0" name=""/>
        <dsp:cNvSpPr/>
      </dsp:nvSpPr>
      <dsp:spPr>
        <a:xfrm>
          <a:off x="0" y="1280210"/>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84910F-E1DD-46FE-A053-201664E201C9}">
      <dsp:nvSpPr>
        <dsp:cNvPr id="0" name=""/>
        <dsp:cNvSpPr/>
      </dsp:nvSpPr>
      <dsp:spPr>
        <a:xfrm>
          <a:off x="0" y="1280210"/>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Self managed or fully managed no-ops Neo4j Aura </a:t>
          </a:r>
          <a:endParaRPr lang="en-IN" sz="1900" kern="1200"/>
        </a:p>
      </dsp:txBody>
      <dsp:txXfrm>
        <a:off x="0" y="1280210"/>
        <a:ext cx="10375059" cy="426580"/>
      </dsp:txXfrm>
    </dsp:sp>
    <dsp:sp modelId="{BC486979-EF77-40AF-8E99-7CEE62A647B3}">
      <dsp:nvSpPr>
        <dsp:cNvPr id="0" name=""/>
        <dsp:cNvSpPr/>
      </dsp:nvSpPr>
      <dsp:spPr>
        <a:xfrm>
          <a:off x="0" y="1706791"/>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C817E-848A-4F57-8EB8-A5B90267B71A}">
      <dsp:nvSpPr>
        <dsp:cNvPr id="0" name=""/>
        <dsp:cNvSpPr/>
      </dsp:nvSpPr>
      <dsp:spPr>
        <a:xfrm>
          <a:off x="0" y="1706791"/>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Neo4j Ops Manager for UI-based operations of all self-managed deployments </a:t>
          </a:r>
          <a:endParaRPr lang="en-IN" sz="1900" kern="1200"/>
        </a:p>
      </dsp:txBody>
      <dsp:txXfrm>
        <a:off x="0" y="1706791"/>
        <a:ext cx="10375059" cy="426580"/>
      </dsp:txXfrm>
    </dsp:sp>
    <dsp:sp modelId="{3E5C8C5D-5DBB-4C63-829C-40FA3FA37E69}">
      <dsp:nvSpPr>
        <dsp:cNvPr id="0" name=""/>
        <dsp:cNvSpPr/>
      </dsp:nvSpPr>
      <dsp:spPr>
        <a:xfrm>
          <a:off x="0" y="2133371"/>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FE26F-B249-4132-90D2-91DCBBE5C049}">
      <dsp:nvSpPr>
        <dsp:cNvPr id="0" name=""/>
        <dsp:cNvSpPr/>
      </dsp:nvSpPr>
      <dsp:spPr>
        <a:xfrm>
          <a:off x="0" y="2133371"/>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DevOps in the cloud with Helm Charts for Kubernetes </a:t>
          </a:r>
          <a:endParaRPr lang="en-IN" sz="1900" kern="1200"/>
        </a:p>
      </dsp:txBody>
      <dsp:txXfrm>
        <a:off x="0" y="2133371"/>
        <a:ext cx="10375059" cy="426580"/>
      </dsp:txXfrm>
    </dsp:sp>
    <dsp:sp modelId="{900F7536-A602-4F59-B42D-B1C429AEE821}">
      <dsp:nvSpPr>
        <dsp:cNvPr id="0" name=""/>
        <dsp:cNvSpPr/>
      </dsp:nvSpPr>
      <dsp:spPr>
        <a:xfrm>
          <a:off x="0" y="2559952"/>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E5C14-6830-4EF3-B216-7E5272B2D046}">
      <dsp:nvSpPr>
        <dsp:cNvPr id="0" name=""/>
        <dsp:cNvSpPr/>
      </dsp:nvSpPr>
      <dsp:spPr>
        <a:xfrm>
          <a:off x="0" y="2559952"/>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Batch import to load large and incremental amounts of data </a:t>
          </a:r>
          <a:endParaRPr lang="en-IN" sz="1900" kern="1200"/>
        </a:p>
      </dsp:txBody>
      <dsp:txXfrm>
        <a:off x="0" y="2559952"/>
        <a:ext cx="10375059" cy="426580"/>
      </dsp:txXfrm>
    </dsp:sp>
    <dsp:sp modelId="{E0504945-3D57-4F6C-B10D-EB2B1583470D}">
      <dsp:nvSpPr>
        <dsp:cNvPr id="0" name=""/>
        <dsp:cNvSpPr/>
      </dsp:nvSpPr>
      <dsp:spPr>
        <a:xfrm>
          <a:off x="0" y="2986533"/>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343AB-07D1-4D2D-BAA7-22327983E4E8}">
      <dsp:nvSpPr>
        <dsp:cNvPr id="0" name=""/>
        <dsp:cNvSpPr/>
      </dsp:nvSpPr>
      <dsp:spPr>
        <a:xfrm>
          <a:off x="0" y="2986533"/>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Any-to-any rolling upgrades for anytime upgrades with no downtime </a:t>
          </a:r>
          <a:endParaRPr lang="en-IN" sz="1900" kern="1200"/>
        </a:p>
      </dsp:txBody>
      <dsp:txXfrm>
        <a:off x="0" y="2986533"/>
        <a:ext cx="10375059" cy="426580"/>
      </dsp:txXfrm>
    </dsp:sp>
    <dsp:sp modelId="{21FB20BE-51A2-456C-93D8-E99592D90355}">
      <dsp:nvSpPr>
        <dsp:cNvPr id="0" name=""/>
        <dsp:cNvSpPr/>
      </dsp:nvSpPr>
      <dsp:spPr>
        <a:xfrm>
          <a:off x="0" y="3413113"/>
          <a:ext cx="1037505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EE6BE-5661-41E9-A55B-82BD975F12BC}">
      <dsp:nvSpPr>
        <dsp:cNvPr id="0" name=""/>
        <dsp:cNvSpPr/>
      </dsp:nvSpPr>
      <dsp:spPr>
        <a:xfrm>
          <a:off x="0" y="3413113"/>
          <a:ext cx="10375059" cy="426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Differential backup and restore, including restore until a point in time</a:t>
          </a:r>
          <a:endParaRPr lang="en-IN" sz="1900" kern="1200" dirty="0"/>
        </a:p>
      </dsp:txBody>
      <dsp:txXfrm>
        <a:off x="0" y="3413113"/>
        <a:ext cx="10375059" cy="426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AF081-C628-41AB-8684-2B3D0DA93E40}">
      <dsp:nvSpPr>
        <dsp:cNvPr id="0" name=""/>
        <dsp:cNvSpPr/>
      </dsp:nvSpPr>
      <dsp:spPr>
        <a:xfrm>
          <a:off x="0" y="74721"/>
          <a:ext cx="10375059" cy="875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World’s foremost graph experts in professional services and technical support</a:t>
          </a:r>
          <a:endParaRPr lang="en-IN" sz="2200" kern="1200"/>
        </a:p>
      </dsp:txBody>
      <dsp:txXfrm>
        <a:off x="42722" y="117443"/>
        <a:ext cx="10289615" cy="789716"/>
      </dsp:txXfrm>
    </dsp:sp>
    <dsp:sp modelId="{CC32FB63-F35E-4D0E-9682-8FF6582AB15D}">
      <dsp:nvSpPr>
        <dsp:cNvPr id="0" name=""/>
        <dsp:cNvSpPr/>
      </dsp:nvSpPr>
      <dsp:spPr>
        <a:xfrm>
          <a:off x="0" y="1013241"/>
          <a:ext cx="10375059" cy="875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ROI maximization and project prioritization by customer success managers </a:t>
          </a:r>
          <a:endParaRPr lang="en-IN" sz="2200" kern="1200"/>
        </a:p>
      </dsp:txBody>
      <dsp:txXfrm>
        <a:off x="42722" y="1055963"/>
        <a:ext cx="10289615" cy="789716"/>
      </dsp:txXfrm>
    </dsp:sp>
    <dsp:sp modelId="{9017CE2C-6B6F-4789-9AC9-D24734A09897}">
      <dsp:nvSpPr>
        <dsp:cNvPr id="0" name=""/>
        <dsp:cNvSpPr/>
      </dsp:nvSpPr>
      <dsp:spPr>
        <a:xfrm>
          <a:off x="0" y="1951761"/>
          <a:ext cx="10375059" cy="875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Free online graph courses and paid customized trainings</a:t>
          </a:r>
          <a:endParaRPr lang="en-IN" sz="2200" kern="1200"/>
        </a:p>
      </dsp:txBody>
      <dsp:txXfrm>
        <a:off x="42722" y="1994483"/>
        <a:ext cx="10289615" cy="789716"/>
      </dsp:txXfrm>
    </dsp:sp>
    <dsp:sp modelId="{AB2F112B-A6F9-4932-845F-77548D8808A3}">
      <dsp:nvSpPr>
        <dsp:cNvPr id="0" name=""/>
        <dsp:cNvSpPr/>
      </dsp:nvSpPr>
      <dsp:spPr>
        <a:xfrm>
          <a:off x="0" y="2890281"/>
          <a:ext cx="10375059" cy="875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Largest and most active community of graph practitioner</a:t>
          </a:r>
          <a:endParaRPr lang="en-IN" sz="2200" kern="1200"/>
        </a:p>
      </dsp:txBody>
      <dsp:txXfrm>
        <a:off x="42722" y="2933003"/>
        <a:ext cx="10289615" cy="7897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B365-ACF2-470E-E597-9ACC150F80EA}"/>
              </a:ext>
            </a:extLst>
          </p:cNvPr>
          <p:cNvSpPr>
            <a:spLocks noGrp="1"/>
          </p:cNvSpPr>
          <p:nvPr>
            <p:ph type="ctrTitle"/>
          </p:nvPr>
        </p:nvSpPr>
        <p:spPr/>
        <p:txBody>
          <a:bodyPr/>
          <a:lstStyle/>
          <a:p>
            <a:r>
              <a:rPr lang="en-IN" dirty="0"/>
              <a:t>Neo4j Graph Database</a:t>
            </a:r>
          </a:p>
        </p:txBody>
      </p:sp>
      <p:sp>
        <p:nvSpPr>
          <p:cNvPr id="3" name="Subtitle 2">
            <a:extLst>
              <a:ext uri="{FF2B5EF4-FFF2-40B4-BE49-F238E27FC236}">
                <a16:creationId xmlns:a16="http://schemas.microsoft.com/office/drawing/2014/main" id="{CF59194E-B9CD-FEB1-7CCC-A677256F6781}"/>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7696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Unbounded Scale</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Scales to support massive growth in data and users while optimizing costs. </a:t>
            </a:r>
          </a:p>
          <a:p>
            <a:r>
              <a:rPr lang="en-US" dirty="0"/>
              <a:t>Scale out --To keep up with high throughput while maintaining an elastic infrastructure with Autonomous Clustering. </a:t>
            </a:r>
          </a:p>
          <a:p>
            <a:r>
              <a:rPr lang="en-US" dirty="0"/>
              <a:t>Scale up --Divide very large graphs into shards and query them efficiently using Fabric</a:t>
            </a:r>
            <a:endParaRPr lang="en-IN" dirty="0"/>
          </a:p>
        </p:txBody>
      </p:sp>
    </p:spTree>
    <p:extLst>
      <p:ext uri="{BB962C8B-B14F-4D97-AF65-F5344CB8AC3E}">
        <p14:creationId xmlns:p14="http://schemas.microsoft.com/office/powerpoint/2010/main" val="266376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Developer Productivity</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Agility to keep pace with changes in business requirements. </a:t>
            </a:r>
          </a:p>
          <a:p>
            <a:r>
              <a:rPr lang="en-US" dirty="0"/>
              <a:t>Data model is so intuitive that what you draw on a white board is what gets stored in the database, spurring rapid application development and innovation. </a:t>
            </a:r>
          </a:p>
          <a:p>
            <a:r>
              <a:rPr lang="en-US" dirty="0"/>
              <a:t>Developers can quickly build applications using their preferred languages and tools, and prototype and test on Neo4j using integrated data modeling, querying, and visualization tools. </a:t>
            </a:r>
          </a:p>
          <a:p>
            <a:r>
              <a:rPr lang="en-US" dirty="0"/>
              <a:t>A set of connectors plugs Neo4j right into the rest of intelligent data ecosystem</a:t>
            </a:r>
            <a:endParaRPr lang="en-IN" dirty="0"/>
          </a:p>
        </p:txBody>
      </p:sp>
    </p:spTree>
    <p:extLst>
      <p:ext uri="{BB962C8B-B14F-4D97-AF65-F5344CB8AC3E}">
        <p14:creationId xmlns:p14="http://schemas.microsoft.com/office/powerpoint/2010/main" val="353528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Operational Trust</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Neo4j is the most deployed graph database in the world. </a:t>
            </a:r>
          </a:p>
          <a:p>
            <a:r>
              <a:rPr lang="en-US" dirty="0"/>
              <a:t>ACID compliance guarantees transactional integrity for mission critical workloads across billions of nodes and trillions of relationships, while keeping query responses to milliseconds. </a:t>
            </a:r>
          </a:p>
          <a:p>
            <a:r>
              <a:rPr lang="en-US" dirty="0"/>
              <a:t>Granular security is especially built for the graph. </a:t>
            </a:r>
          </a:p>
          <a:p>
            <a:r>
              <a:rPr lang="en-US" dirty="0"/>
              <a:t>Choice to deploy databases for intelligent applications across public, private, or hybrid clouds or in the Neo4j-managed </a:t>
            </a:r>
            <a:r>
              <a:rPr lang="en-US" dirty="0" err="1"/>
              <a:t>AuraDB</a:t>
            </a:r>
            <a:r>
              <a:rPr lang="en-US" dirty="0"/>
              <a:t>. </a:t>
            </a:r>
          </a:p>
          <a:p>
            <a:r>
              <a:rPr lang="en-US" dirty="0"/>
              <a:t>Neo4j Ops Manager reduces the complexity of self-managed deployments by giving database admins and operators UI-based control and a bird’s eye view of ops metrics</a:t>
            </a:r>
            <a:endParaRPr lang="en-IN" dirty="0"/>
          </a:p>
        </p:txBody>
      </p:sp>
    </p:spTree>
    <p:extLst>
      <p:ext uri="{BB962C8B-B14F-4D97-AF65-F5344CB8AC3E}">
        <p14:creationId xmlns:p14="http://schemas.microsoft.com/office/powerpoint/2010/main" val="398260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42E0C-D8DB-6C2D-5777-89140A65DFAA}"/>
              </a:ext>
            </a:extLst>
          </p:cNvPr>
          <p:cNvSpPr>
            <a:spLocks noGrp="1"/>
          </p:cNvSpPr>
          <p:nvPr>
            <p:ph type="ctrTitle"/>
          </p:nvPr>
        </p:nvSpPr>
        <p:spPr/>
        <p:txBody>
          <a:bodyPr/>
          <a:lstStyle/>
          <a:p>
            <a:r>
              <a:rPr lang="en-IN" dirty="0"/>
              <a:t>Features</a:t>
            </a:r>
            <a:r>
              <a:rPr lang="en-US" dirty="0"/>
              <a:t> of Neo4j Graph Database</a:t>
            </a:r>
            <a:endParaRPr lang="en-IN" dirty="0"/>
          </a:p>
        </p:txBody>
      </p:sp>
      <p:sp>
        <p:nvSpPr>
          <p:cNvPr id="5" name="Subtitle 4">
            <a:extLst>
              <a:ext uri="{FF2B5EF4-FFF2-40B4-BE49-F238E27FC236}">
                <a16:creationId xmlns:a16="http://schemas.microsoft.com/office/drawing/2014/main" id="{5A1C2843-B0F2-DD06-B38C-4CF5B71097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8664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IN" dirty="0"/>
              <a:t>Performance at Scale</a:t>
            </a:r>
          </a:p>
        </p:txBody>
      </p:sp>
      <p:graphicFrame>
        <p:nvGraphicFramePr>
          <p:cNvPr id="4" name="Content Placeholder 3">
            <a:extLst>
              <a:ext uri="{FF2B5EF4-FFF2-40B4-BE49-F238E27FC236}">
                <a16:creationId xmlns:a16="http://schemas.microsoft.com/office/drawing/2014/main" id="{297FB5BF-7447-7941-99F1-01FC99A2DA6D}"/>
              </a:ext>
            </a:extLst>
          </p:cNvPr>
          <p:cNvGraphicFramePr>
            <a:graphicFrameLocks noGrp="1"/>
          </p:cNvGraphicFramePr>
          <p:nvPr>
            <p:ph idx="1"/>
            <p:extLst>
              <p:ext uri="{D42A27DB-BD31-4B8C-83A1-F6EECF244321}">
                <p14:modId xmlns:p14="http://schemas.microsoft.com/office/powerpoint/2010/main" val="2245849989"/>
              </p:ext>
            </p:extLst>
          </p:nvPr>
        </p:nvGraphicFramePr>
        <p:xfrm>
          <a:off x="1154954" y="2603499"/>
          <a:ext cx="10375059"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568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IN" dirty="0"/>
              <a:t>Developer Productivity</a:t>
            </a:r>
          </a:p>
        </p:txBody>
      </p:sp>
      <p:graphicFrame>
        <p:nvGraphicFramePr>
          <p:cNvPr id="5" name="Content Placeholder 4">
            <a:extLst>
              <a:ext uri="{FF2B5EF4-FFF2-40B4-BE49-F238E27FC236}">
                <a16:creationId xmlns:a16="http://schemas.microsoft.com/office/drawing/2014/main" id="{46F605B0-008F-FEBB-C0D6-2609C7BCF165}"/>
              </a:ext>
            </a:extLst>
          </p:cNvPr>
          <p:cNvGraphicFramePr>
            <a:graphicFrameLocks noGrp="1"/>
          </p:cNvGraphicFramePr>
          <p:nvPr>
            <p:ph idx="1"/>
            <p:extLst>
              <p:ext uri="{D42A27DB-BD31-4B8C-83A1-F6EECF244321}">
                <p14:modId xmlns:p14="http://schemas.microsoft.com/office/powerpoint/2010/main" val="1877405418"/>
              </p:ext>
            </p:extLst>
          </p:nvPr>
        </p:nvGraphicFramePr>
        <p:xfrm>
          <a:off x="1154954" y="2603499"/>
          <a:ext cx="10375059"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49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IN" dirty="0"/>
              <a:t>Operational Trust</a:t>
            </a:r>
          </a:p>
        </p:txBody>
      </p:sp>
      <p:graphicFrame>
        <p:nvGraphicFramePr>
          <p:cNvPr id="4" name="Content Placeholder 3">
            <a:extLst>
              <a:ext uri="{FF2B5EF4-FFF2-40B4-BE49-F238E27FC236}">
                <a16:creationId xmlns:a16="http://schemas.microsoft.com/office/drawing/2014/main" id="{1829835A-B8C7-7834-4B70-810FF050E9A1}"/>
              </a:ext>
            </a:extLst>
          </p:cNvPr>
          <p:cNvGraphicFramePr>
            <a:graphicFrameLocks noGrp="1"/>
          </p:cNvGraphicFramePr>
          <p:nvPr>
            <p:ph idx="1"/>
            <p:extLst>
              <p:ext uri="{D42A27DB-BD31-4B8C-83A1-F6EECF244321}">
                <p14:modId xmlns:p14="http://schemas.microsoft.com/office/powerpoint/2010/main" val="575677806"/>
              </p:ext>
            </p:extLst>
          </p:nvPr>
        </p:nvGraphicFramePr>
        <p:xfrm>
          <a:off x="1154954" y="2603499"/>
          <a:ext cx="10375059"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00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IN" dirty="0"/>
              <a:t>Unmatched Support and Services</a:t>
            </a:r>
          </a:p>
        </p:txBody>
      </p:sp>
      <p:graphicFrame>
        <p:nvGraphicFramePr>
          <p:cNvPr id="4" name="Content Placeholder 3">
            <a:extLst>
              <a:ext uri="{FF2B5EF4-FFF2-40B4-BE49-F238E27FC236}">
                <a16:creationId xmlns:a16="http://schemas.microsoft.com/office/drawing/2014/main" id="{3629611E-3689-C28B-0CA2-C8F7E47E3028}"/>
              </a:ext>
            </a:extLst>
          </p:cNvPr>
          <p:cNvGraphicFramePr>
            <a:graphicFrameLocks noGrp="1"/>
          </p:cNvGraphicFramePr>
          <p:nvPr>
            <p:ph idx="1"/>
            <p:extLst>
              <p:ext uri="{D42A27DB-BD31-4B8C-83A1-F6EECF244321}">
                <p14:modId xmlns:p14="http://schemas.microsoft.com/office/powerpoint/2010/main" val="2729277612"/>
              </p:ext>
            </p:extLst>
          </p:nvPr>
        </p:nvGraphicFramePr>
        <p:xfrm>
          <a:off x="1154954" y="2603499"/>
          <a:ext cx="10375059"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557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5DFB-56DD-72CB-0087-941CC8C0120E}"/>
              </a:ext>
            </a:extLst>
          </p:cNvPr>
          <p:cNvSpPr>
            <a:spLocks noGrp="1"/>
          </p:cNvSpPr>
          <p:nvPr>
            <p:ph type="title"/>
          </p:nvPr>
        </p:nvSpPr>
        <p:spPr/>
        <p:txBody>
          <a:bodyPr/>
          <a:lstStyle/>
          <a:p>
            <a:r>
              <a:rPr lang="en-US" dirty="0"/>
              <a:t>Extract Business Value from Your Graphs</a:t>
            </a:r>
            <a:endParaRPr lang="en-IN" dirty="0"/>
          </a:p>
        </p:txBody>
      </p:sp>
      <p:sp>
        <p:nvSpPr>
          <p:cNvPr id="3" name="Content Placeholder 2">
            <a:extLst>
              <a:ext uri="{FF2B5EF4-FFF2-40B4-BE49-F238E27FC236}">
                <a16:creationId xmlns:a16="http://schemas.microsoft.com/office/drawing/2014/main" id="{4D0D8CCD-A9CB-FF2C-53EB-FEDF1624D8A1}"/>
              </a:ext>
            </a:extLst>
          </p:cNvPr>
          <p:cNvSpPr>
            <a:spLocks noGrp="1"/>
          </p:cNvSpPr>
          <p:nvPr>
            <p:ph idx="1"/>
          </p:nvPr>
        </p:nvSpPr>
        <p:spPr/>
        <p:txBody>
          <a:bodyPr/>
          <a:lstStyle/>
          <a:p>
            <a:pPr algn="l"/>
            <a:r>
              <a:rPr lang="en-US" b="0" i="0" dirty="0">
                <a:solidFill>
                  <a:srgbClr val="151E29"/>
                </a:solidFill>
                <a:effectLst/>
                <a:latin typeface="Nunito Sans" pitchFamily="2" charset="0"/>
              </a:rPr>
              <a:t>Graphs are valuable inside of individual data sets, but also across them as well.</a:t>
            </a:r>
          </a:p>
          <a:p>
            <a:pPr algn="l"/>
            <a:r>
              <a:rPr lang="en-US" b="0" i="0" dirty="0">
                <a:solidFill>
                  <a:srgbClr val="151E29"/>
                </a:solidFill>
                <a:effectLst/>
                <a:latin typeface="Nunito Sans" pitchFamily="2" charset="0"/>
              </a:rPr>
              <a:t>Neo4j connects disparate data by adding data relationships – this is where value multiplies by creating a data network effect that results in even more valuable graph use cases.</a:t>
            </a:r>
          </a:p>
          <a:p>
            <a:endParaRPr lang="en-IN" dirty="0"/>
          </a:p>
        </p:txBody>
      </p:sp>
    </p:spTree>
    <p:extLst>
      <p:ext uri="{BB962C8B-B14F-4D97-AF65-F5344CB8AC3E}">
        <p14:creationId xmlns:p14="http://schemas.microsoft.com/office/powerpoint/2010/main" val="332219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9993-84F1-9D12-A62B-1BB81D7379B9}"/>
              </a:ext>
            </a:extLst>
          </p:cNvPr>
          <p:cNvSpPr>
            <a:spLocks noGrp="1"/>
          </p:cNvSpPr>
          <p:nvPr>
            <p:ph type="title"/>
          </p:nvPr>
        </p:nvSpPr>
        <p:spPr/>
        <p:txBody>
          <a:bodyPr/>
          <a:lstStyle/>
          <a:p>
            <a:r>
              <a:rPr lang="en-US" dirty="0"/>
              <a:t>Ingest Data Faster Without Worries</a:t>
            </a:r>
            <a:endParaRPr lang="en-IN" dirty="0"/>
          </a:p>
        </p:txBody>
      </p:sp>
      <p:sp>
        <p:nvSpPr>
          <p:cNvPr id="3" name="Content Placeholder 2">
            <a:extLst>
              <a:ext uri="{FF2B5EF4-FFF2-40B4-BE49-F238E27FC236}">
                <a16:creationId xmlns:a16="http://schemas.microsoft.com/office/drawing/2014/main" id="{0659D5AB-FE55-0D2E-4BD0-F14ED84DB120}"/>
              </a:ext>
            </a:extLst>
          </p:cNvPr>
          <p:cNvSpPr>
            <a:spLocks noGrp="1"/>
          </p:cNvSpPr>
          <p:nvPr>
            <p:ph idx="1"/>
          </p:nvPr>
        </p:nvSpPr>
        <p:spPr/>
        <p:txBody>
          <a:bodyPr/>
          <a:lstStyle/>
          <a:p>
            <a:pPr algn="l"/>
            <a:r>
              <a:rPr lang="en-US" b="0" i="0" dirty="0">
                <a:solidFill>
                  <a:srgbClr val="151E29"/>
                </a:solidFill>
                <a:effectLst/>
                <a:latin typeface="Nunito Sans" pitchFamily="2" charset="0"/>
              </a:rPr>
              <a:t>Neo4j supports a vast variety of data ingestion tools for bulk load and data streaming and features staggering loading speed for even massive data sets – all with a low memory footprint.</a:t>
            </a:r>
          </a:p>
          <a:p>
            <a:endParaRPr lang="en-IN" dirty="0"/>
          </a:p>
        </p:txBody>
      </p:sp>
    </p:spTree>
    <p:extLst>
      <p:ext uri="{BB962C8B-B14F-4D97-AF65-F5344CB8AC3E}">
        <p14:creationId xmlns:p14="http://schemas.microsoft.com/office/powerpoint/2010/main" val="32281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F309-5D58-3FF5-793F-BFB03B52F963}"/>
              </a:ext>
            </a:extLst>
          </p:cNvPr>
          <p:cNvSpPr>
            <a:spLocks noGrp="1"/>
          </p:cNvSpPr>
          <p:nvPr>
            <p:ph type="title"/>
          </p:nvPr>
        </p:nvSpPr>
        <p:spPr/>
        <p:txBody>
          <a:bodyPr/>
          <a:lstStyle/>
          <a:p>
            <a:r>
              <a:rPr lang="en-US" dirty="0"/>
              <a:t>Neo4j</a:t>
            </a:r>
            <a:endParaRPr lang="en-IN" dirty="0"/>
          </a:p>
        </p:txBody>
      </p:sp>
      <p:sp>
        <p:nvSpPr>
          <p:cNvPr id="3" name="Content Placeholder 2">
            <a:extLst>
              <a:ext uri="{FF2B5EF4-FFF2-40B4-BE49-F238E27FC236}">
                <a16:creationId xmlns:a16="http://schemas.microsoft.com/office/drawing/2014/main" id="{0CD9F804-8F8D-BC56-F7C0-1833BA8EB2D1}"/>
              </a:ext>
            </a:extLst>
          </p:cNvPr>
          <p:cNvSpPr>
            <a:spLocks noGrp="1"/>
          </p:cNvSpPr>
          <p:nvPr>
            <p:ph idx="1"/>
          </p:nvPr>
        </p:nvSpPr>
        <p:spPr/>
        <p:txBody>
          <a:bodyPr/>
          <a:lstStyle/>
          <a:p>
            <a:pPr algn="l"/>
            <a:r>
              <a:rPr lang="en-IN" b="1" i="0" dirty="0">
                <a:solidFill>
                  <a:srgbClr val="151E29"/>
                </a:solidFill>
                <a:effectLst/>
                <a:latin typeface="Nudista"/>
              </a:rPr>
              <a:t>Blazing-Fast Graph,</a:t>
            </a:r>
            <a:br>
              <a:rPr lang="en-IN" b="1" i="0" dirty="0">
                <a:solidFill>
                  <a:srgbClr val="151E29"/>
                </a:solidFill>
                <a:effectLst/>
                <a:latin typeface="Nudista"/>
              </a:rPr>
            </a:br>
            <a:r>
              <a:rPr lang="en-IN" b="1" i="0" dirty="0">
                <a:solidFill>
                  <a:srgbClr val="151E29"/>
                </a:solidFill>
                <a:effectLst/>
                <a:latin typeface="Nudista"/>
              </a:rPr>
              <a:t>Petabyte Scale</a:t>
            </a:r>
          </a:p>
          <a:p>
            <a:pPr algn="l"/>
            <a:r>
              <a:rPr lang="en-IN" b="0" i="0" dirty="0">
                <a:solidFill>
                  <a:srgbClr val="151E29"/>
                </a:solidFill>
                <a:effectLst/>
                <a:latin typeface="Nudista"/>
              </a:rPr>
              <a:t>With proven </a:t>
            </a:r>
            <a:r>
              <a:rPr lang="en-IN" b="0" i="0" u="none" strike="noStrike" dirty="0">
                <a:solidFill>
                  <a:srgbClr val="044092"/>
                </a:solidFill>
                <a:effectLst/>
                <a:latin typeface="Nudista"/>
              </a:rPr>
              <a:t>trillion+ entity performance</a:t>
            </a:r>
            <a:r>
              <a:rPr lang="en-IN" b="0" i="0" dirty="0">
                <a:solidFill>
                  <a:srgbClr val="151E29"/>
                </a:solidFill>
                <a:effectLst/>
                <a:latin typeface="Nudista"/>
              </a:rPr>
              <a:t>, developers, data scientists, and enterprises rely on Neo4j as the top choice for high-performance, scalable analytics, intelligent app development, and advanced AI/ML pipelines.</a:t>
            </a:r>
          </a:p>
          <a:p>
            <a:endParaRPr lang="en-IN" dirty="0"/>
          </a:p>
        </p:txBody>
      </p:sp>
    </p:spTree>
    <p:extLst>
      <p:ext uri="{BB962C8B-B14F-4D97-AF65-F5344CB8AC3E}">
        <p14:creationId xmlns:p14="http://schemas.microsoft.com/office/powerpoint/2010/main" val="1097969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9D3E-5E13-DCC7-96B9-E170B19AD131}"/>
              </a:ext>
            </a:extLst>
          </p:cNvPr>
          <p:cNvSpPr>
            <a:spLocks noGrp="1"/>
          </p:cNvSpPr>
          <p:nvPr>
            <p:ph type="title"/>
          </p:nvPr>
        </p:nvSpPr>
        <p:spPr/>
        <p:txBody>
          <a:bodyPr/>
          <a:lstStyle/>
          <a:p>
            <a:r>
              <a:rPr lang="en-US" dirty="0"/>
              <a:t>Integrate With Your Systems Seamlessly</a:t>
            </a:r>
            <a:endParaRPr lang="en-IN" dirty="0"/>
          </a:p>
        </p:txBody>
      </p:sp>
      <p:sp>
        <p:nvSpPr>
          <p:cNvPr id="3" name="Content Placeholder 2">
            <a:extLst>
              <a:ext uri="{FF2B5EF4-FFF2-40B4-BE49-F238E27FC236}">
                <a16:creationId xmlns:a16="http://schemas.microsoft.com/office/drawing/2014/main" id="{D1A399A8-702F-1622-F522-26CB512905BA}"/>
              </a:ext>
            </a:extLst>
          </p:cNvPr>
          <p:cNvSpPr>
            <a:spLocks noGrp="1"/>
          </p:cNvSpPr>
          <p:nvPr>
            <p:ph idx="1"/>
          </p:nvPr>
        </p:nvSpPr>
        <p:spPr/>
        <p:txBody>
          <a:bodyPr/>
          <a:lstStyle/>
          <a:p>
            <a:pPr algn="l"/>
            <a:r>
              <a:rPr lang="en-US" b="0" i="0" dirty="0">
                <a:solidFill>
                  <a:srgbClr val="151E29"/>
                </a:solidFill>
                <a:effectLst/>
                <a:latin typeface="Nunito Sans" pitchFamily="2" charset="0"/>
              </a:rPr>
              <a:t>Neo4j integrates with all existing business systems, database types, and programming languages, enabling faster time to value (TTV).</a:t>
            </a:r>
          </a:p>
          <a:p>
            <a:endParaRPr lang="en-IN" dirty="0"/>
          </a:p>
        </p:txBody>
      </p:sp>
    </p:spTree>
    <p:extLst>
      <p:ext uri="{BB962C8B-B14F-4D97-AF65-F5344CB8AC3E}">
        <p14:creationId xmlns:p14="http://schemas.microsoft.com/office/powerpoint/2010/main" val="419424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AFCC-F213-969B-E52A-A91894D2BA51}"/>
              </a:ext>
            </a:extLst>
          </p:cNvPr>
          <p:cNvSpPr>
            <a:spLocks noGrp="1"/>
          </p:cNvSpPr>
          <p:nvPr>
            <p:ph type="title"/>
          </p:nvPr>
        </p:nvSpPr>
        <p:spPr/>
        <p:txBody>
          <a:bodyPr/>
          <a:lstStyle/>
          <a:p>
            <a:r>
              <a:rPr lang="en-US" dirty="0"/>
              <a:t>Freedom to Deploy Anywhere, Everywhere</a:t>
            </a:r>
            <a:endParaRPr lang="en-IN" dirty="0"/>
          </a:p>
        </p:txBody>
      </p:sp>
      <p:sp>
        <p:nvSpPr>
          <p:cNvPr id="3" name="Content Placeholder 2">
            <a:extLst>
              <a:ext uri="{FF2B5EF4-FFF2-40B4-BE49-F238E27FC236}">
                <a16:creationId xmlns:a16="http://schemas.microsoft.com/office/drawing/2014/main" id="{E6E98FAE-23A3-E3C2-C069-97675DC50328}"/>
              </a:ext>
            </a:extLst>
          </p:cNvPr>
          <p:cNvSpPr>
            <a:spLocks noGrp="1"/>
          </p:cNvSpPr>
          <p:nvPr>
            <p:ph idx="1"/>
          </p:nvPr>
        </p:nvSpPr>
        <p:spPr/>
        <p:txBody>
          <a:bodyPr/>
          <a:lstStyle/>
          <a:p>
            <a:pPr algn="l"/>
            <a:r>
              <a:rPr lang="en-IN" b="0" i="0" dirty="0">
                <a:solidFill>
                  <a:srgbClr val="151E29"/>
                </a:solidFill>
                <a:effectLst/>
                <a:latin typeface="Nunito Sans" pitchFamily="2" charset="0"/>
              </a:rPr>
              <a:t>Neo4j offers flexible solutions and deployment models to support your cloud journey. </a:t>
            </a:r>
          </a:p>
          <a:p>
            <a:pPr algn="l"/>
            <a:r>
              <a:rPr lang="en-IN" b="0" i="0" dirty="0">
                <a:solidFill>
                  <a:srgbClr val="151E29"/>
                </a:solidFill>
                <a:effectLst/>
                <a:latin typeface="Nunito Sans" pitchFamily="2" charset="0"/>
              </a:rPr>
              <a:t>Run Neo4j anywhere, supporting your hybrid, lift and shift, or cloud-native environment needs. Deploy Neo4j on your cloud of choice – AWS, GCP, or Azure.</a:t>
            </a:r>
          </a:p>
          <a:p>
            <a:endParaRPr lang="en-IN" dirty="0"/>
          </a:p>
        </p:txBody>
      </p:sp>
    </p:spTree>
    <p:extLst>
      <p:ext uri="{BB962C8B-B14F-4D97-AF65-F5344CB8AC3E}">
        <p14:creationId xmlns:p14="http://schemas.microsoft.com/office/powerpoint/2010/main" val="1147888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10AC-B6AD-5EF2-C3A7-3031945E3E87}"/>
              </a:ext>
            </a:extLst>
          </p:cNvPr>
          <p:cNvSpPr>
            <a:spLocks noGrp="1"/>
          </p:cNvSpPr>
          <p:nvPr>
            <p:ph type="title"/>
          </p:nvPr>
        </p:nvSpPr>
        <p:spPr/>
        <p:txBody>
          <a:bodyPr/>
          <a:lstStyle/>
          <a:p>
            <a:r>
              <a:rPr lang="en-IN" dirty="0"/>
              <a:t>Modern and Intelligent</a:t>
            </a:r>
          </a:p>
        </p:txBody>
      </p:sp>
      <p:sp>
        <p:nvSpPr>
          <p:cNvPr id="3" name="Content Placeholder 2">
            <a:extLst>
              <a:ext uri="{FF2B5EF4-FFF2-40B4-BE49-F238E27FC236}">
                <a16:creationId xmlns:a16="http://schemas.microsoft.com/office/drawing/2014/main" id="{FCD9FBCD-0F45-4C2C-7522-BC95C80CD489}"/>
              </a:ext>
            </a:extLst>
          </p:cNvPr>
          <p:cNvSpPr>
            <a:spLocks noGrp="1"/>
          </p:cNvSpPr>
          <p:nvPr>
            <p:ph idx="1"/>
          </p:nvPr>
        </p:nvSpPr>
        <p:spPr/>
        <p:txBody>
          <a:bodyPr/>
          <a:lstStyle/>
          <a:p>
            <a:pPr algn="l"/>
            <a:r>
              <a:rPr lang="en-US" b="0" i="0" dirty="0">
                <a:solidFill>
                  <a:srgbClr val="151E29"/>
                </a:solidFill>
                <a:effectLst/>
                <a:latin typeface="Nunito Sans" pitchFamily="2" charset="0"/>
              </a:rPr>
              <a:t>Neo4j unifies and maintains data relationships in an intuitively connected state, creating and preserving valuable context, while running lightning-fast queries.</a:t>
            </a:r>
          </a:p>
          <a:p>
            <a:endParaRPr lang="en-IN" dirty="0"/>
          </a:p>
        </p:txBody>
      </p:sp>
    </p:spTree>
    <p:extLst>
      <p:ext uri="{BB962C8B-B14F-4D97-AF65-F5344CB8AC3E}">
        <p14:creationId xmlns:p14="http://schemas.microsoft.com/office/powerpoint/2010/main" val="2399620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0D84-4346-B40E-116B-515944C38162}"/>
              </a:ext>
            </a:extLst>
          </p:cNvPr>
          <p:cNvSpPr>
            <a:spLocks noGrp="1"/>
          </p:cNvSpPr>
          <p:nvPr>
            <p:ph type="title"/>
          </p:nvPr>
        </p:nvSpPr>
        <p:spPr/>
        <p:txBody>
          <a:bodyPr/>
          <a:lstStyle/>
          <a:p>
            <a:r>
              <a:rPr lang="en-IN" dirty="0"/>
              <a:t>Developer-Ready</a:t>
            </a:r>
            <a:br>
              <a:rPr lang="en-IN" dirty="0"/>
            </a:br>
            <a:endParaRPr lang="en-IN" dirty="0"/>
          </a:p>
        </p:txBody>
      </p:sp>
      <p:sp>
        <p:nvSpPr>
          <p:cNvPr id="3" name="Content Placeholder 2">
            <a:extLst>
              <a:ext uri="{FF2B5EF4-FFF2-40B4-BE49-F238E27FC236}">
                <a16:creationId xmlns:a16="http://schemas.microsoft.com/office/drawing/2014/main" id="{B4BF3DF6-7DC3-C4AC-CACE-C016F0F55DF7}"/>
              </a:ext>
            </a:extLst>
          </p:cNvPr>
          <p:cNvSpPr>
            <a:spLocks noGrp="1"/>
          </p:cNvSpPr>
          <p:nvPr>
            <p:ph idx="1"/>
          </p:nvPr>
        </p:nvSpPr>
        <p:spPr/>
        <p:txBody>
          <a:bodyPr/>
          <a:lstStyle/>
          <a:p>
            <a:pPr algn="l"/>
            <a:r>
              <a:rPr lang="en-US" b="0" i="0" dirty="0">
                <a:solidFill>
                  <a:srgbClr val="151E29"/>
                </a:solidFill>
                <a:effectLst/>
                <a:latin typeface="Nunito Sans" pitchFamily="2" charset="0"/>
              </a:rPr>
              <a:t>With the largest, most vibrant </a:t>
            </a:r>
            <a:r>
              <a:rPr lang="en-US" b="0" i="0" u="none" strike="noStrike" dirty="0">
                <a:solidFill>
                  <a:srgbClr val="0070D9"/>
                </a:solidFill>
                <a:effectLst/>
                <a:latin typeface="Nunito Sans" pitchFamily="2" charset="0"/>
              </a:rPr>
              <a:t>community</a:t>
            </a:r>
            <a:r>
              <a:rPr lang="en-US" b="0" i="0" dirty="0">
                <a:solidFill>
                  <a:srgbClr val="151E29"/>
                </a:solidFill>
                <a:effectLst/>
                <a:latin typeface="Nunito Sans" pitchFamily="2" charset="0"/>
              </a:rPr>
              <a:t> of graph database developers in the world, Neo4j delivers a sheer breadth of language support, APIs, and resources to quickly build intelligent applications.</a:t>
            </a:r>
          </a:p>
          <a:p>
            <a:endParaRPr lang="en-IN" dirty="0"/>
          </a:p>
        </p:txBody>
      </p:sp>
    </p:spTree>
    <p:extLst>
      <p:ext uri="{BB962C8B-B14F-4D97-AF65-F5344CB8AC3E}">
        <p14:creationId xmlns:p14="http://schemas.microsoft.com/office/powerpoint/2010/main" val="313385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0F3F-471C-4164-BA2B-CC5E46692250}"/>
              </a:ext>
            </a:extLst>
          </p:cNvPr>
          <p:cNvSpPr>
            <a:spLocks noGrp="1"/>
          </p:cNvSpPr>
          <p:nvPr>
            <p:ph type="title"/>
          </p:nvPr>
        </p:nvSpPr>
        <p:spPr/>
        <p:txBody>
          <a:bodyPr/>
          <a:lstStyle/>
          <a:p>
            <a:r>
              <a:rPr lang="en-IN" dirty="0"/>
              <a:t>Performance, Reliability, and Integrity</a:t>
            </a:r>
          </a:p>
        </p:txBody>
      </p:sp>
      <p:sp>
        <p:nvSpPr>
          <p:cNvPr id="3" name="Content Placeholder 2">
            <a:extLst>
              <a:ext uri="{FF2B5EF4-FFF2-40B4-BE49-F238E27FC236}">
                <a16:creationId xmlns:a16="http://schemas.microsoft.com/office/drawing/2014/main" id="{E0BECAF0-14BE-ACF4-95A1-63A6479F880B}"/>
              </a:ext>
            </a:extLst>
          </p:cNvPr>
          <p:cNvSpPr>
            <a:spLocks noGrp="1"/>
          </p:cNvSpPr>
          <p:nvPr>
            <p:ph idx="1"/>
          </p:nvPr>
        </p:nvSpPr>
        <p:spPr/>
        <p:txBody>
          <a:bodyPr/>
          <a:lstStyle/>
          <a:p>
            <a:pPr algn="l"/>
            <a:r>
              <a:rPr lang="en-US" b="0" i="0" dirty="0">
                <a:solidFill>
                  <a:srgbClr val="151E29"/>
                </a:solidFill>
                <a:effectLst/>
                <a:latin typeface="Nunito Sans" pitchFamily="2" charset="0"/>
              </a:rPr>
              <a:t>Neo4j is the only enterprise-strength graph database that combines native graph storage, scalable architecture optimized for performance, and ACID compliance to ensure rock-solid reliability.</a:t>
            </a:r>
          </a:p>
          <a:p>
            <a:endParaRPr lang="en-IN" dirty="0"/>
          </a:p>
        </p:txBody>
      </p:sp>
    </p:spTree>
    <p:extLst>
      <p:ext uri="{BB962C8B-B14F-4D97-AF65-F5344CB8AC3E}">
        <p14:creationId xmlns:p14="http://schemas.microsoft.com/office/powerpoint/2010/main" val="223748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36DC-EAA2-4FE7-5F4E-0EB39E2C39D9}"/>
              </a:ext>
            </a:extLst>
          </p:cNvPr>
          <p:cNvSpPr>
            <a:spLocks noGrp="1"/>
          </p:cNvSpPr>
          <p:nvPr>
            <p:ph type="title"/>
          </p:nvPr>
        </p:nvSpPr>
        <p:spPr/>
        <p:txBody>
          <a:bodyPr/>
          <a:lstStyle/>
          <a:p>
            <a:r>
              <a:rPr lang="en-IN" dirty="0"/>
              <a:t>Data Science and Analytics</a:t>
            </a:r>
          </a:p>
        </p:txBody>
      </p:sp>
      <p:sp>
        <p:nvSpPr>
          <p:cNvPr id="3" name="Content Placeholder 2">
            <a:extLst>
              <a:ext uri="{FF2B5EF4-FFF2-40B4-BE49-F238E27FC236}">
                <a16:creationId xmlns:a16="http://schemas.microsoft.com/office/drawing/2014/main" id="{5341C4B5-231E-C78D-46B1-184A62D92C11}"/>
              </a:ext>
            </a:extLst>
          </p:cNvPr>
          <p:cNvSpPr>
            <a:spLocks noGrp="1"/>
          </p:cNvSpPr>
          <p:nvPr>
            <p:ph idx="1"/>
          </p:nvPr>
        </p:nvSpPr>
        <p:spPr/>
        <p:txBody>
          <a:bodyPr/>
          <a:lstStyle/>
          <a:p>
            <a:pPr algn="l"/>
            <a:r>
              <a:rPr lang="en-US" b="0" i="0" dirty="0">
                <a:solidFill>
                  <a:srgbClr val="151E29"/>
                </a:solidFill>
                <a:effectLst/>
                <a:latin typeface="Nunito Sans" pitchFamily="2" charset="0"/>
              </a:rPr>
              <a:t>The leader in graph technology and machine learning (ML) innovation, Neo4j offers the first and the only in-graph ML capabilities on the market.</a:t>
            </a:r>
          </a:p>
          <a:p>
            <a:endParaRPr lang="en-IN" dirty="0"/>
          </a:p>
        </p:txBody>
      </p:sp>
    </p:spTree>
    <p:extLst>
      <p:ext uri="{BB962C8B-B14F-4D97-AF65-F5344CB8AC3E}">
        <p14:creationId xmlns:p14="http://schemas.microsoft.com/office/powerpoint/2010/main" val="1298638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DC9E-54B1-4B6B-4AF1-B9F8AED2501E}"/>
              </a:ext>
            </a:extLst>
          </p:cNvPr>
          <p:cNvSpPr>
            <a:spLocks noGrp="1"/>
          </p:cNvSpPr>
          <p:nvPr>
            <p:ph type="title"/>
          </p:nvPr>
        </p:nvSpPr>
        <p:spPr/>
        <p:txBody>
          <a:bodyPr/>
          <a:lstStyle/>
          <a:p>
            <a:r>
              <a:rPr lang="en-IN" dirty="0"/>
              <a:t>Deep Market Expertise</a:t>
            </a:r>
          </a:p>
        </p:txBody>
      </p:sp>
      <p:sp>
        <p:nvSpPr>
          <p:cNvPr id="3" name="Content Placeholder 2">
            <a:extLst>
              <a:ext uri="{FF2B5EF4-FFF2-40B4-BE49-F238E27FC236}">
                <a16:creationId xmlns:a16="http://schemas.microsoft.com/office/drawing/2014/main" id="{85DF2028-A46C-D5AE-2DD5-0DAE32F458B9}"/>
              </a:ext>
            </a:extLst>
          </p:cNvPr>
          <p:cNvSpPr>
            <a:spLocks noGrp="1"/>
          </p:cNvSpPr>
          <p:nvPr>
            <p:ph idx="1"/>
          </p:nvPr>
        </p:nvSpPr>
        <p:spPr/>
        <p:txBody>
          <a:bodyPr/>
          <a:lstStyle/>
          <a:p>
            <a:pPr algn="l"/>
            <a:r>
              <a:rPr lang="en-US" b="0" i="0" dirty="0">
                <a:solidFill>
                  <a:srgbClr val="151E29"/>
                </a:solidFill>
                <a:effectLst/>
                <a:latin typeface="Nunito Sans" pitchFamily="2" charset="0"/>
              </a:rPr>
              <a:t>Through years of production deployments and rigorous testing, Neo4j provides the richest experience at the right level for organizations.</a:t>
            </a:r>
          </a:p>
          <a:p>
            <a:endParaRPr lang="en-IN" dirty="0"/>
          </a:p>
        </p:txBody>
      </p:sp>
    </p:spTree>
    <p:extLst>
      <p:ext uri="{BB962C8B-B14F-4D97-AF65-F5344CB8AC3E}">
        <p14:creationId xmlns:p14="http://schemas.microsoft.com/office/powerpoint/2010/main" val="11673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ctrTitle"/>
          </p:nvPr>
        </p:nvSpPr>
        <p:spPr/>
        <p:txBody>
          <a:bodyPr/>
          <a:lstStyle/>
          <a:p>
            <a:r>
              <a:rPr lang="en-US" dirty="0"/>
              <a:t>Use Cases for Graph Technology </a:t>
            </a:r>
            <a:endParaRPr lang="en-IN" dirty="0"/>
          </a:p>
        </p:txBody>
      </p:sp>
      <p:sp>
        <p:nvSpPr>
          <p:cNvPr id="4" name="Subtitle 3">
            <a:extLst>
              <a:ext uri="{FF2B5EF4-FFF2-40B4-BE49-F238E27FC236}">
                <a16:creationId xmlns:a16="http://schemas.microsoft.com/office/drawing/2014/main" id="{D034A24D-5CA4-3092-793E-A0FDD2E0D3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9899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Fraud Detection</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Banks and insurance companies lose billions every year to fraud. </a:t>
            </a:r>
          </a:p>
          <a:p>
            <a:r>
              <a:rPr lang="en-US" dirty="0"/>
              <a:t>Many companies are swapping time-consuming traditional methods with AI and machine learning. </a:t>
            </a:r>
          </a:p>
          <a:p>
            <a:r>
              <a:rPr lang="en-US" dirty="0"/>
              <a:t>Storing voluminous transaction detail in a graph database captures connections that already exist. </a:t>
            </a:r>
          </a:p>
          <a:p>
            <a:r>
              <a:rPr lang="en-US" dirty="0"/>
              <a:t>The data is then ripe for graph-native machine learning techniques that surface fraud.</a:t>
            </a:r>
          </a:p>
          <a:p>
            <a:r>
              <a:rPr lang="en-US" dirty="0"/>
              <a:t>Fintech firm TODO1 uses Neo4j to power a proprietary fraud detection application capable of sustaining hundreds of transactions a second, spending merely tens of milliseconds on a single query, thanks to the streamlined logic behind the Cypher query language.</a:t>
            </a:r>
            <a:endParaRPr lang="en-IN" dirty="0"/>
          </a:p>
        </p:txBody>
      </p:sp>
    </p:spTree>
    <p:extLst>
      <p:ext uri="{BB962C8B-B14F-4D97-AF65-F5344CB8AC3E}">
        <p14:creationId xmlns:p14="http://schemas.microsoft.com/office/powerpoint/2010/main" val="16229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Real-Time Recommendations</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normAutofit fontScale="85000" lnSpcReduction="10000"/>
          </a:bodyPr>
          <a:lstStyle/>
          <a:p>
            <a:r>
              <a:rPr lang="en-US" dirty="0"/>
              <a:t>To be relevant and prevent a potential customer from clicking to a competitor, recommendations must be contextual and instantaneous.</a:t>
            </a:r>
          </a:p>
          <a:p>
            <a:r>
              <a:rPr lang="en-US" dirty="0" err="1"/>
              <a:t>Bechtle</a:t>
            </a:r>
            <a:r>
              <a:rPr lang="en-US" dirty="0"/>
              <a:t> AG, one of the leading IT companies in Europe, has ecommerce companies in 14 countries. </a:t>
            </a:r>
          </a:p>
          <a:p>
            <a:r>
              <a:rPr lang="en-US" dirty="0"/>
              <a:t>With more than 40,000 products and thousands of pages on its website, </a:t>
            </a:r>
            <a:r>
              <a:rPr lang="en-US" dirty="0" err="1"/>
              <a:t>Bechtle</a:t>
            </a:r>
            <a:r>
              <a:rPr lang="en-US" dirty="0"/>
              <a:t> needed a solution that uses the network structure of customer interactions. </a:t>
            </a:r>
          </a:p>
          <a:p>
            <a:r>
              <a:rPr lang="en-US" dirty="0"/>
              <a:t>“Every day, we record hundreds of thousands of actions on our website,” explains Zoltan Kovacs, Project Manager at </a:t>
            </a:r>
            <a:r>
              <a:rPr lang="en-US" dirty="0" err="1"/>
              <a:t>Bechtle</a:t>
            </a:r>
            <a:r>
              <a:rPr lang="en-US" dirty="0"/>
              <a:t>. </a:t>
            </a:r>
          </a:p>
          <a:p>
            <a:r>
              <a:rPr lang="en-US" dirty="0"/>
              <a:t>“If we want to optimize the customer experience, we need to be able to evaluate this data in real time.” </a:t>
            </a:r>
          </a:p>
          <a:p>
            <a:r>
              <a:rPr lang="en-US" dirty="0"/>
              <a:t>Running in Neo4j, </a:t>
            </a:r>
            <a:r>
              <a:rPr lang="en-US" dirty="0" err="1"/>
              <a:t>Bechtle’s</a:t>
            </a:r>
            <a:r>
              <a:rPr lang="en-US" dirty="0"/>
              <a:t> recommendation system generates a detailed model of all the actions customers take on the website. </a:t>
            </a:r>
          </a:p>
          <a:p>
            <a:r>
              <a:rPr lang="en-US" dirty="0"/>
              <a:t>“We see which products end up in the shopping cart after which search terms,” said Kovacs. </a:t>
            </a:r>
          </a:p>
          <a:p>
            <a:r>
              <a:rPr lang="en-US" dirty="0"/>
              <a:t>“This helps us to continuously optimize the system and improve navigation for visitors and customers alike.”</a:t>
            </a:r>
            <a:endParaRPr lang="en-IN" dirty="0"/>
          </a:p>
        </p:txBody>
      </p:sp>
    </p:spTree>
    <p:extLst>
      <p:ext uri="{BB962C8B-B14F-4D97-AF65-F5344CB8AC3E}">
        <p14:creationId xmlns:p14="http://schemas.microsoft.com/office/powerpoint/2010/main" val="68523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EA5A-054C-A46F-3D9A-77659C3796BE}"/>
              </a:ext>
            </a:extLst>
          </p:cNvPr>
          <p:cNvSpPr>
            <a:spLocks noGrp="1"/>
          </p:cNvSpPr>
          <p:nvPr>
            <p:ph type="title"/>
          </p:nvPr>
        </p:nvSpPr>
        <p:spPr/>
        <p:txBody>
          <a:bodyPr/>
          <a:lstStyle/>
          <a:p>
            <a:r>
              <a:rPr lang="en-US" dirty="0"/>
              <a:t>Neo4j</a:t>
            </a:r>
            <a:endParaRPr lang="en-IN" dirty="0"/>
          </a:p>
        </p:txBody>
      </p:sp>
      <p:sp>
        <p:nvSpPr>
          <p:cNvPr id="3" name="Content Placeholder 2">
            <a:extLst>
              <a:ext uri="{FF2B5EF4-FFF2-40B4-BE49-F238E27FC236}">
                <a16:creationId xmlns:a16="http://schemas.microsoft.com/office/drawing/2014/main" id="{1A4A4AC7-9178-EA3A-67AD-95F8F79A7654}"/>
              </a:ext>
            </a:extLst>
          </p:cNvPr>
          <p:cNvSpPr>
            <a:spLocks noGrp="1"/>
          </p:cNvSpPr>
          <p:nvPr>
            <p:ph idx="1"/>
          </p:nvPr>
        </p:nvSpPr>
        <p:spPr>
          <a:xfrm>
            <a:off x="1154954" y="2603499"/>
            <a:ext cx="10403634" cy="3940175"/>
          </a:xfrm>
        </p:spPr>
        <p:txBody>
          <a:bodyPr/>
          <a:lstStyle/>
          <a:p>
            <a:r>
              <a:rPr lang="en-US" b="0" i="0" dirty="0">
                <a:solidFill>
                  <a:srgbClr val="151E29"/>
                </a:solidFill>
                <a:effectLst/>
                <a:latin typeface="Nunito Sans" pitchFamily="2" charset="0"/>
              </a:rPr>
              <a:t>Powered by a native graph database, Neo4j stores and manages data in its more natural, connected state, maintaining data relationships that deliver lightning-fast queries, deeper context for analytics, and a pain-free modifiable data model.</a:t>
            </a:r>
            <a:endParaRPr lang="en-IN" dirty="0"/>
          </a:p>
        </p:txBody>
      </p:sp>
    </p:spTree>
    <p:extLst>
      <p:ext uri="{BB962C8B-B14F-4D97-AF65-F5344CB8AC3E}">
        <p14:creationId xmlns:p14="http://schemas.microsoft.com/office/powerpoint/2010/main" val="4014439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Bill of Materials</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normAutofit lnSpcReduction="10000"/>
          </a:bodyPr>
          <a:lstStyle/>
          <a:p>
            <a:r>
              <a:rPr lang="en-US" dirty="0"/>
              <a:t>For vehicles, durable goods, and more, tracking every component and its cost, what equipment the components relate to, and the expected product lifespan/average time to failure into a mass bill of materials (BoM) is a behemoth operation for an organization like the United States Army, which deploys a staggering amount of equipment. </a:t>
            </a:r>
          </a:p>
          <a:p>
            <a:r>
              <a:rPr lang="en-US" dirty="0"/>
              <a:t>The Army uses Neo4j to rapidly collect and combine this massive BoM information and save analysts huge amounts of time. </a:t>
            </a:r>
          </a:p>
          <a:p>
            <a:r>
              <a:rPr lang="en-US" dirty="0"/>
              <a:t>Answers are immediate. </a:t>
            </a:r>
          </a:p>
          <a:p>
            <a:r>
              <a:rPr lang="en-US" dirty="0"/>
              <a:t>Using Neo4j, the Army can now forecast the need for replacement parts, accurately calculate mean time to failure, and answer vital “what-if” questions about the cost of deploying forces. </a:t>
            </a:r>
          </a:p>
          <a:p>
            <a:r>
              <a:rPr lang="en-US" dirty="0"/>
              <a:t>Benefits include not only a more predictable total cost of ownership but assurance that equipment sent into the field will not break down thanks to effective predictive maintenance.</a:t>
            </a:r>
            <a:endParaRPr lang="en-IN" dirty="0"/>
          </a:p>
        </p:txBody>
      </p:sp>
    </p:spTree>
    <p:extLst>
      <p:ext uri="{BB962C8B-B14F-4D97-AF65-F5344CB8AC3E}">
        <p14:creationId xmlns:p14="http://schemas.microsoft.com/office/powerpoint/2010/main" val="293626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Track &amp; Trace</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normAutofit lnSpcReduction="10000"/>
          </a:bodyPr>
          <a:lstStyle/>
          <a:p>
            <a:r>
              <a:rPr lang="en-US" dirty="0"/>
              <a:t>Graph data models enable traceability for a variety of industries and use cases, including routing, logistics, supply chain management, and compliance. </a:t>
            </a:r>
          </a:p>
          <a:p>
            <a:r>
              <a:rPr lang="en-US" dirty="0"/>
              <a:t>Track and trace enables us to find out the status of a product (batch, mail/ parcel, train, ship, container, etc.) wherever it is in the supply chain and to identify and verify its path.</a:t>
            </a:r>
          </a:p>
          <a:p>
            <a:r>
              <a:rPr lang="en-US" dirty="0"/>
              <a:t>Think about a pharmaceutical company using track and trace to improve recall management. </a:t>
            </a:r>
          </a:p>
          <a:p>
            <a:r>
              <a:rPr lang="en-US" dirty="0"/>
              <a:t>Batches can be recalled for many different reasons, but the most common is the detection of faulty ingredients within a given batch. </a:t>
            </a:r>
          </a:p>
          <a:p>
            <a:r>
              <a:rPr lang="en-US" dirty="0"/>
              <a:t>With data from systems of record coalesced in a knowledge graph, the whereabouts of the affected batch across storage locations, wholesalers, and retailer stocks can be determined so that remedial action can be taken quickly, improving patient safety and reducing the costs associated with the recall</a:t>
            </a:r>
            <a:endParaRPr lang="en-IN" dirty="0"/>
          </a:p>
        </p:txBody>
      </p:sp>
    </p:spTree>
    <p:extLst>
      <p:ext uri="{BB962C8B-B14F-4D97-AF65-F5344CB8AC3E}">
        <p14:creationId xmlns:p14="http://schemas.microsoft.com/office/powerpoint/2010/main" val="937375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Network &amp; IT Ops</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Graph databases are a natural fit for network and IT ops; after all, a network is a graph.</a:t>
            </a:r>
          </a:p>
          <a:p>
            <a:r>
              <a:rPr lang="en-US" dirty="0"/>
              <a:t>The graph’s connected structure enables network managers to conduct sophisticated impact analyses. </a:t>
            </a:r>
          </a:p>
          <a:p>
            <a:r>
              <a:rPr lang="en-US" dirty="0"/>
              <a:t>For example, they can discover which parts of the network – applications, services, virtual machines, physical machines, data centers, routers, and switches – particular customers depend on. </a:t>
            </a:r>
          </a:p>
          <a:p>
            <a:r>
              <a:rPr lang="en-US" dirty="0"/>
              <a:t>Conversely, a simple graph query determines which applications, services, and customers will be affected if a particular network element fails</a:t>
            </a:r>
            <a:endParaRPr lang="en-IN" dirty="0"/>
          </a:p>
        </p:txBody>
      </p:sp>
    </p:spTree>
    <p:extLst>
      <p:ext uri="{BB962C8B-B14F-4D97-AF65-F5344CB8AC3E}">
        <p14:creationId xmlns:p14="http://schemas.microsoft.com/office/powerpoint/2010/main" val="1419782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Network &amp; IT Ops</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Digital transformation requires modernizing the IT landscape and demands crystal clear visibility into current systems. </a:t>
            </a:r>
          </a:p>
          <a:p>
            <a:r>
              <a:rPr lang="en-US" dirty="0"/>
              <a:t>Commonwealth Bank uses Neo4j to easily map out its business applications and see relationships in a highly visual and intuitive way using graphs. </a:t>
            </a:r>
          </a:p>
          <a:p>
            <a:r>
              <a:rPr lang="en-US" dirty="0"/>
              <a:t>What was once a tedious chore has become a quick and easy way for Commonwealth to ensure operations remain safe, sound and secure for its customers</a:t>
            </a:r>
            <a:endParaRPr lang="en-IN" dirty="0"/>
          </a:p>
        </p:txBody>
      </p:sp>
    </p:spTree>
    <p:extLst>
      <p:ext uri="{BB962C8B-B14F-4D97-AF65-F5344CB8AC3E}">
        <p14:creationId xmlns:p14="http://schemas.microsoft.com/office/powerpoint/2010/main" val="3631005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4103-2885-41D1-5E1E-E5AE7374CEC3}"/>
              </a:ext>
            </a:extLst>
          </p:cNvPr>
          <p:cNvPicPr>
            <a:picLocks noChangeAspect="1"/>
          </p:cNvPicPr>
          <p:nvPr/>
        </p:nvPicPr>
        <p:blipFill>
          <a:blip r:embed="rId2"/>
          <a:stretch>
            <a:fillRect/>
          </a:stretch>
        </p:blipFill>
        <p:spPr>
          <a:xfrm>
            <a:off x="218254" y="1671392"/>
            <a:ext cx="11755491" cy="3515216"/>
          </a:xfrm>
          <a:prstGeom prst="rect">
            <a:avLst/>
          </a:prstGeom>
        </p:spPr>
      </p:pic>
    </p:spTree>
    <p:extLst>
      <p:ext uri="{BB962C8B-B14F-4D97-AF65-F5344CB8AC3E}">
        <p14:creationId xmlns:p14="http://schemas.microsoft.com/office/powerpoint/2010/main" val="145533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48677-6C60-19FE-6EDD-59381B295835}"/>
              </a:ext>
            </a:extLst>
          </p:cNvPr>
          <p:cNvPicPr>
            <a:picLocks noChangeAspect="1"/>
          </p:cNvPicPr>
          <p:nvPr/>
        </p:nvPicPr>
        <p:blipFill>
          <a:blip r:embed="rId2"/>
          <a:stretch>
            <a:fillRect/>
          </a:stretch>
        </p:blipFill>
        <p:spPr>
          <a:xfrm>
            <a:off x="156333" y="1895261"/>
            <a:ext cx="11879333" cy="3067478"/>
          </a:xfrm>
          <a:prstGeom prst="rect">
            <a:avLst/>
          </a:prstGeom>
        </p:spPr>
      </p:pic>
    </p:spTree>
    <p:extLst>
      <p:ext uri="{BB962C8B-B14F-4D97-AF65-F5344CB8AC3E}">
        <p14:creationId xmlns:p14="http://schemas.microsoft.com/office/powerpoint/2010/main" val="360929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path" presetSubtype="0" accel="50000" decel="50000" fill="hold" nodeType="clickEffect">
                                  <p:stCondLst>
                                    <p:cond delay="0"/>
                                  </p:stCondLst>
                                  <p:childTnLst>
                                    <p:animMotion origin="layout" path="M 0 0 L 0.125 0 C 0.181 0 0.25 0.069 0.25 0.125 L 0.25 0.25 E" pathEditMode="relative" ptsTypes="">
                                      <p:cBhvr>
                                        <p:cTn id="13"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B72DF-F6B0-96C5-0B6C-7D618263FBA1}"/>
              </a:ext>
            </a:extLst>
          </p:cNvPr>
          <p:cNvPicPr>
            <a:picLocks noChangeAspect="1"/>
          </p:cNvPicPr>
          <p:nvPr/>
        </p:nvPicPr>
        <p:blipFill>
          <a:blip r:embed="rId2"/>
          <a:stretch>
            <a:fillRect/>
          </a:stretch>
        </p:blipFill>
        <p:spPr>
          <a:xfrm>
            <a:off x="375439" y="1752366"/>
            <a:ext cx="11441122" cy="3353268"/>
          </a:xfrm>
          <a:prstGeom prst="rect">
            <a:avLst/>
          </a:prstGeom>
        </p:spPr>
      </p:pic>
    </p:spTree>
    <p:extLst>
      <p:ext uri="{BB962C8B-B14F-4D97-AF65-F5344CB8AC3E}">
        <p14:creationId xmlns:p14="http://schemas.microsoft.com/office/powerpoint/2010/main" val="25905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nodeType="clickEffect">
                                  <p:stCondLst>
                                    <p:cond delay="0"/>
                                  </p:stCondLst>
                                  <p:childTnLst>
                                    <p:animMotion origin="layout" path="M 0 0 L 0.125 0 C 0.181 0 0.25 0.069 0.25 0.125 L 0.25 0.25 E" pathEditMode="relative" ptsTypes="">
                                      <p:cBhvr>
                                        <p:cTn id="12"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74F61-AC8C-B496-ADEB-B7CC40211534}"/>
              </a:ext>
            </a:extLst>
          </p:cNvPr>
          <p:cNvPicPr>
            <a:picLocks noChangeAspect="1"/>
          </p:cNvPicPr>
          <p:nvPr/>
        </p:nvPicPr>
        <p:blipFill>
          <a:blip r:embed="rId2"/>
          <a:stretch>
            <a:fillRect/>
          </a:stretch>
        </p:blipFill>
        <p:spPr>
          <a:xfrm>
            <a:off x="299228" y="1947656"/>
            <a:ext cx="11593543" cy="2962688"/>
          </a:xfrm>
          <a:prstGeom prst="rect">
            <a:avLst/>
          </a:prstGeom>
        </p:spPr>
      </p:pic>
    </p:spTree>
    <p:extLst>
      <p:ext uri="{BB962C8B-B14F-4D97-AF65-F5344CB8AC3E}">
        <p14:creationId xmlns:p14="http://schemas.microsoft.com/office/powerpoint/2010/main" val="48397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nodeType="clickEffect">
                                  <p:stCondLst>
                                    <p:cond delay="0"/>
                                  </p:stCondLst>
                                  <p:childTnLst>
                                    <p:animMotion origin="layout" path="M 0 0 L 0.125 0 C 0.181 0 0.25 0.069 0.25 0.125 L 0.25 0.25 E" pathEditMode="relative" ptsTypes="">
                                      <p:cBhvr>
                                        <p:cTn id="12"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16F80-073A-B088-09CB-80A7B5B496C7}"/>
              </a:ext>
            </a:extLst>
          </p:cNvPr>
          <p:cNvPicPr>
            <a:picLocks noChangeAspect="1"/>
          </p:cNvPicPr>
          <p:nvPr/>
        </p:nvPicPr>
        <p:blipFill>
          <a:blip r:embed="rId2"/>
          <a:stretch>
            <a:fillRect/>
          </a:stretch>
        </p:blipFill>
        <p:spPr>
          <a:xfrm>
            <a:off x="323044" y="1847629"/>
            <a:ext cx="11545911" cy="3162741"/>
          </a:xfrm>
          <a:prstGeom prst="rect">
            <a:avLst/>
          </a:prstGeom>
        </p:spPr>
      </p:pic>
    </p:spTree>
    <p:extLst>
      <p:ext uri="{BB962C8B-B14F-4D97-AF65-F5344CB8AC3E}">
        <p14:creationId xmlns:p14="http://schemas.microsoft.com/office/powerpoint/2010/main" val="19208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nodeType="clickEffect">
                                  <p:stCondLst>
                                    <p:cond delay="0"/>
                                  </p:stCondLst>
                                  <p:childTnLst>
                                    <p:animMotion origin="layout" path="M 0 0 L 0.125 0 C 0.181 0 0.25 0.069 0.25 0.125 L 0.25 0.25 E" pathEditMode="relative" ptsTypes="">
                                      <p:cBhvr>
                                        <p:cTn id="12"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pt-BR" dirty="0"/>
              <a:t>Neo4j as a graph database</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normAutofit lnSpcReduction="10000"/>
          </a:bodyPr>
          <a:lstStyle/>
          <a:p>
            <a:pPr algn="l">
              <a:buFont typeface="Arial" panose="020B0604020202020204" pitchFamily="34" charset="0"/>
              <a:buChar char="•"/>
            </a:pPr>
            <a:r>
              <a:rPr lang="en-US" b="1" i="0" dirty="0">
                <a:solidFill>
                  <a:srgbClr val="000000"/>
                </a:solidFill>
                <a:effectLst/>
                <a:latin typeface="Poppins" panose="00000500000000000000" pitchFamily="2" charset="0"/>
              </a:rPr>
              <a:t>Nodes </a:t>
            </a:r>
            <a:r>
              <a:rPr lang="en-US" b="0" i="0" dirty="0">
                <a:solidFill>
                  <a:srgbClr val="000000"/>
                </a:solidFill>
                <a:effectLst/>
                <a:latin typeface="Poppins" panose="00000500000000000000" pitchFamily="2" charset="0"/>
              </a:rPr>
              <a:t>(equivalent to vertices in graph theory). --Main data elements that are interconnected through relationships. </a:t>
            </a:r>
          </a:p>
          <a:p>
            <a:pPr lvl="1">
              <a:buFont typeface="Arial" panose="020B0604020202020204" pitchFamily="34" charset="0"/>
              <a:buChar char="•"/>
            </a:pPr>
            <a:r>
              <a:rPr lang="en-US" b="0" i="0" dirty="0">
                <a:solidFill>
                  <a:srgbClr val="000000"/>
                </a:solidFill>
                <a:effectLst/>
                <a:latin typeface="Poppins" panose="00000500000000000000" pitchFamily="2" charset="0"/>
              </a:rPr>
              <a:t>A node can have one or more labels (that describe its role) and properties (i.e. attributes).</a:t>
            </a:r>
          </a:p>
          <a:p>
            <a:pPr algn="l">
              <a:buFont typeface="Arial" panose="020B0604020202020204" pitchFamily="34" charset="0"/>
              <a:buChar char="•"/>
            </a:pPr>
            <a:r>
              <a:rPr lang="en-US" b="1" i="0" dirty="0">
                <a:solidFill>
                  <a:srgbClr val="000000"/>
                </a:solidFill>
                <a:effectLst/>
                <a:latin typeface="Poppins" panose="00000500000000000000" pitchFamily="2" charset="0"/>
              </a:rPr>
              <a:t>Relationships </a:t>
            </a:r>
            <a:r>
              <a:rPr lang="en-US" b="0" i="0" dirty="0">
                <a:solidFill>
                  <a:srgbClr val="000000"/>
                </a:solidFill>
                <a:effectLst/>
                <a:latin typeface="Poppins" panose="00000500000000000000" pitchFamily="2" charset="0"/>
              </a:rPr>
              <a:t>(equivalent to edges in graph theory) --Connects two nodes that, in turn, can have multiple relationships. </a:t>
            </a:r>
          </a:p>
          <a:p>
            <a:pPr lvl="1">
              <a:buFont typeface="Arial" panose="020B0604020202020204" pitchFamily="34" charset="0"/>
              <a:buChar char="•"/>
            </a:pPr>
            <a:r>
              <a:rPr lang="en-US" b="0" i="0" dirty="0">
                <a:solidFill>
                  <a:srgbClr val="000000"/>
                </a:solidFill>
                <a:effectLst/>
                <a:latin typeface="Poppins" panose="00000500000000000000" pitchFamily="2" charset="0"/>
              </a:rPr>
              <a:t>Relationships can have one or more properties.</a:t>
            </a:r>
          </a:p>
          <a:p>
            <a:pPr algn="l">
              <a:buFont typeface="Arial" panose="020B0604020202020204" pitchFamily="34" charset="0"/>
              <a:buChar char="•"/>
            </a:pPr>
            <a:r>
              <a:rPr lang="en-US" b="1" i="0" dirty="0">
                <a:solidFill>
                  <a:srgbClr val="000000"/>
                </a:solidFill>
                <a:effectLst/>
                <a:latin typeface="Poppins" panose="00000500000000000000" pitchFamily="2" charset="0"/>
              </a:rPr>
              <a:t>Labels -- U</a:t>
            </a:r>
            <a:r>
              <a:rPr lang="en-US" b="0" i="0" dirty="0">
                <a:solidFill>
                  <a:srgbClr val="000000"/>
                </a:solidFill>
                <a:effectLst/>
                <a:latin typeface="Poppins" panose="00000500000000000000" pitchFamily="2" charset="0"/>
              </a:rPr>
              <a:t>sed to group nodes, and each node can be assigned multiple labels.</a:t>
            </a:r>
          </a:p>
          <a:p>
            <a:pPr lvl="1">
              <a:buFont typeface="Arial" panose="020B0604020202020204" pitchFamily="34" charset="0"/>
              <a:buChar char="•"/>
            </a:pPr>
            <a:r>
              <a:rPr lang="en-US" b="0" i="0" dirty="0">
                <a:solidFill>
                  <a:srgbClr val="000000"/>
                </a:solidFill>
                <a:effectLst/>
                <a:latin typeface="Poppins" panose="00000500000000000000" pitchFamily="2" charset="0"/>
              </a:rPr>
              <a:t>Labels are indexed to speed up finding nodes in a graph.</a:t>
            </a:r>
          </a:p>
          <a:p>
            <a:pPr algn="l">
              <a:buFont typeface="Arial" panose="020B0604020202020204" pitchFamily="34" charset="0"/>
              <a:buChar char="•"/>
            </a:pPr>
            <a:r>
              <a:rPr lang="en-US" b="1" i="0" dirty="0">
                <a:solidFill>
                  <a:srgbClr val="000000"/>
                </a:solidFill>
                <a:effectLst/>
                <a:latin typeface="Poppins" panose="00000500000000000000" pitchFamily="2" charset="0"/>
              </a:rPr>
              <a:t>Properties</a:t>
            </a:r>
            <a:r>
              <a:rPr lang="en-US" b="0" i="0" dirty="0">
                <a:solidFill>
                  <a:srgbClr val="000000"/>
                </a:solidFill>
                <a:effectLst/>
                <a:latin typeface="Poppins" panose="00000500000000000000" pitchFamily="2" charset="0"/>
              </a:rPr>
              <a:t> --Attributes of both nodes and relationships. </a:t>
            </a:r>
          </a:p>
          <a:p>
            <a:pPr lvl="1">
              <a:buFont typeface="Arial" panose="020B0604020202020204" pitchFamily="34" charset="0"/>
              <a:buChar char="•"/>
            </a:pPr>
            <a:r>
              <a:rPr lang="en-US" b="0" i="0" dirty="0">
                <a:solidFill>
                  <a:srgbClr val="000000"/>
                </a:solidFill>
                <a:effectLst/>
                <a:latin typeface="Poppins" panose="00000500000000000000" pitchFamily="2" charset="0"/>
              </a:rPr>
              <a:t>Neo4j allows for storing data as key-value pairs, which means properties can have any value (string, number, or </a:t>
            </a:r>
            <a:r>
              <a:rPr lang="en-US" b="0" i="0" dirty="0" err="1">
                <a:solidFill>
                  <a:srgbClr val="000000"/>
                </a:solidFill>
                <a:effectLst/>
                <a:latin typeface="Poppins" panose="00000500000000000000" pitchFamily="2" charset="0"/>
              </a:rPr>
              <a:t>boolean</a:t>
            </a:r>
            <a:r>
              <a:rPr lang="en-US" b="0" i="0" dirty="0">
                <a:solidFill>
                  <a:srgbClr val="000000"/>
                </a:solidFill>
                <a:effectLst/>
                <a:latin typeface="Poppins" panose="00000500000000000000" pitchFamily="2" charset="0"/>
              </a:rPr>
              <a:t>).</a:t>
            </a:r>
          </a:p>
          <a:p>
            <a:endParaRPr lang="en-IN" dirty="0"/>
          </a:p>
        </p:txBody>
      </p:sp>
    </p:spTree>
    <p:extLst>
      <p:ext uri="{BB962C8B-B14F-4D97-AF65-F5344CB8AC3E}">
        <p14:creationId xmlns:p14="http://schemas.microsoft.com/office/powerpoint/2010/main" val="204178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BB9625-E2A0-DB51-0010-77075AF8C353}"/>
              </a:ext>
            </a:extLst>
          </p:cNvPr>
          <p:cNvPicPr>
            <a:picLocks noChangeAspect="1"/>
          </p:cNvPicPr>
          <p:nvPr/>
        </p:nvPicPr>
        <p:blipFill>
          <a:blip r:embed="rId2"/>
          <a:stretch>
            <a:fillRect/>
          </a:stretch>
        </p:blipFill>
        <p:spPr>
          <a:xfrm>
            <a:off x="494406" y="185739"/>
            <a:ext cx="11203187" cy="6472236"/>
          </a:xfrm>
          <a:prstGeom prst="rect">
            <a:avLst/>
          </a:prstGeom>
        </p:spPr>
      </p:pic>
    </p:spTree>
    <p:extLst>
      <p:ext uri="{BB962C8B-B14F-4D97-AF65-F5344CB8AC3E}">
        <p14:creationId xmlns:p14="http://schemas.microsoft.com/office/powerpoint/2010/main" val="199228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9570E3-50F5-71E1-BFFB-1B8139BB32A4}"/>
              </a:ext>
            </a:extLst>
          </p:cNvPr>
          <p:cNvGraphicFramePr>
            <a:graphicFrameLocks noGrp="1"/>
          </p:cNvGraphicFramePr>
          <p:nvPr>
            <p:ph idx="4294967295"/>
            <p:extLst>
              <p:ext uri="{D42A27DB-BD31-4B8C-83A1-F6EECF244321}">
                <p14:modId xmlns:p14="http://schemas.microsoft.com/office/powerpoint/2010/main" val="2315823123"/>
              </p:ext>
            </p:extLst>
          </p:nvPr>
        </p:nvGraphicFramePr>
        <p:xfrm>
          <a:off x="371476" y="1000127"/>
          <a:ext cx="11458574" cy="4815840"/>
        </p:xfrm>
        <a:graphic>
          <a:graphicData uri="http://schemas.openxmlformats.org/drawingml/2006/table">
            <a:tbl>
              <a:tblPr firstRow="1" bandRow="1">
                <a:tableStyleId>{5C22544A-7EE6-4342-B048-85BDC9FD1C3A}</a:tableStyleId>
              </a:tblPr>
              <a:tblGrid>
                <a:gridCol w="1890733">
                  <a:extLst>
                    <a:ext uri="{9D8B030D-6E8A-4147-A177-3AD203B41FA5}">
                      <a16:colId xmlns:a16="http://schemas.microsoft.com/office/drawing/2014/main" val="1982201876"/>
                    </a:ext>
                  </a:extLst>
                </a:gridCol>
                <a:gridCol w="2520978">
                  <a:extLst>
                    <a:ext uri="{9D8B030D-6E8A-4147-A177-3AD203B41FA5}">
                      <a16:colId xmlns:a16="http://schemas.microsoft.com/office/drawing/2014/main" val="4240539057"/>
                    </a:ext>
                  </a:extLst>
                </a:gridCol>
                <a:gridCol w="3603354">
                  <a:extLst>
                    <a:ext uri="{9D8B030D-6E8A-4147-A177-3AD203B41FA5}">
                      <a16:colId xmlns:a16="http://schemas.microsoft.com/office/drawing/2014/main" val="1947841039"/>
                    </a:ext>
                  </a:extLst>
                </a:gridCol>
                <a:gridCol w="3443509">
                  <a:extLst>
                    <a:ext uri="{9D8B030D-6E8A-4147-A177-3AD203B41FA5}">
                      <a16:colId xmlns:a16="http://schemas.microsoft.com/office/drawing/2014/main" val="2198445846"/>
                    </a:ext>
                  </a:extLst>
                </a:gridCol>
              </a:tblGrid>
              <a:tr h="541333">
                <a:tc>
                  <a:txBody>
                    <a:bodyPr/>
                    <a:lstStyle/>
                    <a:p>
                      <a:pPr algn="ct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Neo4j</a:t>
                      </a: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Relational databases</a:t>
                      </a: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NoSQL databases</a:t>
                      </a:r>
                      <a:endParaRPr lang="en-IN" b="0" dirty="0">
                        <a:solidFill>
                          <a:srgbClr val="FFFFFF"/>
                        </a:solidFill>
                        <a:effectLst/>
                      </a:endParaRPr>
                    </a:p>
                  </a:txBody>
                  <a:tcPr marL="190500" marR="190500" marT="190500" marB="190500" anchor="ctr"/>
                </a:tc>
                <a:extLst>
                  <a:ext uri="{0D108BD9-81ED-4DB2-BD59-A6C34878D82A}">
                    <a16:rowId xmlns:a16="http://schemas.microsoft.com/office/drawing/2014/main" val="301883449"/>
                  </a:ext>
                </a:extLst>
              </a:tr>
              <a:tr h="994543">
                <a:tc>
                  <a:txBody>
                    <a:bodyPr/>
                    <a:lstStyle/>
                    <a:p>
                      <a:pPr fontAlgn="ctr"/>
                      <a:r>
                        <a:rPr lang="en-IN" b="1">
                          <a:effectLst/>
                        </a:rPr>
                        <a:t>Data storage</a:t>
                      </a:r>
                      <a:endParaRPr lang="en-IN" b="0">
                        <a:effectLst/>
                      </a:endParaRPr>
                    </a:p>
                  </a:txBody>
                  <a:tcPr marL="190500" marR="190500" marT="190500" marB="190500" anchor="ctr"/>
                </a:tc>
                <a:tc>
                  <a:txBody>
                    <a:bodyPr/>
                    <a:lstStyle/>
                    <a:p>
                      <a:pPr fontAlgn="ctr"/>
                      <a:r>
                        <a:rPr lang="en-IN" b="0">
                          <a:effectLst/>
                        </a:rPr>
                        <a:t>Graph storage structure</a:t>
                      </a:r>
                    </a:p>
                  </a:txBody>
                  <a:tcPr marL="190500" marR="190500" marT="190500" marB="190500" anchor="ctr"/>
                </a:tc>
                <a:tc>
                  <a:txBody>
                    <a:bodyPr/>
                    <a:lstStyle/>
                    <a:p>
                      <a:pPr fontAlgn="ctr"/>
                      <a:r>
                        <a:rPr lang="en-US" b="0" dirty="0">
                          <a:effectLst/>
                        </a:rPr>
                        <a:t>Fixed, predefined tables with rows and columns</a:t>
                      </a:r>
                    </a:p>
                  </a:txBody>
                  <a:tcPr marL="190500" marR="190500" marT="190500" marB="190500" anchor="ctr"/>
                </a:tc>
                <a:tc>
                  <a:txBody>
                    <a:bodyPr/>
                    <a:lstStyle/>
                    <a:p>
                      <a:pPr fontAlgn="ctr"/>
                      <a:r>
                        <a:rPr lang="en-US" b="0">
                          <a:effectLst/>
                        </a:rPr>
                        <a:t>Connected data not supported at the database level</a:t>
                      </a:r>
                    </a:p>
                  </a:txBody>
                  <a:tcPr marL="190500" marR="190500" marT="190500" marB="190500" anchor="ctr"/>
                </a:tc>
                <a:extLst>
                  <a:ext uri="{0D108BD9-81ED-4DB2-BD59-A6C34878D82A}">
                    <a16:rowId xmlns:a16="http://schemas.microsoft.com/office/drawing/2014/main" val="2455977320"/>
                  </a:ext>
                </a:extLst>
              </a:tr>
              <a:tr h="994543">
                <a:tc>
                  <a:txBody>
                    <a:bodyPr/>
                    <a:lstStyle/>
                    <a:p>
                      <a:pPr fontAlgn="ctr"/>
                      <a:r>
                        <a:rPr lang="en-IN" b="1">
                          <a:effectLst/>
                        </a:rPr>
                        <a:t>Data modeling</a:t>
                      </a:r>
                      <a:endParaRPr lang="en-IN" b="0">
                        <a:effectLst/>
                      </a:endParaRPr>
                    </a:p>
                  </a:txBody>
                  <a:tcPr marL="190500" marR="190500" marT="190500" marB="190500" anchor="ctr"/>
                </a:tc>
                <a:tc>
                  <a:txBody>
                    <a:bodyPr/>
                    <a:lstStyle/>
                    <a:p>
                      <a:pPr fontAlgn="ctr"/>
                      <a:r>
                        <a:rPr lang="en-IN" b="0" dirty="0">
                          <a:effectLst/>
                        </a:rPr>
                        <a:t>Flexible data model</a:t>
                      </a:r>
                    </a:p>
                  </a:txBody>
                  <a:tcPr marL="190500" marR="190500" marT="190500" marB="190500" anchor="ctr"/>
                </a:tc>
                <a:tc>
                  <a:txBody>
                    <a:bodyPr/>
                    <a:lstStyle/>
                    <a:p>
                      <a:pPr fontAlgn="ctr"/>
                      <a:r>
                        <a:rPr lang="en-US" b="0" dirty="0">
                          <a:effectLst/>
                        </a:rPr>
                        <a:t>Database model must be developed from a logical model</a:t>
                      </a:r>
                    </a:p>
                  </a:txBody>
                  <a:tcPr marL="190500" marR="190500" marT="190500" marB="190500" anchor="ctr"/>
                </a:tc>
                <a:tc>
                  <a:txBody>
                    <a:bodyPr/>
                    <a:lstStyle/>
                    <a:p>
                      <a:pPr fontAlgn="ctr"/>
                      <a:r>
                        <a:rPr lang="en-US" b="0" dirty="0">
                          <a:effectLst/>
                        </a:rPr>
                        <a:t>Not suitable for enterprise architectures</a:t>
                      </a:r>
                    </a:p>
                  </a:txBody>
                  <a:tcPr marL="190500" marR="190500" marT="190500" marB="190500" anchor="ctr"/>
                </a:tc>
                <a:extLst>
                  <a:ext uri="{0D108BD9-81ED-4DB2-BD59-A6C34878D82A}">
                    <a16:rowId xmlns:a16="http://schemas.microsoft.com/office/drawing/2014/main" val="1258478421"/>
                  </a:ext>
                </a:extLst>
              </a:tr>
              <a:tr h="1221147">
                <a:tc>
                  <a:txBody>
                    <a:bodyPr/>
                    <a:lstStyle/>
                    <a:p>
                      <a:pPr fontAlgn="ctr"/>
                      <a:r>
                        <a:rPr lang="en-IN" b="1" dirty="0">
                          <a:effectLst/>
                        </a:rPr>
                        <a:t>Query performance</a:t>
                      </a:r>
                      <a:endParaRPr lang="en-IN" b="0" dirty="0">
                        <a:effectLst/>
                      </a:endParaRPr>
                    </a:p>
                  </a:txBody>
                  <a:tcPr marL="190500" marR="190500" marT="190500" marB="190500" anchor="ctr"/>
                </a:tc>
                <a:tc>
                  <a:txBody>
                    <a:bodyPr/>
                    <a:lstStyle/>
                    <a:p>
                      <a:pPr fontAlgn="ctr"/>
                      <a:r>
                        <a:rPr lang="en-US" b="0">
                          <a:effectLst/>
                        </a:rPr>
                        <a:t>Great performance regardless of number and depth of connections</a:t>
                      </a:r>
                    </a:p>
                  </a:txBody>
                  <a:tcPr marL="190500" marR="190500" marT="190500" marB="190500" anchor="ctr"/>
                </a:tc>
                <a:tc>
                  <a:txBody>
                    <a:bodyPr/>
                    <a:lstStyle/>
                    <a:p>
                      <a:pPr fontAlgn="ctr"/>
                      <a:r>
                        <a:rPr lang="en-US" b="0" dirty="0">
                          <a:effectLst/>
                        </a:rPr>
                        <a:t>Data processing speed slows with growing number of joins</a:t>
                      </a:r>
                    </a:p>
                  </a:txBody>
                  <a:tcPr marL="190500" marR="190500" marT="190500" marB="190500" anchor="ctr"/>
                </a:tc>
                <a:tc>
                  <a:txBody>
                    <a:bodyPr/>
                    <a:lstStyle/>
                    <a:p>
                      <a:pPr fontAlgn="ctr"/>
                      <a:r>
                        <a:rPr lang="en-US" b="0" dirty="0">
                          <a:effectLst/>
                        </a:rPr>
                        <a:t>Relationships must be created at the application level</a:t>
                      </a:r>
                    </a:p>
                  </a:txBody>
                  <a:tcPr marL="190500" marR="190500" marT="190500" marB="190500" anchor="ctr"/>
                </a:tc>
                <a:extLst>
                  <a:ext uri="{0D108BD9-81ED-4DB2-BD59-A6C34878D82A}">
                    <a16:rowId xmlns:a16="http://schemas.microsoft.com/office/drawing/2014/main" val="1030629307"/>
                  </a:ext>
                </a:extLst>
              </a:tr>
            </a:tbl>
          </a:graphicData>
        </a:graphic>
      </p:graphicFrame>
    </p:spTree>
    <p:extLst>
      <p:ext uri="{BB962C8B-B14F-4D97-AF65-F5344CB8AC3E}">
        <p14:creationId xmlns:p14="http://schemas.microsoft.com/office/powerpoint/2010/main" val="230376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9570E3-50F5-71E1-BFFB-1B8139BB32A4}"/>
              </a:ext>
            </a:extLst>
          </p:cNvPr>
          <p:cNvGraphicFramePr>
            <a:graphicFrameLocks noGrp="1"/>
          </p:cNvGraphicFramePr>
          <p:nvPr>
            <p:ph idx="4294967295"/>
            <p:extLst>
              <p:ext uri="{D42A27DB-BD31-4B8C-83A1-F6EECF244321}">
                <p14:modId xmlns:p14="http://schemas.microsoft.com/office/powerpoint/2010/main" val="1294891710"/>
              </p:ext>
            </p:extLst>
          </p:nvPr>
        </p:nvGraphicFramePr>
        <p:xfrm>
          <a:off x="121444" y="1128714"/>
          <a:ext cx="11949112" cy="511417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1982201876"/>
                    </a:ext>
                  </a:extLst>
                </a:gridCol>
                <a:gridCol w="2628900">
                  <a:extLst>
                    <a:ext uri="{9D8B030D-6E8A-4147-A177-3AD203B41FA5}">
                      <a16:colId xmlns:a16="http://schemas.microsoft.com/office/drawing/2014/main" val="4240539057"/>
                    </a:ext>
                  </a:extLst>
                </a:gridCol>
                <a:gridCol w="3757612">
                  <a:extLst>
                    <a:ext uri="{9D8B030D-6E8A-4147-A177-3AD203B41FA5}">
                      <a16:colId xmlns:a16="http://schemas.microsoft.com/office/drawing/2014/main" val="1947841039"/>
                    </a:ext>
                  </a:extLst>
                </a:gridCol>
                <a:gridCol w="3590925">
                  <a:extLst>
                    <a:ext uri="{9D8B030D-6E8A-4147-A177-3AD203B41FA5}">
                      <a16:colId xmlns:a16="http://schemas.microsoft.com/office/drawing/2014/main" val="2198445846"/>
                    </a:ext>
                  </a:extLst>
                </a:gridCol>
              </a:tblGrid>
              <a:tr h="541333">
                <a:tc>
                  <a:txBody>
                    <a:bodyPr/>
                    <a:lstStyle/>
                    <a:p>
                      <a:pPr algn="ct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Neo4j</a:t>
                      </a: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Relational databases</a:t>
                      </a:r>
                      <a:endParaRPr lang="en-IN" b="0" dirty="0">
                        <a:solidFill>
                          <a:srgbClr val="FFFFFF"/>
                        </a:solidFill>
                        <a:effectLst/>
                      </a:endParaRPr>
                    </a:p>
                  </a:txBody>
                  <a:tcPr marL="190500" marR="190500" marT="190500" marB="190500" anchor="ctr"/>
                </a:tc>
                <a:tc>
                  <a:txBody>
                    <a:bodyPr/>
                    <a:lstStyle/>
                    <a:p>
                      <a:pPr algn="ctr"/>
                      <a:r>
                        <a:rPr lang="en-IN" b="1" dirty="0">
                          <a:solidFill>
                            <a:srgbClr val="FFFFFF"/>
                          </a:solidFill>
                          <a:effectLst/>
                        </a:rPr>
                        <a:t>NoSQL databases</a:t>
                      </a:r>
                      <a:endParaRPr lang="en-IN" b="0" dirty="0">
                        <a:solidFill>
                          <a:srgbClr val="FFFFFF"/>
                        </a:solidFill>
                        <a:effectLst/>
                      </a:endParaRPr>
                    </a:p>
                  </a:txBody>
                  <a:tcPr marL="190500" marR="190500" marT="190500" marB="190500" anchor="ctr"/>
                </a:tc>
                <a:extLst>
                  <a:ext uri="{0D108BD9-81ED-4DB2-BD59-A6C34878D82A}">
                    <a16:rowId xmlns:a16="http://schemas.microsoft.com/office/drawing/2014/main" val="301883449"/>
                  </a:ext>
                </a:extLst>
              </a:tr>
              <a:tr h="1221147">
                <a:tc>
                  <a:txBody>
                    <a:bodyPr/>
                    <a:lstStyle/>
                    <a:p>
                      <a:pPr fontAlgn="ctr"/>
                      <a:r>
                        <a:rPr lang="en-IN" b="1">
                          <a:effectLst/>
                        </a:rPr>
                        <a:t>Query language</a:t>
                      </a:r>
                      <a:endParaRPr lang="en-IN" b="0">
                        <a:effectLst/>
                      </a:endParaRPr>
                    </a:p>
                  </a:txBody>
                  <a:tcPr marL="190500" marR="190500" marT="190500" marB="190500" anchor="ctr"/>
                </a:tc>
                <a:tc>
                  <a:txBody>
                    <a:bodyPr/>
                    <a:lstStyle/>
                    <a:p>
                      <a:pPr fontAlgn="ctr"/>
                      <a:r>
                        <a:rPr lang="en-US" b="1">
                          <a:effectLst/>
                        </a:rPr>
                        <a:t>Cypher</a:t>
                      </a:r>
                      <a:r>
                        <a:rPr lang="en-US" b="0">
                          <a:effectLst/>
                        </a:rPr>
                        <a:t>: native graph query language</a:t>
                      </a:r>
                    </a:p>
                  </a:txBody>
                  <a:tcPr marL="190500" marR="190500" marT="190500" marB="190500" anchor="ctr"/>
                </a:tc>
                <a:tc>
                  <a:txBody>
                    <a:bodyPr/>
                    <a:lstStyle/>
                    <a:p>
                      <a:pPr fontAlgn="ctr"/>
                      <a:r>
                        <a:rPr lang="en-US" b="1" dirty="0">
                          <a:effectLst/>
                        </a:rPr>
                        <a:t>SQL</a:t>
                      </a:r>
                      <a:r>
                        <a:rPr lang="en-US" b="0" dirty="0">
                          <a:effectLst/>
                        </a:rPr>
                        <a:t>: complexity grows as the number of joins increases</a:t>
                      </a:r>
                    </a:p>
                  </a:txBody>
                  <a:tcPr marL="190500" marR="190500" marT="190500" marB="190500" anchor="ctr"/>
                </a:tc>
                <a:tc>
                  <a:txBody>
                    <a:bodyPr/>
                    <a:lstStyle/>
                    <a:p>
                      <a:pPr fontAlgn="ctr"/>
                      <a:r>
                        <a:rPr lang="en-US" b="0" dirty="0">
                          <a:effectLst/>
                        </a:rPr>
                        <a:t>Different languages are used but none is tailored to express relationships</a:t>
                      </a:r>
                    </a:p>
                  </a:txBody>
                  <a:tcPr marL="190500" marR="190500" marT="190500" marB="190500" anchor="ctr"/>
                </a:tc>
                <a:extLst>
                  <a:ext uri="{0D108BD9-81ED-4DB2-BD59-A6C34878D82A}">
                    <a16:rowId xmlns:a16="http://schemas.microsoft.com/office/drawing/2014/main" val="3759914518"/>
                  </a:ext>
                </a:extLst>
              </a:tr>
              <a:tr h="994543">
                <a:tc>
                  <a:txBody>
                    <a:bodyPr/>
                    <a:lstStyle/>
                    <a:p>
                      <a:pPr fontAlgn="ctr"/>
                      <a:r>
                        <a:rPr lang="en-IN" b="1">
                          <a:effectLst/>
                        </a:rPr>
                        <a:t>Transaction support</a:t>
                      </a:r>
                      <a:endParaRPr lang="en-IN" b="0">
                        <a:effectLst/>
                      </a:endParaRPr>
                    </a:p>
                  </a:txBody>
                  <a:tcPr marL="190500" marR="190500" marT="190500" marB="190500" anchor="ctr"/>
                </a:tc>
                <a:tc>
                  <a:txBody>
                    <a:bodyPr/>
                    <a:lstStyle/>
                    <a:p>
                      <a:pPr fontAlgn="ctr"/>
                      <a:r>
                        <a:rPr lang="en-IN" b="0">
                          <a:effectLst/>
                        </a:rPr>
                        <a:t>Retains ACID transactions</a:t>
                      </a:r>
                    </a:p>
                  </a:txBody>
                  <a:tcPr marL="190500" marR="190500" marT="190500" marB="190500" anchor="ctr"/>
                </a:tc>
                <a:tc>
                  <a:txBody>
                    <a:bodyPr/>
                    <a:lstStyle/>
                    <a:p>
                      <a:pPr fontAlgn="ctr"/>
                      <a:r>
                        <a:rPr lang="en-IN" b="0" dirty="0">
                          <a:effectLst/>
                        </a:rPr>
                        <a:t>ACID transaction support</a:t>
                      </a:r>
                    </a:p>
                  </a:txBody>
                  <a:tcPr marL="190500" marR="190500" marT="190500" marB="190500" anchor="ctr"/>
                </a:tc>
                <a:tc>
                  <a:txBody>
                    <a:bodyPr/>
                    <a:lstStyle/>
                    <a:p>
                      <a:pPr fontAlgn="ctr"/>
                      <a:r>
                        <a:rPr lang="en-US" b="0">
                          <a:effectLst/>
                        </a:rPr>
                        <a:t>BASE transactions prove unreliable for data relationships</a:t>
                      </a:r>
                    </a:p>
                  </a:txBody>
                  <a:tcPr marL="190500" marR="190500" marT="190500" marB="190500" anchor="ctr"/>
                </a:tc>
                <a:extLst>
                  <a:ext uri="{0D108BD9-81ED-4DB2-BD59-A6C34878D82A}">
                    <a16:rowId xmlns:a16="http://schemas.microsoft.com/office/drawing/2014/main" val="1985068340"/>
                  </a:ext>
                </a:extLst>
              </a:tr>
              <a:tr h="2033743">
                <a:tc>
                  <a:txBody>
                    <a:bodyPr/>
                    <a:lstStyle/>
                    <a:p>
                      <a:pPr fontAlgn="ctr"/>
                      <a:r>
                        <a:rPr lang="en-IN" b="1" dirty="0">
                          <a:effectLst/>
                        </a:rPr>
                        <a:t>Processing at scale</a:t>
                      </a:r>
                      <a:endParaRPr lang="en-IN" b="0" dirty="0">
                        <a:effectLst/>
                      </a:endParaRPr>
                    </a:p>
                  </a:txBody>
                  <a:tcPr marL="190500" marR="190500" marT="190500" marB="190500" anchor="ctr"/>
                </a:tc>
                <a:tc>
                  <a:txBody>
                    <a:bodyPr/>
                    <a:lstStyle/>
                    <a:p>
                      <a:pPr fontAlgn="ctr"/>
                      <a:r>
                        <a:rPr lang="en-US" b="0">
                          <a:effectLst/>
                        </a:rPr>
                        <a:t>Inherently scalable for pattern-based queries</a:t>
                      </a:r>
                    </a:p>
                  </a:txBody>
                  <a:tcPr marL="190500" marR="190500" marT="190500" marB="190500" anchor="ctr"/>
                </a:tc>
                <a:tc>
                  <a:txBody>
                    <a:bodyPr/>
                    <a:lstStyle/>
                    <a:p>
                      <a:pPr fontAlgn="ctr"/>
                      <a:r>
                        <a:rPr lang="en-US" b="0" dirty="0">
                          <a:effectLst/>
                        </a:rPr>
                        <a:t>Scales through replication, but it’s costly</a:t>
                      </a:r>
                    </a:p>
                  </a:txBody>
                  <a:tcPr marL="190500" marR="190500" marT="190500" marB="190500" anchor="ctr"/>
                </a:tc>
                <a:tc>
                  <a:txBody>
                    <a:bodyPr/>
                    <a:lstStyle/>
                    <a:p>
                      <a:pPr fontAlgn="ctr"/>
                      <a:r>
                        <a:rPr lang="en-US" b="0" dirty="0">
                          <a:effectLst/>
                        </a:rPr>
                        <a:t>Scalable, but data integrity isn’t trustworthy</a:t>
                      </a:r>
                    </a:p>
                  </a:txBody>
                  <a:tcPr marL="190500" marR="190500" marT="190500" marB="190500" anchor="ctr"/>
                </a:tc>
                <a:extLst>
                  <a:ext uri="{0D108BD9-81ED-4DB2-BD59-A6C34878D82A}">
                    <a16:rowId xmlns:a16="http://schemas.microsoft.com/office/drawing/2014/main" val="801580193"/>
                  </a:ext>
                </a:extLst>
              </a:tr>
            </a:tbl>
          </a:graphicData>
        </a:graphic>
      </p:graphicFrame>
    </p:spTree>
    <p:extLst>
      <p:ext uri="{BB962C8B-B14F-4D97-AF65-F5344CB8AC3E}">
        <p14:creationId xmlns:p14="http://schemas.microsoft.com/office/powerpoint/2010/main" val="354279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4144304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317796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1154584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3678281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1317341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2785606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1964860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341255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2EF07A73-ACBB-6266-6362-C6C4CDD808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a:extLst>
              <a:ext uri="{FF2B5EF4-FFF2-40B4-BE49-F238E27FC236}">
                <a16:creationId xmlns:a16="http://schemas.microsoft.com/office/drawing/2014/main" id="{A3FDDDC9-E031-1B9F-062F-ECB530D7B4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65F3A16-E50D-F05D-6369-C2B7BAD99886}"/>
              </a:ext>
            </a:extLst>
          </p:cNvPr>
          <p:cNvPicPr>
            <a:picLocks noChangeAspect="1"/>
          </p:cNvPicPr>
          <p:nvPr/>
        </p:nvPicPr>
        <p:blipFill>
          <a:blip r:embed="rId2"/>
          <a:stretch>
            <a:fillRect/>
          </a:stretch>
        </p:blipFill>
        <p:spPr>
          <a:xfrm>
            <a:off x="1297723" y="0"/>
            <a:ext cx="8789252" cy="7019605"/>
          </a:xfrm>
          <a:prstGeom prst="rect">
            <a:avLst/>
          </a:prstGeom>
        </p:spPr>
      </p:pic>
    </p:spTree>
    <p:extLst>
      <p:ext uri="{BB962C8B-B14F-4D97-AF65-F5344CB8AC3E}">
        <p14:creationId xmlns:p14="http://schemas.microsoft.com/office/powerpoint/2010/main" val="13211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2411047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3438719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315482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2179340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endParaRPr lang="en-IN" dirty="0"/>
          </a:p>
        </p:txBody>
      </p:sp>
    </p:spTree>
    <p:extLst>
      <p:ext uri="{BB962C8B-B14F-4D97-AF65-F5344CB8AC3E}">
        <p14:creationId xmlns:p14="http://schemas.microsoft.com/office/powerpoint/2010/main" val="23735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o4j graph platform">
            <a:extLst>
              <a:ext uri="{FF2B5EF4-FFF2-40B4-BE49-F238E27FC236}">
                <a16:creationId xmlns:a16="http://schemas.microsoft.com/office/drawing/2014/main" id="{C983FFA2-9CBF-5389-F020-2C1352D91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4813"/>
            <a:ext cx="11430000" cy="604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6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FE57-EA8D-5DD7-4716-DC2E6F3CDC93}"/>
              </a:ext>
            </a:extLst>
          </p:cNvPr>
          <p:cNvSpPr>
            <a:spLocks noGrp="1"/>
          </p:cNvSpPr>
          <p:nvPr>
            <p:ph type="title"/>
          </p:nvPr>
        </p:nvSpPr>
        <p:spPr/>
        <p:txBody>
          <a:bodyPr/>
          <a:lstStyle/>
          <a:p>
            <a:r>
              <a:rPr lang="en-US" dirty="0"/>
              <a:t>Components of the Neo4j Graph Platform</a:t>
            </a:r>
            <a:endParaRPr lang="en-IN" dirty="0"/>
          </a:p>
        </p:txBody>
      </p:sp>
      <p:sp>
        <p:nvSpPr>
          <p:cNvPr id="3" name="Content Placeholder 2">
            <a:extLst>
              <a:ext uri="{FF2B5EF4-FFF2-40B4-BE49-F238E27FC236}">
                <a16:creationId xmlns:a16="http://schemas.microsoft.com/office/drawing/2014/main" id="{F867E3C3-FCA7-CC66-0FFD-B7DB61763646}"/>
              </a:ext>
            </a:extLst>
          </p:cNvPr>
          <p:cNvSpPr>
            <a:spLocks noGrp="1"/>
          </p:cNvSpPr>
          <p:nvPr>
            <p:ph idx="1"/>
          </p:nvPr>
        </p:nvSpPr>
        <p:spPr>
          <a:xfrm>
            <a:off x="1154954" y="2603499"/>
            <a:ext cx="10403634" cy="3768725"/>
          </a:xfrm>
        </p:spPr>
        <p:txBody>
          <a:bodyPr>
            <a:normAutofit fontScale="92500" lnSpcReduction="10000"/>
          </a:bodyPr>
          <a:lstStyle/>
          <a:p>
            <a:pPr algn="l">
              <a:buFont typeface="Arial" panose="020B0604020202020204" pitchFamily="34" charset="0"/>
              <a:buChar char="•"/>
            </a:pPr>
            <a:r>
              <a:rPr lang="en-US" b="1" i="0" u="none" strike="noStrike" dirty="0">
                <a:solidFill>
                  <a:srgbClr val="3182CE"/>
                </a:solidFill>
                <a:effectLst/>
                <a:latin typeface="Nunito Sans" pitchFamily="2" charset="0"/>
              </a:rPr>
              <a:t>Neo4j Graph Database</a:t>
            </a:r>
            <a:r>
              <a:rPr lang="en-US" b="0" i="0" dirty="0">
                <a:solidFill>
                  <a:srgbClr val="2D3748"/>
                </a:solidFill>
                <a:effectLst/>
                <a:latin typeface="Nunito Sans" pitchFamily="2" charset="0"/>
              </a:rPr>
              <a:t> - our core graph database that is built to store and retrieve connected data. There are </a:t>
            </a:r>
            <a:r>
              <a:rPr lang="en-US" b="1" i="0" u="none" strike="noStrike" dirty="0">
                <a:solidFill>
                  <a:srgbClr val="3182CE"/>
                </a:solidFill>
                <a:effectLst/>
                <a:latin typeface="Nunito Sans" pitchFamily="2" charset="0"/>
              </a:rPr>
              <a:t>two editions</a:t>
            </a:r>
            <a:r>
              <a:rPr lang="en-US" b="0" i="0" dirty="0">
                <a:solidFill>
                  <a:srgbClr val="2D3748"/>
                </a:solidFill>
                <a:effectLst/>
                <a:latin typeface="Nunito Sans" pitchFamily="2" charset="0"/>
              </a:rPr>
              <a:t> - a Community Edition and an Enterprise Edition. Everything in our platform interacts with data stored in the database.</a:t>
            </a:r>
          </a:p>
          <a:p>
            <a:pPr algn="l">
              <a:buFont typeface="Arial" panose="020B0604020202020204" pitchFamily="34" charset="0"/>
              <a:buChar char="•"/>
            </a:pPr>
            <a:r>
              <a:rPr lang="en-US" b="1" i="0" u="none" strike="noStrike" dirty="0">
                <a:solidFill>
                  <a:srgbClr val="3182CE"/>
                </a:solidFill>
                <a:effectLst/>
                <a:latin typeface="Nunito Sans" pitchFamily="2" charset="0"/>
              </a:rPr>
              <a:t>Neo4j Desktop</a:t>
            </a:r>
            <a:r>
              <a:rPr lang="en-US" b="0" i="0" dirty="0">
                <a:solidFill>
                  <a:srgbClr val="2D3748"/>
                </a:solidFill>
                <a:effectLst/>
                <a:latin typeface="Nunito Sans" pitchFamily="2" charset="0"/>
              </a:rPr>
              <a:t> - application to manage local instances of Neo4j. Free download includes Neo4j Enterprise Edition license.</a:t>
            </a:r>
          </a:p>
          <a:p>
            <a:pPr algn="l">
              <a:buFont typeface="Arial" panose="020B0604020202020204" pitchFamily="34" charset="0"/>
              <a:buChar char="•"/>
            </a:pPr>
            <a:r>
              <a:rPr lang="en-US" b="1" i="0" u="none" strike="noStrike" dirty="0">
                <a:solidFill>
                  <a:srgbClr val="3182CE"/>
                </a:solidFill>
                <a:effectLst/>
                <a:latin typeface="Nunito Sans" pitchFamily="2" charset="0"/>
              </a:rPr>
              <a:t>Neo4j Browser</a:t>
            </a:r>
            <a:r>
              <a:rPr lang="en-US" b="0" i="0" dirty="0">
                <a:solidFill>
                  <a:srgbClr val="2D3748"/>
                </a:solidFill>
                <a:effectLst/>
                <a:latin typeface="Nunito Sans" pitchFamily="2" charset="0"/>
              </a:rPr>
              <a:t> - online browser interface to query and view the data in the database. Basic visualization capabilities using Cypher query language.</a:t>
            </a:r>
          </a:p>
          <a:p>
            <a:pPr algn="l">
              <a:buFont typeface="Arial" panose="020B0604020202020204" pitchFamily="34" charset="0"/>
              <a:buChar char="•"/>
            </a:pPr>
            <a:r>
              <a:rPr lang="en-US" b="1" i="0" u="none" strike="noStrike" dirty="0">
                <a:solidFill>
                  <a:srgbClr val="3182CE"/>
                </a:solidFill>
                <a:effectLst/>
                <a:latin typeface="Nunito Sans" pitchFamily="2" charset="0"/>
              </a:rPr>
              <a:t>Neo4j Bloom</a:t>
            </a:r>
            <a:r>
              <a:rPr lang="en-US" b="0" i="0" dirty="0">
                <a:solidFill>
                  <a:srgbClr val="2D3748"/>
                </a:solidFill>
                <a:effectLst/>
                <a:latin typeface="Nunito Sans" pitchFamily="2" charset="0"/>
              </a:rPr>
              <a:t> - visualization tool for business users that does not require any code or programming skills to view and analyze data. </a:t>
            </a:r>
          </a:p>
          <a:p>
            <a:pPr algn="l">
              <a:buFont typeface="Arial" panose="020B0604020202020204" pitchFamily="34" charset="0"/>
              <a:buChar char="•"/>
            </a:pPr>
            <a:r>
              <a:rPr lang="en-US" b="1" i="0" u="none" strike="noStrike" dirty="0">
                <a:solidFill>
                  <a:srgbClr val="3182CE"/>
                </a:solidFill>
                <a:effectLst/>
                <a:latin typeface="Nunito Sans" pitchFamily="2" charset="0"/>
              </a:rPr>
              <a:t>Neo4j </a:t>
            </a:r>
            <a:r>
              <a:rPr lang="en-US" b="1" i="0" u="none" strike="noStrike" dirty="0" err="1">
                <a:solidFill>
                  <a:srgbClr val="3182CE"/>
                </a:solidFill>
                <a:effectLst/>
                <a:latin typeface="Nunito Sans" pitchFamily="2" charset="0"/>
              </a:rPr>
              <a:t>AuraDB</a:t>
            </a:r>
            <a:r>
              <a:rPr lang="en-US" b="0" i="0" dirty="0">
                <a:solidFill>
                  <a:srgbClr val="2D3748"/>
                </a:solidFill>
                <a:effectLst/>
                <a:latin typeface="Nunito Sans" pitchFamily="2" charset="0"/>
              </a:rPr>
              <a:t> - database-as-a-service offering managed by Neo4j for graph databases in the cloud. </a:t>
            </a:r>
          </a:p>
          <a:p>
            <a:pPr algn="l">
              <a:buFont typeface="Arial" panose="020B0604020202020204" pitchFamily="34" charset="0"/>
              <a:buChar char="•"/>
            </a:pPr>
            <a:r>
              <a:rPr lang="en-US" b="1" i="0" u="none" strike="noStrike" dirty="0">
                <a:solidFill>
                  <a:srgbClr val="3182CE"/>
                </a:solidFill>
                <a:effectLst/>
                <a:latin typeface="Nunito Sans" pitchFamily="2" charset="0"/>
              </a:rPr>
              <a:t>Graph Data Science</a:t>
            </a:r>
            <a:r>
              <a:rPr lang="en-US" b="0" i="0" dirty="0">
                <a:solidFill>
                  <a:srgbClr val="2D3748"/>
                </a:solidFill>
                <a:effectLst/>
                <a:latin typeface="Nunito Sans" pitchFamily="2" charset="0"/>
              </a:rPr>
              <a:t> - officially-supported library for executing graph algorithms with Neo4j and optimized for enterprise workloads and pipeline.</a:t>
            </a:r>
          </a:p>
          <a:p>
            <a:endParaRPr lang="en-IN" dirty="0"/>
          </a:p>
        </p:txBody>
      </p:sp>
    </p:spTree>
    <p:extLst>
      <p:ext uri="{BB962C8B-B14F-4D97-AF65-F5344CB8AC3E}">
        <p14:creationId xmlns:p14="http://schemas.microsoft.com/office/powerpoint/2010/main" val="272522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42E0C-D8DB-6C2D-5777-89140A65DFAA}"/>
              </a:ext>
            </a:extLst>
          </p:cNvPr>
          <p:cNvSpPr>
            <a:spLocks noGrp="1"/>
          </p:cNvSpPr>
          <p:nvPr>
            <p:ph type="ctrTitle"/>
          </p:nvPr>
        </p:nvSpPr>
        <p:spPr/>
        <p:txBody>
          <a:bodyPr/>
          <a:lstStyle/>
          <a:p>
            <a:r>
              <a:rPr lang="en-US" dirty="0"/>
              <a:t>Key Benefits of Neo4j Graph Database</a:t>
            </a:r>
            <a:endParaRPr lang="en-IN" dirty="0"/>
          </a:p>
        </p:txBody>
      </p:sp>
      <p:sp>
        <p:nvSpPr>
          <p:cNvPr id="5" name="Subtitle 4">
            <a:extLst>
              <a:ext uri="{FF2B5EF4-FFF2-40B4-BE49-F238E27FC236}">
                <a16:creationId xmlns:a16="http://schemas.microsoft.com/office/drawing/2014/main" id="{5A1C2843-B0F2-DD06-B38C-4CF5B71097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5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21E-DD1F-F1D0-49A3-502AA2E63D98}"/>
              </a:ext>
            </a:extLst>
          </p:cNvPr>
          <p:cNvSpPr>
            <a:spLocks noGrp="1"/>
          </p:cNvSpPr>
          <p:nvPr>
            <p:ph type="title"/>
          </p:nvPr>
        </p:nvSpPr>
        <p:spPr/>
        <p:txBody>
          <a:bodyPr/>
          <a:lstStyle/>
          <a:p>
            <a:r>
              <a:rPr lang="en-US" dirty="0"/>
              <a:t>Lightning Fast Performance</a:t>
            </a:r>
            <a:endParaRPr lang="en-IN" dirty="0"/>
          </a:p>
        </p:txBody>
      </p:sp>
      <p:sp>
        <p:nvSpPr>
          <p:cNvPr id="3" name="Content Placeholder 2">
            <a:extLst>
              <a:ext uri="{FF2B5EF4-FFF2-40B4-BE49-F238E27FC236}">
                <a16:creationId xmlns:a16="http://schemas.microsoft.com/office/drawing/2014/main" id="{99FFC034-B764-FD2C-0A4A-FCD0295C2BF4}"/>
              </a:ext>
            </a:extLst>
          </p:cNvPr>
          <p:cNvSpPr>
            <a:spLocks noGrp="1"/>
          </p:cNvSpPr>
          <p:nvPr>
            <p:ph idx="1"/>
          </p:nvPr>
        </p:nvSpPr>
        <p:spPr>
          <a:xfrm>
            <a:off x="1154954" y="2603499"/>
            <a:ext cx="10375059" cy="3840163"/>
          </a:xfrm>
        </p:spPr>
        <p:txBody>
          <a:bodyPr/>
          <a:lstStyle/>
          <a:p>
            <a:r>
              <a:rPr lang="en-US" dirty="0"/>
              <a:t>Uncovers insights in data that other databases cannot, enabling new use cases and business models. </a:t>
            </a:r>
          </a:p>
          <a:p>
            <a:r>
              <a:rPr lang="en-US" dirty="0"/>
              <a:t>No matter how large your graph is or how deep the layers of your connected data are, Neo4j delivers blazingly fast responses even for the most complex queries, typically </a:t>
            </a:r>
            <a:r>
              <a:rPr lang="en-US" b="1" dirty="0">
                <a:solidFill>
                  <a:srgbClr val="FF0000"/>
                </a:solidFill>
              </a:rPr>
              <a:t>1000x</a:t>
            </a:r>
            <a:r>
              <a:rPr lang="en-US" dirty="0"/>
              <a:t> faster than relational databases</a:t>
            </a:r>
          </a:p>
          <a:p>
            <a:endParaRPr lang="en-IN" dirty="0"/>
          </a:p>
        </p:txBody>
      </p:sp>
    </p:spTree>
    <p:extLst>
      <p:ext uri="{BB962C8B-B14F-4D97-AF65-F5344CB8AC3E}">
        <p14:creationId xmlns:p14="http://schemas.microsoft.com/office/powerpoint/2010/main" val="50448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363</TotalTime>
  <Words>2184</Words>
  <Application>Microsoft Office PowerPoint</Application>
  <PresentationFormat>Widescreen</PresentationFormat>
  <Paragraphs>157</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Century Gothic</vt:lpstr>
      <vt:lpstr>Nudista</vt:lpstr>
      <vt:lpstr>Nunito Sans</vt:lpstr>
      <vt:lpstr>Poppins</vt:lpstr>
      <vt:lpstr>Wingdings 3</vt:lpstr>
      <vt:lpstr>Ion Boardroom</vt:lpstr>
      <vt:lpstr>Neo4j Graph Database</vt:lpstr>
      <vt:lpstr>Neo4j</vt:lpstr>
      <vt:lpstr>Neo4j</vt:lpstr>
      <vt:lpstr>PowerPoint Presentation</vt:lpstr>
      <vt:lpstr>PowerPoint Presentation</vt:lpstr>
      <vt:lpstr>PowerPoint Presentation</vt:lpstr>
      <vt:lpstr>Components of the Neo4j Graph Platform</vt:lpstr>
      <vt:lpstr>Key Benefits of Neo4j Graph Database</vt:lpstr>
      <vt:lpstr>Lightning Fast Performance</vt:lpstr>
      <vt:lpstr>Unbounded Scale</vt:lpstr>
      <vt:lpstr>Developer Productivity</vt:lpstr>
      <vt:lpstr>Operational Trust</vt:lpstr>
      <vt:lpstr>Features of Neo4j Graph Database</vt:lpstr>
      <vt:lpstr>Performance at Scale</vt:lpstr>
      <vt:lpstr>Developer Productivity</vt:lpstr>
      <vt:lpstr>Operational Trust</vt:lpstr>
      <vt:lpstr>Unmatched Support and Services</vt:lpstr>
      <vt:lpstr>Extract Business Value from Your Graphs</vt:lpstr>
      <vt:lpstr>Ingest Data Faster Without Worries</vt:lpstr>
      <vt:lpstr>Integrate With Your Systems Seamlessly</vt:lpstr>
      <vt:lpstr>Freedom to Deploy Anywhere, Everywhere</vt:lpstr>
      <vt:lpstr>Modern and Intelligent</vt:lpstr>
      <vt:lpstr>Developer-Ready </vt:lpstr>
      <vt:lpstr>Performance, Reliability, and Integrity</vt:lpstr>
      <vt:lpstr>Data Science and Analytics</vt:lpstr>
      <vt:lpstr>Deep Market Expertise</vt:lpstr>
      <vt:lpstr>Use Cases for Graph Technology </vt:lpstr>
      <vt:lpstr>Fraud Detection</vt:lpstr>
      <vt:lpstr>Real-Time Recommendations</vt:lpstr>
      <vt:lpstr>Bill of Materials</vt:lpstr>
      <vt:lpstr>Track &amp; Trace</vt:lpstr>
      <vt:lpstr>Network &amp; IT Ops</vt:lpstr>
      <vt:lpstr>Network &amp; IT Ops</vt:lpstr>
      <vt:lpstr>PowerPoint Presentation</vt:lpstr>
      <vt:lpstr>PowerPoint Presentation</vt:lpstr>
      <vt:lpstr>PowerPoint Presentation</vt:lpstr>
      <vt:lpstr>PowerPoint Presentation</vt:lpstr>
      <vt:lpstr>PowerPoint Presentation</vt:lpstr>
      <vt:lpstr>Neo4j as a graph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Graph Database</dc:title>
  <dc:creator>anju munoth</dc:creator>
  <cp:lastModifiedBy>anju munoth</cp:lastModifiedBy>
  <cp:revision>38</cp:revision>
  <dcterms:created xsi:type="dcterms:W3CDTF">2023-02-10T07:03:10Z</dcterms:created>
  <dcterms:modified xsi:type="dcterms:W3CDTF">2023-02-19T18:02:14Z</dcterms:modified>
</cp:coreProperties>
</file>