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9" r:id="rId4"/>
    <p:sldId id="258" r:id="rId5"/>
    <p:sldId id="260" r:id="rId6"/>
    <p:sldId id="261" r:id="rId7"/>
    <p:sldId id="262" r:id="rId8"/>
    <p:sldId id="263" r:id="rId9"/>
    <p:sldId id="264" r:id="rId10"/>
    <p:sldId id="265" r:id="rId11"/>
    <p:sldId id="266" r:id="rId12"/>
    <p:sldId id="267" r:id="rId13"/>
    <p:sldId id="259"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7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BFBD-979D-A565-2C4E-D77820C0E5F8}"/>
              </a:ext>
            </a:extLst>
          </p:cNvPr>
          <p:cNvSpPr>
            <a:spLocks noGrp="1"/>
          </p:cNvSpPr>
          <p:nvPr>
            <p:ph type="ctrTitle"/>
          </p:nvPr>
        </p:nvSpPr>
        <p:spPr/>
        <p:txBody>
          <a:bodyPr/>
          <a:lstStyle/>
          <a:p>
            <a:r>
              <a:rPr lang="en-US" dirty="0"/>
              <a:t>Neo4j data modelling	</a:t>
            </a:r>
            <a:endParaRPr lang="en-IN" dirty="0"/>
          </a:p>
        </p:txBody>
      </p:sp>
      <p:sp>
        <p:nvSpPr>
          <p:cNvPr id="3" name="Subtitle 2">
            <a:extLst>
              <a:ext uri="{FF2B5EF4-FFF2-40B4-BE49-F238E27FC236}">
                <a16:creationId xmlns:a16="http://schemas.microsoft.com/office/drawing/2014/main" id="{1317F53F-B610-4AD2-92B2-4630AAA3AAE8}"/>
              </a:ext>
            </a:extLst>
          </p:cNvPr>
          <p:cNvSpPr>
            <a:spLocks noGrp="1"/>
          </p:cNvSpPr>
          <p:nvPr>
            <p:ph type="subTitle" idx="1"/>
          </p:nvPr>
        </p:nvSpPr>
        <p:spPr/>
        <p:txBody>
          <a:bodyPr/>
          <a:lstStyle/>
          <a:p>
            <a:r>
              <a:rPr lang="en-US"/>
              <a:t>Anju munoth</a:t>
            </a:r>
            <a:endParaRPr lang="en-IN"/>
          </a:p>
        </p:txBody>
      </p:sp>
    </p:spTree>
    <p:extLst>
      <p:ext uri="{BB962C8B-B14F-4D97-AF65-F5344CB8AC3E}">
        <p14:creationId xmlns:p14="http://schemas.microsoft.com/office/powerpoint/2010/main" val="301766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A0B9-6B61-8F97-E3A7-54AB3DD71216}"/>
              </a:ext>
            </a:extLst>
          </p:cNvPr>
          <p:cNvSpPr>
            <a:spLocks noGrp="1"/>
          </p:cNvSpPr>
          <p:nvPr>
            <p:ph type="title"/>
          </p:nvPr>
        </p:nvSpPr>
        <p:spPr/>
        <p:txBody>
          <a:bodyPr/>
          <a:lstStyle/>
          <a:p>
            <a:r>
              <a:rPr lang="en-IN" dirty="0"/>
              <a:t>Graph Model - Labels</a:t>
            </a:r>
          </a:p>
        </p:txBody>
      </p:sp>
      <p:pic>
        <p:nvPicPr>
          <p:cNvPr id="7170" name="Picture 2" descr="400">
            <a:extLst>
              <a:ext uri="{FF2B5EF4-FFF2-40B4-BE49-F238E27FC236}">
                <a16:creationId xmlns:a16="http://schemas.microsoft.com/office/drawing/2014/main" id="{9A4DC786-772B-4828-4AF4-4E66ADCD1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2368758"/>
            <a:ext cx="6315075" cy="448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60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2926-4BF6-55CE-4E55-8C86D2B24809}"/>
              </a:ext>
            </a:extLst>
          </p:cNvPr>
          <p:cNvSpPr>
            <a:spLocks noGrp="1"/>
          </p:cNvSpPr>
          <p:nvPr>
            <p:ph type="title"/>
          </p:nvPr>
        </p:nvSpPr>
        <p:spPr/>
        <p:txBody>
          <a:bodyPr/>
          <a:lstStyle/>
          <a:p>
            <a:r>
              <a:rPr lang="en-IN" dirty="0"/>
              <a:t>Graph Model - Relationships</a:t>
            </a:r>
          </a:p>
        </p:txBody>
      </p:sp>
      <p:pic>
        <p:nvPicPr>
          <p:cNvPr id="3" name="Picture 2">
            <a:extLst>
              <a:ext uri="{FF2B5EF4-FFF2-40B4-BE49-F238E27FC236}">
                <a16:creationId xmlns:a16="http://schemas.microsoft.com/office/drawing/2014/main" id="{D5B7B5D4-BBEA-B1D2-281C-95B9D219BC81}"/>
              </a:ext>
            </a:extLst>
          </p:cNvPr>
          <p:cNvPicPr>
            <a:picLocks noChangeAspect="1"/>
          </p:cNvPicPr>
          <p:nvPr/>
        </p:nvPicPr>
        <p:blipFill>
          <a:blip r:embed="rId2"/>
          <a:stretch>
            <a:fillRect/>
          </a:stretch>
        </p:blipFill>
        <p:spPr>
          <a:xfrm>
            <a:off x="2357935" y="2327215"/>
            <a:ext cx="6514604" cy="4630798"/>
          </a:xfrm>
          <a:prstGeom prst="rect">
            <a:avLst/>
          </a:prstGeom>
        </p:spPr>
      </p:pic>
    </p:spTree>
    <p:extLst>
      <p:ext uri="{BB962C8B-B14F-4D97-AF65-F5344CB8AC3E}">
        <p14:creationId xmlns:p14="http://schemas.microsoft.com/office/powerpoint/2010/main" val="292308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B47D-5CE3-0462-3CCF-7D5C464856B6}"/>
              </a:ext>
            </a:extLst>
          </p:cNvPr>
          <p:cNvSpPr>
            <a:spLocks noGrp="1"/>
          </p:cNvSpPr>
          <p:nvPr>
            <p:ph type="title"/>
          </p:nvPr>
        </p:nvSpPr>
        <p:spPr/>
        <p:txBody>
          <a:bodyPr/>
          <a:lstStyle/>
          <a:p>
            <a:r>
              <a:rPr lang="en-IN" dirty="0"/>
              <a:t>Graph Model - Properties</a:t>
            </a:r>
          </a:p>
        </p:txBody>
      </p:sp>
      <p:pic>
        <p:nvPicPr>
          <p:cNvPr id="3" name="Picture 2">
            <a:extLst>
              <a:ext uri="{FF2B5EF4-FFF2-40B4-BE49-F238E27FC236}">
                <a16:creationId xmlns:a16="http://schemas.microsoft.com/office/drawing/2014/main" id="{824708F8-55B1-C70C-0F8C-1731EBF99121}"/>
              </a:ext>
            </a:extLst>
          </p:cNvPr>
          <p:cNvPicPr>
            <a:picLocks noChangeAspect="1"/>
          </p:cNvPicPr>
          <p:nvPr/>
        </p:nvPicPr>
        <p:blipFill>
          <a:blip r:embed="rId2"/>
          <a:stretch>
            <a:fillRect/>
          </a:stretch>
        </p:blipFill>
        <p:spPr>
          <a:xfrm>
            <a:off x="2429373" y="2156110"/>
            <a:ext cx="6614616" cy="4701890"/>
          </a:xfrm>
          <a:prstGeom prst="rect">
            <a:avLst/>
          </a:prstGeom>
        </p:spPr>
      </p:pic>
    </p:spTree>
    <p:extLst>
      <p:ext uri="{BB962C8B-B14F-4D97-AF65-F5344CB8AC3E}">
        <p14:creationId xmlns:p14="http://schemas.microsoft.com/office/powerpoint/2010/main" val="3392131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9B75-38CB-8D51-D105-858EB1207165}"/>
              </a:ext>
            </a:extLst>
          </p:cNvPr>
          <p:cNvSpPr>
            <a:spLocks noGrp="1"/>
          </p:cNvSpPr>
          <p:nvPr>
            <p:ph type="title"/>
          </p:nvPr>
        </p:nvSpPr>
        <p:spPr/>
        <p:txBody>
          <a:bodyPr/>
          <a:lstStyle/>
          <a:p>
            <a:r>
              <a:rPr lang="en-US" dirty="0"/>
              <a:t>Modeling: From Relational to Graph</a:t>
            </a:r>
            <a:endParaRPr lang="en-IN" dirty="0"/>
          </a:p>
        </p:txBody>
      </p:sp>
    </p:spTree>
    <p:extLst>
      <p:ext uri="{BB962C8B-B14F-4D97-AF65-F5344CB8AC3E}">
        <p14:creationId xmlns:p14="http://schemas.microsoft.com/office/powerpoint/2010/main" val="397792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E3F-9CE9-A187-C4E6-7B12DE23C1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2A0C5B-1D5B-4DC4-B490-FFA8266EE4C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E22AE64-5BAA-D061-695B-23A4160425EC}"/>
              </a:ext>
            </a:extLst>
          </p:cNvPr>
          <p:cNvPicPr>
            <a:picLocks noChangeAspect="1"/>
          </p:cNvPicPr>
          <p:nvPr/>
        </p:nvPicPr>
        <p:blipFill>
          <a:blip r:embed="rId2"/>
          <a:stretch>
            <a:fillRect/>
          </a:stretch>
        </p:blipFill>
        <p:spPr>
          <a:xfrm>
            <a:off x="381000" y="500063"/>
            <a:ext cx="11430000" cy="5772150"/>
          </a:xfrm>
          <a:prstGeom prst="rect">
            <a:avLst/>
          </a:prstGeom>
        </p:spPr>
      </p:pic>
    </p:spTree>
    <p:extLst>
      <p:ext uri="{BB962C8B-B14F-4D97-AF65-F5344CB8AC3E}">
        <p14:creationId xmlns:p14="http://schemas.microsoft.com/office/powerpoint/2010/main" val="219825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8409-1162-C398-054C-421156F5AE69}"/>
              </a:ext>
            </a:extLst>
          </p:cNvPr>
          <p:cNvSpPr>
            <a:spLocks noGrp="1"/>
          </p:cNvSpPr>
          <p:nvPr>
            <p:ph type="title"/>
          </p:nvPr>
        </p:nvSpPr>
        <p:spPr/>
        <p:txBody>
          <a:bodyPr/>
          <a:lstStyle/>
          <a:p>
            <a:r>
              <a:rPr lang="en-IN" dirty="0"/>
              <a:t>Data Model Transformation Tips</a:t>
            </a:r>
          </a:p>
        </p:txBody>
      </p:sp>
      <p:sp>
        <p:nvSpPr>
          <p:cNvPr id="3" name="Content Placeholder 2">
            <a:extLst>
              <a:ext uri="{FF2B5EF4-FFF2-40B4-BE49-F238E27FC236}">
                <a16:creationId xmlns:a16="http://schemas.microsoft.com/office/drawing/2014/main" id="{64F4BA88-91DC-9CD9-71EA-1F7E630CA206}"/>
              </a:ext>
            </a:extLst>
          </p:cNvPr>
          <p:cNvSpPr>
            <a:spLocks noGrp="1"/>
          </p:cNvSpPr>
          <p:nvPr>
            <p:ph idx="1"/>
          </p:nvPr>
        </p:nvSpPr>
        <p:spPr>
          <a:xfrm>
            <a:off x="1154954" y="2603499"/>
            <a:ext cx="10589371" cy="4068763"/>
          </a:xfrm>
        </p:spPr>
        <p:txBody>
          <a:bodyPr>
            <a:normAutofit fontScale="85000" lnSpcReduction="10000"/>
          </a:bodyPr>
          <a:lstStyle/>
          <a:p>
            <a:pPr algn="l">
              <a:buFont typeface="Arial" panose="020B0604020202020204" pitchFamily="34" charset="0"/>
              <a:buChar char="•"/>
            </a:pPr>
            <a:r>
              <a:rPr lang="en-US" b="1" i="1" dirty="0">
                <a:solidFill>
                  <a:srgbClr val="2D3748"/>
                </a:solidFill>
                <a:effectLst/>
                <a:latin typeface="Nunito Sans" pitchFamily="2" charset="0"/>
              </a:rPr>
              <a:t>Table to Node Label</a:t>
            </a:r>
            <a:r>
              <a:rPr lang="en-US" b="0" i="0" dirty="0">
                <a:solidFill>
                  <a:srgbClr val="2D3748"/>
                </a:solidFill>
                <a:effectLst/>
                <a:latin typeface="Nunito Sans" pitchFamily="2" charset="0"/>
              </a:rPr>
              <a:t> - each entity table in the relational model becomes a label on nodes in the graph model.</a:t>
            </a:r>
          </a:p>
          <a:p>
            <a:pPr algn="l">
              <a:buFont typeface="Arial" panose="020B0604020202020204" pitchFamily="34" charset="0"/>
              <a:buChar char="•"/>
            </a:pPr>
            <a:r>
              <a:rPr lang="en-US" b="1" i="1" dirty="0">
                <a:solidFill>
                  <a:srgbClr val="2D3748"/>
                </a:solidFill>
                <a:effectLst/>
                <a:latin typeface="Nunito Sans" pitchFamily="2" charset="0"/>
              </a:rPr>
              <a:t>Row to Node</a:t>
            </a:r>
            <a:r>
              <a:rPr lang="en-US" b="0" i="0" dirty="0">
                <a:solidFill>
                  <a:srgbClr val="2D3748"/>
                </a:solidFill>
                <a:effectLst/>
                <a:latin typeface="Nunito Sans" pitchFamily="2" charset="0"/>
              </a:rPr>
              <a:t> - each row in a relational entity table becomes a node in the graph.</a:t>
            </a:r>
          </a:p>
          <a:p>
            <a:pPr algn="l">
              <a:buFont typeface="Arial" panose="020B0604020202020204" pitchFamily="34" charset="0"/>
              <a:buChar char="•"/>
            </a:pPr>
            <a:r>
              <a:rPr lang="en-US" b="1" i="1" dirty="0">
                <a:solidFill>
                  <a:srgbClr val="2D3748"/>
                </a:solidFill>
                <a:effectLst/>
                <a:latin typeface="Nunito Sans" pitchFamily="2" charset="0"/>
              </a:rPr>
              <a:t>Column to Node Property</a:t>
            </a:r>
            <a:r>
              <a:rPr lang="en-US" b="0" i="0" dirty="0">
                <a:solidFill>
                  <a:srgbClr val="2D3748"/>
                </a:solidFill>
                <a:effectLst/>
                <a:latin typeface="Nunito Sans" pitchFamily="2" charset="0"/>
              </a:rPr>
              <a:t> - columns (fields) on the relational tables become node properties in the graph.</a:t>
            </a:r>
          </a:p>
          <a:p>
            <a:pPr algn="l">
              <a:buFont typeface="Arial" panose="020B0604020202020204" pitchFamily="34" charset="0"/>
              <a:buChar char="•"/>
            </a:pPr>
            <a:r>
              <a:rPr lang="en-US" b="1" i="1" dirty="0">
                <a:solidFill>
                  <a:srgbClr val="2D3748"/>
                </a:solidFill>
                <a:effectLst/>
                <a:latin typeface="Nunito Sans" pitchFamily="2" charset="0"/>
              </a:rPr>
              <a:t>Business primary keys only</a:t>
            </a:r>
            <a:r>
              <a:rPr lang="en-US" b="0" i="0" dirty="0">
                <a:solidFill>
                  <a:srgbClr val="2D3748"/>
                </a:solidFill>
                <a:effectLst/>
                <a:latin typeface="Nunito Sans" pitchFamily="2" charset="0"/>
              </a:rPr>
              <a:t> - remove technical primary keys, keep business primary keys.</a:t>
            </a:r>
          </a:p>
          <a:p>
            <a:pPr algn="l">
              <a:buFont typeface="Arial" panose="020B0604020202020204" pitchFamily="34" charset="0"/>
              <a:buChar char="•"/>
            </a:pPr>
            <a:r>
              <a:rPr lang="en-US" b="1" i="1" dirty="0">
                <a:solidFill>
                  <a:srgbClr val="2D3748"/>
                </a:solidFill>
                <a:effectLst/>
                <a:latin typeface="Nunito Sans" pitchFamily="2" charset="0"/>
              </a:rPr>
              <a:t>Add Constraints/Indexes</a:t>
            </a:r>
            <a:r>
              <a:rPr lang="en-US" b="0" i="0" dirty="0">
                <a:solidFill>
                  <a:srgbClr val="2D3748"/>
                </a:solidFill>
                <a:effectLst/>
                <a:latin typeface="Nunito Sans" pitchFamily="2" charset="0"/>
              </a:rPr>
              <a:t> - add unique constraints for business primary keys, add indexes for frequent lookup attributes.</a:t>
            </a:r>
          </a:p>
          <a:p>
            <a:pPr algn="l">
              <a:buFont typeface="Arial" panose="020B0604020202020204" pitchFamily="34" charset="0"/>
              <a:buChar char="•"/>
            </a:pPr>
            <a:r>
              <a:rPr lang="en-US" b="1" i="1" dirty="0">
                <a:solidFill>
                  <a:srgbClr val="2D3748"/>
                </a:solidFill>
                <a:effectLst/>
                <a:latin typeface="Nunito Sans" pitchFamily="2" charset="0"/>
              </a:rPr>
              <a:t>Foreign keys to Relationships</a:t>
            </a:r>
            <a:r>
              <a:rPr lang="en-US" b="0" i="0" dirty="0">
                <a:solidFill>
                  <a:srgbClr val="2D3748"/>
                </a:solidFill>
                <a:effectLst/>
                <a:latin typeface="Nunito Sans" pitchFamily="2" charset="0"/>
              </a:rPr>
              <a:t> - replace foreign keys to the other table with relationships, remove them afterwards.</a:t>
            </a:r>
          </a:p>
          <a:p>
            <a:pPr algn="l">
              <a:buFont typeface="Arial" panose="020B0604020202020204" pitchFamily="34" charset="0"/>
              <a:buChar char="•"/>
            </a:pPr>
            <a:r>
              <a:rPr lang="en-US" b="1" i="1" dirty="0">
                <a:solidFill>
                  <a:srgbClr val="2D3748"/>
                </a:solidFill>
                <a:effectLst/>
                <a:latin typeface="Nunito Sans" pitchFamily="2" charset="0"/>
              </a:rPr>
              <a:t>No defaults</a:t>
            </a:r>
            <a:r>
              <a:rPr lang="en-US" b="0" i="0" dirty="0">
                <a:solidFill>
                  <a:srgbClr val="2D3748"/>
                </a:solidFill>
                <a:effectLst/>
                <a:latin typeface="Nunito Sans" pitchFamily="2" charset="0"/>
              </a:rPr>
              <a:t> - remove data with default values, no need to store those.</a:t>
            </a:r>
          </a:p>
          <a:p>
            <a:pPr algn="l">
              <a:buFont typeface="Arial" panose="020B0604020202020204" pitchFamily="34" charset="0"/>
              <a:buChar char="•"/>
            </a:pPr>
            <a:r>
              <a:rPr lang="en-US" b="1" i="1" dirty="0">
                <a:solidFill>
                  <a:srgbClr val="2D3748"/>
                </a:solidFill>
                <a:effectLst/>
                <a:latin typeface="Nunito Sans" pitchFamily="2" charset="0"/>
              </a:rPr>
              <a:t>Clean up data</a:t>
            </a:r>
            <a:r>
              <a:rPr lang="en-US" b="0" i="0" dirty="0">
                <a:solidFill>
                  <a:srgbClr val="2D3748"/>
                </a:solidFill>
                <a:effectLst/>
                <a:latin typeface="Nunito Sans" pitchFamily="2" charset="0"/>
              </a:rPr>
              <a:t> - duplicate data in denormalized tables might have to be pulled out into separate nodes to get a cleaner model.</a:t>
            </a:r>
          </a:p>
          <a:p>
            <a:pPr algn="l">
              <a:buFont typeface="Arial" panose="020B0604020202020204" pitchFamily="34" charset="0"/>
              <a:buChar char="•"/>
            </a:pPr>
            <a:r>
              <a:rPr lang="en-US" b="1" i="1" dirty="0">
                <a:solidFill>
                  <a:srgbClr val="2D3748"/>
                </a:solidFill>
                <a:effectLst/>
                <a:latin typeface="Nunito Sans" pitchFamily="2" charset="0"/>
              </a:rPr>
              <a:t>Index Columns to Array</a:t>
            </a:r>
            <a:r>
              <a:rPr lang="en-US" b="0" i="0" dirty="0">
                <a:solidFill>
                  <a:srgbClr val="2D3748"/>
                </a:solidFill>
                <a:effectLst/>
                <a:latin typeface="Nunito Sans" pitchFamily="2" charset="0"/>
              </a:rPr>
              <a:t> - indexed column names (like email1, email2, email3) might indicate an array property.</a:t>
            </a:r>
          </a:p>
          <a:p>
            <a:pPr algn="l">
              <a:buFont typeface="Arial" panose="020B0604020202020204" pitchFamily="34" charset="0"/>
              <a:buChar char="•"/>
            </a:pPr>
            <a:r>
              <a:rPr lang="en-US" b="1" i="1" dirty="0">
                <a:solidFill>
                  <a:srgbClr val="2D3748"/>
                </a:solidFill>
                <a:effectLst/>
                <a:latin typeface="Nunito Sans" pitchFamily="2" charset="0"/>
              </a:rPr>
              <a:t>Join tables to Relationships</a:t>
            </a:r>
            <a:r>
              <a:rPr lang="en-US" b="0" i="0" dirty="0">
                <a:solidFill>
                  <a:srgbClr val="2D3748"/>
                </a:solidFill>
                <a:effectLst/>
                <a:latin typeface="Nunito Sans" pitchFamily="2" charset="0"/>
              </a:rPr>
              <a:t> - join tables are transformed into relationships, columns on those tables become relationship properties</a:t>
            </a:r>
          </a:p>
          <a:p>
            <a:endParaRPr lang="en-IN" dirty="0"/>
          </a:p>
        </p:txBody>
      </p:sp>
    </p:spTree>
    <p:extLst>
      <p:ext uri="{BB962C8B-B14F-4D97-AF65-F5344CB8AC3E}">
        <p14:creationId xmlns:p14="http://schemas.microsoft.com/office/powerpoint/2010/main" val="99103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60CA-089D-C4BC-0885-E514C9E343EB}"/>
              </a:ext>
            </a:extLst>
          </p:cNvPr>
          <p:cNvSpPr>
            <a:spLocks noGrp="1"/>
          </p:cNvSpPr>
          <p:nvPr>
            <p:ph type="title"/>
          </p:nvPr>
        </p:nvSpPr>
        <p:spPr/>
        <p:txBody>
          <a:bodyPr/>
          <a:lstStyle/>
          <a:p>
            <a:r>
              <a:rPr lang="en-IN" dirty="0"/>
              <a:t>Data Model Transformation Tips</a:t>
            </a:r>
          </a:p>
        </p:txBody>
      </p:sp>
      <p:sp>
        <p:nvSpPr>
          <p:cNvPr id="3" name="Content Placeholder 2">
            <a:extLst>
              <a:ext uri="{FF2B5EF4-FFF2-40B4-BE49-F238E27FC236}">
                <a16:creationId xmlns:a16="http://schemas.microsoft.com/office/drawing/2014/main" id="{8C2B0F4F-9E95-6002-A17E-DC302DDA6D75}"/>
              </a:ext>
            </a:extLst>
          </p:cNvPr>
          <p:cNvSpPr>
            <a:spLocks noGrp="1"/>
          </p:cNvSpPr>
          <p:nvPr>
            <p:ph idx="1"/>
          </p:nvPr>
        </p:nvSpPr>
        <p:spPr/>
        <p:txBody>
          <a:bodyPr/>
          <a:lstStyle/>
          <a:p>
            <a:endParaRPr lang="en-IN"/>
          </a:p>
        </p:txBody>
      </p:sp>
      <p:pic>
        <p:nvPicPr>
          <p:cNvPr id="8194" name="Picture 2" descr="relational graph model">
            <a:extLst>
              <a:ext uri="{FF2B5EF4-FFF2-40B4-BE49-F238E27FC236}">
                <a16:creationId xmlns:a16="http://schemas.microsoft.com/office/drawing/2014/main" id="{53BC45E9-1BBB-1062-4EBE-3039D5460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24113"/>
            <a:ext cx="114300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28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lational org chart">
            <a:extLst>
              <a:ext uri="{FF2B5EF4-FFF2-40B4-BE49-F238E27FC236}">
                <a16:creationId xmlns:a16="http://schemas.microsoft.com/office/drawing/2014/main" id="{67EF438F-D7C1-0470-63B0-16B31AF32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75" y="0"/>
            <a:ext cx="93408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20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600">
            <a:extLst>
              <a:ext uri="{FF2B5EF4-FFF2-40B4-BE49-F238E27FC236}">
                <a16:creationId xmlns:a16="http://schemas.microsoft.com/office/drawing/2014/main" id="{D60495EE-7DDF-D309-9C1C-188F95461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475" y="0"/>
            <a:ext cx="9415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12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E61B-81BC-64CF-6BAC-4D41834E20FA}"/>
              </a:ext>
            </a:extLst>
          </p:cNvPr>
          <p:cNvSpPr>
            <a:spLocks noGrp="1"/>
          </p:cNvSpPr>
          <p:nvPr>
            <p:ph type="title"/>
          </p:nvPr>
        </p:nvSpPr>
        <p:spPr/>
        <p:txBody>
          <a:bodyPr/>
          <a:lstStyle/>
          <a:p>
            <a:r>
              <a:rPr lang="en-IN" dirty="0"/>
              <a:t>Conversion Steps</a:t>
            </a:r>
          </a:p>
        </p:txBody>
      </p:sp>
      <p:sp>
        <p:nvSpPr>
          <p:cNvPr id="3" name="Content Placeholder 2">
            <a:extLst>
              <a:ext uri="{FF2B5EF4-FFF2-40B4-BE49-F238E27FC236}">
                <a16:creationId xmlns:a16="http://schemas.microsoft.com/office/drawing/2014/main" id="{594B2DF7-0707-0D87-769D-2B82B49DC113}"/>
              </a:ext>
            </a:extLst>
          </p:cNvPr>
          <p:cNvSpPr>
            <a:spLocks noGrp="1"/>
          </p:cNvSpPr>
          <p:nvPr>
            <p:ph idx="1"/>
          </p:nvPr>
        </p:nvSpPr>
        <p:spPr>
          <a:xfrm>
            <a:off x="1154954" y="2603500"/>
            <a:ext cx="10703671" cy="4097338"/>
          </a:xfrm>
        </p:spPr>
        <p:txBody>
          <a:bodyPr/>
          <a:lstStyle/>
          <a:p>
            <a:r>
              <a:rPr lang="en-US" dirty="0"/>
              <a:t>Categorize tables by main domain tables and associative entity tables by colors. </a:t>
            </a:r>
          </a:p>
          <a:p>
            <a:r>
              <a:rPr lang="en-US" dirty="0"/>
              <a:t>Turn our table names into node labels.</a:t>
            </a:r>
          </a:p>
          <a:p>
            <a:pPr lvl="1"/>
            <a:r>
              <a:rPr lang="en-US" dirty="0"/>
              <a:t>Project, Person, Department, and Organization become labels in  graph model.</a:t>
            </a:r>
          </a:p>
          <a:p>
            <a:r>
              <a:rPr lang="en-US" dirty="0"/>
              <a:t>Rows on our tables become their own nodes and the columns in those rows become the properties on those nodes. </a:t>
            </a:r>
          </a:p>
          <a:p>
            <a:r>
              <a:rPr lang="en-US" dirty="0"/>
              <a:t>Row on the Person table will become a node with your name and date of birth as the properties on your node. </a:t>
            </a:r>
          </a:p>
          <a:p>
            <a:r>
              <a:rPr lang="en-US" dirty="0"/>
              <a:t>Any indexed columns that allow multiple similar values will become an array (such as skill1, skill2, skill3 columns translate to three values stored in an array property on a node).</a:t>
            </a:r>
            <a:endParaRPr lang="en-IN" dirty="0"/>
          </a:p>
        </p:txBody>
      </p:sp>
    </p:spTree>
    <p:extLst>
      <p:ext uri="{BB962C8B-B14F-4D97-AF65-F5344CB8AC3E}">
        <p14:creationId xmlns:p14="http://schemas.microsoft.com/office/powerpoint/2010/main" val="295663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3DE1-5BE3-1677-7591-C2408B728A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373607-AF9C-9C51-583E-3B6419BAEFA4}"/>
              </a:ext>
            </a:extLst>
          </p:cNvPr>
          <p:cNvSpPr>
            <a:spLocks noGrp="1"/>
          </p:cNvSpPr>
          <p:nvPr>
            <p:ph idx="1"/>
          </p:nvPr>
        </p:nvSpPr>
        <p:spPr>
          <a:xfrm>
            <a:off x="1154954" y="2603499"/>
            <a:ext cx="10289334" cy="4125913"/>
          </a:xfrm>
        </p:spPr>
        <p:txBody>
          <a:bodyPr/>
          <a:lstStyle/>
          <a:p>
            <a:r>
              <a:rPr lang="en-US" dirty="0"/>
              <a:t>Graph data modeling is the process in which a user describes an arbitrary domain as a connected graph of nodes and relationships with properties and labels. </a:t>
            </a:r>
          </a:p>
          <a:p>
            <a:r>
              <a:rPr lang="en-US" dirty="0"/>
              <a:t>A Neo4j graph data model is designed to answer questions in the form of Cypher queries and solve business and technical problems by organizing a data structure for the graph database.</a:t>
            </a:r>
            <a:endParaRPr lang="en-IN" dirty="0"/>
          </a:p>
        </p:txBody>
      </p:sp>
    </p:spTree>
    <p:extLst>
      <p:ext uri="{BB962C8B-B14F-4D97-AF65-F5344CB8AC3E}">
        <p14:creationId xmlns:p14="http://schemas.microsoft.com/office/powerpoint/2010/main" val="3932352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536A-4C2A-B243-6518-46C3BF86053A}"/>
              </a:ext>
            </a:extLst>
          </p:cNvPr>
          <p:cNvSpPr>
            <a:spLocks noGrp="1"/>
          </p:cNvSpPr>
          <p:nvPr>
            <p:ph type="title"/>
          </p:nvPr>
        </p:nvSpPr>
        <p:spPr/>
        <p:txBody>
          <a:bodyPr/>
          <a:lstStyle/>
          <a:p>
            <a:r>
              <a:rPr lang="en-IN" dirty="0"/>
              <a:t>Conversion Steps</a:t>
            </a:r>
          </a:p>
        </p:txBody>
      </p:sp>
      <p:sp>
        <p:nvSpPr>
          <p:cNvPr id="3" name="Content Placeholder 2">
            <a:extLst>
              <a:ext uri="{FF2B5EF4-FFF2-40B4-BE49-F238E27FC236}">
                <a16:creationId xmlns:a16="http://schemas.microsoft.com/office/drawing/2014/main" id="{DCCEBE98-A1FD-83C5-C614-F66C21177B08}"/>
              </a:ext>
            </a:extLst>
          </p:cNvPr>
          <p:cNvSpPr>
            <a:spLocks noGrp="1"/>
          </p:cNvSpPr>
          <p:nvPr>
            <p:ph idx="1"/>
          </p:nvPr>
        </p:nvSpPr>
        <p:spPr>
          <a:xfrm>
            <a:off x="1154954" y="2603500"/>
            <a:ext cx="10517934" cy="4025900"/>
          </a:xfrm>
        </p:spPr>
        <p:txBody>
          <a:bodyPr>
            <a:normAutofit lnSpcReduction="10000"/>
          </a:bodyPr>
          <a:lstStyle/>
          <a:p>
            <a:pPr algn="l"/>
            <a:r>
              <a:rPr lang="en-US" b="0" i="0" dirty="0">
                <a:solidFill>
                  <a:srgbClr val="2D3748"/>
                </a:solidFill>
                <a:effectLst/>
                <a:latin typeface="Nunito Sans" pitchFamily="2" charset="0"/>
              </a:rPr>
              <a:t>If there are any technical primary keys (in other words, primary keys that were created simply to make the row unique - like a </a:t>
            </a:r>
            <a:r>
              <a:rPr lang="en-US" b="0" i="0" dirty="0" err="1">
                <a:solidFill>
                  <a:srgbClr val="2D3748"/>
                </a:solidFill>
                <a:effectLst/>
                <a:latin typeface="Nunito Sans" pitchFamily="2" charset="0"/>
              </a:rPr>
              <a:t>project_id</a:t>
            </a:r>
            <a:r>
              <a:rPr lang="en-US" b="0" i="0" dirty="0">
                <a:solidFill>
                  <a:srgbClr val="2D3748"/>
                </a:solidFill>
                <a:effectLst/>
                <a:latin typeface="Nunito Sans" pitchFamily="2" charset="0"/>
              </a:rPr>
              <a:t> in case there are multiple projects with the same title), then remove those and only keep the properties that are needed for the business requirements.</a:t>
            </a:r>
          </a:p>
          <a:p>
            <a:pPr algn="l"/>
            <a:r>
              <a:rPr lang="en-US" dirty="0">
                <a:solidFill>
                  <a:srgbClr val="2D3748"/>
                </a:solidFill>
                <a:latin typeface="Nunito Sans" pitchFamily="2" charset="0"/>
              </a:rPr>
              <a:t>W</a:t>
            </a:r>
            <a:r>
              <a:rPr lang="en-US" b="0" i="0" dirty="0">
                <a:solidFill>
                  <a:srgbClr val="2D3748"/>
                </a:solidFill>
                <a:effectLst/>
                <a:latin typeface="Nunito Sans" pitchFamily="2" charset="0"/>
              </a:rPr>
              <a:t>ill also need to add unique constraints for the business primary keys in order to ensure the database will not allow duplicates.</a:t>
            </a:r>
          </a:p>
          <a:p>
            <a:pPr algn="l"/>
            <a:r>
              <a:rPr lang="en-US" b="0" i="0" dirty="0">
                <a:solidFill>
                  <a:srgbClr val="2D3748"/>
                </a:solidFill>
                <a:effectLst/>
                <a:latin typeface="Nunito Sans" pitchFamily="2" charset="0"/>
              </a:rPr>
              <a:t>Foreign keys that would aid in relational join lookups are transformed into relationships, as they show the links between the nodes. </a:t>
            </a:r>
          </a:p>
          <a:p>
            <a:pPr algn="l"/>
            <a:r>
              <a:rPr lang="en-US" b="0" i="0" dirty="0">
                <a:solidFill>
                  <a:srgbClr val="2D3748"/>
                </a:solidFill>
                <a:effectLst/>
                <a:latin typeface="Nunito Sans" pitchFamily="2" charset="0"/>
              </a:rPr>
              <a:t>Join tables (or associative entity tables) become relationships, as well, with any join table columns moved to relationship properties.</a:t>
            </a:r>
          </a:p>
          <a:p>
            <a:pPr algn="l"/>
            <a:r>
              <a:rPr lang="en-US" b="0" i="0" dirty="0">
                <a:solidFill>
                  <a:srgbClr val="2D3748"/>
                </a:solidFill>
                <a:effectLst/>
                <a:latin typeface="Nunito Sans" pitchFamily="2" charset="0"/>
              </a:rPr>
              <a:t>Only store the needed properties in Neo4j, do not need to store nulls and empty values, so you can remove any default values that may have been created in a relational model.</a:t>
            </a:r>
          </a:p>
          <a:p>
            <a:pPr algn="l"/>
            <a:r>
              <a:rPr lang="en-US" b="0" i="0" dirty="0">
                <a:solidFill>
                  <a:srgbClr val="2D3748"/>
                </a:solidFill>
                <a:effectLst/>
                <a:latin typeface="Nunito Sans" pitchFamily="2" charset="0"/>
              </a:rPr>
              <a:t>Finally, any duplicate data created to normalize tables or de-normalize for simplicity’s sake needs removed, as it is unneeded in a graph.</a:t>
            </a:r>
          </a:p>
          <a:p>
            <a:endParaRPr lang="en-IN" dirty="0"/>
          </a:p>
        </p:txBody>
      </p:sp>
    </p:spTree>
    <p:extLst>
      <p:ext uri="{BB962C8B-B14F-4D97-AF65-F5344CB8AC3E}">
        <p14:creationId xmlns:p14="http://schemas.microsoft.com/office/powerpoint/2010/main" val="2847143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C80D-590B-DB5E-2C0B-A0241B44BDBD}"/>
              </a:ext>
            </a:extLst>
          </p:cNvPr>
          <p:cNvSpPr>
            <a:spLocks noGrp="1"/>
          </p:cNvSpPr>
          <p:nvPr>
            <p:ph type="title"/>
          </p:nvPr>
        </p:nvSpPr>
        <p:spPr/>
        <p:txBody>
          <a:bodyPr/>
          <a:lstStyle/>
          <a:p>
            <a:r>
              <a:rPr lang="en-IN" dirty="0"/>
              <a:t>Property vs Relationship</a:t>
            </a:r>
          </a:p>
        </p:txBody>
      </p:sp>
      <p:sp>
        <p:nvSpPr>
          <p:cNvPr id="3" name="Content Placeholder 2">
            <a:extLst>
              <a:ext uri="{FF2B5EF4-FFF2-40B4-BE49-F238E27FC236}">
                <a16:creationId xmlns:a16="http://schemas.microsoft.com/office/drawing/2014/main" id="{7F5B13E0-DF6F-82C8-D6C4-FAEB86777B51}"/>
              </a:ext>
            </a:extLst>
          </p:cNvPr>
          <p:cNvSpPr>
            <a:spLocks noGrp="1"/>
          </p:cNvSpPr>
          <p:nvPr>
            <p:ph idx="1"/>
          </p:nvPr>
        </p:nvSpPr>
        <p:spPr>
          <a:xfrm>
            <a:off x="1154954" y="2603499"/>
            <a:ext cx="10446496" cy="3668713"/>
          </a:xfrm>
        </p:spPr>
        <p:txBody>
          <a:bodyPr/>
          <a:lstStyle/>
          <a:p>
            <a:r>
              <a:rPr lang="en-US" b="0" i="0" dirty="0">
                <a:solidFill>
                  <a:srgbClr val="2D3748"/>
                </a:solidFill>
                <a:effectLst/>
                <a:latin typeface="Nunito Sans" pitchFamily="2" charset="0"/>
              </a:rPr>
              <a:t>Whether to model something as a property on a node or as a relationship to a separate node???</a:t>
            </a:r>
          </a:p>
          <a:p>
            <a:endParaRPr lang="en-US" dirty="0">
              <a:solidFill>
                <a:srgbClr val="2D3748"/>
              </a:solidFill>
              <a:latin typeface="Nunito Sans" pitchFamily="2" charset="0"/>
            </a:endParaRPr>
          </a:p>
          <a:p>
            <a:r>
              <a:rPr lang="en-US" dirty="0"/>
              <a:t>Take, for example, the data below modeling a movie genre as a property on the Movie node.</a:t>
            </a:r>
            <a:endParaRPr lang="en-IN" dirty="0"/>
          </a:p>
        </p:txBody>
      </p:sp>
      <p:pic>
        <p:nvPicPr>
          <p:cNvPr id="12291" name="Picture 3" descr="modeling genre property">
            <a:extLst>
              <a:ext uri="{FF2B5EF4-FFF2-40B4-BE49-F238E27FC236}">
                <a16:creationId xmlns:a16="http://schemas.microsoft.com/office/drawing/2014/main" id="{D6C6D9FA-A71C-9F8E-AB20-68FF5CF6C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1" y="4437855"/>
            <a:ext cx="3781425"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43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ECD0-465A-1529-27D6-5A6D58722495}"/>
              </a:ext>
            </a:extLst>
          </p:cNvPr>
          <p:cNvSpPr>
            <a:spLocks noGrp="1"/>
          </p:cNvSpPr>
          <p:nvPr>
            <p:ph type="title"/>
          </p:nvPr>
        </p:nvSpPr>
        <p:spPr/>
        <p:txBody>
          <a:bodyPr/>
          <a:lstStyle/>
          <a:p>
            <a:r>
              <a:rPr lang="en-IN" dirty="0"/>
              <a:t>Property vs Relationship</a:t>
            </a:r>
          </a:p>
        </p:txBody>
      </p:sp>
      <p:sp>
        <p:nvSpPr>
          <p:cNvPr id="3" name="Content Placeholder 2">
            <a:extLst>
              <a:ext uri="{FF2B5EF4-FFF2-40B4-BE49-F238E27FC236}">
                <a16:creationId xmlns:a16="http://schemas.microsoft.com/office/drawing/2014/main" id="{4AE09F2E-C8DC-50A5-02A6-653E2DC61863}"/>
              </a:ext>
            </a:extLst>
          </p:cNvPr>
          <p:cNvSpPr>
            <a:spLocks noGrp="1"/>
          </p:cNvSpPr>
          <p:nvPr>
            <p:ph idx="1"/>
          </p:nvPr>
        </p:nvSpPr>
        <p:spPr>
          <a:xfrm>
            <a:off x="914400" y="2357439"/>
            <a:ext cx="10744200" cy="4186236"/>
          </a:xfrm>
        </p:spPr>
        <p:txBody>
          <a:bodyPr/>
          <a:lstStyle/>
          <a:p>
            <a:r>
              <a:rPr lang="en-US" dirty="0"/>
              <a:t>To write a query finding the genre(s) of a particular movie is very simple. </a:t>
            </a:r>
          </a:p>
          <a:p>
            <a:r>
              <a:rPr lang="en-US" dirty="0"/>
              <a:t>It would find the Movie node it wants to know about, then return the values listed in the genre property. </a:t>
            </a:r>
          </a:p>
          <a:p>
            <a:r>
              <a:rPr lang="en-US" dirty="0"/>
              <a:t>However, to find out which movies share genres, you would need a much more complex query to find each Movie node, loop through each of the genres in the property array, and compare with each value in the second movie’s property array of genres. </a:t>
            </a:r>
          </a:p>
          <a:p>
            <a:r>
              <a:rPr lang="en-US" dirty="0"/>
              <a:t>This would take a toll on performance (nested looping and comparison of node properties), and the query would be much more complicated, as well</a:t>
            </a:r>
            <a:endParaRPr lang="en-IN" dirty="0"/>
          </a:p>
        </p:txBody>
      </p:sp>
      <p:sp>
        <p:nvSpPr>
          <p:cNvPr id="6" name="TextBox 5">
            <a:extLst>
              <a:ext uri="{FF2B5EF4-FFF2-40B4-BE49-F238E27FC236}">
                <a16:creationId xmlns:a16="http://schemas.microsoft.com/office/drawing/2014/main" id="{2FF8CB99-6328-F609-499E-62BF0DA2A985}"/>
              </a:ext>
            </a:extLst>
          </p:cNvPr>
          <p:cNvSpPr txBox="1"/>
          <p:nvPr/>
        </p:nvSpPr>
        <p:spPr>
          <a:xfrm>
            <a:off x="1154954" y="5145668"/>
            <a:ext cx="10303621" cy="1477328"/>
          </a:xfrm>
          <a:prstGeom prst="rect">
            <a:avLst/>
          </a:prstGeom>
          <a:noFill/>
        </p:spPr>
        <p:txBody>
          <a:bodyPr wrap="square">
            <a:spAutoFit/>
          </a:bodyPr>
          <a:lstStyle/>
          <a:p>
            <a:r>
              <a:rPr lang="en-US" b="0" i="1" dirty="0">
                <a:solidFill>
                  <a:srgbClr val="A0AEC0"/>
                </a:solidFill>
                <a:effectLst/>
                <a:latin typeface="Roboto Mono" panose="00000009000000000000" pitchFamily="49" charset="0"/>
              </a:rPr>
              <a:t>//find the genres for a particular movie</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title:</a:t>
            </a:r>
            <a:r>
              <a:rPr lang="en-US" b="0" i="0" dirty="0" err="1">
                <a:solidFill>
                  <a:srgbClr val="2F855A"/>
                </a:solidFill>
                <a:effectLst/>
                <a:latin typeface="Roboto Mono" panose="00000009000000000000" pitchFamily="49" charset="0"/>
              </a:rPr>
              <a:t>"The</a:t>
            </a:r>
            <a:r>
              <a:rPr lang="en-US" b="0" i="0" dirty="0">
                <a:solidFill>
                  <a:srgbClr val="2F855A"/>
                </a:solidFill>
                <a:effectLst/>
                <a:latin typeface="Roboto Mono" panose="00000009000000000000" pitchFamily="49" charset="0"/>
              </a:rPr>
              <a:t> Matrix"</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m.genre</a:t>
            </a:r>
            <a:r>
              <a:rPr lang="en-US" b="0" i="0" dirty="0">
                <a:solidFill>
                  <a:srgbClr val="2D3748"/>
                </a:solidFill>
                <a:effectLst/>
                <a:latin typeface="Roboto Mono" panose="00000009000000000000" pitchFamily="49" charset="0"/>
              </a:rPr>
              <a:t>; </a:t>
            </a:r>
          </a:p>
          <a:p>
            <a:r>
              <a:rPr lang="en-US" b="0" i="1" dirty="0">
                <a:solidFill>
                  <a:srgbClr val="A0AEC0"/>
                </a:solidFill>
                <a:effectLst/>
                <a:latin typeface="Roboto Mono" panose="00000009000000000000" pitchFamily="49" charset="0"/>
              </a:rPr>
              <a:t>//find which movies share genres</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(m1:</a:t>
            </a:r>
            <a:r>
              <a:rPr lang="en-US" b="0" i="0" dirty="0">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(m2:</a:t>
            </a:r>
            <a:r>
              <a:rPr lang="en-US" b="0" i="0" dirty="0">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any</a:t>
            </a:r>
            <a:r>
              <a:rPr lang="en-US" b="0" i="0" dirty="0">
                <a:solidFill>
                  <a:srgbClr val="2D3748"/>
                </a:solidFill>
                <a:effectLst/>
                <a:latin typeface="Roboto Mono" panose="00000009000000000000" pitchFamily="49" charset="0"/>
              </a:rPr>
              <a:t>(x IN m1.genre WHERE x IN m2.genre) AND m1 &lt;&gt; m2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m1, m2;</a:t>
            </a:r>
            <a:endParaRPr lang="en-IN" dirty="0"/>
          </a:p>
        </p:txBody>
      </p:sp>
    </p:spTree>
    <p:extLst>
      <p:ext uri="{BB962C8B-B14F-4D97-AF65-F5344CB8AC3E}">
        <p14:creationId xmlns:p14="http://schemas.microsoft.com/office/powerpoint/2010/main" val="3163138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r>
              <a:rPr lang="en-IN" dirty="0"/>
              <a:t>Property vs Relationship</a:t>
            </a:r>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r>
              <a:rPr lang="en-US" b="0" i="0" dirty="0">
                <a:solidFill>
                  <a:srgbClr val="2D3748"/>
                </a:solidFill>
                <a:effectLst/>
                <a:latin typeface="Nunito Sans" pitchFamily="2" charset="0"/>
              </a:rPr>
              <a:t>Instead, if we were to model our movies and genres as separate nodes and create a relationship between the two, we would come up with a model something like the image below</a:t>
            </a:r>
            <a:endParaRPr lang="en-IN" dirty="0"/>
          </a:p>
        </p:txBody>
      </p:sp>
      <p:pic>
        <p:nvPicPr>
          <p:cNvPr id="14338" name="Picture 2" descr="modeling genre node">
            <a:extLst>
              <a:ext uri="{FF2B5EF4-FFF2-40B4-BE49-F238E27FC236}">
                <a16:creationId xmlns:a16="http://schemas.microsoft.com/office/drawing/2014/main" id="{9E386A2D-A5D8-211C-1BE1-9E0BB1746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3429000"/>
            <a:ext cx="4738688" cy="319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49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r>
              <a:rPr lang="en-IN" dirty="0"/>
              <a:t>Property vs Relationship</a:t>
            </a:r>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r>
              <a:rPr lang="en-US" dirty="0"/>
              <a:t>This creates a completely separate entity (node) for the genre, allowing you to connect all the movies with a shared genre to that Genre node. </a:t>
            </a:r>
          </a:p>
          <a:p>
            <a:r>
              <a:rPr lang="en-US" dirty="0"/>
              <a:t>To find the genres of a particular movie, it first needs to find the Movie node it is looking for (in this case, 'The Matrix'), then find the node that is connected to that movie through the IN_GENRE relationship.</a:t>
            </a:r>
          </a:p>
          <a:p>
            <a:r>
              <a:rPr lang="en-US" dirty="0"/>
              <a:t>Biggest difference is in the syntax for the second query to find which movies share genres.</a:t>
            </a:r>
          </a:p>
          <a:p>
            <a:r>
              <a:rPr lang="en-US" dirty="0"/>
              <a:t>Much simpler than our earlier version because it uses a natural, graph pattern (entity-relationship-entity) to find the information needed. </a:t>
            </a:r>
          </a:p>
          <a:p>
            <a:r>
              <a:rPr lang="en-US" dirty="0"/>
              <a:t>First, Cypher finds a movie and the genre it is related to, then looks for a second movie that is in that same genre.</a:t>
            </a:r>
            <a:endParaRPr lang="en-IN" dirty="0"/>
          </a:p>
        </p:txBody>
      </p:sp>
    </p:spTree>
    <p:extLst>
      <p:ext uri="{BB962C8B-B14F-4D97-AF65-F5344CB8AC3E}">
        <p14:creationId xmlns:p14="http://schemas.microsoft.com/office/powerpoint/2010/main" val="3231677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r>
              <a:rPr lang="en-IN" dirty="0"/>
              <a:t>Property vs Relationship</a:t>
            </a:r>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pPr marL="0" indent="0">
              <a:buNone/>
            </a:pPr>
            <a:r>
              <a:rPr lang="en-IN" b="0" i="1" dirty="0">
                <a:solidFill>
                  <a:srgbClr val="A0AEC0"/>
                </a:solidFill>
                <a:effectLst/>
                <a:latin typeface="Roboto Mono" panose="00000009000000000000" pitchFamily="49" charset="0"/>
              </a:rPr>
              <a:t>//find the genres for a particular movie</a:t>
            </a:r>
            <a:r>
              <a:rPr lang="en-IN" b="0" i="0" dirty="0">
                <a:solidFill>
                  <a:srgbClr val="2D3748"/>
                </a:solidFill>
                <a:effectLst/>
                <a:latin typeface="Roboto Mono" panose="00000009000000000000" pitchFamily="49" charset="0"/>
              </a:rPr>
              <a:t> </a:t>
            </a:r>
          </a:p>
          <a:p>
            <a:pPr marL="0" indent="0">
              <a:buNone/>
            </a:pPr>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m:</a:t>
            </a:r>
            <a:r>
              <a:rPr lang="en-IN" b="0" i="0" dirty="0" err="1">
                <a:solidFill>
                  <a:srgbClr val="3182CE"/>
                </a:solidFill>
                <a:effectLst/>
                <a:latin typeface="Roboto Mono" panose="00000009000000000000" pitchFamily="49" charset="0"/>
              </a:rPr>
              <a:t>Movie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title:</a:t>
            </a:r>
            <a:r>
              <a:rPr lang="en-IN" b="0" i="0" dirty="0" err="1">
                <a:solidFill>
                  <a:srgbClr val="2F855A"/>
                </a:solidFill>
                <a:effectLst/>
                <a:latin typeface="Roboto Mono" panose="00000009000000000000" pitchFamily="49" charset="0"/>
              </a:rPr>
              <a:t>"The</a:t>
            </a:r>
            <a:r>
              <a:rPr lang="en-IN" b="0" i="0" dirty="0">
                <a:solidFill>
                  <a:srgbClr val="2F855A"/>
                </a:solidFill>
                <a:effectLst/>
                <a:latin typeface="Roboto Mono" panose="00000009000000000000" pitchFamily="49" charset="0"/>
              </a:rPr>
              <a:t> Matrix"</a:t>
            </a:r>
            <a:r>
              <a:rPr lang="en-IN" b="0" i="0" dirty="0">
                <a:solidFill>
                  <a:srgbClr val="2D3748"/>
                </a:solidFill>
                <a:effectLst/>
                <a:latin typeface="Roboto Mono" panose="00000009000000000000" pitchFamily="49" charset="0"/>
              </a:rPr>
              <a:t>}), (m)-[:</a:t>
            </a:r>
            <a:r>
              <a:rPr lang="en-IN" b="0" i="0" dirty="0">
                <a:solidFill>
                  <a:srgbClr val="3182CE"/>
                </a:solidFill>
                <a:effectLst/>
                <a:latin typeface="Roboto Mono" panose="00000009000000000000" pitchFamily="49" charset="0"/>
              </a:rPr>
              <a:t>IN_GENRE</a:t>
            </a:r>
            <a:r>
              <a:rPr lang="en-IN" b="0" i="0" dirty="0">
                <a:solidFill>
                  <a:srgbClr val="2D3748"/>
                </a:solidFill>
                <a:effectLst/>
                <a:latin typeface="Roboto Mono" panose="00000009000000000000" pitchFamily="49" charset="0"/>
              </a:rPr>
              <a:t>]-&gt;(</a:t>
            </a:r>
            <a:r>
              <a:rPr lang="en-IN" b="0" i="0" dirty="0" err="1">
                <a:solidFill>
                  <a:srgbClr val="2D3748"/>
                </a:solidFill>
                <a:effectLst/>
                <a:latin typeface="Roboto Mono" panose="00000009000000000000" pitchFamily="49" charset="0"/>
              </a:rPr>
              <a:t>g:</a:t>
            </a:r>
            <a:r>
              <a:rPr lang="en-IN" b="0" i="0" dirty="0" err="1">
                <a:solidFill>
                  <a:srgbClr val="3182CE"/>
                </a:solidFill>
                <a:effectLst/>
                <a:latin typeface="Roboto Mono" panose="00000009000000000000" pitchFamily="49" charset="0"/>
              </a:rPr>
              <a:t>Genre</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g.name; </a:t>
            </a:r>
          </a:p>
          <a:p>
            <a:pPr marL="0" indent="0">
              <a:buNone/>
            </a:pPr>
            <a:endParaRPr lang="en-IN" dirty="0">
              <a:solidFill>
                <a:srgbClr val="2D3748"/>
              </a:solidFill>
              <a:latin typeface="Roboto Mono" panose="00000009000000000000" pitchFamily="49" charset="0"/>
            </a:endParaRPr>
          </a:p>
          <a:p>
            <a:pPr marL="0" indent="0">
              <a:buNone/>
            </a:pPr>
            <a:r>
              <a:rPr lang="en-IN" b="0" i="1" dirty="0">
                <a:solidFill>
                  <a:srgbClr val="A0AEC0"/>
                </a:solidFill>
                <a:effectLst/>
                <a:latin typeface="Roboto Mono" panose="00000009000000000000" pitchFamily="49" charset="0"/>
              </a:rPr>
              <a:t>//find which movies share genres</a:t>
            </a:r>
            <a:r>
              <a:rPr lang="en-IN" b="0" i="0" dirty="0">
                <a:solidFill>
                  <a:srgbClr val="2D3748"/>
                </a:solidFill>
                <a:effectLst/>
                <a:latin typeface="Roboto Mono" panose="00000009000000000000" pitchFamily="49" charset="0"/>
              </a:rPr>
              <a:t> </a:t>
            </a:r>
          </a:p>
          <a:p>
            <a:pPr marL="0" indent="0">
              <a:buNone/>
            </a:pPr>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(m1:</a:t>
            </a:r>
            <a:r>
              <a:rPr lang="en-IN" b="0" i="0" dirty="0">
                <a:solidFill>
                  <a:srgbClr val="3182CE"/>
                </a:solidFill>
                <a:effectLst/>
                <a:latin typeface="Roboto Mono" panose="00000009000000000000" pitchFamily="49" charset="0"/>
              </a:rPr>
              <a:t>Movie</a:t>
            </a:r>
            <a:r>
              <a:rPr lang="en-IN" b="0" i="0" dirty="0">
                <a:solidFill>
                  <a:srgbClr val="2D3748"/>
                </a:solidFill>
                <a:effectLst/>
                <a:latin typeface="Roboto Mono" panose="00000009000000000000" pitchFamily="49" charset="0"/>
              </a:rPr>
              <a:t>)-[:</a:t>
            </a:r>
            <a:r>
              <a:rPr lang="en-IN" b="0" i="0" dirty="0">
                <a:solidFill>
                  <a:srgbClr val="3182CE"/>
                </a:solidFill>
                <a:effectLst/>
                <a:latin typeface="Roboto Mono" panose="00000009000000000000" pitchFamily="49" charset="0"/>
              </a:rPr>
              <a:t>IN_GENRE</a:t>
            </a:r>
            <a:r>
              <a:rPr lang="en-IN" b="0" i="0" dirty="0">
                <a:solidFill>
                  <a:srgbClr val="2D3748"/>
                </a:solidFill>
                <a:effectLst/>
                <a:latin typeface="Roboto Mono" panose="00000009000000000000" pitchFamily="49" charset="0"/>
              </a:rPr>
              <a:t>]-&gt;(</a:t>
            </a:r>
            <a:r>
              <a:rPr lang="en-IN" b="0" i="0" dirty="0" err="1">
                <a:solidFill>
                  <a:srgbClr val="2D3748"/>
                </a:solidFill>
                <a:effectLst/>
                <a:latin typeface="Roboto Mono" panose="00000009000000000000" pitchFamily="49" charset="0"/>
              </a:rPr>
              <a:t>g:</a:t>
            </a:r>
            <a:r>
              <a:rPr lang="en-IN" b="0" i="0" dirty="0" err="1">
                <a:solidFill>
                  <a:srgbClr val="3182CE"/>
                </a:solidFill>
                <a:effectLst/>
                <a:latin typeface="Roboto Mono" panose="00000009000000000000" pitchFamily="49" charset="0"/>
              </a:rPr>
              <a:t>Genre</a:t>
            </a:r>
            <a:r>
              <a:rPr lang="en-IN" b="0" i="0" dirty="0">
                <a:solidFill>
                  <a:srgbClr val="2D3748"/>
                </a:solidFill>
                <a:effectLst/>
                <a:latin typeface="Roboto Mono" panose="00000009000000000000" pitchFamily="49" charset="0"/>
              </a:rPr>
              <a:t>), (m2:</a:t>
            </a:r>
            <a:r>
              <a:rPr lang="en-IN" b="0" i="0" dirty="0">
                <a:solidFill>
                  <a:srgbClr val="3182CE"/>
                </a:solidFill>
                <a:effectLst/>
                <a:latin typeface="Roboto Mono" panose="00000009000000000000" pitchFamily="49" charset="0"/>
              </a:rPr>
              <a:t>Movie</a:t>
            </a:r>
            <a:r>
              <a:rPr lang="en-IN" b="0" i="0" dirty="0">
                <a:solidFill>
                  <a:srgbClr val="2D3748"/>
                </a:solidFill>
                <a:effectLst/>
                <a:latin typeface="Roboto Mono" panose="00000009000000000000" pitchFamily="49" charset="0"/>
              </a:rPr>
              <a:t>)-[:</a:t>
            </a:r>
            <a:r>
              <a:rPr lang="en-IN" b="0" i="0" dirty="0">
                <a:solidFill>
                  <a:srgbClr val="3182CE"/>
                </a:solidFill>
                <a:effectLst/>
                <a:latin typeface="Roboto Mono" panose="00000009000000000000" pitchFamily="49" charset="0"/>
              </a:rPr>
              <a:t>IN_GENRE</a:t>
            </a:r>
            <a:r>
              <a:rPr lang="en-IN" b="0" i="0" dirty="0">
                <a:solidFill>
                  <a:srgbClr val="2D3748"/>
                </a:solidFill>
                <a:effectLst/>
                <a:latin typeface="Roboto Mono" panose="00000009000000000000" pitchFamily="49" charset="0"/>
              </a:rPr>
              <a:t>]-&gt;(g)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m1, m2, g</a:t>
            </a:r>
            <a:endParaRPr lang="en-IN" dirty="0"/>
          </a:p>
        </p:txBody>
      </p:sp>
    </p:spTree>
    <p:extLst>
      <p:ext uri="{BB962C8B-B14F-4D97-AF65-F5344CB8AC3E}">
        <p14:creationId xmlns:p14="http://schemas.microsoft.com/office/powerpoint/2010/main" val="2733188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r>
              <a:rPr lang="en-US" dirty="0"/>
              <a:t>Graph Modeling</a:t>
            </a:r>
            <a:endParaRPr lang="en-IN" dirty="0"/>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r>
              <a:rPr lang="en-US" dirty="0"/>
              <a:t>No right or wrong way to model your data. </a:t>
            </a:r>
          </a:p>
          <a:p>
            <a:r>
              <a:rPr lang="en-US" dirty="0"/>
              <a:t>Some ways may be better-suited to your needs and more performant on the aspects you prioritize, but you have options.</a:t>
            </a:r>
          </a:p>
          <a:p>
            <a:r>
              <a:rPr lang="en-US" dirty="0"/>
              <a:t>To find the best data model for your needs, it often helps to approach with a few techniques and make data model decisions from that analysis. </a:t>
            </a:r>
            <a:endParaRPr lang="en-IN" dirty="0"/>
          </a:p>
        </p:txBody>
      </p:sp>
    </p:spTree>
    <p:extLst>
      <p:ext uri="{BB962C8B-B14F-4D97-AF65-F5344CB8AC3E}">
        <p14:creationId xmlns:p14="http://schemas.microsoft.com/office/powerpoint/2010/main" val="4236607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r>
              <a:rPr lang="en-IN" dirty="0"/>
              <a:t>Write Your Queries First</a:t>
            </a:r>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pPr algn="l"/>
            <a:r>
              <a:rPr lang="en-US" b="0" i="0" dirty="0">
                <a:solidFill>
                  <a:srgbClr val="2D3748"/>
                </a:solidFill>
                <a:effectLst/>
                <a:latin typeface="Nunito Sans" pitchFamily="2" charset="0"/>
              </a:rPr>
              <a:t>Knowing the kinds of questions and queries you want to ask of your data is a great way to determining the structure of your data model. </a:t>
            </a:r>
          </a:p>
          <a:p>
            <a:pPr algn="l"/>
            <a:r>
              <a:rPr lang="en-US" b="0" i="0" dirty="0">
                <a:solidFill>
                  <a:srgbClr val="2D3748"/>
                </a:solidFill>
                <a:effectLst/>
                <a:latin typeface="Nunito Sans" pitchFamily="2" charset="0"/>
              </a:rPr>
              <a:t>If you know your queries need to return results within a certain date range, then you probably should ensure that date is not a property on a node, but rather stored as a separate node or relationship. </a:t>
            </a:r>
          </a:p>
          <a:p>
            <a:pPr algn="l"/>
            <a:r>
              <a:rPr lang="en-US" b="0" i="0" dirty="0">
                <a:solidFill>
                  <a:srgbClr val="2D3748"/>
                </a:solidFill>
                <a:effectLst/>
                <a:latin typeface="Nunito Sans" pitchFamily="2" charset="0"/>
              </a:rPr>
              <a:t>Even if you do not know the exact query syntax just yet, understanding the intention of the system or application you are building and then constructing the model around the business need will help you organize it in a more accurate way.</a:t>
            </a:r>
          </a:p>
          <a:p>
            <a:endParaRPr lang="en-IN" dirty="0"/>
          </a:p>
        </p:txBody>
      </p:sp>
    </p:spTree>
    <p:extLst>
      <p:ext uri="{BB962C8B-B14F-4D97-AF65-F5344CB8AC3E}">
        <p14:creationId xmlns:p14="http://schemas.microsoft.com/office/powerpoint/2010/main" val="1056190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r>
              <a:rPr lang="en-IN" dirty="0"/>
              <a:t>Prioritize Queries</a:t>
            </a:r>
            <a:br>
              <a:rPr lang="en-IN" dirty="0"/>
            </a:br>
            <a:endParaRPr lang="en-IN" dirty="0"/>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normAutofit fontScale="92500" lnSpcReduction="10000"/>
          </a:bodyPr>
          <a:lstStyle/>
          <a:p>
            <a:pPr algn="l"/>
            <a:r>
              <a:rPr lang="en-US" dirty="0">
                <a:solidFill>
                  <a:srgbClr val="2D3748"/>
                </a:solidFill>
                <a:latin typeface="Nunito Sans" pitchFamily="2" charset="0"/>
              </a:rPr>
              <a:t>V</a:t>
            </a:r>
            <a:r>
              <a:rPr lang="en-US" b="0" i="0" dirty="0">
                <a:solidFill>
                  <a:srgbClr val="2D3748"/>
                </a:solidFill>
                <a:effectLst/>
                <a:latin typeface="Nunito Sans" pitchFamily="2" charset="0"/>
              </a:rPr>
              <a:t>ery difficult (if not impossible) to find the perfect model for every query or functionality. </a:t>
            </a:r>
          </a:p>
          <a:p>
            <a:pPr algn="l"/>
            <a:r>
              <a:rPr lang="en-US" b="0" i="0" dirty="0">
                <a:solidFill>
                  <a:srgbClr val="2D3748"/>
                </a:solidFill>
                <a:effectLst/>
                <a:latin typeface="Nunito Sans" pitchFamily="2" charset="0"/>
              </a:rPr>
              <a:t>There are tradeoffs with choosing one particular model over another (or using multiple). </a:t>
            </a:r>
          </a:p>
          <a:p>
            <a:pPr algn="l"/>
            <a:r>
              <a:rPr lang="en-US" b="0" i="0" dirty="0">
                <a:solidFill>
                  <a:srgbClr val="2D3748"/>
                </a:solidFill>
                <a:effectLst/>
                <a:latin typeface="Nunito Sans" pitchFamily="2" charset="0"/>
              </a:rPr>
              <a:t>While you may improve certain things, there is no way to get a one-size-fits-all solution.</a:t>
            </a:r>
          </a:p>
          <a:p>
            <a:pPr algn="l"/>
            <a:r>
              <a:rPr lang="en-US" b="0" i="0" dirty="0">
                <a:solidFill>
                  <a:srgbClr val="2D3748"/>
                </a:solidFill>
                <a:effectLst/>
                <a:latin typeface="Nunito Sans" pitchFamily="2" charset="0"/>
              </a:rPr>
              <a:t>Instead, you should determine which model </a:t>
            </a:r>
            <a:r>
              <a:rPr lang="en-US" b="0" i="1" dirty="0">
                <a:solidFill>
                  <a:srgbClr val="2D3748"/>
                </a:solidFill>
                <a:effectLst/>
                <a:latin typeface="Nunito Sans" pitchFamily="2" charset="0"/>
              </a:rPr>
              <a:t>best</a:t>
            </a:r>
            <a:r>
              <a:rPr lang="en-US" b="0" i="0" dirty="0">
                <a:solidFill>
                  <a:srgbClr val="2D3748"/>
                </a:solidFill>
                <a:effectLst/>
                <a:latin typeface="Nunito Sans" pitchFamily="2" charset="0"/>
              </a:rPr>
              <a:t> suits your needs. </a:t>
            </a:r>
          </a:p>
          <a:p>
            <a:pPr algn="l"/>
            <a:r>
              <a:rPr lang="en-US" b="0" i="0" dirty="0">
                <a:solidFill>
                  <a:srgbClr val="2D3748"/>
                </a:solidFill>
                <a:effectLst/>
                <a:latin typeface="Nunito Sans" pitchFamily="2" charset="0"/>
              </a:rPr>
              <a:t>You may not be able to max out performance on every individual query, but you may be able to get the most out of your system with certain resources, time, and code.</a:t>
            </a:r>
          </a:p>
          <a:p>
            <a:pPr algn="l"/>
            <a:r>
              <a:rPr lang="en-US" b="0" i="0" dirty="0">
                <a:solidFill>
                  <a:srgbClr val="2D3748"/>
                </a:solidFill>
                <a:effectLst/>
                <a:latin typeface="Nunito Sans" pitchFamily="2" charset="0"/>
              </a:rPr>
              <a:t>To do this, you will need to decide which queries must absolutely have maximum performance and which capabilities are critical to provide value. </a:t>
            </a:r>
          </a:p>
          <a:p>
            <a:pPr algn="l"/>
            <a:r>
              <a:rPr lang="en-US" b="0" i="0" dirty="0">
                <a:solidFill>
                  <a:srgbClr val="2D3748"/>
                </a:solidFill>
                <a:effectLst/>
                <a:latin typeface="Nunito Sans" pitchFamily="2" charset="0"/>
              </a:rPr>
              <a:t>May be a tough decision, but no matter the technology you are working with, these decisions will exist in some facet or other. </a:t>
            </a:r>
          </a:p>
          <a:p>
            <a:pPr algn="l"/>
            <a:r>
              <a:rPr lang="en-US" b="0" i="0" dirty="0">
                <a:solidFill>
                  <a:srgbClr val="2D3748"/>
                </a:solidFill>
                <a:effectLst/>
                <a:latin typeface="Nunito Sans" pitchFamily="2" charset="0"/>
              </a:rPr>
              <a:t>What makes Neo4j more valuable is that the model is flexible and able to change if your priorities adjust over time.</a:t>
            </a:r>
          </a:p>
          <a:p>
            <a:endParaRPr lang="en-IN" dirty="0"/>
          </a:p>
        </p:txBody>
      </p:sp>
    </p:spTree>
    <p:extLst>
      <p:ext uri="{BB962C8B-B14F-4D97-AF65-F5344CB8AC3E}">
        <p14:creationId xmlns:p14="http://schemas.microsoft.com/office/powerpoint/2010/main" val="414323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r>
              <a:rPr lang="en-IN" dirty="0"/>
              <a:t>Test it Out</a:t>
            </a:r>
            <a:br>
              <a:rPr lang="en-IN" dirty="0"/>
            </a:br>
            <a:endParaRPr lang="en-IN" dirty="0"/>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normAutofit lnSpcReduction="10000"/>
          </a:bodyPr>
          <a:lstStyle/>
          <a:p>
            <a:pPr algn="l"/>
            <a:r>
              <a:rPr lang="en-US" b="0" i="0" dirty="0">
                <a:solidFill>
                  <a:srgbClr val="2D3748"/>
                </a:solidFill>
                <a:effectLst/>
                <a:latin typeface="Nunito Sans" pitchFamily="2" charset="0"/>
              </a:rPr>
              <a:t>May come across scenarios that you did not realize in the design stages. </a:t>
            </a:r>
          </a:p>
          <a:p>
            <a:pPr algn="l"/>
            <a:r>
              <a:rPr lang="en-US" b="0" i="0" dirty="0">
                <a:solidFill>
                  <a:srgbClr val="2D3748"/>
                </a:solidFill>
                <a:effectLst/>
                <a:latin typeface="Nunito Sans" pitchFamily="2" charset="0"/>
              </a:rPr>
              <a:t>One of the best ways to find these is to actually test the model out.</a:t>
            </a:r>
          </a:p>
          <a:p>
            <a:pPr algn="l"/>
            <a:r>
              <a:rPr lang="en-US" b="0" i="0" dirty="0">
                <a:solidFill>
                  <a:srgbClr val="2D3748"/>
                </a:solidFill>
                <a:effectLst/>
                <a:latin typeface="Nunito Sans" pitchFamily="2" charset="0"/>
              </a:rPr>
              <a:t>Loading portions of your data and executing tests and queries on the system will determine if the results you receive fit your needs or your expected performance. </a:t>
            </a:r>
          </a:p>
          <a:p>
            <a:pPr algn="l"/>
            <a:r>
              <a:rPr lang="en-US" b="0" i="0" dirty="0">
                <a:solidFill>
                  <a:srgbClr val="2D3748"/>
                </a:solidFill>
                <a:effectLst/>
                <a:latin typeface="Nunito Sans" pitchFamily="2" charset="0"/>
              </a:rPr>
              <a:t>Again, Neo4j is flexible so that you can adjust the model or optimize your queries to fine-tune the outputs.</a:t>
            </a:r>
          </a:p>
          <a:p>
            <a:pPr algn="l"/>
            <a:r>
              <a:rPr lang="en-US" b="0" i="0" dirty="0">
                <a:solidFill>
                  <a:srgbClr val="2D3748"/>
                </a:solidFill>
                <a:effectLst/>
                <a:latin typeface="Nunito Sans" pitchFamily="2" charset="0"/>
              </a:rPr>
              <a:t>Try creating a proof-of-concept test for each model and both together and see how they operate.</a:t>
            </a:r>
          </a:p>
          <a:p>
            <a:pPr algn="l"/>
            <a:r>
              <a:rPr lang="en-US" b="0" i="0" dirty="0">
                <a:solidFill>
                  <a:srgbClr val="2D3748"/>
                </a:solidFill>
                <a:effectLst/>
                <a:latin typeface="Nunito Sans" pitchFamily="2" charset="0"/>
              </a:rPr>
              <a:t>What is complicated or what is not worth the hassle? </a:t>
            </a:r>
          </a:p>
          <a:p>
            <a:pPr algn="l"/>
            <a:r>
              <a:rPr lang="en-US" b="0" i="0" dirty="0">
                <a:solidFill>
                  <a:srgbClr val="2D3748"/>
                </a:solidFill>
                <a:effectLst/>
                <a:latin typeface="Nunito Sans" pitchFamily="2" charset="0"/>
              </a:rPr>
              <a:t>Is there one that actually performs better in real life or does a multiple-data-model approach truly give you the best results? </a:t>
            </a:r>
          </a:p>
          <a:p>
            <a:pPr algn="l"/>
            <a:r>
              <a:rPr lang="en-US" b="0" i="0" dirty="0">
                <a:solidFill>
                  <a:srgbClr val="2D3748"/>
                </a:solidFill>
                <a:effectLst/>
                <a:latin typeface="Nunito Sans" pitchFamily="2" charset="0"/>
              </a:rPr>
              <a:t>Sometimes, the best way to find out is to test it out with live data.</a:t>
            </a:r>
          </a:p>
          <a:p>
            <a:endParaRPr lang="en-IN" dirty="0"/>
          </a:p>
        </p:txBody>
      </p:sp>
    </p:spTree>
    <p:extLst>
      <p:ext uri="{BB962C8B-B14F-4D97-AF65-F5344CB8AC3E}">
        <p14:creationId xmlns:p14="http://schemas.microsoft.com/office/powerpoint/2010/main" val="211578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288A-3251-81AA-00B1-687170BB16C5}"/>
              </a:ext>
            </a:extLst>
          </p:cNvPr>
          <p:cNvSpPr>
            <a:spLocks noGrp="1"/>
          </p:cNvSpPr>
          <p:nvPr>
            <p:ph type="title"/>
          </p:nvPr>
        </p:nvSpPr>
        <p:spPr/>
        <p:txBody>
          <a:bodyPr/>
          <a:lstStyle/>
          <a:p>
            <a:r>
              <a:rPr lang="en-US" dirty="0"/>
              <a:t>Overview of the Data Modeling Process</a:t>
            </a:r>
            <a:endParaRPr lang="en-IN" dirty="0"/>
          </a:p>
        </p:txBody>
      </p:sp>
      <p:sp>
        <p:nvSpPr>
          <p:cNvPr id="3" name="Content Placeholder 2">
            <a:extLst>
              <a:ext uri="{FF2B5EF4-FFF2-40B4-BE49-F238E27FC236}">
                <a16:creationId xmlns:a16="http://schemas.microsoft.com/office/drawing/2014/main" id="{C53297AE-1D82-3681-FC67-D1E9A58DBBEB}"/>
              </a:ext>
            </a:extLst>
          </p:cNvPr>
          <p:cNvSpPr>
            <a:spLocks noGrp="1"/>
          </p:cNvSpPr>
          <p:nvPr>
            <p:ph idx="1"/>
          </p:nvPr>
        </p:nvSpPr>
        <p:spPr>
          <a:xfrm>
            <a:off x="1154954" y="2603500"/>
            <a:ext cx="10703671" cy="4025900"/>
          </a:xfrm>
        </p:spPr>
        <p:txBody>
          <a:bodyPr>
            <a:normAutofit fontScale="92500" lnSpcReduction="20000"/>
          </a:bodyPr>
          <a:lstStyle/>
          <a:p>
            <a:r>
              <a:rPr lang="en-US" b="0" i="0" dirty="0">
                <a:solidFill>
                  <a:srgbClr val="151E29"/>
                </a:solidFill>
                <a:effectLst/>
                <a:latin typeface="Nunito Sans" pitchFamily="2" charset="0"/>
              </a:rPr>
              <a:t>Data modeling is an abstraction process. </a:t>
            </a:r>
          </a:p>
          <a:p>
            <a:r>
              <a:rPr lang="en-US" b="0" i="0" dirty="0">
                <a:solidFill>
                  <a:srgbClr val="151E29"/>
                </a:solidFill>
                <a:effectLst/>
                <a:latin typeface="Nunito Sans" pitchFamily="2" charset="0"/>
              </a:rPr>
              <a:t>Start with your business and user needs (i.e., what you want your application to do). </a:t>
            </a:r>
          </a:p>
          <a:p>
            <a:r>
              <a:rPr lang="en-US" dirty="0">
                <a:solidFill>
                  <a:srgbClr val="151E29"/>
                </a:solidFill>
                <a:latin typeface="Nunito Sans" pitchFamily="2" charset="0"/>
              </a:rPr>
              <a:t>I</a:t>
            </a:r>
            <a:r>
              <a:rPr lang="en-US" b="0" i="0" dirty="0">
                <a:solidFill>
                  <a:srgbClr val="151E29"/>
                </a:solidFill>
                <a:effectLst/>
                <a:latin typeface="Nunito Sans" pitchFamily="2" charset="0"/>
              </a:rPr>
              <a:t>n the modeling process you map those needs into a structure for storing and organizing your data. </a:t>
            </a:r>
            <a:br>
              <a:rPr lang="en-US" dirty="0"/>
            </a:br>
            <a:endParaRPr lang="en-US" dirty="0"/>
          </a:p>
          <a:p>
            <a:r>
              <a:rPr lang="en-US" b="0" i="0" dirty="0">
                <a:solidFill>
                  <a:srgbClr val="151E29"/>
                </a:solidFill>
                <a:effectLst/>
                <a:latin typeface="Nunito Sans" pitchFamily="2" charset="0"/>
              </a:rPr>
              <a:t>With traditional database management systems, modeling is far from simple.</a:t>
            </a:r>
          </a:p>
          <a:p>
            <a:r>
              <a:rPr lang="en-US" b="0" i="0" dirty="0">
                <a:solidFill>
                  <a:srgbClr val="151E29"/>
                </a:solidFill>
                <a:effectLst/>
                <a:latin typeface="Nunito Sans" pitchFamily="2" charset="0"/>
              </a:rPr>
              <a:t>After whiteboarding your initial ideas, </a:t>
            </a:r>
            <a:r>
              <a:rPr lang="en-US" b="0" i="0" u="none" strike="noStrike" dirty="0">
                <a:solidFill>
                  <a:srgbClr val="428BCA"/>
                </a:solidFill>
                <a:effectLst/>
                <a:latin typeface="Nunito Sans" pitchFamily="2" charset="0"/>
              </a:rPr>
              <a:t>a relational database</a:t>
            </a:r>
            <a:r>
              <a:rPr lang="en-US" b="0" i="0" dirty="0">
                <a:solidFill>
                  <a:srgbClr val="151E29"/>
                </a:solidFill>
                <a:effectLst/>
                <a:latin typeface="Nunito Sans" pitchFamily="2" charset="0"/>
              </a:rPr>
              <a:t> requires you to create a logical model and then force that structure into a tabular, physical model. </a:t>
            </a:r>
          </a:p>
          <a:p>
            <a:r>
              <a:rPr lang="en-US" b="0" i="0" dirty="0">
                <a:solidFill>
                  <a:srgbClr val="151E29"/>
                </a:solidFill>
                <a:effectLst/>
                <a:latin typeface="Nunito Sans" pitchFamily="2" charset="0"/>
              </a:rPr>
              <a:t>By the time you have a working database, it looks nothing like your original whiteboard sketch (making it difficult to tell whether it’s meeting user needs).</a:t>
            </a:r>
          </a:p>
          <a:p>
            <a:r>
              <a:rPr lang="en-US" b="0" i="0" dirty="0">
                <a:solidFill>
                  <a:srgbClr val="151E29"/>
                </a:solidFill>
                <a:effectLst/>
                <a:latin typeface="Nunito Sans" pitchFamily="2" charset="0"/>
              </a:rPr>
              <a:t>On the other hand, </a:t>
            </a:r>
            <a:r>
              <a:rPr lang="en-US" b="0" i="0" u="none" strike="noStrike" dirty="0">
                <a:solidFill>
                  <a:srgbClr val="428BCA"/>
                </a:solidFill>
                <a:effectLst/>
                <a:latin typeface="Nunito Sans" pitchFamily="2" charset="0"/>
              </a:rPr>
              <a:t>modeling your data for graph technology couldn’t be simpler</a:t>
            </a:r>
            <a:r>
              <a:rPr lang="en-US" b="0" i="0" dirty="0">
                <a:solidFill>
                  <a:srgbClr val="151E29"/>
                </a:solidFill>
                <a:effectLst/>
                <a:latin typeface="Nunito Sans" pitchFamily="2" charset="0"/>
              </a:rPr>
              <a:t>. </a:t>
            </a:r>
          </a:p>
          <a:p>
            <a:r>
              <a:rPr lang="en-US" b="0" i="0" dirty="0">
                <a:solidFill>
                  <a:srgbClr val="151E29"/>
                </a:solidFill>
                <a:effectLst/>
                <a:latin typeface="Nunito Sans" pitchFamily="2" charset="0"/>
              </a:rPr>
              <a:t>Imagine what your whiteboard structure looks like. Probably a collection of circles and boxes connected by arrows and lines, right?</a:t>
            </a:r>
          </a:p>
          <a:p>
            <a:r>
              <a:rPr lang="en-US" b="0" i="0" dirty="0">
                <a:solidFill>
                  <a:srgbClr val="151E29"/>
                </a:solidFill>
                <a:effectLst/>
                <a:latin typeface="Nunito Sans" pitchFamily="2" charset="0"/>
              </a:rPr>
              <a:t>That model you drew is </a:t>
            </a:r>
            <a:r>
              <a:rPr lang="en-US" b="0" i="1" dirty="0">
                <a:solidFill>
                  <a:srgbClr val="151E29"/>
                </a:solidFill>
                <a:effectLst/>
                <a:latin typeface="Nunito Sans" pitchFamily="2" charset="0"/>
              </a:rPr>
              <a:t>already</a:t>
            </a:r>
            <a:r>
              <a:rPr lang="en-US" b="0" i="0" dirty="0">
                <a:solidFill>
                  <a:srgbClr val="151E29"/>
                </a:solidFill>
                <a:effectLst/>
                <a:latin typeface="Nunito Sans" pitchFamily="2" charset="0"/>
              </a:rPr>
              <a:t> a graph. Creating a graph database from there is just a matter of running a few lines of code.</a:t>
            </a:r>
            <a:endParaRPr lang="en-IN" dirty="0"/>
          </a:p>
        </p:txBody>
      </p:sp>
    </p:spTree>
    <p:extLst>
      <p:ext uri="{BB962C8B-B14F-4D97-AF65-F5344CB8AC3E}">
        <p14:creationId xmlns:p14="http://schemas.microsoft.com/office/powerpoint/2010/main" val="1058522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r>
              <a:rPr lang="en-IN" dirty="0"/>
              <a:t>Refactoring your Graph</a:t>
            </a:r>
            <a:br>
              <a:rPr lang="en-IN" dirty="0"/>
            </a:br>
            <a:endParaRPr lang="en-IN" dirty="0"/>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pPr algn="l"/>
            <a:r>
              <a:rPr lang="en-US" b="0" i="0" dirty="0">
                <a:solidFill>
                  <a:srgbClr val="2D3748"/>
                </a:solidFill>
                <a:effectLst/>
                <a:latin typeface="Nunito Sans" pitchFamily="2" charset="0"/>
              </a:rPr>
              <a:t>Changes are always possible with Neo4j. </a:t>
            </a:r>
          </a:p>
          <a:p>
            <a:pPr algn="l"/>
            <a:r>
              <a:rPr lang="en-US" dirty="0">
                <a:solidFill>
                  <a:srgbClr val="2D3748"/>
                </a:solidFill>
                <a:latin typeface="Nunito Sans" pitchFamily="2" charset="0"/>
              </a:rPr>
              <a:t>D</a:t>
            </a:r>
            <a:r>
              <a:rPr lang="en-US" b="0" i="0" dirty="0">
                <a:solidFill>
                  <a:srgbClr val="2D3748"/>
                </a:solidFill>
                <a:effectLst/>
                <a:latin typeface="Nunito Sans" pitchFamily="2" charset="0"/>
              </a:rPr>
              <a:t>ata model is purposely flexible and easy to adjust for this very reason. </a:t>
            </a:r>
          </a:p>
          <a:p>
            <a:pPr algn="l"/>
            <a:r>
              <a:rPr lang="en-US" b="0" i="0" dirty="0">
                <a:solidFill>
                  <a:srgbClr val="2D3748"/>
                </a:solidFill>
                <a:effectLst/>
                <a:latin typeface="Nunito Sans" pitchFamily="2" charset="0"/>
              </a:rPr>
              <a:t>Business needs and priorities tend to fluctuate. </a:t>
            </a:r>
          </a:p>
          <a:p>
            <a:pPr algn="l"/>
            <a:r>
              <a:rPr lang="en-US" b="0" i="0" dirty="0">
                <a:solidFill>
                  <a:srgbClr val="2D3748"/>
                </a:solidFill>
                <a:effectLst/>
                <a:latin typeface="Nunito Sans" pitchFamily="2" charset="0"/>
              </a:rPr>
              <a:t>Users may also change their behaviors and cause shifts for the business.</a:t>
            </a:r>
          </a:p>
          <a:p>
            <a:pPr algn="l"/>
            <a:r>
              <a:rPr lang="en-US" b="0" i="0" dirty="0">
                <a:solidFill>
                  <a:srgbClr val="2D3748"/>
                </a:solidFill>
                <a:effectLst/>
                <a:latin typeface="Nunito Sans" pitchFamily="2" charset="0"/>
              </a:rPr>
              <a:t>Cypher allows you to write queries to run mass updates across labels, add or remove properties, and insert additional nodes and relationships into the structure. </a:t>
            </a:r>
          </a:p>
          <a:p>
            <a:pPr algn="l"/>
            <a:r>
              <a:rPr lang="en-US" b="0" i="0" dirty="0">
                <a:solidFill>
                  <a:srgbClr val="2D3748"/>
                </a:solidFill>
                <a:effectLst/>
                <a:latin typeface="Nunito Sans" pitchFamily="2" charset="0"/>
              </a:rPr>
              <a:t>There are also procedures to aid in batching queries and executing updates to cluster instances, as available.</a:t>
            </a:r>
          </a:p>
          <a:p>
            <a:endParaRPr lang="en-IN" dirty="0"/>
          </a:p>
        </p:txBody>
      </p:sp>
    </p:spTree>
    <p:extLst>
      <p:ext uri="{BB962C8B-B14F-4D97-AF65-F5344CB8AC3E}">
        <p14:creationId xmlns:p14="http://schemas.microsoft.com/office/powerpoint/2010/main" val="3504570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1563134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1407653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2153881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714606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437775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3079738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951348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3116304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395225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FA07-F70A-F3F6-7488-7506EF3E0EF4}"/>
              </a:ext>
            </a:extLst>
          </p:cNvPr>
          <p:cNvSpPr>
            <a:spLocks noGrp="1"/>
          </p:cNvSpPr>
          <p:nvPr>
            <p:ph type="title"/>
          </p:nvPr>
        </p:nvSpPr>
        <p:spPr/>
        <p:txBody>
          <a:bodyPr/>
          <a:lstStyle/>
          <a:p>
            <a:r>
              <a:rPr lang="en-IN" dirty="0"/>
              <a:t>Graph Data Model = Whiteboard-Friendly</a:t>
            </a:r>
          </a:p>
        </p:txBody>
      </p:sp>
      <p:pic>
        <p:nvPicPr>
          <p:cNvPr id="1026" name="Picture 2" descr="matrix whiteboard model1">
            <a:extLst>
              <a:ext uri="{FF2B5EF4-FFF2-40B4-BE49-F238E27FC236}">
                <a16:creationId xmlns:a16="http://schemas.microsoft.com/office/drawing/2014/main" id="{526C0970-DA41-A675-83DC-F67D02815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2400300"/>
            <a:ext cx="77152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548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503703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3123887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1927740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75C5-87D9-A43E-C120-61A7D3FD5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F4365F-220A-D75F-62D0-2C1E5F19409E}"/>
              </a:ext>
            </a:extLst>
          </p:cNvPr>
          <p:cNvSpPr>
            <a:spLocks noGrp="1"/>
          </p:cNvSpPr>
          <p:nvPr>
            <p:ph idx="1"/>
          </p:nvPr>
        </p:nvSpPr>
        <p:spPr>
          <a:xfrm>
            <a:off x="1154954" y="2603499"/>
            <a:ext cx="10532221" cy="3825875"/>
          </a:xfrm>
        </p:spPr>
        <p:txBody>
          <a:bodyPr/>
          <a:lstStyle/>
          <a:p>
            <a:endParaRPr lang="en-IN" dirty="0"/>
          </a:p>
        </p:txBody>
      </p:sp>
    </p:spTree>
    <p:extLst>
      <p:ext uri="{BB962C8B-B14F-4D97-AF65-F5344CB8AC3E}">
        <p14:creationId xmlns:p14="http://schemas.microsoft.com/office/powerpoint/2010/main" val="4138994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17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1BB3-5B3C-41D4-37AA-D95198D93A8E}"/>
              </a:ext>
            </a:extLst>
          </p:cNvPr>
          <p:cNvSpPr>
            <a:spLocks noGrp="1"/>
          </p:cNvSpPr>
          <p:nvPr>
            <p:ph type="title"/>
          </p:nvPr>
        </p:nvSpPr>
        <p:spPr>
          <a:xfrm>
            <a:off x="1154953" y="973667"/>
            <a:ext cx="8761413" cy="706964"/>
          </a:xfrm>
        </p:spPr>
        <p:txBody>
          <a:bodyPr/>
          <a:lstStyle/>
          <a:p>
            <a:r>
              <a:rPr lang="en-US" dirty="0"/>
              <a:t>Matrix - match node and relationship format of property graph model</a:t>
            </a:r>
            <a:endParaRPr lang="en-IN" dirty="0"/>
          </a:p>
        </p:txBody>
      </p:sp>
      <p:pic>
        <p:nvPicPr>
          <p:cNvPr id="2050" name="Picture 2" descr="matrix whiteboard model2">
            <a:extLst>
              <a:ext uri="{FF2B5EF4-FFF2-40B4-BE49-F238E27FC236}">
                <a16:creationId xmlns:a16="http://schemas.microsoft.com/office/drawing/2014/main" id="{6D529B9C-9BEC-6F29-BDAE-8F68E6204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7" y="2095500"/>
            <a:ext cx="8429625"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17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DEEB-CA0C-85E7-45EE-1BFAE1203504}"/>
              </a:ext>
            </a:extLst>
          </p:cNvPr>
          <p:cNvSpPr>
            <a:spLocks noGrp="1"/>
          </p:cNvSpPr>
          <p:nvPr>
            <p:ph type="title"/>
          </p:nvPr>
        </p:nvSpPr>
        <p:spPr/>
        <p:txBody>
          <a:bodyPr/>
          <a:lstStyle/>
          <a:p>
            <a:r>
              <a:rPr lang="en-US" dirty="0"/>
              <a:t>Matrix - add labels and properties</a:t>
            </a:r>
            <a:endParaRPr lang="en-IN" dirty="0"/>
          </a:p>
        </p:txBody>
      </p:sp>
      <p:pic>
        <p:nvPicPr>
          <p:cNvPr id="3074" name="Picture 2" descr="matrix whiteboard model3">
            <a:extLst>
              <a:ext uri="{FF2B5EF4-FFF2-40B4-BE49-F238E27FC236}">
                <a16:creationId xmlns:a16="http://schemas.microsoft.com/office/drawing/2014/main" id="{2AB4C512-A5C9-C183-C613-90DB3C944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2197068"/>
            <a:ext cx="8958262" cy="435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0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931B-E7A2-DFC7-FC13-4C766776FFF5}"/>
              </a:ext>
            </a:extLst>
          </p:cNvPr>
          <p:cNvSpPr>
            <a:spLocks noGrp="1"/>
          </p:cNvSpPr>
          <p:nvPr>
            <p:ph type="title"/>
          </p:nvPr>
        </p:nvSpPr>
        <p:spPr/>
        <p:txBody>
          <a:bodyPr/>
          <a:lstStyle/>
          <a:p>
            <a:r>
              <a:rPr lang="en-IN"/>
              <a:t>Matrix - final model in Neo4j</a:t>
            </a:r>
            <a:endParaRPr lang="en-IN" dirty="0"/>
          </a:p>
        </p:txBody>
      </p:sp>
      <p:pic>
        <p:nvPicPr>
          <p:cNvPr id="4098" name="Picture 2" descr="matrix whiteboard model4">
            <a:extLst>
              <a:ext uri="{FF2B5EF4-FFF2-40B4-BE49-F238E27FC236}">
                <a16:creationId xmlns:a16="http://schemas.microsoft.com/office/drawing/2014/main" id="{D0196BA6-398B-FC23-990C-5E778763D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2033588"/>
            <a:ext cx="7272337"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1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88E8-6601-BC01-DE3E-03117773DAF2}"/>
              </a:ext>
            </a:extLst>
          </p:cNvPr>
          <p:cNvSpPr>
            <a:spLocks noGrp="1"/>
          </p:cNvSpPr>
          <p:nvPr>
            <p:ph type="title"/>
          </p:nvPr>
        </p:nvSpPr>
        <p:spPr/>
        <p:txBody>
          <a:bodyPr/>
          <a:lstStyle/>
          <a:p>
            <a:r>
              <a:rPr lang="en-IN" dirty="0"/>
              <a:t>Review - Property Graph Elements</a:t>
            </a:r>
          </a:p>
        </p:txBody>
      </p:sp>
      <p:pic>
        <p:nvPicPr>
          <p:cNvPr id="5122" name="Picture 2" descr="property graph elements">
            <a:extLst>
              <a:ext uri="{FF2B5EF4-FFF2-40B4-BE49-F238E27FC236}">
                <a16:creationId xmlns:a16="http://schemas.microsoft.com/office/drawing/2014/main" id="{19354982-CE94-FE18-A8DE-D818E51AA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21969"/>
            <a:ext cx="11430000"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42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7029-25AD-E64E-DD8E-928A3BD70969}"/>
              </a:ext>
            </a:extLst>
          </p:cNvPr>
          <p:cNvSpPr>
            <a:spLocks noGrp="1"/>
          </p:cNvSpPr>
          <p:nvPr>
            <p:ph type="title"/>
          </p:nvPr>
        </p:nvSpPr>
        <p:spPr/>
        <p:txBody>
          <a:bodyPr/>
          <a:lstStyle/>
          <a:p>
            <a:r>
              <a:rPr lang="en-IN" dirty="0"/>
              <a:t>Graph Model - Nodes</a:t>
            </a:r>
          </a:p>
        </p:txBody>
      </p:sp>
      <p:pic>
        <p:nvPicPr>
          <p:cNvPr id="6146" name="Picture 2" descr="400">
            <a:extLst>
              <a:ext uri="{FF2B5EF4-FFF2-40B4-BE49-F238E27FC236}">
                <a16:creationId xmlns:a16="http://schemas.microsoft.com/office/drawing/2014/main" id="{787A5191-45BA-5A79-402B-D0AB6EA20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9" y="2541422"/>
            <a:ext cx="6072186" cy="4316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39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59</TotalTime>
  <Words>1888</Words>
  <Application>Microsoft Office PowerPoint</Application>
  <PresentationFormat>Widescreen</PresentationFormat>
  <Paragraphs>110</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Century Gothic</vt:lpstr>
      <vt:lpstr>Nunito Sans</vt:lpstr>
      <vt:lpstr>Roboto Mono</vt:lpstr>
      <vt:lpstr>Wingdings 3</vt:lpstr>
      <vt:lpstr>Ion Boardroom</vt:lpstr>
      <vt:lpstr>Neo4j data modelling </vt:lpstr>
      <vt:lpstr>PowerPoint Presentation</vt:lpstr>
      <vt:lpstr>Overview of the Data Modeling Process</vt:lpstr>
      <vt:lpstr>Graph Data Model = Whiteboard-Friendly</vt:lpstr>
      <vt:lpstr>Matrix - match node and relationship format of property graph model</vt:lpstr>
      <vt:lpstr>Matrix - add labels and properties</vt:lpstr>
      <vt:lpstr>Matrix - final model in Neo4j</vt:lpstr>
      <vt:lpstr>Review - Property Graph Elements</vt:lpstr>
      <vt:lpstr>Graph Model - Nodes</vt:lpstr>
      <vt:lpstr>Graph Model - Labels</vt:lpstr>
      <vt:lpstr>Graph Model - Relationships</vt:lpstr>
      <vt:lpstr>Graph Model - Properties</vt:lpstr>
      <vt:lpstr>Modeling: From Relational to Graph</vt:lpstr>
      <vt:lpstr>PowerPoint Presentation</vt:lpstr>
      <vt:lpstr>Data Model Transformation Tips</vt:lpstr>
      <vt:lpstr>Data Model Transformation Tips</vt:lpstr>
      <vt:lpstr>PowerPoint Presentation</vt:lpstr>
      <vt:lpstr>PowerPoint Presentation</vt:lpstr>
      <vt:lpstr>Conversion Steps</vt:lpstr>
      <vt:lpstr>Conversion Steps</vt:lpstr>
      <vt:lpstr>Property vs Relationship</vt:lpstr>
      <vt:lpstr>Property vs Relationship</vt:lpstr>
      <vt:lpstr>Property vs Relationship</vt:lpstr>
      <vt:lpstr>Property vs Relationship</vt:lpstr>
      <vt:lpstr>Property vs Relationship</vt:lpstr>
      <vt:lpstr>Graph Modeling</vt:lpstr>
      <vt:lpstr>Write Your Queries First</vt:lpstr>
      <vt:lpstr>Prioritize Queries </vt:lpstr>
      <vt:lpstr>Test it Out </vt:lpstr>
      <vt:lpstr>Refactoring your Graph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data modelling</dc:title>
  <dc:creator>anju munoth</dc:creator>
  <cp:lastModifiedBy>anju munoth</cp:lastModifiedBy>
  <cp:revision>36</cp:revision>
  <dcterms:created xsi:type="dcterms:W3CDTF">2023-02-21T00:39:34Z</dcterms:created>
  <dcterms:modified xsi:type="dcterms:W3CDTF">2023-02-21T01:43:29Z</dcterms:modified>
</cp:coreProperties>
</file>