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257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4" r:id="rId16"/>
    <p:sldId id="393" r:id="rId17"/>
    <p:sldId id="395" r:id="rId18"/>
    <p:sldId id="396" r:id="rId19"/>
    <p:sldId id="397" r:id="rId20"/>
    <p:sldId id="398" r:id="rId21"/>
    <p:sldId id="399" r:id="rId22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726" autoAdjust="0"/>
  </p:normalViewPr>
  <p:slideViewPr>
    <p:cSldViewPr>
      <p:cViewPr>
        <p:scale>
          <a:sx n="67" d="100"/>
          <a:sy n="67" d="100"/>
        </p:scale>
        <p:origin x="150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66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11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9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/>
              <a:t>Click to edit Master subtitle style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2/19/2023</a:t>
            </a:fld>
            <a:endParaRPr kumimoji="0"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en-US" dirty="0"/>
              <a:t>Show 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2/19/2023</a:t>
            </a:fld>
            <a:endParaRPr kumimoji="0"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2/19/2023</a:t>
            </a:fld>
            <a:endParaRPr kumimoji="0"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2/19/2023</a:t>
            </a:fld>
            <a:endParaRPr kumimoji="0"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/>
              <a:t>Click to add question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n-US" dirty="0"/>
              <a:t>Click to add 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2/19/2023</a:t>
            </a:fld>
            <a:endParaRPr kumimoji="0" lang="en-US" dirty="0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/>
              <a:t>Click to add question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n-US" dirty="0"/>
              <a:t>Click to add answer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i="1" baseline="0"/>
            </a:lvl1pPr>
            <a:extLst/>
          </a:lstStyle>
          <a:p>
            <a:pPr lvl="0"/>
            <a:r>
              <a:rPr kumimoji="0" lang="en-US" dirty="0"/>
              <a:t>Click to add detail to the 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2/19/2023</a:t>
            </a:fld>
            <a:endParaRPr kumimoji="0"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/>
              <a:t>Click to add question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kumimoji="0" lang="en-US" sz="7200" dirty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kumimoji="0" lang="en-US" sz="7200" baseline="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n-US" sz="7200" dirty="0">
                <a:solidFill>
                  <a:schemeClr val="tx1">
                    <a:alpha val="40000"/>
                  </a:schemeClr>
                </a:solidFill>
              </a:rPr>
              <a:t>or FALSE?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kumimoji="0"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kumimoji="0"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2/19/2023</a:t>
            </a:fld>
            <a:endParaRPr kumimoji="0"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/>
              <a:t>Click to add question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kumimoji="0" lang="en-US" sz="7200" dirty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kumimoji="0" lang="en-US" sz="7200" baseline="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n-US" sz="7200" dirty="0">
                <a:solidFill>
                  <a:schemeClr val="tx1">
                    <a:alpha val="40000"/>
                  </a:schemeClr>
                </a:solidFill>
              </a:rPr>
              <a:t>or FALSE?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kumimoji="0"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kumimoji="0"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item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item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item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item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item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2/19/2023</a:t>
            </a:fld>
            <a:endParaRPr kumimoji="0"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match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match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match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match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match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i="1" baseline="0"/>
            </a:lvl1pPr>
            <a:extLst/>
          </a:lstStyle>
          <a:p>
            <a:r>
              <a:rPr kumimoji="0" lang="en-US" dirty="0"/>
              <a:t>Click to type your question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1" hangingPunct="1"/>
            <a:r>
              <a:rPr kumimoji="0" lang="en-US"/>
              <a:t>Click to edit Master title style</a:t>
            </a:r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1" hangingPunct="1"/>
            <a:r>
              <a:rPr kumimoji="0" lang="en-US"/>
              <a:t>Click to edit Master text styles</a:t>
            </a:r>
          </a:p>
          <a:p>
            <a:pPr lvl="1" eaLnBrk="1" latinLnBrk="1" hangingPunct="1"/>
            <a:r>
              <a:rPr kumimoji="0" lang="en-US"/>
              <a:t>Second level</a:t>
            </a:r>
          </a:p>
          <a:p>
            <a:pPr lvl="2" eaLnBrk="1" latinLnBrk="1" hangingPunct="1"/>
            <a:r>
              <a:rPr kumimoji="0" lang="en-US"/>
              <a:t>Third level</a:t>
            </a:r>
          </a:p>
          <a:p>
            <a:pPr lvl="3" eaLnBrk="1" latinLnBrk="1" hangingPunct="1"/>
            <a:r>
              <a:rPr kumimoji="0" lang="en-US"/>
              <a:t>Fourth level</a:t>
            </a:r>
          </a:p>
          <a:p>
            <a:pPr lvl="4" eaLnBrk="1" latinLnBrk="1" hangingPunct="1"/>
            <a:r>
              <a:rPr kumimoji="0" lang="en-US"/>
              <a:t>Fifth level</a:t>
            </a:r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sz="1100"/>
            </a:lvl1pPr>
            <a:extLst/>
          </a:lstStyle>
          <a:p>
            <a:pPr algn="r"/>
            <a:fld id="{8F67D422-08A8-451B-9A67-21962FC4B660}" type="datetimeFigureOut">
              <a:rPr kumimoji="0" lang="en-US" sz="1100" smtClean="0"/>
              <a:pPr algn="r"/>
              <a:t>2/19/2023</a:t>
            </a:fld>
            <a:endParaRPr kumimoji="0"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sz="1200"/>
            </a:lvl1pPr>
            <a:extLst/>
          </a:lstStyle>
          <a:p>
            <a:endParaRPr kumimoji="0"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sz="1200"/>
            </a:lvl1pPr>
            <a:extLst/>
          </a:lstStyle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rtl="0" eaLnBrk="1" latinLnBrk="0" hangingPunct="1">
        <a:spcBef>
          <a:spcPct val="0"/>
        </a:spcBef>
        <a:buNone/>
        <a:defRPr kumimoji="0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NorthWind</a:t>
            </a:r>
            <a:r>
              <a:rPr lang="en-US" dirty="0"/>
              <a:t> Quiz </a:t>
            </a:r>
          </a:p>
        </p:txBody>
      </p:sp>
      <p:sp>
        <p:nvSpPr>
          <p:cNvPr id="18" name="Rectangle 2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Neo4j </a:t>
            </a:r>
          </a:p>
          <a:p>
            <a:r>
              <a:rPr lang="en-US" dirty="0"/>
              <a:t>k. </a:t>
            </a:r>
            <a:r>
              <a:rPr lang="en-US" dirty="0" err="1"/>
              <a:t>Anju</a:t>
            </a:r>
            <a:r>
              <a:rPr lang="en-US" dirty="0"/>
              <a:t> Munoth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3502-C6B5-BBB0-FF0D-3E5F8026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  <a:t>Relate product </a:t>
            </a:r>
            <a:r>
              <a:rPr lang="en-IN" b="1" i="0" dirty="0" err="1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  <a:t>catalog</a:t>
            </a:r>
            <a:r>
              <a:rPr lang="en-IN" b="1" i="0" dirty="0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  <a:t> data</a:t>
            </a:r>
            <a:br>
              <a:rPr lang="en-IN" b="1" i="0" dirty="0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</a:br>
            <a:r>
              <a:rPr lang="en-US" b="0" i="1" dirty="0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  <a:t>Transform foreign key references into data relationships</a:t>
            </a:r>
            <a:br>
              <a:rPr lang="en-IN" b="1" i="0" dirty="0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F42B7-58CF-3B63-68B3-49EAD611DD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514600"/>
            <a:ext cx="8229600" cy="35052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p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Product</a:t>
            </a:r>
            <a:r>
              <a:rPr lang="en-US" dirty="0">
                <a:solidFill>
                  <a:srgbClr val="586E75"/>
                </a:solidFill>
                <a:effectLst/>
              </a:rPr>
              <a:t>),(</a:t>
            </a:r>
            <a:r>
              <a:rPr lang="en-US" dirty="0" err="1">
                <a:solidFill>
                  <a:srgbClr val="000000"/>
                </a:solidFill>
                <a:effectLst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Category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</a:rPr>
              <a:t>p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categoryID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categoryID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p</a:t>
            </a:r>
            <a:r>
              <a:rPr lang="en-US" dirty="0">
                <a:solidFill>
                  <a:srgbClr val="586E75"/>
                </a:solidFill>
                <a:effectLst/>
              </a:rPr>
              <a:t>)-[:</a:t>
            </a:r>
            <a:r>
              <a:rPr lang="en-US" dirty="0">
                <a:solidFill>
                  <a:srgbClr val="333333"/>
                </a:solidFill>
                <a:effectLst/>
              </a:rPr>
              <a:t>PART_OF</a:t>
            </a:r>
            <a:r>
              <a:rPr lang="en-US" dirty="0">
                <a:solidFill>
                  <a:srgbClr val="586E75"/>
                </a:solidFill>
                <a:effectLst/>
              </a:rPr>
              <a:t>]-&gt;(</a:t>
            </a:r>
            <a:r>
              <a:rPr lang="en-US" dirty="0">
                <a:solidFill>
                  <a:srgbClr val="000000"/>
                </a:solidFill>
                <a:effectLst/>
              </a:rPr>
              <a:t>c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701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3502-C6B5-BBB0-FF0D-3E5F8026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  <a:t>Relate product </a:t>
            </a:r>
            <a:r>
              <a:rPr lang="en-IN" b="1" i="0" dirty="0" err="1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  <a:t>catalog</a:t>
            </a:r>
            <a:r>
              <a:rPr lang="en-IN" b="1" i="0" dirty="0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  <a:t> data</a:t>
            </a:r>
            <a:br>
              <a:rPr lang="en-IN" b="1" i="0" dirty="0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</a:br>
            <a:r>
              <a:rPr lang="en-US" b="0" i="1" dirty="0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  <a:t>Transform foreign key references into data relationships</a:t>
            </a:r>
            <a:br>
              <a:rPr lang="en-IN" b="1" i="0" dirty="0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F42B7-58CF-3B63-68B3-49EAD611DD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514600"/>
            <a:ext cx="8229600" cy="35052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p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Product</a:t>
            </a:r>
            <a:r>
              <a:rPr lang="en-US" dirty="0">
                <a:solidFill>
                  <a:srgbClr val="586E75"/>
                </a:solidFill>
                <a:effectLst/>
              </a:rPr>
              <a:t>),(</a:t>
            </a:r>
            <a:r>
              <a:rPr lang="en-US" dirty="0" err="1">
                <a:solidFill>
                  <a:srgbClr val="333333"/>
                </a:solidFill>
                <a:effectLst/>
              </a:rPr>
              <a:t>s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Supplier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</a:rPr>
              <a:t>p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supplierID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</a:rPr>
              <a:t>s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supplierID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s</a:t>
            </a:r>
            <a:r>
              <a:rPr lang="en-US" dirty="0">
                <a:solidFill>
                  <a:srgbClr val="586E75"/>
                </a:solidFill>
                <a:effectLst/>
              </a:rPr>
              <a:t>)-[:</a:t>
            </a:r>
            <a:r>
              <a:rPr lang="en-US" dirty="0">
                <a:solidFill>
                  <a:srgbClr val="333333"/>
                </a:solidFill>
                <a:effectLst/>
              </a:rPr>
              <a:t>SUPPLIES</a:t>
            </a:r>
            <a:r>
              <a:rPr lang="en-US" dirty="0">
                <a:solidFill>
                  <a:srgbClr val="586E75"/>
                </a:solidFill>
                <a:effectLst/>
              </a:rPr>
              <a:t>]-&gt;(</a:t>
            </a:r>
            <a:r>
              <a:rPr lang="en-US" dirty="0">
                <a:solidFill>
                  <a:srgbClr val="333333"/>
                </a:solidFill>
                <a:effectLst/>
              </a:rPr>
              <a:t>p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354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E69F-7FB4-FE0F-D44E-5FC789A72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  <a:t>What categories of food does each supplier supply?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C412F-E62B-601E-39F8-4AF8C547E3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2887" y="2057400"/>
            <a:ext cx="8229600" cy="40386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s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Supplier</a:t>
            </a:r>
            <a:r>
              <a:rPr lang="en-US" dirty="0">
                <a:solidFill>
                  <a:srgbClr val="586E75"/>
                </a:solidFill>
                <a:effectLst/>
              </a:rPr>
              <a:t>)--&gt;(:</a:t>
            </a:r>
            <a:r>
              <a:rPr lang="en-US" dirty="0">
                <a:solidFill>
                  <a:srgbClr val="333333"/>
                </a:solidFill>
                <a:effectLst/>
              </a:rPr>
              <a:t>Product</a:t>
            </a:r>
            <a:r>
              <a:rPr lang="en-US" dirty="0">
                <a:solidFill>
                  <a:srgbClr val="586E75"/>
                </a:solidFill>
                <a:effectLst/>
              </a:rPr>
              <a:t>)--&gt;(</a:t>
            </a:r>
            <a:r>
              <a:rPr lang="en-US" dirty="0" err="1">
                <a:solidFill>
                  <a:srgbClr val="000000"/>
                </a:solidFill>
                <a:effectLst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Category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</a:rPr>
              <a:t>s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companyName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Company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collect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</a:rPr>
              <a:t>distinct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categoryName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Categories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320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A008-EDF1-B864-78DC-721093CD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  <a:t>Find the produce suppliers.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E3130-6DC1-5F37-73B1-5758507FB8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057400"/>
            <a:ext cx="8229600" cy="4495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Category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 err="1">
                <a:solidFill>
                  <a:srgbClr val="333333"/>
                </a:solidFill>
                <a:effectLst/>
              </a:rPr>
              <a:t>categoryName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"Produce"</a:t>
            </a:r>
            <a:r>
              <a:rPr lang="en-US" dirty="0">
                <a:solidFill>
                  <a:srgbClr val="586E75"/>
                </a:solidFill>
                <a:effectLst/>
              </a:rPr>
              <a:t>})&lt;--(:</a:t>
            </a:r>
            <a:r>
              <a:rPr lang="en-US" dirty="0">
                <a:solidFill>
                  <a:srgbClr val="333333"/>
                </a:solidFill>
                <a:effectLst/>
              </a:rPr>
              <a:t>Product</a:t>
            </a:r>
            <a:r>
              <a:rPr lang="en-US" dirty="0">
                <a:solidFill>
                  <a:srgbClr val="586E75"/>
                </a:solidFill>
                <a:effectLst/>
              </a:rPr>
              <a:t>)&lt;--(</a:t>
            </a:r>
            <a:r>
              <a:rPr lang="en-US" dirty="0" err="1">
                <a:solidFill>
                  <a:srgbClr val="333333"/>
                </a:solidFill>
                <a:effectLst/>
              </a:rPr>
              <a:t>s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Supplier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DISTINCT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</a:rPr>
              <a:t>s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companyName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</a:rPr>
              <a:t>ProduceSuppliers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405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9FF443-2F62-CB6C-D6B0-6B05FE5EC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791" y="152400"/>
            <a:ext cx="5557041" cy="64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79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0348-2B38-D07C-4069-A5BCEA261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  <a:t>Load customer data.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0E781-1456-CB27-958E-727531C149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2438400"/>
            <a:ext cx="8229600" cy="3810000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rgbClr val="859900"/>
                </a:solidFill>
                <a:effectLst/>
              </a:rPr>
              <a:t>LOAD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CSV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WITH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HEADERS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FROM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"https://data.neo4j.com/</a:t>
            </a:r>
            <a:r>
              <a:rPr lang="en-IN" dirty="0" err="1">
                <a:solidFill>
                  <a:srgbClr val="B58900"/>
                </a:solidFill>
                <a:effectLst/>
              </a:rPr>
              <a:t>northwind</a:t>
            </a:r>
            <a:r>
              <a:rPr lang="en-IN" dirty="0">
                <a:solidFill>
                  <a:srgbClr val="B58900"/>
                </a:solidFill>
                <a:effectLst/>
              </a:rPr>
              <a:t>/customers.csv"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AS</a:t>
            </a:r>
            <a:r>
              <a:rPr lang="en-IN" dirty="0">
                <a:solidFill>
                  <a:srgbClr val="333333"/>
                </a:solidFill>
                <a:effectLst/>
              </a:rPr>
              <a:t> row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 err="1">
                <a:solidFill>
                  <a:srgbClr val="333333"/>
                </a:solidFill>
                <a:effectLst/>
              </a:rPr>
              <a:t>n</a:t>
            </a:r>
            <a:r>
              <a:rPr lang="en-IN" dirty="0" err="1">
                <a:solidFill>
                  <a:srgbClr val="586E75"/>
                </a:solidFill>
                <a:effectLst/>
              </a:rPr>
              <a:t>:</a:t>
            </a:r>
            <a:r>
              <a:rPr lang="en-IN" dirty="0" err="1">
                <a:solidFill>
                  <a:srgbClr val="333333"/>
                </a:solidFill>
                <a:effectLst/>
              </a:rPr>
              <a:t>Customer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859900"/>
                </a:solidFill>
                <a:effectLst/>
              </a:rPr>
              <a:t>SET</a:t>
            </a:r>
            <a:r>
              <a:rPr lang="en-IN" dirty="0">
                <a:solidFill>
                  <a:srgbClr val="333333"/>
                </a:solidFill>
                <a:effectLst/>
              </a:rPr>
              <a:t> n </a:t>
            </a:r>
            <a:r>
              <a:rPr lang="en-IN" dirty="0">
                <a:solidFill>
                  <a:srgbClr val="586E75"/>
                </a:solidFill>
                <a:effectLst/>
              </a:rPr>
              <a:t>=</a:t>
            </a:r>
            <a:r>
              <a:rPr lang="en-IN" dirty="0">
                <a:solidFill>
                  <a:srgbClr val="333333"/>
                </a:solidFill>
                <a:effectLst/>
              </a:rPr>
              <a:t> row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6341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7779-3889-0C93-F2A2-10678F04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  <a:t>Load order data.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8191C-4605-ECAC-E2ED-9E8C4D0780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2887" y="2133600"/>
            <a:ext cx="8229600" cy="4038600"/>
          </a:xfrm>
        </p:spPr>
        <p:txBody>
          <a:bodyPr>
            <a:normAutofit fontScale="92500"/>
          </a:bodyPr>
          <a:lstStyle/>
          <a:p>
            <a:r>
              <a:rPr lang="en-IN" dirty="0">
                <a:solidFill>
                  <a:srgbClr val="859900"/>
                </a:solidFill>
                <a:effectLst/>
              </a:rPr>
              <a:t>LOAD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CSV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WITH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HEADERS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FROM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"https://data.neo4j.com/</a:t>
            </a:r>
            <a:r>
              <a:rPr lang="en-IN" dirty="0" err="1">
                <a:solidFill>
                  <a:srgbClr val="B58900"/>
                </a:solidFill>
                <a:effectLst/>
              </a:rPr>
              <a:t>northwind</a:t>
            </a:r>
            <a:r>
              <a:rPr lang="en-IN" dirty="0">
                <a:solidFill>
                  <a:srgbClr val="B58900"/>
                </a:solidFill>
                <a:effectLst/>
              </a:rPr>
              <a:t>/orders.csv"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AS</a:t>
            </a:r>
            <a:r>
              <a:rPr lang="en-IN" dirty="0">
                <a:solidFill>
                  <a:srgbClr val="333333"/>
                </a:solidFill>
                <a:effectLst/>
              </a:rPr>
              <a:t> row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 err="1">
                <a:solidFill>
                  <a:srgbClr val="333333"/>
                </a:solidFill>
                <a:effectLst/>
              </a:rPr>
              <a:t>n</a:t>
            </a:r>
            <a:r>
              <a:rPr lang="en-IN" dirty="0" err="1">
                <a:solidFill>
                  <a:srgbClr val="586E75"/>
                </a:solidFill>
                <a:effectLst/>
              </a:rPr>
              <a:t>:</a:t>
            </a:r>
            <a:r>
              <a:rPr lang="en-IN" dirty="0" err="1">
                <a:solidFill>
                  <a:srgbClr val="859900"/>
                </a:solidFill>
                <a:effectLst/>
              </a:rPr>
              <a:t>Order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859900"/>
                </a:solidFill>
                <a:effectLst/>
              </a:rPr>
              <a:t>SET</a:t>
            </a:r>
            <a:r>
              <a:rPr lang="en-IN" dirty="0">
                <a:solidFill>
                  <a:srgbClr val="333333"/>
                </a:solidFill>
                <a:effectLst/>
              </a:rPr>
              <a:t> n </a:t>
            </a:r>
            <a:r>
              <a:rPr lang="en-IN" dirty="0">
                <a:solidFill>
                  <a:srgbClr val="586E75"/>
                </a:solidFill>
                <a:effectLst/>
              </a:rPr>
              <a:t>=</a:t>
            </a:r>
            <a:r>
              <a:rPr lang="en-IN" dirty="0">
                <a:solidFill>
                  <a:srgbClr val="333333"/>
                </a:solidFill>
                <a:effectLst/>
              </a:rPr>
              <a:t> row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4963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57E0-D984-F966-E103-CB18680B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  <a:t>Index customer orders data</a:t>
            </a:r>
            <a:br>
              <a:rPr lang="en-IN" b="1" i="0" dirty="0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69368-F42B-0FF9-9F55-A836C4F7EA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462212"/>
            <a:ext cx="8229600" cy="39624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INDEX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FOR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n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Customer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ON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n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customerID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</a:p>
          <a:p>
            <a:endParaRPr lang="en-US" dirty="0">
              <a:solidFill>
                <a:srgbClr val="586E75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INDEX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FOR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o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859900"/>
                </a:solidFill>
                <a:effectLst/>
              </a:rPr>
              <a:t>Order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ON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o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orderID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endParaRPr lang="en-US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0278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3512-0A75-2CC3-6BB3-BE81CA21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1" dirty="0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  <a:t>Create </a:t>
            </a:r>
            <a:r>
              <a:rPr lang="en-US" b="0" i="1" dirty="0" err="1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  <a:t>releationships</a:t>
            </a:r>
            <a:r>
              <a:rPr lang="en-US" b="0" i="1" dirty="0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  <a:t> between customers and orders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ED59D-E8AF-E06A-F758-0109830C93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1981200"/>
            <a:ext cx="8229600" cy="39624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n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Customer</a:t>
            </a:r>
            <a:r>
              <a:rPr lang="en-US" dirty="0">
                <a:solidFill>
                  <a:srgbClr val="586E75"/>
                </a:solidFill>
                <a:effectLst/>
              </a:rPr>
              <a:t>),(</a:t>
            </a:r>
            <a:r>
              <a:rPr lang="en-US" dirty="0" err="1">
                <a:solidFill>
                  <a:srgbClr val="333333"/>
                </a:solidFill>
                <a:effectLst/>
              </a:rPr>
              <a:t>o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859900"/>
                </a:solidFill>
                <a:effectLst/>
              </a:rPr>
              <a:t>Order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</a:rPr>
              <a:t>n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customerID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</a:rPr>
              <a:t>o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customerID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)-[:</a:t>
            </a:r>
            <a:r>
              <a:rPr lang="en-US" dirty="0">
                <a:solidFill>
                  <a:srgbClr val="333333"/>
                </a:solidFill>
                <a:effectLst/>
              </a:rPr>
              <a:t>PURCHASED</a:t>
            </a:r>
            <a:r>
              <a:rPr lang="en-US" dirty="0">
                <a:solidFill>
                  <a:srgbClr val="586E75"/>
                </a:solidFill>
                <a:effectLst/>
              </a:rPr>
              <a:t>]-&gt;(</a:t>
            </a:r>
            <a:r>
              <a:rPr lang="en-US" dirty="0">
                <a:solidFill>
                  <a:srgbClr val="333333"/>
                </a:solidFill>
                <a:effectLst/>
              </a:rPr>
              <a:t>o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157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7C65-CA2A-A4BC-4C67-78A1D78A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  <a:t>Promote customer orders data</a:t>
            </a:r>
            <a:br>
              <a:rPr lang="en-US" b="1" i="0" dirty="0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</a:br>
            <a:r>
              <a:rPr lang="en-US" b="0" i="1" dirty="0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  <a:t>Transform join records into relationships</a:t>
            </a:r>
            <a:br>
              <a:rPr lang="en-US" b="0" i="0" dirty="0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EA21D-F24D-FF8E-FC99-1A1D3EDCDB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4724400"/>
          </a:xfrm>
        </p:spPr>
        <p:txBody>
          <a:bodyPr>
            <a:normAutofit fontScale="62500" lnSpcReduction="20000"/>
          </a:bodyPr>
          <a:lstStyle/>
          <a:p>
            <a:r>
              <a:rPr lang="en-IN" dirty="0">
                <a:solidFill>
                  <a:srgbClr val="859900"/>
                </a:solidFill>
                <a:effectLst/>
              </a:rPr>
              <a:t>LOAD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CSV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WITH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HEADERS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FROM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"https://data.neo4j.com/</a:t>
            </a:r>
            <a:r>
              <a:rPr lang="en-IN" dirty="0" err="1">
                <a:solidFill>
                  <a:srgbClr val="B58900"/>
                </a:solidFill>
                <a:effectLst/>
              </a:rPr>
              <a:t>northwind</a:t>
            </a:r>
            <a:r>
              <a:rPr lang="en-IN" dirty="0">
                <a:solidFill>
                  <a:srgbClr val="B58900"/>
                </a:solidFill>
                <a:effectLst/>
              </a:rPr>
              <a:t>/order-details.csv"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AS</a:t>
            </a:r>
            <a:r>
              <a:rPr lang="en-IN" dirty="0">
                <a:solidFill>
                  <a:srgbClr val="333333"/>
                </a:solidFill>
                <a:effectLst/>
              </a:rPr>
              <a:t> row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859900"/>
                </a:solidFill>
                <a:effectLst/>
              </a:rPr>
              <a:t>MATCH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 err="1">
                <a:solidFill>
                  <a:srgbClr val="333333"/>
                </a:solidFill>
                <a:effectLst/>
              </a:rPr>
              <a:t>p</a:t>
            </a:r>
            <a:r>
              <a:rPr lang="en-IN" dirty="0" err="1">
                <a:solidFill>
                  <a:srgbClr val="586E75"/>
                </a:solidFill>
                <a:effectLst/>
              </a:rPr>
              <a:t>:</a:t>
            </a:r>
            <a:r>
              <a:rPr lang="en-IN" dirty="0" err="1">
                <a:solidFill>
                  <a:srgbClr val="333333"/>
                </a:solidFill>
                <a:effectLst/>
              </a:rPr>
              <a:t>Product</a:t>
            </a:r>
            <a:r>
              <a:rPr lang="en-IN" dirty="0">
                <a:solidFill>
                  <a:srgbClr val="586E75"/>
                </a:solidFill>
                <a:effectLst/>
              </a:rPr>
              <a:t>),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 err="1">
                <a:solidFill>
                  <a:srgbClr val="333333"/>
                </a:solidFill>
                <a:effectLst/>
              </a:rPr>
              <a:t>o</a:t>
            </a:r>
            <a:r>
              <a:rPr lang="en-IN" dirty="0" err="1">
                <a:solidFill>
                  <a:srgbClr val="586E75"/>
                </a:solidFill>
                <a:effectLst/>
              </a:rPr>
              <a:t>:</a:t>
            </a:r>
            <a:r>
              <a:rPr lang="en-IN" dirty="0" err="1">
                <a:solidFill>
                  <a:srgbClr val="859900"/>
                </a:solidFill>
                <a:effectLst/>
              </a:rPr>
              <a:t>Order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859900"/>
                </a:solidFill>
                <a:effectLst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 err="1">
                <a:solidFill>
                  <a:srgbClr val="333333"/>
                </a:solidFill>
                <a:effectLst/>
              </a:rPr>
              <a:t>p</a:t>
            </a:r>
            <a:r>
              <a:rPr lang="en-IN" dirty="0" err="1">
                <a:solidFill>
                  <a:srgbClr val="586E75"/>
                </a:solidFill>
                <a:effectLst/>
              </a:rPr>
              <a:t>.</a:t>
            </a:r>
            <a:r>
              <a:rPr lang="en-IN" dirty="0" err="1">
                <a:solidFill>
                  <a:srgbClr val="333333"/>
                </a:solidFill>
                <a:effectLst/>
              </a:rPr>
              <a:t>productID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=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 err="1">
                <a:solidFill>
                  <a:srgbClr val="333333"/>
                </a:solidFill>
                <a:effectLst/>
              </a:rPr>
              <a:t>row</a:t>
            </a:r>
            <a:r>
              <a:rPr lang="en-IN" dirty="0" err="1">
                <a:solidFill>
                  <a:srgbClr val="586E75"/>
                </a:solidFill>
                <a:effectLst/>
              </a:rPr>
              <a:t>.</a:t>
            </a:r>
            <a:r>
              <a:rPr lang="en-IN" dirty="0" err="1">
                <a:solidFill>
                  <a:srgbClr val="333333"/>
                </a:solidFill>
                <a:effectLst/>
              </a:rPr>
              <a:t>productID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AND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 err="1">
                <a:solidFill>
                  <a:srgbClr val="333333"/>
                </a:solidFill>
                <a:effectLst/>
              </a:rPr>
              <a:t>o</a:t>
            </a:r>
            <a:r>
              <a:rPr lang="en-IN" dirty="0" err="1">
                <a:solidFill>
                  <a:srgbClr val="586E75"/>
                </a:solidFill>
                <a:effectLst/>
              </a:rPr>
              <a:t>.</a:t>
            </a:r>
            <a:r>
              <a:rPr lang="en-IN" dirty="0" err="1">
                <a:solidFill>
                  <a:srgbClr val="333333"/>
                </a:solidFill>
                <a:effectLst/>
              </a:rPr>
              <a:t>orderID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=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 err="1">
                <a:solidFill>
                  <a:srgbClr val="333333"/>
                </a:solidFill>
                <a:effectLst/>
              </a:rPr>
              <a:t>row</a:t>
            </a:r>
            <a:r>
              <a:rPr lang="en-IN" dirty="0" err="1">
                <a:solidFill>
                  <a:srgbClr val="586E75"/>
                </a:solidFill>
                <a:effectLst/>
              </a:rPr>
              <a:t>.</a:t>
            </a:r>
            <a:r>
              <a:rPr lang="en-IN" dirty="0" err="1">
                <a:solidFill>
                  <a:srgbClr val="333333"/>
                </a:solidFill>
                <a:effectLst/>
              </a:rPr>
              <a:t>orderID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o</a:t>
            </a:r>
            <a:r>
              <a:rPr lang="en-IN" dirty="0">
                <a:solidFill>
                  <a:srgbClr val="586E75"/>
                </a:solidFill>
                <a:effectLst/>
              </a:rPr>
              <a:t>)-[</a:t>
            </a:r>
            <a:r>
              <a:rPr lang="en-IN" dirty="0" err="1">
                <a:solidFill>
                  <a:srgbClr val="333333"/>
                </a:solidFill>
                <a:effectLst/>
              </a:rPr>
              <a:t>details</a:t>
            </a:r>
            <a:r>
              <a:rPr lang="en-IN" dirty="0" err="1">
                <a:solidFill>
                  <a:srgbClr val="586E75"/>
                </a:solidFill>
                <a:effectLst/>
              </a:rPr>
              <a:t>:</a:t>
            </a:r>
            <a:r>
              <a:rPr lang="en-IN" dirty="0" err="1">
                <a:solidFill>
                  <a:srgbClr val="333333"/>
                </a:solidFill>
                <a:effectLst/>
              </a:rPr>
              <a:t>ORDERS</a:t>
            </a:r>
            <a:r>
              <a:rPr lang="en-IN" dirty="0">
                <a:solidFill>
                  <a:srgbClr val="586E75"/>
                </a:solidFill>
                <a:effectLst/>
              </a:rPr>
              <a:t>]-&gt;(</a:t>
            </a:r>
            <a:r>
              <a:rPr lang="en-IN" dirty="0">
                <a:solidFill>
                  <a:srgbClr val="333333"/>
                </a:solidFill>
                <a:effectLst/>
              </a:rPr>
              <a:t>p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859900"/>
                </a:solidFill>
                <a:effectLst/>
              </a:rPr>
              <a:t>SET</a:t>
            </a:r>
            <a:r>
              <a:rPr lang="en-IN" dirty="0">
                <a:solidFill>
                  <a:srgbClr val="333333"/>
                </a:solidFill>
                <a:effectLst/>
              </a:rPr>
              <a:t> details </a:t>
            </a:r>
            <a:r>
              <a:rPr lang="en-IN" dirty="0">
                <a:solidFill>
                  <a:srgbClr val="586E75"/>
                </a:solidFill>
                <a:effectLst/>
              </a:rPr>
              <a:t>=</a:t>
            </a:r>
            <a:r>
              <a:rPr lang="en-IN" dirty="0">
                <a:solidFill>
                  <a:srgbClr val="333333"/>
                </a:solidFill>
                <a:effectLst/>
              </a:rPr>
              <a:t> row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 err="1">
                <a:solidFill>
                  <a:srgbClr val="333333"/>
                </a:solidFill>
                <a:effectLst/>
              </a:rPr>
              <a:t>details</a:t>
            </a:r>
            <a:r>
              <a:rPr lang="en-IN" dirty="0" err="1">
                <a:solidFill>
                  <a:srgbClr val="586E75"/>
                </a:solidFill>
                <a:effectLst/>
              </a:rPr>
              <a:t>.</a:t>
            </a:r>
            <a:r>
              <a:rPr lang="en-IN" dirty="0" err="1">
                <a:solidFill>
                  <a:srgbClr val="333333"/>
                </a:solidFill>
                <a:effectLst/>
              </a:rPr>
              <a:t>quantity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=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 err="1">
                <a:solidFill>
                  <a:srgbClr val="333333"/>
                </a:solidFill>
                <a:effectLst/>
              </a:rPr>
              <a:t>toInteger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 err="1">
                <a:solidFill>
                  <a:srgbClr val="333333"/>
                </a:solidFill>
                <a:effectLst/>
              </a:rPr>
              <a:t>row</a:t>
            </a:r>
            <a:r>
              <a:rPr lang="en-IN" dirty="0" err="1">
                <a:solidFill>
                  <a:srgbClr val="586E75"/>
                </a:solidFill>
                <a:effectLst/>
              </a:rPr>
              <a:t>.</a:t>
            </a:r>
            <a:r>
              <a:rPr lang="en-IN" dirty="0" err="1">
                <a:solidFill>
                  <a:srgbClr val="333333"/>
                </a:solidFill>
                <a:effectLst/>
              </a:rPr>
              <a:t>quantity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317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97A2A4F-03E4-ED37-AB49-9671223F9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87" r="8002"/>
          <a:stretch/>
        </p:blipFill>
        <p:spPr>
          <a:xfrm>
            <a:off x="705808" y="609600"/>
            <a:ext cx="6990392" cy="56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72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9196A-5ABA-AB14-72A6-A7763102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  <a:t>How many products did each customer purchase?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EC199-32D4-5D78-07CF-1DF5755C3F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cust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Customer</a:t>
            </a:r>
            <a:r>
              <a:rPr lang="en-US" dirty="0">
                <a:solidFill>
                  <a:srgbClr val="586E75"/>
                </a:solidFill>
                <a:effectLst/>
              </a:rPr>
              <a:t>)-[:</a:t>
            </a:r>
            <a:r>
              <a:rPr lang="en-US" dirty="0">
                <a:solidFill>
                  <a:srgbClr val="333333"/>
                </a:solidFill>
                <a:effectLst/>
              </a:rPr>
              <a:t>PURCHASED</a:t>
            </a:r>
            <a:r>
              <a:rPr lang="en-US" dirty="0">
                <a:solidFill>
                  <a:srgbClr val="586E75"/>
                </a:solidFill>
                <a:effectLst/>
              </a:rPr>
              <a:t>]-&gt;(:</a:t>
            </a:r>
            <a:r>
              <a:rPr lang="en-US" dirty="0">
                <a:solidFill>
                  <a:srgbClr val="859900"/>
                </a:solidFill>
                <a:effectLst/>
              </a:rPr>
              <a:t>Order</a:t>
            </a:r>
            <a:r>
              <a:rPr lang="en-US" dirty="0">
                <a:solidFill>
                  <a:srgbClr val="586E75"/>
                </a:solidFill>
                <a:effectLst/>
              </a:rPr>
              <a:t>)-[</a:t>
            </a:r>
            <a:r>
              <a:rPr lang="en-US" dirty="0" err="1">
                <a:solidFill>
                  <a:srgbClr val="333333"/>
                </a:solidFill>
                <a:effectLst/>
              </a:rPr>
              <a:t>o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ORDERS</a:t>
            </a:r>
            <a:r>
              <a:rPr lang="en-US" dirty="0">
                <a:solidFill>
                  <a:srgbClr val="586E75"/>
                </a:solidFill>
                <a:effectLst/>
              </a:rPr>
              <a:t>]-&gt;(</a:t>
            </a:r>
            <a:r>
              <a:rPr lang="en-US" dirty="0" err="1">
                <a:solidFill>
                  <a:srgbClr val="333333"/>
                </a:solidFill>
                <a:effectLst/>
              </a:rPr>
              <a:t>p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Product</a:t>
            </a:r>
            <a:r>
              <a:rPr lang="en-US" dirty="0">
                <a:solidFill>
                  <a:srgbClr val="586E75"/>
                </a:solidFill>
                <a:effectLst/>
              </a:rPr>
              <a:t>),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333333"/>
                </a:solidFill>
                <a:effectLst/>
              </a:rPr>
              <a:t> 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p</a:t>
            </a:r>
            <a:r>
              <a:rPr lang="en-US" dirty="0">
                <a:solidFill>
                  <a:srgbClr val="586E75"/>
                </a:solidFill>
                <a:effectLst/>
              </a:rPr>
              <a:t>)-[:</a:t>
            </a:r>
            <a:r>
              <a:rPr lang="en-US" dirty="0">
                <a:solidFill>
                  <a:srgbClr val="333333"/>
                </a:solidFill>
                <a:effectLst/>
              </a:rPr>
              <a:t>PART_OF</a:t>
            </a:r>
            <a:r>
              <a:rPr lang="en-US" dirty="0">
                <a:solidFill>
                  <a:srgbClr val="586E75"/>
                </a:solidFill>
                <a:effectLst/>
              </a:rPr>
              <a:t>]-&gt;(</a:t>
            </a:r>
            <a:r>
              <a:rPr lang="en-US" dirty="0" err="1">
                <a:solidFill>
                  <a:srgbClr val="000000"/>
                </a:solidFill>
                <a:effectLst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Category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 err="1">
                <a:solidFill>
                  <a:srgbClr val="333333"/>
                </a:solidFill>
                <a:effectLst/>
              </a:rPr>
              <a:t>categoryName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"Produce"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DISTINCT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</a:rPr>
              <a:t>cust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contactName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</a:rPr>
              <a:t>CustomerName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SUM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o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quantity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</a:rPr>
              <a:t>TotalProductsPurchased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42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6023-2A77-FAD4-FBA2-15CDF8C6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  <a:t>Load product data.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63520-CF3C-BD80-7F57-9A2C95D082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4876800"/>
          </a:xfrm>
        </p:spPr>
        <p:txBody>
          <a:bodyPr>
            <a:normAutofit fontScale="55000" lnSpcReduction="20000"/>
          </a:bodyPr>
          <a:lstStyle/>
          <a:p>
            <a:r>
              <a:rPr lang="en-IN" dirty="0">
                <a:solidFill>
                  <a:srgbClr val="859900"/>
                </a:solidFill>
                <a:effectLst/>
              </a:rPr>
              <a:t>LOAD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CSV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WITH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HEADERS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FROM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"https://data.neo4j.com/</a:t>
            </a:r>
            <a:r>
              <a:rPr lang="en-IN" dirty="0" err="1">
                <a:solidFill>
                  <a:srgbClr val="B58900"/>
                </a:solidFill>
                <a:effectLst/>
              </a:rPr>
              <a:t>northwind</a:t>
            </a:r>
            <a:r>
              <a:rPr lang="en-IN" dirty="0">
                <a:solidFill>
                  <a:srgbClr val="B58900"/>
                </a:solidFill>
                <a:effectLst/>
              </a:rPr>
              <a:t>/products.csv"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AS</a:t>
            </a:r>
            <a:r>
              <a:rPr lang="en-IN" dirty="0">
                <a:solidFill>
                  <a:srgbClr val="333333"/>
                </a:solidFill>
                <a:effectLst/>
              </a:rPr>
              <a:t> row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 err="1">
                <a:solidFill>
                  <a:srgbClr val="333333"/>
                </a:solidFill>
                <a:effectLst/>
              </a:rPr>
              <a:t>n</a:t>
            </a:r>
            <a:r>
              <a:rPr lang="en-IN" dirty="0" err="1">
                <a:solidFill>
                  <a:srgbClr val="586E75"/>
                </a:solidFill>
                <a:effectLst/>
              </a:rPr>
              <a:t>:</a:t>
            </a:r>
            <a:r>
              <a:rPr lang="en-IN" dirty="0" err="1">
                <a:solidFill>
                  <a:srgbClr val="333333"/>
                </a:solidFill>
                <a:effectLst/>
              </a:rPr>
              <a:t>Product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859900"/>
                </a:solidFill>
                <a:effectLst/>
              </a:rPr>
              <a:t>SET</a:t>
            </a:r>
            <a:r>
              <a:rPr lang="en-IN" dirty="0">
                <a:solidFill>
                  <a:srgbClr val="333333"/>
                </a:solidFill>
                <a:effectLst/>
              </a:rPr>
              <a:t> n </a:t>
            </a:r>
            <a:r>
              <a:rPr lang="en-IN" dirty="0">
                <a:solidFill>
                  <a:srgbClr val="586E75"/>
                </a:solidFill>
                <a:effectLst/>
              </a:rPr>
              <a:t>=</a:t>
            </a:r>
            <a:r>
              <a:rPr lang="en-IN" dirty="0">
                <a:solidFill>
                  <a:srgbClr val="333333"/>
                </a:solidFill>
                <a:effectLst/>
              </a:rPr>
              <a:t> row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 err="1">
                <a:solidFill>
                  <a:srgbClr val="333333"/>
                </a:solidFill>
                <a:effectLst/>
              </a:rPr>
              <a:t>n</a:t>
            </a:r>
            <a:r>
              <a:rPr lang="en-IN" dirty="0" err="1">
                <a:solidFill>
                  <a:srgbClr val="586E75"/>
                </a:solidFill>
                <a:effectLst/>
              </a:rPr>
              <a:t>.</a:t>
            </a:r>
            <a:r>
              <a:rPr lang="en-IN" dirty="0" err="1">
                <a:solidFill>
                  <a:srgbClr val="333333"/>
                </a:solidFill>
                <a:effectLst/>
              </a:rPr>
              <a:t>unitPrice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=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 err="1">
                <a:solidFill>
                  <a:srgbClr val="333333"/>
                </a:solidFill>
                <a:effectLst/>
              </a:rPr>
              <a:t>toFloat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 err="1">
                <a:solidFill>
                  <a:srgbClr val="333333"/>
                </a:solidFill>
                <a:effectLst/>
              </a:rPr>
              <a:t>row</a:t>
            </a:r>
            <a:r>
              <a:rPr lang="en-IN" dirty="0" err="1">
                <a:solidFill>
                  <a:srgbClr val="586E75"/>
                </a:solidFill>
                <a:effectLst/>
              </a:rPr>
              <a:t>.</a:t>
            </a:r>
            <a:r>
              <a:rPr lang="en-IN" dirty="0" err="1">
                <a:solidFill>
                  <a:srgbClr val="333333"/>
                </a:solidFill>
                <a:effectLst/>
              </a:rPr>
              <a:t>unitPrice</a:t>
            </a:r>
            <a:r>
              <a:rPr lang="en-IN" dirty="0">
                <a:solidFill>
                  <a:srgbClr val="586E75"/>
                </a:solidFill>
                <a:effectLst/>
              </a:rPr>
              <a:t>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 err="1">
                <a:solidFill>
                  <a:srgbClr val="333333"/>
                </a:solidFill>
                <a:effectLst/>
              </a:rPr>
              <a:t>n</a:t>
            </a:r>
            <a:r>
              <a:rPr lang="en-IN" dirty="0" err="1">
                <a:solidFill>
                  <a:srgbClr val="586E75"/>
                </a:solidFill>
                <a:effectLst/>
              </a:rPr>
              <a:t>.</a:t>
            </a:r>
            <a:r>
              <a:rPr lang="en-IN" dirty="0" err="1">
                <a:solidFill>
                  <a:srgbClr val="333333"/>
                </a:solidFill>
                <a:effectLst/>
              </a:rPr>
              <a:t>unitsInStock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=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 err="1">
                <a:solidFill>
                  <a:srgbClr val="333333"/>
                </a:solidFill>
                <a:effectLst/>
              </a:rPr>
              <a:t>toInteger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 err="1">
                <a:solidFill>
                  <a:srgbClr val="333333"/>
                </a:solidFill>
                <a:effectLst/>
              </a:rPr>
              <a:t>row</a:t>
            </a:r>
            <a:r>
              <a:rPr lang="en-IN" dirty="0" err="1">
                <a:solidFill>
                  <a:srgbClr val="586E75"/>
                </a:solidFill>
                <a:effectLst/>
              </a:rPr>
              <a:t>.</a:t>
            </a:r>
            <a:r>
              <a:rPr lang="en-IN" dirty="0" err="1">
                <a:solidFill>
                  <a:srgbClr val="333333"/>
                </a:solidFill>
                <a:effectLst/>
              </a:rPr>
              <a:t>unitsInStock</a:t>
            </a:r>
            <a:r>
              <a:rPr lang="en-IN" dirty="0">
                <a:solidFill>
                  <a:srgbClr val="586E75"/>
                </a:solidFill>
                <a:effectLst/>
              </a:rPr>
              <a:t>),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 err="1">
                <a:solidFill>
                  <a:srgbClr val="333333"/>
                </a:solidFill>
                <a:effectLst/>
              </a:rPr>
              <a:t>n</a:t>
            </a:r>
            <a:r>
              <a:rPr lang="en-IN" dirty="0" err="1">
                <a:solidFill>
                  <a:srgbClr val="586E75"/>
                </a:solidFill>
                <a:effectLst/>
              </a:rPr>
              <a:t>.</a:t>
            </a:r>
            <a:r>
              <a:rPr lang="en-IN" dirty="0" err="1">
                <a:solidFill>
                  <a:srgbClr val="333333"/>
                </a:solidFill>
                <a:effectLst/>
              </a:rPr>
              <a:t>unitsOnOrder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=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 err="1">
                <a:solidFill>
                  <a:srgbClr val="333333"/>
                </a:solidFill>
                <a:effectLst/>
              </a:rPr>
              <a:t>toInteger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 err="1">
                <a:solidFill>
                  <a:srgbClr val="333333"/>
                </a:solidFill>
                <a:effectLst/>
              </a:rPr>
              <a:t>row</a:t>
            </a:r>
            <a:r>
              <a:rPr lang="en-IN" dirty="0" err="1">
                <a:solidFill>
                  <a:srgbClr val="586E75"/>
                </a:solidFill>
                <a:effectLst/>
              </a:rPr>
              <a:t>.</a:t>
            </a:r>
            <a:r>
              <a:rPr lang="en-IN" dirty="0" err="1">
                <a:solidFill>
                  <a:srgbClr val="333333"/>
                </a:solidFill>
                <a:effectLst/>
              </a:rPr>
              <a:t>unitsOnOrder</a:t>
            </a:r>
            <a:r>
              <a:rPr lang="en-IN" dirty="0">
                <a:solidFill>
                  <a:srgbClr val="586E75"/>
                </a:solidFill>
                <a:effectLst/>
              </a:rPr>
              <a:t>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 err="1">
                <a:solidFill>
                  <a:srgbClr val="333333"/>
                </a:solidFill>
                <a:effectLst/>
              </a:rPr>
              <a:t>n</a:t>
            </a:r>
            <a:r>
              <a:rPr lang="en-IN" dirty="0" err="1">
                <a:solidFill>
                  <a:srgbClr val="586E75"/>
                </a:solidFill>
                <a:effectLst/>
              </a:rPr>
              <a:t>.</a:t>
            </a:r>
            <a:r>
              <a:rPr lang="en-IN" dirty="0" err="1">
                <a:solidFill>
                  <a:srgbClr val="333333"/>
                </a:solidFill>
                <a:effectLst/>
              </a:rPr>
              <a:t>reorderLevel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=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 err="1">
                <a:solidFill>
                  <a:srgbClr val="333333"/>
                </a:solidFill>
                <a:effectLst/>
              </a:rPr>
              <a:t>toInteger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 err="1">
                <a:solidFill>
                  <a:srgbClr val="333333"/>
                </a:solidFill>
                <a:effectLst/>
              </a:rPr>
              <a:t>row</a:t>
            </a:r>
            <a:r>
              <a:rPr lang="en-IN" dirty="0" err="1">
                <a:solidFill>
                  <a:srgbClr val="586E75"/>
                </a:solidFill>
                <a:effectLst/>
              </a:rPr>
              <a:t>.</a:t>
            </a:r>
            <a:r>
              <a:rPr lang="en-IN" dirty="0" err="1">
                <a:solidFill>
                  <a:srgbClr val="333333"/>
                </a:solidFill>
                <a:effectLst/>
              </a:rPr>
              <a:t>reorderLevel</a:t>
            </a:r>
            <a:r>
              <a:rPr lang="en-IN" dirty="0">
                <a:solidFill>
                  <a:srgbClr val="586E75"/>
                </a:solidFill>
                <a:effectLst/>
              </a:rPr>
              <a:t>),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 err="1">
                <a:solidFill>
                  <a:srgbClr val="333333"/>
                </a:solidFill>
                <a:effectLst/>
              </a:rPr>
              <a:t>n</a:t>
            </a:r>
            <a:r>
              <a:rPr lang="en-IN" dirty="0" err="1">
                <a:solidFill>
                  <a:srgbClr val="586E75"/>
                </a:solidFill>
                <a:effectLst/>
              </a:rPr>
              <a:t>.</a:t>
            </a:r>
            <a:r>
              <a:rPr lang="en-IN" dirty="0" err="1">
                <a:solidFill>
                  <a:srgbClr val="333333"/>
                </a:solidFill>
                <a:effectLst/>
              </a:rPr>
              <a:t>discontinued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=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 err="1">
                <a:solidFill>
                  <a:srgbClr val="333333"/>
                </a:solidFill>
                <a:effectLst/>
              </a:rPr>
              <a:t>row</a:t>
            </a:r>
            <a:r>
              <a:rPr lang="en-IN" dirty="0" err="1">
                <a:solidFill>
                  <a:srgbClr val="586E75"/>
                </a:solidFill>
                <a:effectLst/>
              </a:rPr>
              <a:t>.</a:t>
            </a:r>
            <a:r>
              <a:rPr lang="en-IN" dirty="0" err="1">
                <a:solidFill>
                  <a:srgbClr val="333333"/>
                </a:solidFill>
                <a:effectLst/>
              </a:rPr>
              <a:t>discontinued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&lt;&gt;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"0"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3603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4A9D-B12F-1BF3-6E56-B150F902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  <a:t>Load category data.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526DA-E90E-5A4A-B566-6539CE0DE1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4343400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rgbClr val="859900"/>
                </a:solidFill>
                <a:effectLst/>
              </a:rPr>
              <a:t>LOAD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CSV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WITH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HEADERS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FROM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"https://data.neo4j.com/</a:t>
            </a:r>
            <a:r>
              <a:rPr lang="en-IN" dirty="0" err="1">
                <a:solidFill>
                  <a:srgbClr val="B58900"/>
                </a:solidFill>
                <a:effectLst/>
              </a:rPr>
              <a:t>northwind</a:t>
            </a:r>
            <a:r>
              <a:rPr lang="en-IN" dirty="0">
                <a:solidFill>
                  <a:srgbClr val="B58900"/>
                </a:solidFill>
                <a:effectLst/>
              </a:rPr>
              <a:t>/categories.csv"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AS</a:t>
            </a:r>
            <a:r>
              <a:rPr lang="en-IN" dirty="0">
                <a:solidFill>
                  <a:srgbClr val="333333"/>
                </a:solidFill>
                <a:effectLst/>
              </a:rPr>
              <a:t> row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 err="1">
                <a:solidFill>
                  <a:srgbClr val="333333"/>
                </a:solidFill>
                <a:effectLst/>
              </a:rPr>
              <a:t>n</a:t>
            </a:r>
            <a:r>
              <a:rPr lang="en-IN" dirty="0" err="1">
                <a:solidFill>
                  <a:srgbClr val="586E75"/>
                </a:solidFill>
                <a:effectLst/>
              </a:rPr>
              <a:t>:</a:t>
            </a:r>
            <a:r>
              <a:rPr lang="en-IN" dirty="0" err="1">
                <a:solidFill>
                  <a:srgbClr val="333333"/>
                </a:solidFill>
                <a:effectLst/>
              </a:rPr>
              <a:t>Category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859900"/>
                </a:solidFill>
                <a:effectLst/>
              </a:rPr>
              <a:t>SET</a:t>
            </a:r>
            <a:r>
              <a:rPr lang="en-IN" dirty="0">
                <a:solidFill>
                  <a:srgbClr val="333333"/>
                </a:solidFill>
                <a:effectLst/>
              </a:rPr>
              <a:t> n </a:t>
            </a:r>
            <a:r>
              <a:rPr lang="en-IN" dirty="0">
                <a:solidFill>
                  <a:srgbClr val="586E75"/>
                </a:solidFill>
                <a:effectLst/>
              </a:rPr>
              <a:t>=</a:t>
            </a:r>
            <a:r>
              <a:rPr lang="en-IN" dirty="0">
                <a:solidFill>
                  <a:srgbClr val="333333"/>
                </a:solidFill>
                <a:effectLst/>
              </a:rPr>
              <a:t> row 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020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B699-8FE8-B0D7-91D5-AB2BEAC2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  <a:t>Load supplier data.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2D04B-DD21-CC56-93E8-C72448C099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48006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859900"/>
                </a:solidFill>
                <a:effectLst/>
              </a:rPr>
              <a:t>LOAD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CSV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WITH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HEADERS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FROM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"https://data.neo4j.com/</a:t>
            </a:r>
            <a:r>
              <a:rPr lang="en-IN" dirty="0" err="1">
                <a:solidFill>
                  <a:srgbClr val="B58900"/>
                </a:solidFill>
                <a:effectLst/>
              </a:rPr>
              <a:t>northwind</a:t>
            </a:r>
            <a:r>
              <a:rPr lang="en-IN" dirty="0">
                <a:solidFill>
                  <a:srgbClr val="B58900"/>
                </a:solidFill>
                <a:effectLst/>
              </a:rPr>
              <a:t>/suppliers.csv"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AS</a:t>
            </a:r>
            <a:r>
              <a:rPr lang="en-IN" dirty="0">
                <a:solidFill>
                  <a:srgbClr val="333333"/>
                </a:solidFill>
                <a:effectLst/>
              </a:rPr>
              <a:t> row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 err="1">
                <a:solidFill>
                  <a:srgbClr val="333333"/>
                </a:solidFill>
                <a:effectLst/>
              </a:rPr>
              <a:t>n</a:t>
            </a:r>
            <a:r>
              <a:rPr lang="en-IN" dirty="0" err="1">
                <a:solidFill>
                  <a:srgbClr val="586E75"/>
                </a:solidFill>
                <a:effectLst/>
              </a:rPr>
              <a:t>:</a:t>
            </a:r>
            <a:r>
              <a:rPr lang="en-IN" dirty="0" err="1">
                <a:solidFill>
                  <a:srgbClr val="333333"/>
                </a:solidFill>
                <a:effectLst/>
              </a:rPr>
              <a:t>Supplier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859900"/>
                </a:solidFill>
                <a:effectLst/>
              </a:rPr>
              <a:t>SET</a:t>
            </a:r>
            <a:r>
              <a:rPr lang="en-IN" dirty="0">
                <a:solidFill>
                  <a:srgbClr val="333333"/>
                </a:solidFill>
                <a:effectLst/>
              </a:rPr>
              <a:t> n </a:t>
            </a:r>
            <a:r>
              <a:rPr lang="en-IN" dirty="0">
                <a:solidFill>
                  <a:srgbClr val="586E75"/>
                </a:solidFill>
                <a:effectLst/>
              </a:rPr>
              <a:t>=</a:t>
            </a:r>
            <a:r>
              <a:rPr lang="en-IN" dirty="0">
                <a:solidFill>
                  <a:srgbClr val="333333"/>
                </a:solidFill>
                <a:effectLst/>
              </a:rPr>
              <a:t> row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42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33F4-3F56-7614-74CC-E1985638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  <a:t>Create node indexes based on labels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93912-65AD-1900-E66D-B4AD922031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INDEX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FOR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p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Product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ON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p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productID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9793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33F4-3F56-7614-74CC-E1985638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  <a:t>Create node indexes based on labels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93912-65AD-1900-E66D-B4AD922031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INDEX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FOR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p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Product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ON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p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productName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131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33F4-3F56-7614-74CC-E1985638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  <a:t>Create node indexes based on labels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93912-65AD-1900-E66D-B4AD922031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INDEX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FOR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Category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ON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c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categoryID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36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33F4-3F56-7614-74CC-E1985638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F4F4F4"/>
                </a:solidFill>
                <a:effectLst/>
                <a:latin typeface="Open Sans" panose="020B0606030504020204" pitchFamily="34" charset="0"/>
              </a:rPr>
              <a:t>Create node indexes based on labels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93912-65AD-1900-E66D-B4AD922031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INDEX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FOR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s</a:t>
            </a:r>
            <a:r>
              <a:rPr lang="en-US" dirty="0" err="1">
                <a:solidFill>
                  <a:srgbClr val="586E75"/>
                </a:solidFill>
                <a:effectLst/>
              </a:rPr>
              <a:t>:</a:t>
            </a:r>
            <a:r>
              <a:rPr lang="en-US" dirty="0" err="1">
                <a:solidFill>
                  <a:srgbClr val="333333"/>
                </a:solidFill>
                <a:effectLst/>
              </a:rPr>
              <a:t>Supplier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ON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 err="1">
                <a:solidFill>
                  <a:srgbClr val="333333"/>
                </a:solidFill>
                <a:effectLst/>
              </a:rPr>
              <a:t>s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supplierID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3657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DC8B520-5199-4129-A081-7EBC84FEBA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Quiz show</Template>
  <TotalTime>0</TotalTime>
  <Words>674</Words>
  <Application>Microsoft Office PowerPoint</Application>
  <PresentationFormat>On-screen Show (4:3)</PresentationFormat>
  <Paragraphs>68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Open Sans</vt:lpstr>
      <vt:lpstr>Trebuchet MS</vt:lpstr>
      <vt:lpstr>QuizShow</vt:lpstr>
      <vt:lpstr>NorthWind Quiz </vt:lpstr>
      <vt:lpstr>PowerPoint Presentation</vt:lpstr>
      <vt:lpstr>Load product data.</vt:lpstr>
      <vt:lpstr>Load category data.</vt:lpstr>
      <vt:lpstr>Load supplier data.</vt:lpstr>
      <vt:lpstr>Create node indexes based on labels</vt:lpstr>
      <vt:lpstr>Create node indexes based on labels</vt:lpstr>
      <vt:lpstr>Create node indexes based on labels</vt:lpstr>
      <vt:lpstr>Create node indexes based on labels</vt:lpstr>
      <vt:lpstr>Relate product catalog data Transform foreign key references into data relationships </vt:lpstr>
      <vt:lpstr>Relate product catalog data Transform foreign key references into data relationships </vt:lpstr>
      <vt:lpstr>What categories of food does each supplier supply?</vt:lpstr>
      <vt:lpstr>Find the produce suppliers.</vt:lpstr>
      <vt:lpstr>PowerPoint Presentation</vt:lpstr>
      <vt:lpstr>Load customer data.</vt:lpstr>
      <vt:lpstr>Load order data.</vt:lpstr>
      <vt:lpstr>Index customer orders data </vt:lpstr>
      <vt:lpstr>Create releationships between customers and orders</vt:lpstr>
      <vt:lpstr>Promote customer orders data Transform join records into relationships </vt:lpstr>
      <vt:lpstr>How many products did each customer purchase?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2017-08-18T00:41:50Z</dcterms:created>
  <dcterms:modified xsi:type="dcterms:W3CDTF">2023-02-19T07:17:06Z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TC101769299990</vt:lpwstr>
  </property>
</Properties>
</file>