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59" r:id="rId9"/>
    <p:sldId id="260" r:id="rId10"/>
    <p:sldId id="274" r:id="rId11"/>
    <p:sldId id="261" r:id="rId12"/>
    <p:sldId id="262" r:id="rId13"/>
    <p:sldId id="263" r:id="rId14"/>
    <p:sldId id="264" r:id="rId15"/>
    <p:sldId id="265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66" r:id="rId29"/>
    <p:sldId id="267" r:id="rId30"/>
    <p:sldId id="268" r:id="rId31"/>
    <p:sldId id="269" r:id="rId32"/>
    <p:sldId id="275" r:id="rId33"/>
    <p:sldId id="276" r:id="rId34"/>
    <p:sldId id="277" r:id="rId35"/>
    <p:sldId id="278" r:id="rId36"/>
    <p:sldId id="27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0CB840-872B-4107-A183-05EEA869FE91}">
          <p14:sldIdLst>
            <p14:sldId id="256"/>
            <p14:sldId id="257"/>
            <p14:sldId id="258"/>
            <p14:sldId id="270"/>
            <p14:sldId id="271"/>
            <p14:sldId id="272"/>
            <p14:sldId id="273"/>
            <p14:sldId id="259"/>
            <p14:sldId id="260"/>
            <p14:sldId id="274"/>
            <p14:sldId id="261"/>
            <p14:sldId id="262"/>
            <p14:sldId id="263"/>
            <p14:sldId id="264"/>
            <p14:sldId id="265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66"/>
            <p14:sldId id="267"/>
            <p14:sldId id="268"/>
            <p14:sldId id="269"/>
          </p14:sldIdLst>
        </p14:section>
        <p14:section name="Untitled Section" id="{6950B5EF-B31A-405A-96ED-86608FCD4D8B}">
          <p14:sldIdLst>
            <p14:sldId id="275"/>
            <p14:sldId id="276"/>
            <p14:sldId id="277"/>
            <p14:sldId id="278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>
        <p:scale>
          <a:sx n="84" d="100"/>
          <a:sy n="84" d="100"/>
        </p:scale>
        <p:origin x="211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../Examples/usingJmeterAndJProfilerTogetherDemo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5EB01-0B85-37E3-B1C4-D4740A0C5D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Apache </a:t>
            </a:r>
            <a:r>
              <a:rPr lang="en-IN" dirty="0" err="1"/>
              <a:t>Jmeter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A6C0D-399B-22A8-368C-C349F7D95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Anju munoth</a:t>
            </a:r>
          </a:p>
        </p:txBody>
      </p:sp>
    </p:spTree>
    <p:extLst>
      <p:ext uri="{BB962C8B-B14F-4D97-AF65-F5344CB8AC3E}">
        <p14:creationId xmlns:p14="http://schemas.microsoft.com/office/powerpoint/2010/main" val="3602367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143E1-1D66-4B33-9D15-00C4DE325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EE65-17A6-4466-26F6-A46DF736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Apache JMeter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32793-61B1-1583-6898-81B902533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508311" cy="3927929"/>
          </a:xfrm>
        </p:spPr>
        <p:txBody>
          <a:bodyPr>
            <a:normAutofit/>
          </a:bodyPr>
          <a:lstStyle/>
          <a:p>
            <a:r>
              <a:rPr lang="en-US" b="1" dirty="0"/>
              <a:t>Steep Learning Curve for Complex Scenarios:</a:t>
            </a:r>
            <a:r>
              <a:rPr lang="en-US" dirty="0"/>
              <a:t> While simple tests are easy to create, building complex test plans involving intricate logic, multiple protocols, and extensive correlation can be challenging and time-consuming.</a:t>
            </a:r>
          </a:p>
          <a:p>
            <a:pPr lvl="1"/>
            <a:r>
              <a:rPr lang="en-US" dirty="0"/>
              <a:t> The UI can become cluttered with deeply nested elements.</a:t>
            </a:r>
          </a:p>
          <a:p>
            <a:r>
              <a:rPr lang="en-US" b="1" dirty="0"/>
              <a:t>Limited Real-time Control:</a:t>
            </a:r>
            <a:r>
              <a:rPr lang="en-US" dirty="0"/>
              <a:t> Once a large-scale test is started from the command line, it's difficult to alter test parameters (like the number of users) on the fly without stopping and restarting the test.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4326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F2503-2CB0-D5FD-5EEB-B4E76612E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8944-8C22-E761-57E7-47B20F81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</a:t>
            </a:r>
            <a:r>
              <a:rPr lang="en-US" dirty="0" err="1"/>
              <a:t>est</a:t>
            </a:r>
            <a:r>
              <a:rPr lang="en-US" dirty="0"/>
              <a:t> Use Cases for JMeter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B33CA-FA80-78E4-8D9F-B47D47F65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508311" cy="3927929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API and Web Service Performance Testing:</a:t>
            </a:r>
            <a:r>
              <a:rPr lang="en-US" dirty="0"/>
              <a:t> This is JMeter's strongest area. It's perfect for load testing REST, SOAP, and </a:t>
            </a:r>
            <a:r>
              <a:rPr lang="en-US" dirty="0" err="1"/>
              <a:t>GraphQL</a:t>
            </a:r>
            <a:r>
              <a:rPr lang="en-US" dirty="0"/>
              <a:t> APIs to measure their throughput and latency under pressure.</a:t>
            </a:r>
          </a:p>
          <a:p>
            <a:r>
              <a:rPr lang="en-US" b="1" dirty="0"/>
              <a:t>Server-Side Performance Measurement:</a:t>
            </a:r>
            <a:r>
              <a:rPr lang="en-US" dirty="0"/>
              <a:t> JMeter is ideal for understanding how your backend infrastructure (web servers, application servers, databases, microservices) behaves under load.</a:t>
            </a:r>
          </a:p>
          <a:p>
            <a:r>
              <a:rPr lang="en-US" b="1" dirty="0"/>
              <a:t>Database Load Testing:</a:t>
            </a:r>
            <a:r>
              <a:rPr lang="en-US" dirty="0"/>
              <a:t> Using the JDBC sampler, you can directly test the performance of complex SQL queries or stored procedures when hit by many concurrent requests.</a:t>
            </a:r>
          </a:p>
          <a:p>
            <a:r>
              <a:rPr lang="en-US" b="1" dirty="0"/>
              <a:t>Stress Testing and Spike Testing:</a:t>
            </a:r>
            <a:r>
              <a:rPr lang="en-US" dirty="0"/>
              <a:t> Simulating sudden bursts of traffic to see how a system handles the load and, more importantly, how it recovers after the spike.</a:t>
            </a:r>
          </a:p>
          <a:p>
            <a:r>
              <a:rPr lang="en-US" b="1" dirty="0"/>
              <a:t>Performance Regression Testing in CI/CD:</a:t>
            </a:r>
            <a:r>
              <a:rPr lang="en-US" dirty="0"/>
              <a:t> JMeter scripts can be integrated into CI/CD pipelines (e.g., Jenkins, GitLab CI). This allows you to automatically run a performance test after every build to ensure that new code changes haven't introduced a performance degradation.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0891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406F5-B76C-03B7-87FF-711B63746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6357-74EE-BA64-3AB7-047AF03C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JMeter's Role in "Profiling"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B57F2-8B75-3192-EABE-4389FAF49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508311" cy="3927929"/>
          </a:xfrm>
        </p:spPr>
        <p:txBody>
          <a:bodyPr/>
          <a:lstStyle/>
          <a:p>
            <a:r>
              <a:rPr lang="en-US" dirty="0"/>
              <a:t>term "profiling" can be ambiguous. </a:t>
            </a:r>
          </a:p>
          <a:p>
            <a:r>
              <a:rPr lang="en-US" dirty="0"/>
              <a:t>Crucial to distinguish between what JMeter does and what a code profiler like </a:t>
            </a:r>
            <a:r>
              <a:rPr lang="en-US" dirty="0" err="1"/>
              <a:t>VisualVM</a:t>
            </a:r>
            <a:r>
              <a:rPr lang="en-US" dirty="0"/>
              <a:t> does.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7683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D8B0F-3C5E-A70A-4E56-3A8816B5E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DCFD-366D-C586-8411-65C93EEB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Black box 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DC98B-91F2-A4D0-DF0C-0CF0C486B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508311" cy="3927929"/>
          </a:xfrm>
        </p:spPr>
        <p:txBody>
          <a:bodyPr/>
          <a:lstStyle/>
          <a:p>
            <a:r>
              <a:rPr lang="en-US" b="1" dirty="0"/>
              <a:t>JMeter = Performance Testing (Black-Box Profiling)</a:t>
            </a:r>
          </a:p>
          <a:p>
            <a:r>
              <a:rPr lang="en-US" dirty="0"/>
              <a:t>JMeter treats your application as a "black box." </a:t>
            </a:r>
          </a:p>
          <a:p>
            <a:r>
              <a:rPr lang="en-US" dirty="0"/>
              <a:t>It stands outside the application and measures its external behavior. </a:t>
            </a:r>
          </a:p>
          <a:p>
            <a:r>
              <a:rPr lang="en-US" dirty="0"/>
              <a:t>It answers the question: </a:t>
            </a:r>
            <a:r>
              <a:rPr lang="en-US" b="1" dirty="0"/>
              <a:t>"WHAT is happening?"</a:t>
            </a:r>
            <a:endParaRPr lang="en-US" dirty="0"/>
          </a:p>
          <a:p>
            <a:pPr lvl="1"/>
            <a:r>
              <a:rPr lang="en-US" i="1" dirty="0"/>
              <a:t>What</a:t>
            </a:r>
            <a:r>
              <a:rPr lang="en-US" dirty="0"/>
              <a:t> is the response time when 500 users log in?</a:t>
            </a:r>
          </a:p>
          <a:p>
            <a:pPr lvl="1"/>
            <a:r>
              <a:rPr lang="en-US" i="1" dirty="0"/>
              <a:t>What</a:t>
            </a:r>
            <a:r>
              <a:rPr lang="en-US" dirty="0"/>
              <a:t> is the maximum number of requests per second our server can handle before errors occur?</a:t>
            </a:r>
          </a:p>
          <a:p>
            <a:pPr lvl="1"/>
            <a:r>
              <a:rPr lang="en-US" i="1" dirty="0"/>
              <a:t>What</a:t>
            </a:r>
            <a:r>
              <a:rPr lang="en-US" dirty="0"/>
              <a:t> is the impact of a new feature on the overall server throughput?</a:t>
            </a:r>
            <a:br>
              <a:rPr lang="en-US" dirty="0"/>
            </a:br>
            <a:r>
              <a:rPr lang="en-US" dirty="0"/>
              <a:t>JMeter tells you </a:t>
            </a:r>
            <a:r>
              <a:rPr lang="en-US" b="1" dirty="0"/>
              <a:t>that</a:t>
            </a:r>
            <a:r>
              <a:rPr lang="en-US" dirty="0"/>
              <a:t> you have a performance problem (e.g., "The login response time jumps from 200ms to 5000ms under load").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7185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E533A-5E03-0DA6-F268-2ACD5CC0F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3017-C205-3BDB-276D-BEC8AE8C5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White box 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4C8A-1DC1-356F-1399-830BC9F9D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508311" cy="3927929"/>
          </a:xfrm>
        </p:spPr>
        <p:txBody>
          <a:bodyPr/>
          <a:lstStyle/>
          <a:p>
            <a:r>
              <a:rPr lang="en-US" b="1" dirty="0" err="1"/>
              <a:t>VisualVM</a:t>
            </a:r>
            <a:r>
              <a:rPr lang="en-US" b="1" dirty="0"/>
              <a:t>/</a:t>
            </a:r>
            <a:r>
              <a:rPr lang="en-US" b="1" dirty="0" err="1"/>
              <a:t>JProfiler</a:t>
            </a:r>
            <a:r>
              <a:rPr lang="en-US" b="1" dirty="0"/>
              <a:t> = Code Profiling (White-Box Profiling)</a:t>
            </a:r>
          </a:p>
          <a:p>
            <a:r>
              <a:rPr lang="en-US" dirty="0"/>
              <a:t>A code profiler attaches directly to the running application (e.g., the JVM). </a:t>
            </a:r>
          </a:p>
          <a:p>
            <a:r>
              <a:rPr lang="en-US" dirty="0"/>
              <a:t>It looks </a:t>
            </a:r>
            <a:r>
              <a:rPr lang="en-US" i="1" dirty="0"/>
              <a:t>inside</a:t>
            </a:r>
            <a:r>
              <a:rPr lang="en-US" dirty="0"/>
              <a:t> the application to see how it's using resources like CPU and memory. It answers the question: </a:t>
            </a:r>
            <a:r>
              <a:rPr lang="en-US" b="1" dirty="0"/>
              <a:t>"WHY is it happening?"</a:t>
            </a:r>
            <a:endParaRPr lang="en-US" dirty="0"/>
          </a:p>
          <a:p>
            <a:pPr lvl="1"/>
            <a:r>
              <a:rPr lang="en-US" i="1" dirty="0"/>
              <a:t>Why</a:t>
            </a:r>
            <a:r>
              <a:rPr lang="en-US" dirty="0"/>
              <a:t> is the login response time so high? The profiler will show you: "Because 95% of the CPU time is being spent inside the </a:t>
            </a:r>
            <a:r>
              <a:rPr lang="en-US" dirty="0" err="1"/>
              <a:t>InefficientDataValidator.isProductValid</a:t>
            </a:r>
            <a:r>
              <a:rPr lang="en-US" dirty="0"/>
              <a:t>() method due to repeated regex compilation."</a:t>
            </a:r>
          </a:p>
          <a:p>
            <a:pPr lvl="1"/>
            <a:r>
              <a:rPr lang="en-US" i="1" dirty="0"/>
              <a:t>Why</a:t>
            </a:r>
            <a:r>
              <a:rPr lang="en-US" dirty="0"/>
              <a:t> is the application crashing with an </a:t>
            </a:r>
            <a:r>
              <a:rPr lang="en-US" dirty="0" err="1"/>
              <a:t>OutOfMemoryError</a:t>
            </a:r>
            <a:r>
              <a:rPr lang="en-US" dirty="0"/>
              <a:t>? The profiler will show you: "Because thousands of </a:t>
            </a:r>
            <a:r>
              <a:rPr lang="en-US" dirty="0" err="1"/>
              <a:t>RequestProcessor</a:t>
            </a:r>
            <a:r>
              <a:rPr lang="en-US" dirty="0"/>
              <a:t> objects are being leaked and never garbage collected."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34815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7D95B-5727-73F8-AF04-4FABEB15B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9CF5-CA36-BBAE-3795-0EF010F7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Practice: Using Them Together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F7E53-4001-9C34-BE01-2AFC7EFB1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508311" cy="39279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Most effective performance analysis workflow uses both tools in tandem:</a:t>
            </a:r>
          </a:p>
          <a:p>
            <a:r>
              <a:rPr lang="en-US" b="1" dirty="0"/>
              <a:t>Generate Load (JMeter):</a:t>
            </a:r>
            <a:r>
              <a:rPr lang="en-US" dirty="0"/>
              <a:t> Run your JMeter test plan to simulate realistic user load on your application server.</a:t>
            </a:r>
          </a:p>
          <a:p>
            <a:r>
              <a:rPr lang="en-US" b="1" dirty="0"/>
              <a:t>Observe the Problem (JMeter):</a:t>
            </a:r>
            <a:r>
              <a:rPr lang="en-US" dirty="0"/>
              <a:t> Notice in the JMeter Aggregate Report that response times are unacceptably high or the error rate is climbing. You now know </a:t>
            </a:r>
            <a:r>
              <a:rPr lang="en-US" i="1" dirty="0"/>
              <a:t>what</a:t>
            </a:r>
            <a:r>
              <a:rPr lang="en-US" dirty="0"/>
              <a:t> the problem is.</a:t>
            </a:r>
          </a:p>
          <a:p>
            <a:r>
              <a:rPr lang="en-US" b="1" dirty="0"/>
              <a:t>Identify the Root Cause (</a:t>
            </a:r>
            <a:r>
              <a:rPr lang="en-US" b="1" dirty="0" err="1"/>
              <a:t>VisualVM</a:t>
            </a:r>
            <a:r>
              <a:rPr lang="en-US" b="1" dirty="0"/>
              <a:t>):</a:t>
            </a:r>
            <a:r>
              <a:rPr lang="en-US" dirty="0"/>
              <a:t> While the JMeter test is still running, connect </a:t>
            </a:r>
            <a:r>
              <a:rPr lang="en-US" dirty="0" err="1"/>
              <a:t>VisualVM</a:t>
            </a:r>
            <a:r>
              <a:rPr lang="en-US" dirty="0"/>
              <a:t> to your application's JVM. Use the CPU Sampler to find the "hot spot" methods or use the Memory Profiler to look for memory leaks. You now know </a:t>
            </a:r>
            <a:r>
              <a:rPr lang="en-US" i="1" dirty="0"/>
              <a:t>why</a:t>
            </a:r>
            <a:r>
              <a:rPr lang="en-US" dirty="0"/>
              <a:t> the problem is occurring.</a:t>
            </a:r>
          </a:p>
          <a:p>
            <a:r>
              <a:rPr lang="en-US" b="1" dirty="0"/>
              <a:t>Fix the Code:</a:t>
            </a:r>
            <a:r>
              <a:rPr lang="en-US" dirty="0"/>
              <a:t> Armed with the knowledge from the code profiler, you can fix the inefficient algorithm or memory leak in your source code.</a:t>
            </a:r>
          </a:p>
          <a:p>
            <a:r>
              <a:rPr lang="en-US" b="1" dirty="0"/>
              <a:t>Verify the Fix (JMeter):</a:t>
            </a:r>
            <a:r>
              <a:rPr lang="en-US" dirty="0"/>
              <a:t> Deploy the fixed code and run the exact same JMeter test again. You should see a dramatic improvement in the response times and error rates, confirming that your fix was successful.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1030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F4E6-30D3-EE9C-054F-60E51220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using </a:t>
            </a:r>
            <a:r>
              <a:rPr lang="en-IN" dirty="0" err="1"/>
              <a:t>Jmeter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F7F29-BA84-9079-0B8F-35B591C49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Example </a:t>
            </a:r>
          </a:p>
          <a:p>
            <a:r>
              <a:rPr lang="en-US" b="1" dirty="0"/>
              <a:t>Product Search API</a:t>
            </a:r>
            <a:r>
              <a:rPr lang="en-US" dirty="0"/>
              <a:t>. This example is perfect because it involves dynamic data, multiple endpoints, and dependencies, which are scenarios where JMeter's key features shine.</a:t>
            </a:r>
          </a:p>
          <a:p>
            <a:pPr marL="0" indent="0">
              <a:buNone/>
            </a:pPr>
            <a:r>
              <a:rPr lang="en-US" dirty="0"/>
              <a:t>Demonstrate why JMeter is the ideal tool for this by building a test plan that uses:</a:t>
            </a:r>
          </a:p>
          <a:p>
            <a:r>
              <a:rPr lang="en-US" b="1" dirty="0"/>
              <a:t>CSV Data Set Config:</a:t>
            </a:r>
            <a:r>
              <a:rPr lang="en-US" dirty="0"/>
              <a:t> To simulate many different users searching for various products.</a:t>
            </a:r>
          </a:p>
          <a:p>
            <a:r>
              <a:rPr lang="en-US" b="1" dirty="0"/>
              <a:t>Regular Expression Extractor:</a:t>
            </a:r>
            <a:r>
              <a:rPr lang="en-US" dirty="0"/>
              <a:t> To handle session management by extracting a token.</a:t>
            </a:r>
          </a:p>
          <a:p>
            <a:r>
              <a:rPr lang="en-US" b="1" dirty="0"/>
              <a:t>HTTP Header Manager:</a:t>
            </a:r>
            <a:r>
              <a:rPr lang="en-US" dirty="0"/>
              <a:t> To send the extracted token back to the server.</a:t>
            </a:r>
          </a:p>
          <a:p>
            <a:r>
              <a:rPr lang="en-US" b="1" dirty="0"/>
              <a:t>Transaction Controller:</a:t>
            </a:r>
            <a:r>
              <a:rPr lang="en-US" dirty="0"/>
              <a:t> To group login and search actions into a single business transaction.</a:t>
            </a:r>
          </a:p>
          <a:p>
            <a:r>
              <a:rPr lang="en-US" b="1" dirty="0"/>
              <a:t>Assertions:</a:t>
            </a:r>
            <a:r>
              <a:rPr lang="en-US" dirty="0"/>
              <a:t> To validate that the server responses are correct.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6558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B067-274F-81D7-CD5B-3D0AB9CF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Search API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7FAE7-D032-1C96-D94B-161FBBB7D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Simple API will have two endpoints:</a:t>
            </a:r>
          </a:p>
          <a:p>
            <a:r>
              <a:rPr lang="en-US" dirty="0"/>
              <a:t>POST /</a:t>
            </a:r>
            <a:r>
              <a:rPr lang="en-US" dirty="0" err="1"/>
              <a:t>api</a:t>
            </a:r>
            <a:r>
              <a:rPr lang="en-US" dirty="0"/>
              <a:t>/login: A user provides credentials and gets back a temporary session token.</a:t>
            </a:r>
          </a:p>
          <a:p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search?term</a:t>
            </a:r>
            <a:r>
              <a:rPr lang="en-US" dirty="0"/>
              <a:t>=...: A user searches for a product. This endpoint requires a valid session token in the X-Auth-Token header.</a:t>
            </a:r>
          </a:p>
          <a:p>
            <a:r>
              <a:rPr lang="en-US" dirty="0"/>
              <a:t>The application will have a built-in delay to simulate database lookups, making the performance characteristics more interesting.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5388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289F0-97B9-E282-AA70-0206AACBB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Search API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DDEE4-8198-9FC6-CBCF-5F72393C7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00067" cy="3929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Why JMeter is the Best Tool for This Scenario</a:t>
            </a:r>
          </a:p>
          <a:p>
            <a:r>
              <a:rPr lang="en-US" dirty="0"/>
              <a:t>A simple curl command or a basic profiling tool cannot adequately test this application. We need to simulate realistic user behavior, which involves:</a:t>
            </a:r>
          </a:p>
          <a:p>
            <a:r>
              <a:rPr lang="en-US" b="1" dirty="0"/>
              <a:t>Different users</a:t>
            </a:r>
            <a:r>
              <a:rPr lang="en-US" dirty="0"/>
              <a:t> with different credentials (though we've simplified this part).</a:t>
            </a:r>
          </a:p>
          <a:p>
            <a:r>
              <a:rPr lang="en-US" b="1" dirty="0"/>
              <a:t>Different search terms</a:t>
            </a:r>
            <a:r>
              <a:rPr lang="en-US" dirty="0"/>
              <a:t> for each user.</a:t>
            </a:r>
          </a:p>
          <a:p>
            <a:r>
              <a:rPr lang="en-US" b="1" dirty="0"/>
              <a:t>Stateful sessions:</a:t>
            </a:r>
            <a:r>
              <a:rPr lang="en-US" dirty="0"/>
              <a:t> A user must log in first, get a token, and then use that token to search.</a:t>
            </a:r>
          </a:p>
          <a:p>
            <a:r>
              <a:rPr lang="en-US" dirty="0"/>
              <a:t>JMeter handles this complex workflow effortlessly, whereas other tools would struggle.</a:t>
            </a:r>
          </a:p>
          <a:p>
            <a:r>
              <a:rPr lang="en-US" dirty="0"/>
              <a:t>While a code profiler like </a:t>
            </a:r>
            <a:r>
              <a:rPr lang="en-US" dirty="0" err="1"/>
              <a:t>VisualVM</a:t>
            </a:r>
            <a:r>
              <a:rPr lang="en-US" dirty="0"/>
              <a:t> or </a:t>
            </a:r>
            <a:r>
              <a:rPr lang="en-US" dirty="0" err="1"/>
              <a:t>JProfiler</a:t>
            </a:r>
            <a:r>
              <a:rPr lang="en-US" dirty="0"/>
              <a:t> is essential to diagnose </a:t>
            </a:r>
            <a:r>
              <a:rPr lang="en-US" i="1" dirty="0"/>
              <a:t>why</a:t>
            </a:r>
            <a:r>
              <a:rPr lang="en-US" dirty="0"/>
              <a:t> a bottleneck exists in the Java code, </a:t>
            </a:r>
            <a:r>
              <a:rPr lang="en-US" b="1" dirty="0"/>
              <a:t>JMeter is the indispensable tool for creating the realistic, complex, and stateful load required to find that bottleneck in the first place.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7006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1A5C-9785-7158-C4E4-912A2A9C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Search API -- JMeter Test Plan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1B7A6-D257-2257-7E93-E93CBA6CA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68306" cy="3774554"/>
          </a:xfrm>
        </p:spPr>
        <p:txBody>
          <a:bodyPr/>
          <a:lstStyle/>
          <a:p>
            <a:r>
              <a:rPr lang="en-US" dirty="0"/>
              <a:t>Step 1: Prepare the Data File</a:t>
            </a:r>
          </a:p>
          <a:p>
            <a:r>
              <a:rPr lang="en-US" dirty="0"/>
              <a:t>Create a file named search_terms.csv in the same directory where you will save your JMeter .</a:t>
            </a:r>
            <a:r>
              <a:rPr lang="en-US" dirty="0" err="1"/>
              <a:t>jmx</a:t>
            </a:r>
            <a:r>
              <a:rPr lang="en-US" dirty="0"/>
              <a:t> file. Put some search terms in it, one per line: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096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0799E-483E-8892-01E1-5A0BB9786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Apache JMeter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6384F-D86C-C850-B734-7E6A8C994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508311" cy="3927929"/>
          </a:xfrm>
        </p:spPr>
        <p:txBody>
          <a:bodyPr/>
          <a:lstStyle/>
          <a:p>
            <a:r>
              <a:rPr lang="en-US" b="1" dirty="0"/>
              <a:t>Apache JMeter</a:t>
            </a:r>
            <a:r>
              <a:rPr lang="en-US" dirty="0"/>
              <a:t> is a 100% pure Java open-source application designed to load test functional behavior and measure the performance of applications. </a:t>
            </a:r>
          </a:p>
          <a:p>
            <a:r>
              <a:rPr lang="en-US" dirty="0"/>
              <a:t>Originally created for testing web applications, it has expanded to support a wide variety of protocols and services.</a:t>
            </a:r>
          </a:p>
          <a:p>
            <a:r>
              <a:rPr lang="en-US" dirty="0"/>
              <a:t>At its core, JMeter simulates a group of users sending requests to a target server. </a:t>
            </a:r>
          </a:p>
          <a:p>
            <a:r>
              <a:rPr lang="en-US" dirty="0"/>
              <a:t>It then gathers statistics on the server's performance by measuring response times, throughput, and error rates, which are presented back to the user in various graphical and tabular formats.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4997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CCB77-BE4C-E553-CDE9-E0FA2B9CA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B8A0-8693-71D1-0322-0B10DE4C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Search API -- JMeter Test Plan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C084A-2895-3BCC-6E1C-9C80480B0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68306" cy="37745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Step 2: Build the JMeter Test Plan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Launch JMeter.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- Double-click jmeter.bat to launch the GUI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Add Thread Group: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 the Edit menu Test Plan -&gt; Add -&gt; Threads (Users) -&gt; Thread Group.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Number of Threads:</a:t>
            </a:r>
            <a:r>
              <a:rPr lang="en-US" dirty="0"/>
              <a:t> 50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Ramp-up Period:</a:t>
            </a:r>
            <a:r>
              <a:rPr lang="en-US" dirty="0"/>
              <a:t> 10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Loop Count:</a:t>
            </a:r>
            <a:r>
              <a:rPr lang="en-US" dirty="0"/>
              <a:t> 5 (Each of the 50 users will perform the login-and-search flow 5 times).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Add CSV Data Set Config (Key Feature #1):</a:t>
            </a:r>
            <a:endParaRPr lang="en-US" dirty="0"/>
          </a:p>
          <a:p>
            <a:pPr lvl="1"/>
            <a:r>
              <a:rPr lang="en-US" dirty="0"/>
              <a:t>Right-click Thread Group -&gt; Add -&gt; Config Element -&gt; CSV Data Set Config.</a:t>
            </a:r>
          </a:p>
          <a:p>
            <a:pPr lvl="1"/>
            <a:r>
              <a:rPr lang="en-US" b="1" dirty="0"/>
              <a:t>Filename:</a:t>
            </a:r>
            <a:r>
              <a:rPr lang="en-US" dirty="0"/>
              <a:t> search_terms.csv</a:t>
            </a:r>
          </a:p>
          <a:p>
            <a:pPr lvl="1"/>
            <a:r>
              <a:rPr lang="en-US" b="1" dirty="0"/>
              <a:t>Variable Names:</a:t>
            </a:r>
            <a:r>
              <a:rPr lang="en-US" dirty="0"/>
              <a:t> </a:t>
            </a:r>
            <a:r>
              <a:rPr lang="en-US" dirty="0" err="1"/>
              <a:t>searchTerm</a:t>
            </a:r>
            <a:r>
              <a:rPr lang="en-US" dirty="0"/>
              <a:t> (This will create a JMeter variable named ${</a:t>
            </a:r>
            <a:r>
              <a:rPr lang="en-US" dirty="0" err="1"/>
              <a:t>searchTerm</a:t>
            </a:r>
            <a:r>
              <a:rPr lang="en-US" dirty="0"/>
              <a:t>}).</a:t>
            </a:r>
          </a:p>
        </p:txBody>
      </p:sp>
    </p:spTree>
    <p:extLst>
      <p:ext uri="{BB962C8B-B14F-4D97-AF65-F5344CB8AC3E}">
        <p14:creationId xmlns:p14="http://schemas.microsoft.com/office/powerpoint/2010/main" val="3249996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EAB61-92D7-93CF-F9E6-A8D084294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9305-FCFE-38E0-26A7-1D2F37DD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Search API -- JMeter Test Plan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09EFB-B70A-065A-9035-2701F2B31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68306" cy="3774554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US" b="1" dirty="0"/>
              <a:t>Add HTTP Header Manager:</a:t>
            </a:r>
            <a:r>
              <a:rPr lang="en-US" dirty="0"/>
              <a:t> This will be used to send our auth token later.</a:t>
            </a:r>
          </a:p>
          <a:p>
            <a:pPr lvl="1"/>
            <a:r>
              <a:rPr lang="en-US" dirty="0"/>
              <a:t>Right-click Thread Group -&gt; Add -&gt; Config Element -&gt; HTTP Header Manager.</a:t>
            </a:r>
          </a:p>
          <a:p>
            <a:pPr lvl="1"/>
            <a:r>
              <a:rPr lang="en-US" dirty="0"/>
              <a:t>Click Add at the bottom.</a:t>
            </a:r>
          </a:p>
          <a:p>
            <a:pPr lvl="2"/>
            <a:r>
              <a:rPr lang="en-US" b="1" dirty="0"/>
              <a:t>Name:</a:t>
            </a:r>
            <a:r>
              <a:rPr lang="en-US" dirty="0"/>
              <a:t> X-Auth-Token</a:t>
            </a:r>
          </a:p>
          <a:p>
            <a:pPr lvl="2"/>
            <a:r>
              <a:rPr lang="en-US" b="1" dirty="0"/>
              <a:t>Value:</a:t>
            </a:r>
            <a:r>
              <a:rPr lang="en-US" dirty="0"/>
              <a:t> ${</a:t>
            </a:r>
            <a:r>
              <a:rPr lang="en-US" dirty="0" err="1"/>
              <a:t>authToken</a:t>
            </a:r>
            <a:r>
              <a:rPr lang="en-US" dirty="0"/>
              <a:t>} (We will create this variable in the next steps).</a:t>
            </a:r>
          </a:p>
          <a:p>
            <a:pPr>
              <a:buFont typeface="+mj-lt"/>
              <a:buAutoNum type="arabicPeriod" startAt="5"/>
            </a:pPr>
            <a:r>
              <a:rPr lang="en-US" b="1" dirty="0"/>
              <a:t>Add Transaction Controller (Key Feature #2):</a:t>
            </a:r>
            <a:r>
              <a:rPr lang="en-US" dirty="0"/>
              <a:t> This groups our login and search requests into one logical business action.</a:t>
            </a:r>
          </a:p>
          <a:p>
            <a:pPr lvl="1"/>
            <a:r>
              <a:rPr lang="en-US" dirty="0"/>
              <a:t>Right-click Thread Group -&gt; Add -&gt; Logic Controller -&gt; Transaction Controller.</a:t>
            </a:r>
          </a:p>
          <a:p>
            <a:pPr lvl="1"/>
            <a:r>
              <a:rPr lang="en-US" dirty="0"/>
              <a:t>Keep the defaults, but check </a:t>
            </a:r>
            <a:r>
              <a:rPr lang="en-US" b="1" dirty="0"/>
              <a:t>"Generate parent sample"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746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374D0-E1C2-7317-AA9D-EC8A691BF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AAC8-C5BD-E3DE-F0B6-D6ECB4E63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Search API -- JMeter Test Plan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A5A19-FD2D-CF51-99F3-FD5119B22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68306" cy="3774554"/>
          </a:xfrm>
        </p:spPr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 startAt="6"/>
            </a:pPr>
            <a:r>
              <a:rPr lang="en-IN" b="1" dirty="0"/>
              <a:t>Add Login Request (Inside Transaction Controller):</a:t>
            </a:r>
            <a:endParaRPr lang="en-IN" dirty="0"/>
          </a:p>
          <a:p>
            <a:pPr lvl="1"/>
            <a:r>
              <a:rPr lang="en-IN" dirty="0"/>
              <a:t>Right-click Transaction Controller -&gt; Add -&gt; Sampler -&gt; HTTP Request.</a:t>
            </a:r>
          </a:p>
          <a:p>
            <a:pPr lvl="1"/>
            <a:r>
              <a:rPr lang="en-IN" b="1" dirty="0"/>
              <a:t>Name:</a:t>
            </a:r>
            <a:r>
              <a:rPr lang="en-IN" dirty="0"/>
              <a:t> POST Login</a:t>
            </a:r>
          </a:p>
          <a:p>
            <a:pPr lvl="1"/>
            <a:r>
              <a:rPr lang="en-IN" b="1" dirty="0"/>
              <a:t>Server Name or IP:</a:t>
            </a:r>
            <a:r>
              <a:rPr lang="en-IN" dirty="0"/>
              <a:t> localhost</a:t>
            </a:r>
          </a:p>
          <a:p>
            <a:pPr lvl="1"/>
            <a:r>
              <a:rPr lang="en-IN" b="1" dirty="0"/>
              <a:t>Port Number:</a:t>
            </a:r>
            <a:r>
              <a:rPr lang="en-IN" dirty="0"/>
              <a:t> 8081</a:t>
            </a:r>
          </a:p>
          <a:p>
            <a:pPr lvl="1"/>
            <a:r>
              <a:rPr lang="en-IN" b="1" dirty="0"/>
              <a:t>Method:</a:t>
            </a:r>
            <a:r>
              <a:rPr lang="en-IN" dirty="0"/>
              <a:t> POST</a:t>
            </a:r>
          </a:p>
          <a:p>
            <a:pPr lvl="1"/>
            <a:r>
              <a:rPr lang="en-IN" b="1" dirty="0"/>
              <a:t>Path:</a:t>
            </a:r>
            <a:r>
              <a:rPr lang="en-IN" dirty="0"/>
              <a:t> /</a:t>
            </a:r>
            <a:r>
              <a:rPr lang="en-IN" dirty="0" err="1"/>
              <a:t>api</a:t>
            </a:r>
            <a:r>
              <a:rPr lang="en-IN" dirty="0"/>
              <a:t>/login</a:t>
            </a:r>
          </a:p>
          <a:p>
            <a:pPr lvl="1"/>
            <a:r>
              <a:rPr lang="en-IN" dirty="0"/>
              <a:t>Go to the </a:t>
            </a:r>
            <a:r>
              <a:rPr lang="en-IN" b="1" dirty="0"/>
              <a:t>"Body Data"</a:t>
            </a:r>
            <a:r>
              <a:rPr lang="en-IN" dirty="0"/>
              <a:t> tab and enter the JSON: {"</a:t>
            </a:r>
            <a:r>
              <a:rPr lang="en-IN" dirty="0" err="1"/>
              <a:t>username":"user</a:t>
            </a:r>
            <a:r>
              <a:rPr lang="en-IN" dirty="0"/>
              <a:t>", "</a:t>
            </a:r>
            <a:r>
              <a:rPr lang="en-IN" dirty="0" err="1"/>
              <a:t>password":"pass</a:t>
            </a:r>
            <a:r>
              <a:rPr lang="en-IN" dirty="0"/>
              <a:t>"}</a:t>
            </a:r>
          </a:p>
          <a:p>
            <a:pPr>
              <a:buFont typeface="+mj-lt"/>
              <a:buAutoNum type="arabicPeriod" startAt="6"/>
            </a:pPr>
            <a:r>
              <a:rPr lang="en-IN" b="1" dirty="0"/>
              <a:t>Add JSON Extractor (Key Feature #3 - The "Magic"):</a:t>
            </a:r>
            <a:r>
              <a:rPr lang="en-IN" dirty="0"/>
              <a:t> This extracts the token from the login response.</a:t>
            </a:r>
          </a:p>
          <a:p>
            <a:pPr lvl="1"/>
            <a:r>
              <a:rPr lang="en-IN" dirty="0"/>
              <a:t>Right-click POST Login -&gt; Add -&gt; Post Processors -&gt; JSON Extractor.</a:t>
            </a:r>
          </a:p>
          <a:p>
            <a:pPr lvl="1"/>
            <a:r>
              <a:rPr lang="en-IN" b="1" dirty="0"/>
              <a:t>Names of created variables:</a:t>
            </a:r>
            <a:r>
              <a:rPr lang="en-IN" dirty="0"/>
              <a:t> </a:t>
            </a:r>
            <a:r>
              <a:rPr lang="en-IN" dirty="0" err="1"/>
              <a:t>authToken</a:t>
            </a:r>
            <a:endParaRPr lang="en-IN" dirty="0"/>
          </a:p>
          <a:p>
            <a:pPr lvl="1"/>
            <a:r>
              <a:rPr lang="en-IN" b="1" dirty="0" err="1"/>
              <a:t>JSONPath</a:t>
            </a:r>
            <a:r>
              <a:rPr lang="en-IN" b="1" dirty="0"/>
              <a:t> expressions:</a:t>
            </a:r>
            <a:r>
              <a:rPr lang="en-IN" dirty="0"/>
              <a:t> $.</a:t>
            </a:r>
            <a:r>
              <a:rPr lang="en-IN" dirty="0" err="1"/>
              <a:t>authToken</a:t>
            </a:r>
            <a:endParaRPr lang="en-IN" dirty="0"/>
          </a:p>
          <a:p>
            <a:pPr lvl="1"/>
            <a:r>
              <a:rPr lang="en-IN" b="1" dirty="0"/>
              <a:t>Match No.:</a:t>
            </a:r>
            <a:r>
              <a:rPr lang="en-IN" dirty="0"/>
              <a:t> 1</a:t>
            </a:r>
          </a:p>
          <a:p>
            <a:pPr lvl="1"/>
            <a:r>
              <a:rPr lang="en-IN" b="1" dirty="0"/>
              <a:t>Default Values:</a:t>
            </a:r>
            <a:r>
              <a:rPr lang="en-IN" dirty="0"/>
              <a:t> TOKEN_NOT_FOUND (Good for debugging).</a:t>
            </a:r>
          </a:p>
          <a:p>
            <a:pPr>
              <a:buFont typeface="+mj-lt"/>
              <a:buAutoNum type="arabicPeriod" startAt="6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4376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65B36-F8E2-8378-5543-45023C916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9BC72-1E80-C96D-A3D4-C75F9A49F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Search API -- JMeter Test Plan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9152F-F691-1E90-B639-54D437333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68306" cy="3774554"/>
          </a:xfrm>
        </p:spPr>
        <p:txBody>
          <a:bodyPr>
            <a:normAutofit fontScale="77500" lnSpcReduction="20000"/>
          </a:bodyPr>
          <a:lstStyle/>
          <a:p>
            <a:pPr>
              <a:buFont typeface="+mj-lt"/>
              <a:buAutoNum type="arabicPeriod" startAt="8"/>
            </a:pPr>
            <a:r>
              <a:rPr lang="en-US" b="1" dirty="0"/>
              <a:t>Add Search Request (Inside Transaction Controller):</a:t>
            </a:r>
            <a:endParaRPr lang="en-US" dirty="0"/>
          </a:p>
          <a:p>
            <a:pPr lvl="1"/>
            <a:r>
              <a:rPr lang="en-US" dirty="0"/>
              <a:t>Right-click Transaction Controller -&gt; Add -&gt; Sampler -&gt; HTTP Request.</a:t>
            </a:r>
          </a:p>
          <a:p>
            <a:pPr lvl="1"/>
            <a:r>
              <a:rPr lang="en-US" b="1" dirty="0"/>
              <a:t>Name:</a:t>
            </a:r>
            <a:r>
              <a:rPr lang="en-US" dirty="0"/>
              <a:t> GET Search</a:t>
            </a:r>
          </a:p>
          <a:p>
            <a:pPr lvl="1"/>
            <a:r>
              <a:rPr lang="en-US" b="1" dirty="0"/>
              <a:t>Server Name or IP:</a:t>
            </a:r>
            <a:r>
              <a:rPr lang="en-US" dirty="0"/>
              <a:t> localhost</a:t>
            </a:r>
          </a:p>
          <a:p>
            <a:pPr lvl="1"/>
            <a:r>
              <a:rPr lang="en-US" b="1" dirty="0"/>
              <a:t>Port Number:</a:t>
            </a:r>
            <a:r>
              <a:rPr lang="en-US" dirty="0"/>
              <a:t> 8081</a:t>
            </a:r>
          </a:p>
          <a:p>
            <a:pPr lvl="1"/>
            <a:r>
              <a:rPr lang="en-US" b="1" dirty="0"/>
              <a:t>Method:</a:t>
            </a:r>
            <a:r>
              <a:rPr lang="en-US" dirty="0"/>
              <a:t> GET</a:t>
            </a:r>
          </a:p>
          <a:p>
            <a:pPr lvl="1"/>
            <a:r>
              <a:rPr lang="en-US" b="1" dirty="0"/>
              <a:t>Path:</a:t>
            </a:r>
            <a:r>
              <a:rPr lang="en-US" dirty="0"/>
              <a:t> 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search?term</a:t>
            </a:r>
            <a:r>
              <a:rPr lang="en-US" dirty="0"/>
              <a:t>=${</a:t>
            </a:r>
            <a:r>
              <a:rPr lang="en-US" dirty="0" err="1"/>
              <a:t>searchTerm</a:t>
            </a:r>
            <a:r>
              <a:rPr lang="en-US" dirty="0"/>
              <a:t>} (Here we use the variable from our CSV file!)</a:t>
            </a:r>
          </a:p>
          <a:p>
            <a:pPr>
              <a:buFont typeface="+mj-lt"/>
              <a:buAutoNum type="arabicPeriod" startAt="8"/>
            </a:pPr>
            <a:r>
              <a:rPr lang="en-US" b="1" dirty="0"/>
              <a:t>Add Response Assertion (Key Feature #4):</a:t>
            </a:r>
            <a:r>
              <a:rPr lang="en-US" dirty="0"/>
              <a:t> Let's validate that our search was successful.</a:t>
            </a:r>
          </a:p>
          <a:p>
            <a:pPr marL="457200" lvl="1" indent="0">
              <a:buNone/>
            </a:pPr>
            <a:r>
              <a:rPr lang="en-US" dirty="0"/>
              <a:t>Right-click GET Search -&gt; Add -&gt; Assertions -&gt; Response Assertion.</a:t>
            </a:r>
          </a:p>
          <a:p>
            <a:pPr marL="457200" lvl="1" indent="0">
              <a:buNone/>
            </a:pPr>
            <a:r>
              <a:rPr lang="en-US" b="1" dirty="0"/>
              <a:t>Apply to:</a:t>
            </a:r>
            <a:r>
              <a:rPr lang="en-US" dirty="0"/>
              <a:t> Main sample only</a:t>
            </a:r>
          </a:p>
          <a:p>
            <a:pPr marL="457200" lvl="1" indent="0">
              <a:buNone/>
            </a:pPr>
            <a:r>
              <a:rPr lang="en-US" b="1" dirty="0"/>
              <a:t>Field to Test:</a:t>
            </a:r>
            <a:r>
              <a:rPr lang="en-US" dirty="0"/>
              <a:t> Response Code</a:t>
            </a:r>
          </a:p>
          <a:p>
            <a:pPr marL="457200" lvl="1" indent="0">
              <a:buNone/>
            </a:pPr>
            <a:r>
              <a:rPr lang="en-US" b="1" dirty="0"/>
              <a:t>Pattern Matching Rules:</a:t>
            </a:r>
            <a:r>
              <a:rPr lang="en-US" dirty="0"/>
              <a:t> Equals</a:t>
            </a:r>
          </a:p>
          <a:p>
            <a:pPr marL="457200" lvl="1" indent="0">
              <a:buNone/>
            </a:pPr>
            <a:r>
              <a:rPr lang="en-US" b="1" dirty="0"/>
              <a:t>Patterns to Test:</a:t>
            </a:r>
            <a:r>
              <a:rPr lang="en-US" dirty="0"/>
              <a:t> 200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0784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D61C6-ABAC-2323-C7AC-A89BA0233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FA9E4-F596-E333-41A7-17AC6746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Search API -- JMeter Test Plan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9E052-A131-7E2D-98AA-1BE210646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68306" cy="3774554"/>
          </a:xfrm>
        </p:spPr>
        <p:txBody>
          <a:bodyPr/>
          <a:lstStyle/>
          <a:p>
            <a:pPr>
              <a:buFont typeface="+mj-lt"/>
              <a:buAutoNum type="arabicPeriod" startAt="10"/>
            </a:pPr>
            <a:r>
              <a:rPr lang="en-US" b="1" dirty="0"/>
              <a:t>Add Listeners:</a:t>
            </a:r>
            <a:endParaRPr lang="en-US" dirty="0"/>
          </a:p>
          <a:p>
            <a:pPr lvl="1"/>
            <a:r>
              <a:rPr lang="en-US" dirty="0"/>
              <a:t>Right-click Thread Group -&gt; Add -&gt; Listener -&gt; View Results Tree.</a:t>
            </a:r>
          </a:p>
          <a:p>
            <a:pPr lvl="1"/>
            <a:r>
              <a:rPr lang="en-US" dirty="0"/>
              <a:t>Right-click Thread Group -&gt; Add -&gt; Listener -&gt; Aggregate Report.</a:t>
            </a:r>
          </a:p>
          <a:p>
            <a:pPr marL="400050">
              <a:buFont typeface="+mj-lt"/>
              <a:buAutoNum type="arabicPeriod" startAt="10"/>
            </a:pPr>
            <a:r>
              <a:rPr lang="en-US" dirty="0"/>
              <a:t>Move the </a:t>
            </a:r>
            <a:r>
              <a:rPr lang="en-US" dirty="0" err="1"/>
              <a:t>HTTpheader</a:t>
            </a:r>
            <a:r>
              <a:rPr lang="en-US" dirty="0"/>
              <a:t> manager under get search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0099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8BF0-7640-85DB-548A-19C7EC22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Test and Interpreting the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088D6-02FC-DC51-B5B5-402D6066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Start your Java App:</a:t>
            </a:r>
            <a:r>
              <a:rPr lang="en-US" dirty="0"/>
              <a:t> Run the ProductApiApp.java file.</a:t>
            </a:r>
          </a:p>
          <a:p>
            <a:r>
              <a:rPr lang="en-US" b="1" dirty="0"/>
              <a:t>Start the JMeter Test:</a:t>
            </a:r>
            <a:r>
              <a:rPr lang="en-US" dirty="0"/>
              <a:t> Click the green "Start" button in JMeter.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444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911E-9A71-AF1D-37CE-48B13067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you will see: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07558-4159-2328-9916-59B3E71D1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563924" cy="383369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In View Results Tree:</a:t>
            </a:r>
            <a:endParaRPr lang="en-US" dirty="0"/>
          </a:p>
          <a:p>
            <a:pPr lvl="1"/>
            <a:r>
              <a:rPr lang="en-US" dirty="0"/>
              <a:t>Click on a POST Login request. In the "Response data" tab, you'll see the JSON response with the </a:t>
            </a:r>
            <a:r>
              <a:rPr lang="en-US" dirty="0" err="1"/>
              <a:t>authToken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Click on the corresponding GET Search request. In the "Request" tab, under "Request Headers," you will see the X-Auth-Token header being sent with the correct value extracted from the previous step. </a:t>
            </a:r>
          </a:p>
          <a:p>
            <a:pPr lvl="1"/>
            <a:r>
              <a:rPr lang="en-US" dirty="0"/>
              <a:t>You'll also see that the path includes a search term from your CSV file. This proves the dynamic, stateful test is working perfectly.</a:t>
            </a:r>
          </a:p>
          <a:p>
            <a:r>
              <a:rPr lang="en-US" b="1" dirty="0"/>
              <a:t>In Aggregate Report:</a:t>
            </a:r>
            <a:endParaRPr lang="en-US" dirty="0"/>
          </a:p>
          <a:p>
            <a:pPr lvl="1"/>
            <a:r>
              <a:rPr lang="en-US" dirty="0"/>
              <a:t>You will see performance metrics for the POST Login and GET Search requests, but more importantly, for the </a:t>
            </a:r>
            <a:r>
              <a:rPr lang="en-US" b="1" dirty="0"/>
              <a:t>Transaction Controller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 This tells you the average time for the </a:t>
            </a:r>
            <a:r>
              <a:rPr lang="en-US" i="1" dirty="0"/>
              <a:t>entire business flow</a:t>
            </a:r>
            <a:r>
              <a:rPr lang="en-US" dirty="0"/>
              <a:t> (login + search), which is a much more valuable business metric than the performance of individual API calls.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8863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54308-9FB1-6FD5-6E55-65924DA5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JMeter is the Best Profiling Partner Here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65FDD-903C-424E-5E91-52DA1444D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It Simulates Real User Behavior:</a:t>
            </a:r>
            <a:r>
              <a:rPr lang="en-US" dirty="0"/>
              <a:t> A simple tool can't handle the login-&gt;extract-&gt;use token-&gt;search with variable data workflow. JMeter makes this trivial. This realistic load is essential for finding real performance bottlenecks.</a:t>
            </a:r>
          </a:p>
          <a:p>
            <a:r>
              <a:rPr lang="en-US" b="1" dirty="0"/>
              <a:t>It Tests the System, Not Just a Function:</a:t>
            </a:r>
            <a:r>
              <a:rPr lang="en-US" dirty="0"/>
              <a:t> JMeter tests the end-to-end performance, including network latency, server processing, and our simulated database delay. This gives a holistic view of user-perceived performance.</a:t>
            </a:r>
          </a:p>
          <a:p>
            <a:r>
              <a:rPr lang="en-US" b="1" dirty="0"/>
              <a:t>It provides Business-Relevant Metrics:</a:t>
            </a:r>
            <a:r>
              <a:rPr lang="en-US" dirty="0"/>
              <a:t> The </a:t>
            </a:r>
            <a:r>
              <a:rPr lang="en-US" b="1" dirty="0"/>
              <a:t>Transaction Controller</a:t>
            </a:r>
            <a:r>
              <a:rPr lang="en-US" dirty="0"/>
              <a:t> allows you to measure what matters to the business ("How long does it take a user to search?") instead of just what matters to a developer ("How fast is the search endpoint?").</a:t>
            </a:r>
          </a:p>
          <a:p>
            <a:r>
              <a:rPr lang="en-US" b="1" dirty="0"/>
              <a:t>It's Data-Driven:</a:t>
            </a:r>
            <a:r>
              <a:rPr lang="en-US" dirty="0"/>
              <a:t> The </a:t>
            </a:r>
            <a:r>
              <a:rPr lang="en-US" b="1" dirty="0"/>
              <a:t>CSV Data Set Config</a:t>
            </a:r>
            <a:r>
              <a:rPr lang="en-US" dirty="0"/>
              <a:t> ensures you are not just hitting the cache with the same request over and over. It simulates the variety of real-world usage patterns, which is critical for accurate performance testing.</a:t>
            </a:r>
          </a:p>
          <a:p>
            <a:r>
              <a:rPr lang="en-US" b="1" dirty="0"/>
              <a:t>It Validates Correctness:</a:t>
            </a:r>
            <a:r>
              <a:rPr lang="en-US" dirty="0"/>
              <a:t> </a:t>
            </a:r>
            <a:r>
              <a:rPr lang="en-US" b="1" dirty="0"/>
              <a:t>Assertions</a:t>
            </a:r>
            <a:r>
              <a:rPr lang="en-US" dirty="0"/>
              <a:t> ensure that the server isn't just fast; it's also returning the correct responses. A server that returns errors in 10ms is not a performant server.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59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F7275-8DCB-CB51-3A6B-2CC27FFFD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2AE4-79A3-925B-8E26-144E297B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– Using </a:t>
            </a:r>
            <a:r>
              <a:rPr lang="en-IN" dirty="0" err="1"/>
              <a:t>Jmeter</a:t>
            </a:r>
            <a:r>
              <a:rPr lang="en-IN" dirty="0"/>
              <a:t> and </a:t>
            </a:r>
            <a:r>
              <a:rPr lang="en-IN" dirty="0" err="1"/>
              <a:t>JProfiler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C65-61AA-4CDC-9F29-4874DEB6F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508311" cy="3927929"/>
          </a:xfrm>
        </p:spPr>
        <p:txBody>
          <a:bodyPr/>
          <a:lstStyle/>
          <a:p>
            <a:r>
              <a:rPr lang="en-IN" dirty="0">
                <a:hlinkClick r:id="rId2" action="ppaction://hlinkfile"/>
              </a:rPr>
              <a:t>Example</a:t>
            </a:r>
            <a:r>
              <a:rPr lang="en-IN" dirty="0"/>
              <a:t> -- </a:t>
            </a:r>
            <a:r>
              <a:rPr lang="en-IN" dirty="0" err="1"/>
              <a:t>usingJmeterAndJProfilerTogetherDemo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3039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D5442-B6B0-3A7F-4F6B-B3D10007A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EB57-131C-3693-6337-9E20B440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JMeter 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20699-FABA-4E3C-EB75-8D90637D0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508311" cy="3927929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/>
              <a:t>Launch JMeter.</a:t>
            </a:r>
            <a:endParaRPr lang="en-US" dirty="0"/>
          </a:p>
          <a:p>
            <a:r>
              <a:rPr lang="en-US" b="1" dirty="0"/>
              <a:t>Add a Thread Group:</a:t>
            </a:r>
            <a:endParaRPr lang="en-US" dirty="0"/>
          </a:p>
          <a:p>
            <a:pPr lvl="1"/>
            <a:r>
              <a:rPr lang="en-US" dirty="0"/>
              <a:t>Right-click on Test Plan -&gt; Add -&gt; Threads (Users) -&gt; Thread Group.</a:t>
            </a:r>
          </a:p>
          <a:p>
            <a:pPr lvl="1"/>
            <a:r>
              <a:rPr lang="en-US" dirty="0"/>
              <a:t>Configure it for a continuous, steady load:</a:t>
            </a:r>
          </a:p>
          <a:p>
            <a:pPr lvl="2"/>
            <a:r>
              <a:rPr lang="en-US" b="1" dirty="0"/>
              <a:t>Number of Threads (users):</a:t>
            </a:r>
            <a:r>
              <a:rPr lang="en-US" dirty="0"/>
              <a:t> 10 (This is plenty to cause the leak quickly).</a:t>
            </a:r>
          </a:p>
          <a:p>
            <a:pPr lvl="2"/>
            <a:r>
              <a:rPr lang="en-US" b="1" dirty="0"/>
              <a:t>Ramp-up Period (in seconds):</a:t>
            </a:r>
            <a:r>
              <a:rPr lang="en-US" dirty="0"/>
              <a:t> 1</a:t>
            </a:r>
          </a:p>
          <a:p>
            <a:pPr lvl="2"/>
            <a:r>
              <a:rPr lang="en-US" b="1" dirty="0"/>
              <a:t>Loop Count:</a:t>
            </a:r>
            <a:r>
              <a:rPr lang="en-US" dirty="0"/>
              <a:t> Forever (The test will run until we manually stop it or the server crashes).</a:t>
            </a:r>
          </a:p>
          <a:p>
            <a:r>
              <a:rPr lang="en-US" b="1" dirty="0"/>
              <a:t>Add an HTTP Request Sampler:</a:t>
            </a:r>
            <a:endParaRPr lang="en-US" dirty="0"/>
          </a:p>
          <a:p>
            <a:pPr lvl="1"/>
            <a:r>
              <a:rPr lang="en-US" dirty="0"/>
              <a:t>Right-click on Thread Group -&gt; Add -&gt; Sampler -&gt; HTTP Request.</a:t>
            </a:r>
          </a:p>
          <a:p>
            <a:pPr lvl="1"/>
            <a:r>
              <a:rPr lang="en-US" dirty="0"/>
              <a:t>Configure it to hit our endpoint:</a:t>
            </a:r>
          </a:p>
          <a:p>
            <a:pPr lvl="2"/>
            <a:r>
              <a:rPr lang="en-US" b="1" dirty="0"/>
              <a:t>Server Name or IP:</a:t>
            </a:r>
            <a:r>
              <a:rPr lang="en-US" dirty="0"/>
              <a:t> localhost</a:t>
            </a:r>
          </a:p>
          <a:p>
            <a:pPr lvl="2"/>
            <a:r>
              <a:rPr lang="en-US" b="1" dirty="0"/>
              <a:t>Port Number:</a:t>
            </a:r>
            <a:r>
              <a:rPr lang="en-US" dirty="0"/>
              <a:t> 8080</a:t>
            </a:r>
          </a:p>
          <a:p>
            <a:pPr lvl="2"/>
            <a:r>
              <a:rPr lang="en-US" b="1" dirty="0"/>
              <a:t>Path:</a:t>
            </a:r>
            <a:r>
              <a:rPr lang="en-US" dirty="0"/>
              <a:t> /create-leak</a:t>
            </a:r>
          </a:p>
          <a:p>
            <a:r>
              <a:rPr lang="en-US" b="1" dirty="0"/>
              <a:t>Add Listeners to View Results:</a:t>
            </a:r>
            <a:endParaRPr lang="en-US" dirty="0"/>
          </a:p>
          <a:p>
            <a:pPr lvl="1"/>
            <a:r>
              <a:rPr lang="en-US" b="1" dirty="0"/>
              <a:t>View Results Tree:</a:t>
            </a:r>
            <a:r>
              <a:rPr lang="en-US" dirty="0"/>
              <a:t> Right-click on Thread Group -&gt; Add -&gt; Listener -&gt; View Results Tree. This lets you see every single request and response to confirm it's working.</a:t>
            </a:r>
          </a:p>
          <a:p>
            <a:pPr lvl="1"/>
            <a:r>
              <a:rPr lang="en-US" b="1" dirty="0"/>
              <a:t>Summary Report:</a:t>
            </a:r>
            <a:r>
              <a:rPr lang="en-US" dirty="0"/>
              <a:t> Right-click on Thread Group -&gt; Add -&gt; Listener -&gt; Summary Report. This shows throughput and error rates. We expect to see errors here once the server runs out of memory.</a:t>
            </a:r>
          </a:p>
          <a:p>
            <a:r>
              <a:rPr lang="en-US" b="1" dirty="0"/>
              <a:t>Save the Test Plan:</a:t>
            </a:r>
            <a:r>
              <a:rPr lang="en-US" dirty="0"/>
              <a:t> Save it as </a:t>
            </a:r>
            <a:r>
              <a:rPr lang="en-US" dirty="0" err="1"/>
              <a:t>LeakTest.jmx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192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038DB-36F8-A9C2-EC05-070BD31BA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F2DF-8362-AC7F-C846-1F57727C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Features of Apache JMeter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03674-E22F-4C5E-0F13-D14C0C955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508311" cy="392792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Comprehensive Test Planning and Scoping</a:t>
            </a:r>
          </a:p>
          <a:p>
            <a:r>
              <a:rPr lang="en-US" dirty="0"/>
              <a:t>The entire test is built within a </a:t>
            </a:r>
            <a:r>
              <a:rPr lang="en-US" b="1" dirty="0"/>
              <a:t>Test Plan</a:t>
            </a:r>
            <a:r>
              <a:rPr lang="en-US" dirty="0"/>
              <a:t>. This plan is a hierarchical tree of components that determine the scope and execution of the test.</a:t>
            </a:r>
          </a:p>
          <a:p>
            <a:r>
              <a:rPr lang="en-US" b="1" dirty="0"/>
              <a:t>Thread Group:</a:t>
            </a:r>
            <a:r>
              <a:rPr lang="en-US" dirty="0"/>
              <a:t> This is the heart of any test plan. It defines the load profile:</a:t>
            </a:r>
          </a:p>
          <a:p>
            <a:pPr lvl="1"/>
            <a:r>
              <a:rPr lang="en-US" b="1" dirty="0"/>
              <a:t>Number of Threads (Users):</a:t>
            </a:r>
            <a:r>
              <a:rPr lang="en-US" dirty="0"/>
              <a:t> Simulates the number of concurrent users.</a:t>
            </a:r>
          </a:p>
          <a:p>
            <a:pPr lvl="1"/>
            <a:r>
              <a:rPr lang="en-US" b="1" dirty="0"/>
              <a:t>Ramp-Up Period:</a:t>
            </a:r>
            <a:r>
              <a:rPr lang="en-US" dirty="0"/>
              <a:t> The time over which JMeter will start all the users. (e.g., 100 users over 100 seconds means one new user starts every second).</a:t>
            </a:r>
          </a:p>
          <a:p>
            <a:pPr lvl="1"/>
            <a:r>
              <a:rPr lang="en-US" b="1" dirty="0"/>
              <a:t>Loop Count:</a:t>
            </a:r>
            <a:r>
              <a:rPr lang="en-US" dirty="0"/>
              <a:t> How many times each user will execute the test.</a:t>
            </a:r>
          </a:p>
          <a:p>
            <a:r>
              <a:rPr lang="en-US" b="1" dirty="0"/>
              <a:t>Samplers:</a:t>
            </a:r>
            <a:r>
              <a:rPr lang="en-US" dirty="0"/>
              <a:t> These are the actual requests that JMeter sends. JMeter has a vast library of samplers:</a:t>
            </a:r>
          </a:p>
          <a:p>
            <a:pPr lvl="1"/>
            <a:r>
              <a:rPr lang="en-US" b="1" dirty="0"/>
              <a:t>HTTP Request:</a:t>
            </a:r>
            <a:r>
              <a:rPr lang="en-US" dirty="0"/>
              <a:t> The most common sampler for testing web applications and REST/SOAP APIs.</a:t>
            </a:r>
          </a:p>
          <a:p>
            <a:pPr lvl="1"/>
            <a:r>
              <a:rPr lang="en-US" b="1" dirty="0"/>
              <a:t>JDBC Request:</a:t>
            </a:r>
            <a:r>
              <a:rPr lang="en-US" dirty="0"/>
              <a:t> To send SQL queries directly to a database.</a:t>
            </a:r>
          </a:p>
          <a:p>
            <a:pPr lvl="1"/>
            <a:r>
              <a:rPr lang="en-US" b="1" dirty="0"/>
              <a:t>FTP Request:</a:t>
            </a:r>
            <a:r>
              <a:rPr lang="en-US" dirty="0"/>
              <a:t> For testing FTP servers.</a:t>
            </a:r>
          </a:p>
          <a:p>
            <a:pPr lvl="1"/>
            <a:r>
              <a:rPr lang="en-US" b="1" dirty="0"/>
              <a:t>TCP Sampler:</a:t>
            </a:r>
            <a:r>
              <a:rPr lang="en-US" dirty="0"/>
              <a:t> For testing at the TCP protocol level.</a:t>
            </a:r>
          </a:p>
          <a:p>
            <a:pPr lvl="1"/>
            <a:r>
              <a:rPr lang="en-US" b="1" dirty="0"/>
              <a:t>JMS Sampler:</a:t>
            </a:r>
            <a:r>
              <a:rPr lang="en-US" dirty="0"/>
              <a:t> For testing message queues like ActiveMQ.</a:t>
            </a:r>
          </a:p>
          <a:p>
            <a:r>
              <a:rPr lang="en-US" b="1" dirty="0"/>
              <a:t>Logic Controllers:</a:t>
            </a:r>
            <a:r>
              <a:rPr lang="en-US" dirty="0"/>
              <a:t> These components control the flow of the test script, allowing you to create complex scenarios. Examples include If Controller, Loop Controller, and Transaction Controller (for grouping multiple requests into a single business transaction).</a:t>
            </a:r>
          </a:p>
          <a:p>
            <a:r>
              <a:rPr lang="en-US" b="1" dirty="0"/>
              <a:t>Config Elements:</a:t>
            </a:r>
            <a:r>
              <a:rPr lang="en-US" dirty="0"/>
              <a:t> These allow you to customize sampler requests. The most common is the </a:t>
            </a:r>
            <a:r>
              <a:rPr lang="en-US" b="1" dirty="0"/>
              <a:t>CSV Data Set Config</a:t>
            </a:r>
            <a:r>
              <a:rPr lang="en-US" dirty="0"/>
              <a:t>, which allows you to run data-driven tests by reading user credentials, search terms, etc., from a text file.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2403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90547-571E-C782-D0FC-E44852DE1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F020-C011-3529-F3F1-20C77F5E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Workflow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90DDC-9E25-0768-54F8-513E9A5F4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508311" cy="39279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the step-by-step process to run the test and diagnose the leak.</a:t>
            </a:r>
          </a:p>
          <a:p>
            <a:pPr marL="0" indent="0">
              <a:buNone/>
            </a:pPr>
            <a:r>
              <a:rPr lang="en-US" dirty="0"/>
              <a:t>Step A: Configure </a:t>
            </a:r>
            <a:r>
              <a:rPr lang="en-US" dirty="0" err="1"/>
              <a:t>JProfiler</a:t>
            </a:r>
            <a:endParaRPr lang="en-US" dirty="0"/>
          </a:p>
          <a:p>
            <a:r>
              <a:rPr lang="en-US" dirty="0"/>
              <a:t>Open </a:t>
            </a:r>
            <a:r>
              <a:rPr lang="en-US" dirty="0" err="1"/>
              <a:t>JProfiler</a:t>
            </a:r>
            <a:r>
              <a:rPr lang="en-US" dirty="0"/>
              <a:t>.</a:t>
            </a:r>
          </a:p>
          <a:p>
            <a:r>
              <a:rPr lang="en-US" dirty="0"/>
              <a:t>From the start screen, select </a:t>
            </a:r>
            <a:r>
              <a:rPr lang="en-US" b="1" dirty="0"/>
              <a:t>"New Session"</a:t>
            </a:r>
            <a:r>
              <a:rPr lang="en-US" dirty="0"/>
              <a:t>.</a:t>
            </a:r>
          </a:p>
          <a:p>
            <a:r>
              <a:rPr lang="en-US" dirty="0"/>
              <a:t>Choose </a:t>
            </a:r>
            <a:r>
              <a:rPr lang="en-US" b="1" dirty="0"/>
              <a:t>"A new application that is launched from the command line"</a:t>
            </a:r>
            <a:r>
              <a:rPr lang="en-US" dirty="0"/>
              <a:t>.</a:t>
            </a:r>
          </a:p>
          <a:p>
            <a:r>
              <a:rPr lang="en-US" dirty="0" err="1"/>
              <a:t>JProfiler</a:t>
            </a:r>
            <a:r>
              <a:rPr lang="en-US" dirty="0"/>
              <a:t> will ask for the main class. Browse to and select </a:t>
            </a:r>
            <a:r>
              <a:rPr lang="en-US" dirty="0" err="1"/>
              <a:t>LeakyWebApp</a:t>
            </a:r>
            <a:r>
              <a:rPr lang="en-US" dirty="0"/>
              <a:t>.</a:t>
            </a:r>
          </a:p>
          <a:p>
            <a:r>
              <a:rPr lang="en-US" dirty="0"/>
              <a:t>Under "VM options", </a:t>
            </a:r>
            <a:r>
              <a:rPr lang="en-US" b="1" dirty="0"/>
              <a:t>increase the heap size</a:t>
            </a:r>
            <a:r>
              <a:rPr lang="en-US" dirty="0"/>
              <a:t> so the leak takes a bit longer to crash the app, giving us time to observe. Use: -Xmx256m</a:t>
            </a:r>
          </a:p>
          <a:p>
            <a:r>
              <a:rPr lang="en-US" dirty="0"/>
              <a:t>Click </a:t>
            </a:r>
            <a:r>
              <a:rPr lang="en-US" b="1" dirty="0"/>
              <a:t>OK</a:t>
            </a:r>
            <a:r>
              <a:rPr lang="en-US" dirty="0"/>
              <a:t>. </a:t>
            </a:r>
            <a:r>
              <a:rPr lang="en-US" dirty="0" err="1"/>
              <a:t>JProfiler</a:t>
            </a:r>
            <a:r>
              <a:rPr lang="en-US" dirty="0"/>
              <a:t> will now show you a Session Startup dialog. Crucially, it provides the command line argument you need. It will look something like this: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agentpath</a:t>
            </a:r>
            <a:r>
              <a:rPr lang="en-US" dirty="0"/>
              <a:t>:"C:\Program Files\jprofiler13\bin\windows-x64\jprofiler.dll"=port=25479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829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A2429-23EF-2102-C4F4-E2AB8AC54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7679-7D3E-8A5C-0549-98CD11BAC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Workflow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1073-21B2-5BAD-9D19-0CE13B02B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508311" cy="39279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B: Start the Java App with the </a:t>
            </a:r>
            <a:r>
              <a:rPr lang="en-US" dirty="0" err="1"/>
              <a:t>JProfiler</a:t>
            </a:r>
            <a:r>
              <a:rPr lang="en-US" dirty="0"/>
              <a:t> Agent</a:t>
            </a:r>
          </a:p>
          <a:p>
            <a:r>
              <a:rPr lang="en-US" dirty="0"/>
              <a:t>Open your command prompt/terminal.</a:t>
            </a:r>
          </a:p>
          <a:p>
            <a:r>
              <a:rPr lang="en-US" dirty="0"/>
              <a:t>Navigate to your project's compiled classes directory.</a:t>
            </a:r>
          </a:p>
          <a:p>
            <a:r>
              <a:rPr lang="en-US" dirty="0"/>
              <a:t>Run the </a:t>
            </a:r>
            <a:r>
              <a:rPr lang="en-US" dirty="0" err="1"/>
              <a:t>LeakyWebApp</a:t>
            </a:r>
            <a:r>
              <a:rPr lang="en-US" dirty="0"/>
              <a:t> but </a:t>
            </a:r>
            <a:r>
              <a:rPr lang="en-US" b="1" dirty="0"/>
              <a:t>add the -</a:t>
            </a:r>
            <a:r>
              <a:rPr lang="en-US" b="1" dirty="0" err="1"/>
              <a:t>agentpath</a:t>
            </a:r>
            <a:r>
              <a:rPr lang="en-US" b="1" dirty="0"/>
              <a:t> argument</a:t>
            </a:r>
            <a:r>
              <a:rPr lang="en-US" dirty="0"/>
              <a:t> provided by </a:t>
            </a:r>
            <a:r>
              <a:rPr lang="en-US" dirty="0" err="1"/>
              <a:t>JProfiler</a:t>
            </a:r>
            <a:r>
              <a:rPr lang="en-US" dirty="0"/>
              <a:t>.</a:t>
            </a:r>
          </a:p>
          <a:p>
            <a:r>
              <a:rPr lang="en-IN" dirty="0"/>
              <a:t># (Your path will be different!)</a:t>
            </a:r>
          </a:p>
          <a:p>
            <a:r>
              <a:rPr lang="en-IN" dirty="0"/>
              <a:t>java -Xmx256m -</a:t>
            </a:r>
            <a:r>
              <a:rPr lang="en-IN" dirty="0" err="1"/>
              <a:t>agentpath</a:t>
            </a:r>
            <a:r>
              <a:rPr lang="en-IN" dirty="0"/>
              <a:t>:"C:\Program Files\jprofiler13\bin\windows-x64\jprofiler.dll"=port=25479 </a:t>
            </a:r>
            <a:r>
              <a:rPr lang="en-IN" dirty="0" err="1"/>
              <a:t>LeakyWebApp</a:t>
            </a:r>
            <a:endParaRPr lang="en-IN" dirty="0"/>
          </a:p>
          <a:p>
            <a:r>
              <a:rPr lang="en-US" dirty="0"/>
              <a:t>Your Java application will start and print its "Server started..." message. It is now running with the </a:t>
            </a:r>
            <a:r>
              <a:rPr lang="en-US" dirty="0" err="1"/>
              <a:t>JProfiler</a:t>
            </a:r>
            <a:r>
              <a:rPr lang="en-US" dirty="0"/>
              <a:t> agent attached.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6400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BC68-4021-5746-8B2C-B5B42382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Workflow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7B492-B7A1-F12E-C7C8-8D2EF5CBF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C: Start Profiling in </a:t>
            </a:r>
            <a:r>
              <a:rPr lang="en-US" dirty="0" err="1"/>
              <a:t>JProfiler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JProfiler</a:t>
            </a:r>
            <a:r>
              <a:rPr lang="en-US" dirty="0"/>
              <a:t>, you'll see the session you configured. Select it and click </a:t>
            </a:r>
            <a:r>
              <a:rPr lang="en-US" b="1" dirty="0"/>
              <a:t>Start</a:t>
            </a:r>
            <a:r>
              <a:rPr lang="en-US" dirty="0"/>
              <a:t>.</a:t>
            </a:r>
          </a:p>
          <a:p>
            <a:r>
              <a:rPr lang="en-US" dirty="0" err="1"/>
              <a:t>JProfiler</a:t>
            </a:r>
            <a:r>
              <a:rPr lang="en-US" dirty="0"/>
              <a:t> will connect to your running application.</a:t>
            </a:r>
          </a:p>
          <a:p>
            <a:r>
              <a:rPr lang="en-US" dirty="0"/>
              <a:t>Go to the </a:t>
            </a:r>
            <a:r>
              <a:rPr lang="en-US" b="1" dirty="0"/>
              <a:t>Live Memory</a:t>
            </a:r>
            <a:r>
              <a:rPr lang="en-US" dirty="0"/>
              <a:t> section. You will see a graph of the heap usage. It should be low and stable for now.</a:t>
            </a:r>
          </a:p>
          <a:p>
            <a:pPr marL="0" indent="0">
              <a:buNone/>
            </a:pPr>
            <a:r>
              <a:rPr lang="en-US" dirty="0"/>
              <a:t>Step D: Start the JMeter Test</a:t>
            </a:r>
          </a:p>
          <a:p>
            <a:r>
              <a:rPr lang="en-US" dirty="0"/>
              <a:t>Go to JMeter, open your </a:t>
            </a:r>
            <a:r>
              <a:rPr lang="en-US" dirty="0" err="1"/>
              <a:t>LeakTest.jmx</a:t>
            </a:r>
            <a:r>
              <a:rPr lang="en-US" dirty="0"/>
              <a:t> plan.</a:t>
            </a:r>
          </a:p>
          <a:p>
            <a:r>
              <a:rPr lang="en-US" dirty="0"/>
              <a:t>Click the green "Start" button. JMeter will now begin sending a continuous stream of requests to http://localhost:8080/create-leak.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044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091F-72F3-35CD-C155-8FDBF35F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Workflow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BDC27-9656-63C2-2D46-9488D2CB5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Step E: Observe the Leak in </a:t>
            </a:r>
            <a:r>
              <a:rPr lang="en-US" dirty="0" err="1"/>
              <a:t>JProfiler</a:t>
            </a:r>
            <a:r>
              <a:rPr lang="en-US" dirty="0"/>
              <a:t> in Real-Time</a:t>
            </a:r>
          </a:p>
          <a:p>
            <a:r>
              <a:rPr lang="en-US" dirty="0"/>
              <a:t>Go back to </a:t>
            </a:r>
            <a:r>
              <a:rPr lang="en-US" dirty="0" err="1"/>
              <a:t>JProfiler</a:t>
            </a:r>
            <a:r>
              <a:rPr lang="en-US" dirty="0"/>
              <a:t>.</a:t>
            </a:r>
          </a:p>
          <a:p>
            <a:r>
              <a:rPr lang="en-US" b="1" dirty="0"/>
              <a:t>Watch the Heap Graph:</a:t>
            </a:r>
            <a:r>
              <a:rPr lang="en-US" dirty="0"/>
              <a:t> In the </a:t>
            </a:r>
            <a:r>
              <a:rPr lang="en-US" b="1" dirty="0"/>
              <a:t>Live Memory</a:t>
            </a:r>
            <a:r>
              <a:rPr lang="en-US" dirty="0"/>
              <a:t> view, you will see the memory usage climbing steadily. It will look like a rising staircase, not the normal "sawtooth" pattern of a healthy application. The garbage collector runs, but it can't reclaim the leaked objects, so the memory usage never returns to its baseline.</a:t>
            </a:r>
          </a:p>
          <a:p>
            <a:r>
              <a:rPr lang="en-US" b="1" dirty="0"/>
              <a:t>Inspect Live Objects:</a:t>
            </a:r>
            <a:r>
              <a:rPr lang="en-US" dirty="0"/>
              <a:t> In the same section, look at the </a:t>
            </a:r>
            <a:r>
              <a:rPr lang="en-US" b="1" dirty="0"/>
              <a:t>All Objects</a:t>
            </a:r>
            <a:r>
              <a:rPr lang="en-US" dirty="0"/>
              <a:t> view. Click the column header to sort by </a:t>
            </a:r>
            <a:r>
              <a:rPr lang="en-US" b="1" dirty="0"/>
              <a:t>Instance Count</a:t>
            </a:r>
            <a:r>
              <a:rPr lang="en-US" dirty="0"/>
              <a:t>. You will see the </a:t>
            </a:r>
            <a:r>
              <a:rPr lang="en-US" dirty="0" err="1"/>
              <a:t>RequestProcessor</a:t>
            </a:r>
            <a:r>
              <a:rPr lang="en-US" dirty="0"/>
              <a:t> class (and its byte[] array) shoot to the top of the list, with its count increasing every second.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5882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00CCF-C4C7-E2EA-4C37-27EB405C6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Workflow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9C710-31EA-CF7A-309B-EC9C85EA7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Step F: Take a Heap Dump and Find the Root Cause</a:t>
            </a:r>
          </a:p>
          <a:p>
            <a:r>
              <a:rPr lang="en-US" dirty="0"/>
              <a:t>After a minute or two, the leak will be obvious. In </a:t>
            </a:r>
            <a:r>
              <a:rPr lang="en-US" dirty="0" err="1"/>
              <a:t>JProfiler</a:t>
            </a:r>
            <a:r>
              <a:rPr lang="en-US" dirty="0"/>
              <a:t>, click the </a:t>
            </a:r>
            <a:r>
              <a:rPr lang="en-US" b="1" dirty="0"/>
              <a:t>"Mark Current"</a:t>
            </a:r>
            <a:r>
              <a:rPr lang="en-US" dirty="0"/>
              <a:t> button in the Heap Walker section. This sets a baseline.</a:t>
            </a:r>
          </a:p>
          <a:p>
            <a:r>
              <a:rPr lang="en-US" dirty="0"/>
              <a:t>Let the test run for another minute.</a:t>
            </a:r>
          </a:p>
          <a:p>
            <a:r>
              <a:rPr lang="en-US" dirty="0"/>
              <a:t>Click </a:t>
            </a:r>
            <a:r>
              <a:rPr lang="en-US" b="1" dirty="0"/>
              <a:t>"Show Heap Walker"</a:t>
            </a:r>
            <a:r>
              <a:rPr lang="en-US" dirty="0"/>
              <a:t>. </a:t>
            </a:r>
            <a:r>
              <a:rPr lang="en-US" dirty="0" err="1"/>
              <a:t>JProfiler</a:t>
            </a:r>
            <a:r>
              <a:rPr lang="en-US" dirty="0"/>
              <a:t> will take a full snapshot of the heap.</a:t>
            </a:r>
          </a:p>
          <a:p>
            <a:r>
              <a:rPr lang="en-US" dirty="0"/>
              <a:t>In the Heap Walker's </a:t>
            </a:r>
            <a:r>
              <a:rPr lang="en-US" b="1" dirty="0"/>
              <a:t>Classes</a:t>
            </a:r>
            <a:r>
              <a:rPr lang="en-US" dirty="0"/>
              <a:t> view, right-click on </a:t>
            </a:r>
            <a:r>
              <a:rPr lang="en-US" dirty="0" err="1"/>
              <a:t>RequestProcessor</a:t>
            </a:r>
            <a:r>
              <a:rPr lang="en-US" dirty="0"/>
              <a:t> -&gt; </a:t>
            </a:r>
            <a:r>
              <a:rPr lang="en-US" b="1" dirty="0"/>
              <a:t>Use Selected Objects</a:t>
            </a:r>
            <a:r>
              <a:rPr lang="en-US" dirty="0"/>
              <a:t>.</a:t>
            </a:r>
          </a:p>
          <a:p>
            <a:r>
              <a:rPr lang="en-US" dirty="0"/>
              <a:t>Now go to the </a:t>
            </a:r>
            <a:r>
              <a:rPr lang="en-US" b="1" dirty="0"/>
              <a:t>Incoming References</a:t>
            </a:r>
            <a:r>
              <a:rPr lang="en-US" dirty="0"/>
              <a:t> view. This is the most powerful feature for leak analysis. It shows you </a:t>
            </a:r>
            <a:r>
              <a:rPr lang="en-US" i="1" dirty="0"/>
              <a:t>what is holding onto these objects</a:t>
            </a:r>
            <a:r>
              <a:rPr lang="en-US" dirty="0"/>
              <a:t>.</a:t>
            </a:r>
          </a:p>
          <a:p>
            <a:r>
              <a:rPr lang="en-US" dirty="0"/>
              <a:t>You will see a clear reference path: The </a:t>
            </a:r>
            <a:r>
              <a:rPr lang="en-US" dirty="0" err="1"/>
              <a:t>RequestProcessor</a:t>
            </a:r>
            <a:r>
              <a:rPr lang="en-US" dirty="0"/>
              <a:t> objects are being held by an </a:t>
            </a:r>
            <a:r>
              <a:rPr lang="en-US" dirty="0" err="1"/>
              <a:t>ArrayList</a:t>
            </a:r>
            <a:r>
              <a:rPr lang="en-US" dirty="0"/>
              <a:t>, which is held by a </a:t>
            </a:r>
            <a:r>
              <a:rPr lang="en-US" dirty="0" err="1"/>
              <a:t>ConcurrentHashMap</a:t>
            </a:r>
            <a:r>
              <a:rPr lang="en-US" dirty="0"/>
              <a:t>, which is held by the </a:t>
            </a:r>
            <a:r>
              <a:rPr lang="en-US" dirty="0" err="1"/>
              <a:t>NotificationService</a:t>
            </a:r>
            <a:r>
              <a:rPr lang="en-US" dirty="0"/>
              <a:t> instance.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9570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515FD-48E3-5C1A-010A-4DD867E1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Workflow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2A053-C60A-A1BC-E69A-67907E815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G: See the Symptom in JMeter</a:t>
            </a:r>
          </a:p>
          <a:p>
            <a:r>
              <a:rPr lang="en-US" dirty="0"/>
              <a:t>Eventually, your </a:t>
            </a:r>
            <a:r>
              <a:rPr lang="en-US" dirty="0" err="1"/>
              <a:t>LeakyWebApp</a:t>
            </a:r>
            <a:r>
              <a:rPr lang="en-US" dirty="0"/>
              <a:t> will run out of its 256MB of heap space and crash with an </a:t>
            </a:r>
            <a:r>
              <a:rPr lang="en-US" dirty="0" err="1"/>
              <a:t>OutOfMemoryError</a:t>
            </a:r>
            <a:r>
              <a:rPr lang="en-US" dirty="0"/>
              <a:t>. When this happens, look at your JMeter </a:t>
            </a:r>
            <a:r>
              <a:rPr lang="en-US" b="1" dirty="0"/>
              <a:t>Summary Report</a:t>
            </a:r>
            <a:r>
              <a:rPr lang="en-US" dirty="0"/>
              <a:t>. You will see the </a:t>
            </a:r>
            <a:r>
              <a:rPr lang="en-US" b="1" dirty="0"/>
              <a:t>Error %</a:t>
            </a:r>
            <a:r>
              <a:rPr lang="en-US" dirty="0"/>
              <a:t> suddenly jump to 100% because the server is no longer responding.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6477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33775-9A9D-E813-DA79-ED35DFA8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Workflow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680CE-D225-0DA4-3002-D7A0ED1D6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of the Workflow</a:t>
            </a:r>
          </a:p>
          <a:p>
            <a:r>
              <a:rPr lang="en-US" b="1" dirty="0"/>
              <a:t>JMeter</a:t>
            </a:r>
            <a:r>
              <a:rPr lang="en-US" dirty="0"/>
              <a:t> acted as the load generator, creating the conditions for the memory leak to manifest under pressure. It showed the </a:t>
            </a:r>
            <a:r>
              <a:rPr lang="en-US" i="1" dirty="0"/>
              <a:t>symptom</a:t>
            </a:r>
            <a:r>
              <a:rPr lang="en-US" dirty="0"/>
              <a:t>: the server eventually failed.</a:t>
            </a:r>
          </a:p>
          <a:p>
            <a:r>
              <a:rPr lang="en-US" b="1" dirty="0" err="1"/>
              <a:t>JProfiler</a:t>
            </a:r>
            <a:r>
              <a:rPr lang="en-US" dirty="0"/>
              <a:t> acted as the diagnostic tool, looking inside the live JVM. It showed the </a:t>
            </a:r>
            <a:r>
              <a:rPr lang="en-US" i="1" dirty="0"/>
              <a:t>cause</a:t>
            </a:r>
            <a:r>
              <a:rPr lang="en-US" dirty="0"/>
              <a:t>: </a:t>
            </a:r>
            <a:r>
              <a:rPr lang="en-US" dirty="0" err="1"/>
              <a:t>RequestProcessor</a:t>
            </a:r>
            <a:r>
              <a:rPr lang="en-US" dirty="0"/>
              <a:t> objects accumulating because they were being held by the </a:t>
            </a:r>
            <a:r>
              <a:rPr lang="en-US" dirty="0" err="1"/>
              <a:t>NotificationService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46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ED4FA-0208-E544-1FCD-875499E0F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8837-1B56-E168-4C80-057CD83B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Features of Apache JMeter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9E352-C81F-8218-AC93-1E082293E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508311" cy="392792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Dynamic and Data-Driven Testing</a:t>
            </a:r>
          </a:p>
          <a:p>
            <a:r>
              <a:rPr lang="en-US" dirty="0"/>
              <a:t>Modern applications are not static. JMeter excels at handling dynamic data.</a:t>
            </a:r>
          </a:p>
          <a:p>
            <a:r>
              <a:rPr lang="en-US" b="1" dirty="0"/>
              <a:t>Post-Processors (Extractors):</a:t>
            </a:r>
            <a:r>
              <a:rPr lang="en-US" dirty="0"/>
              <a:t> These are used to extract data from a server's response. </a:t>
            </a:r>
          </a:p>
          <a:p>
            <a:pPr lvl="1"/>
            <a:r>
              <a:rPr lang="en-US" dirty="0"/>
              <a:t>For example, a </a:t>
            </a:r>
            <a:r>
              <a:rPr lang="en-US" b="1" dirty="0"/>
              <a:t>Regular Expression Extractor</a:t>
            </a:r>
            <a:r>
              <a:rPr lang="en-US" dirty="0"/>
              <a:t> or </a:t>
            </a:r>
            <a:r>
              <a:rPr lang="en-US" b="1" dirty="0"/>
              <a:t>JSON Extractor</a:t>
            </a:r>
            <a:r>
              <a:rPr lang="en-US" dirty="0"/>
              <a:t> can capture a session ID or authentication token from a login response and save it as a variable. </a:t>
            </a:r>
          </a:p>
          <a:p>
            <a:pPr lvl="1"/>
            <a:r>
              <a:rPr lang="en-US" dirty="0"/>
              <a:t>This variable can then be used in subsequent requests, simulating a real user's session. This process is known as </a:t>
            </a:r>
            <a:r>
              <a:rPr lang="en-US" b="1" dirty="0"/>
              <a:t>correlation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824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CB22B-25C2-CA40-3FF7-0FF7E7DFE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87823-E6FA-6E20-2143-892A97C2F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Features of Apache JMeter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A00F4-A124-A706-103E-7B1FA2578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508311" cy="392792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Powerful Listeners and Reporting</a:t>
            </a:r>
          </a:p>
          <a:p>
            <a:r>
              <a:rPr lang="en-US" dirty="0"/>
              <a:t>Listeners are components that gather, display, and store the results of a test run.</a:t>
            </a:r>
          </a:p>
          <a:p>
            <a:r>
              <a:rPr lang="en-US" b="1" dirty="0"/>
              <a:t>Debugging Listeners:</a:t>
            </a:r>
            <a:r>
              <a:rPr lang="en-US" dirty="0"/>
              <a:t> View Results Tree is indispensable for scripting. It shows every single request and its corresponding response in full detail, allowing you to verify that your test is working correctly.</a:t>
            </a:r>
          </a:p>
          <a:p>
            <a:r>
              <a:rPr lang="en-US" b="1" dirty="0"/>
              <a:t>Aggregate Listeners:</a:t>
            </a:r>
            <a:r>
              <a:rPr lang="en-US" dirty="0"/>
              <a:t> Aggregate Report and Summary Report provide a statistical overview of the test, including average/median/90th/95th/99th percentile response times, error percentage, and throughput (requests per second).</a:t>
            </a:r>
          </a:p>
          <a:p>
            <a:r>
              <a:rPr lang="en-US" b="1" dirty="0"/>
              <a:t>HTML Reporting Dashboard:</a:t>
            </a:r>
            <a:r>
              <a:rPr lang="en-US" dirty="0"/>
              <a:t> This is the modern standard for reporting. After running a test in non-GUI mode, JMeter can generate a comprehensive, multi-page HTML dashboard with interactive charts for response times over time, throughput graphs, and detailed error analysis.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20535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A1A3C-3818-4350-13C6-69084C63E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A58B-D034-0230-5973-147D3319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Features of Apache JMeter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C3ADA-B684-CF83-E5E0-FC2D9E021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508311" cy="392792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Extensibility via Plugins</a:t>
            </a:r>
          </a:p>
          <a:p>
            <a:r>
              <a:rPr lang="en-US" dirty="0"/>
              <a:t>JMeter's functionality can be massively extended with plugins. The </a:t>
            </a:r>
            <a:r>
              <a:rPr lang="en-US" b="1" dirty="0"/>
              <a:t>JMeter Plugins Manager</a:t>
            </a:r>
            <a:r>
              <a:rPr lang="en-US" dirty="0"/>
              <a:t> makes it easy to install and manage these. Popular plugins add:</a:t>
            </a:r>
          </a:p>
          <a:p>
            <a:r>
              <a:rPr lang="en-US" dirty="0"/>
              <a:t>Support for new protocols (e.g., </a:t>
            </a:r>
            <a:r>
              <a:rPr lang="en-US" dirty="0" err="1"/>
              <a:t>WebSockets</a:t>
            </a:r>
            <a:r>
              <a:rPr lang="en-US" dirty="0"/>
              <a:t>, </a:t>
            </a:r>
            <a:r>
              <a:rPr lang="en-US" dirty="0" err="1"/>
              <a:t>gRPC</a:t>
            </a:r>
            <a:r>
              <a:rPr lang="en-US" dirty="0"/>
              <a:t>).</a:t>
            </a:r>
          </a:p>
          <a:p>
            <a:r>
              <a:rPr lang="en-US" dirty="0"/>
              <a:t>Advanced thread groups (Ultimate Thread Group for creating complex load profiles).</a:t>
            </a:r>
          </a:p>
          <a:p>
            <a:r>
              <a:rPr lang="en-US" dirty="0"/>
              <a:t>Advanced listeners and graphs (3D-Graphs, Response Times Over Time).</a:t>
            </a:r>
          </a:p>
          <a:p>
            <a:r>
              <a:rPr lang="en-US" dirty="0"/>
              <a:t>Integration with monitoring tools like </a:t>
            </a:r>
            <a:r>
              <a:rPr lang="en-US" dirty="0" err="1"/>
              <a:t>InfluxDB</a:t>
            </a:r>
            <a:r>
              <a:rPr lang="en-US" dirty="0"/>
              <a:t> and Grafana for live test monitoring.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787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CC244-782C-29FF-766D-104D1A156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282C-F3CC-5A10-3CF6-C924F801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Features of Apache JMeter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E41F0-BCF9-FF9B-6181-5EF719AE3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508311" cy="392792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GUI and Command-Line (CLI) Modes</a:t>
            </a:r>
          </a:p>
          <a:p>
            <a:r>
              <a:rPr lang="en-US" b="1" dirty="0"/>
              <a:t>GUI Mode:</a:t>
            </a:r>
            <a:r>
              <a:rPr lang="en-US" dirty="0"/>
              <a:t> Used for </a:t>
            </a:r>
            <a:r>
              <a:rPr lang="en-US" b="1" dirty="0"/>
              <a:t>creating, scripting, and debugging</a:t>
            </a:r>
            <a:r>
              <a:rPr lang="en-US" dirty="0"/>
              <a:t> your Test Plan. It's highly visual and intuitive.</a:t>
            </a:r>
          </a:p>
          <a:p>
            <a:r>
              <a:rPr lang="en-US" b="1" dirty="0"/>
              <a:t>Non-GUI (CLI) Mode:</a:t>
            </a:r>
            <a:r>
              <a:rPr lang="en-US" dirty="0"/>
              <a:t> Used for </a:t>
            </a:r>
            <a:r>
              <a:rPr lang="en-US" b="1" dirty="0"/>
              <a:t>executing the actual load test</a:t>
            </a:r>
            <a:r>
              <a:rPr lang="en-US" dirty="0"/>
              <a:t>. Running a high-load test from the GUI is a common mistake; it consumes significant memory and CPU, skewing the test results. </a:t>
            </a:r>
          </a:p>
          <a:p>
            <a:r>
              <a:rPr lang="en-US" dirty="0">
                <a:solidFill>
                  <a:srgbClr val="FF0000"/>
                </a:solidFill>
              </a:rPr>
              <a:t>Standard practice is to run tests from the command line, which is far more efficient.</a:t>
            </a:r>
          </a:p>
          <a:p>
            <a:pPr marL="0" indent="0">
              <a:buNone/>
            </a:pPr>
            <a:r>
              <a:rPr lang="en-US" b="1" dirty="0" err="1"/>
              <a:t>jmeter</a:t>
            </a:r>
            <a:r>
              <a:rPr lang="en-US" b="1" dirty="0"/>
              <a:t> -n -t /path/to/</a:t>
            </a:r>
            <a:r>
              <a:rPr lang="en-US" b="1" dirty="0" err="1"/>
              <a:t>MyTest.jmx</a:t>
            </a:r>
            <a:r>
              <a:rPr lang="en-US" b="1" dirty="0"/>
              <a:t> -l /path/to/results.csv -e -o /path/to/dashboard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20429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4F912-269C-64F8-1004-00D225FC9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362F8-556E-8B5A-3F47-6D914105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Features of Apache JMeter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B6103-BFC2-477E-79BD-FF7696706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508311" cy="392792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Distributed Testing</a:t>
            </a:r>
          </a:p>
          <a:p>
            <a:r>
              <a:rPr lang="en-US" dirty="0"/>
              <a:t>For simulating extremely high loads that a single machine cannot generate, JMeter supports distributed testing.</a:t>
            </a:r>
          </a:p>
          <a:p>
            <a:r>
              <a:rPr lang="en-US" dirty="0"/>
              <a:t>Uses a master-slave (or controller-injector) architecture where a single JMeter master instance controls multiple remote JMeter slave instances, which generate the load. </a:t>
            </a:r>
          </a:p>
          <a:p>
            <a:r>
              <a:rPr lang="en-US" dirty="0"/>
              <a:t>The master then aggregates all the results.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6926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20C5A-D3FC-7AB4-00C2-8C481EAB5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7F96-C78D-5FEE-324C-8E213BBBB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Apache JMeter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9BF5B-4EEB-499B-CAD9-EEA17CD23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508311" cy="3927929"/>
          </a:xfrm>
        </p:spPr>
        <p:txBody>
          <a:bodyPr>
            <a:normAutofit/>
          </a:bodyPr>
          <a:lstStyle/>
          <a:p>
            <a:r>
              <a:rPr lang="en-US" b="1" dirty="0"/>
              <a:t>It Is Not a Browser:</a:t>
            </a:r>
            <a:r>
              <a:rPr lang="en-US" dirty="0"/>
              <a:t> This is the most critical limitation to understand. JMeter works at the </a:t>
            </a:r>
            <a:r>
              <a:rPr lang="en-US" b="1" dirty="0"/>
              <a:t>protocol level</a:t>
            </a:r>
            <a:r>
              <a:rPr lang="en-US" dirty="0"/>
              <a:t> (e.g., HTTP). It sends a request and gets a response.</a:t>
            </a:r>
          </a:p>
          <a:p>
            <a:pPr lvl="1"/>
            <a:r>
              <a:rPr lang="en-US" dirty="0"/>
              <a:t> It </a:t>
            </a:r>
            <a:r>
              <a:rPr lang="en-US" b="1" dirty="0"/>
              <a:t>does not render HTML, execute JavaScript, or process CSS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Consequence:</a:t>
            </a:r>
            <a:r>
              <a:rPr lang="en-US" dirty="0"/>
              <a:t> It cannot measure client-side performance or rendering time. If your application has a lot of heavy JavaScript that runs after the page loads, JMeter will not capture that time.</a:t>
            </a:r>
          </a:p>
          <a:p>
            <a:r>
              <a:rPr lang="en-US" b="1" dirty="0"/>
              <a:t>Memory and CPU Intensive:</a:t>
            </a:r>
            <a:r>
              <a:rPr lang="en-US" dirty="0"/>
              <a:t> The JMeter GUI, built with Java Swing, is very memory-hungry.</a:t>
            </a:r>
          </a:p>
          <a:p>
            <a:pPr lvl="1"/>
            <a:r>
              <a:rPr lang="en-US" dirty="0"/>
              <a:t>Unsuitable for running the actual load test. </a:t>
            </a:r>
          </a:p>
          <a:p>
            <a:pPr lvl="1"/>
            <a:r>
              <a:rPr lang="en-US" dirty="0"/>
              <a:t>Even in CLI mode, a single JMeter instance can be limited by the CPU and memory of the machine it runs on, necessitating a distributed setup for very high loads.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0232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137</TotalTime>
  <Words>4008</Words>
  <Application>Microsoft Office PowerPoint</Application>
  <PresentationFormat>Widescreen</PresentationFormat>
  <Paragraphs>257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Century Gothic</vt:lpstr>
      <vt:lpstr>Wingdings 3</vt:lpstr>
      <vt:lpstr>Ion Boardroom</vt:lpstr>
      <vt:lpstr>Apache Jmeter</vt:lpstr>
      <vt:lpstr>Introduction to Apache JMeter</vt:lpstr>
      <vt:lpstr>Important Features of Apache JMeter</vt:lpstr>
      <vt:lpstr>Important Features of Apache JMeter</vt:lpstr>
      <vt:lpstr>Important Features of Apache JMeter</vt:lpstr>
      <vt:lpstr>Important Features of Apache JMeter</vt:lpstr>
      <vt:lpstr>Important Features of Apache JMeter</vt:lpstr>
      <vt:lpstr>Important Features of Apache JMeter</vt:lpstr>
      <vt:lpstr>Limitations of Apache JMeter</vt:lpstr>
      <vt:lpstr>Limitations of Apache JMeter</vt:lpstr>
      <vt:lpstr>Best Use Cases for JMeter</vt:lpstr>
      <vt:lpstr>JMeter's Role in "Profiling"</vt:lpstr>
      <vt:lpstr>Black box profiling</vt:lpstr>
      <vt:lpstr>White box profiling</vt:lpstr>
      <vt:lpstr>Best Practice: Using Them Together</vt:lpstr>
      <vt:lpstr>Example of using Jmeter</vt:lpstr>
      <vt:lpstr>Product Search API</vt:lpstr>
      <vt:lpstr>Product Search API</vt:lpstr>
      <vt:lpstr>Product Search API -- JMeter Test Plan</vt:lpstr>
      <vt:lpstr>Product Search API -- JMeter Test Plan</vt:lpstr>
      <vt:lpstr>Product Search API -- JMeter Test Plan</vt:lpstr>
      <vt:lpstr>Product Search API -- JMeter Test Plan</vt:lpstr>
      <vt:lpstr>Product Search API -- JMeter Test Plan</vt:lpstr>
      <vt:lpstr>Product Search API -- JMeter Test Plan</vt:lpstr>
      <vt:lpstr>Running the Test and Interpreting the Results</vt:lpstr>
      <vt:lpstr>What you will see:</vt:lpstr>
      <vt:lpstr>Why JMeter is the Best Profiling Partner Here</vt:lpstr>
      <vt:lpstr>Example – Using Jmeter and JProfiler</vt:lpstr>
      <vt:lpstr>The JMeter Test Plan</vt:lpstr>
      <vt:lpstr>Profiling Workflow </vt:lpstr>
      <vt:lpstr>Profiling Workflow</vt:lpstr>
      <vt:lpstr>Profiling Workflow</vt:lpstr>
      <vt:lpstr>Profiling Workflow</vt:lpstr>
      <vt:lpstr>Profiling Workflow</vt:lpstr>
      <vt:lpstr>Profiling Workflow</vt:lpstr>
      <vt:lpstr>Profiling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anju munoth</dc:creator>
  <cp:lastModifiedBy>anju munoth</cp:lastModifiedBy>
  <cp:revision>30</cp:revision>
  <dcterms:created xsi:type="dcterms:W3CDTF">2025-07-09T01:07:37Z</dcterms:created>
  <dcterms:modified xsi:type="dcterms:W3CDTF">2025-07-09T03:25:34Z</dcterms:modified>
</cp:coreProperties>
</file>