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82" d="100"/>
          <a:sy n="82" d="100"/>
        </p:scale>
        <p:origin x="2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23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58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042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496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8485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106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66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86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4008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8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41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09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73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755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6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0353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3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E8D990C-87B8-45AF-9254-9ED4B3370D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CB002DD-7C63-46F9-BB36-A28EF3C411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33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ewiebug/GCViewer/relea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C4D7-A515-4104-D2E9-52BC6ED62B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GCViewer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1E5B0-75EA-D15F-830C-D30C6DD50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61403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A79F3D-3194-5676-D569-56CFBEF5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Spring Boot Maven Plugin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EDDBA-ACF2-D11F-A430-488771BC3069}"/>
              </a:ext>
            </a:extLst>
          </p:cNvPr>
          <p:cNvSpPr txBox="1"/>
          <p:nvPr/>
        </p:nvSpPr>
        <p:spPr>
          <a:xfrm>
            <a:off x="1394926" y="2221789"/>
            <a:ext cx="954988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&lt;build&gt;</a:t>
            </a:r>
          </a:p>
          <a:p>
            <a:r>
              <a:rPr lang="en-IN" dirty="0"/>
              <a:t>    &lt;plugins&gt;</a:t>
            </a:r>
          </a:p>
          <a:p>
            <a:r>
              <a:rPr lang="en-IN" dirty="0"/>
              <a:t>        &lt;plugin&gt;</a:t>
            </a:r>
          </a:p>
          <a:p>
            <a:r>
              <a:rPr lang="en-IN" dirty="0"/>
              <a:t>            &lt;</a:t>
            </a:r>
            <a:r>
              <a:rPr lang="en-IN" dirty="0" err="1"/>
              <a:t>groupId</a:t>
            </a:r>
            <a:r>
              <a:rPr lang="en-IN" dirty="0"/>
              <a:t>&gt;</a:t>
            </a:r>
            <a:r>
              <a:rPr lang="en-IN" dirty="0" err="1"/>
              <a:t>org.springframework.boot</a:t>
            </a:r>
            <a:r>
              <a:rPr lang="en-IN" dirty="0"/>
              <a:t>&lt;/</a:t>
            </a:r>
            <a:r>
              <a:rPr lang="en-IN" dirty="0" err="1"/>
              <a:t>groupId</a:t>
            </a:r>
            <a:r>
              <a:rPr lang="en-IN" dirty="0"/>
              <a:t>&gt;</a:t>
            </a:r>
          </a:p>
          <a:p>
            <a:r>
              <a:rPr lang="en-IN" dirty="0"/>
              <a:t>            &lt;</a:t>
            </a:r>
            <a:r>
              <a:rPr lang="en-IN" dirty="0" err="1"/>
              <a:t>artifactId</a:t>
            </a:r>
            <a:r>
              <a:rPr lang="en-IN" dirty="0"/>
              <a:t>&gt;spring-boot-maven-plugin&lt;/</a:t>
            </a:r>
            <a:r>
              <a:rPr lang="en-IN" dirty="0" err="1"/>
              <a:t>artifactId</a:t>
            </a:r>
            <a:r>
              <a:rPr lang="en-IN" dirty="0"/>
              <a:t>&gt;</a:t>
            </a:r>
          </a:p>
          <a:p>
            <a:r>
              <a:rPr lang="en-IN" dirty="0"/>
              <a:t>            &lt;!-- ADD THIS CONFIGURATION BLOCK --&gt;</a:t>
            </a:r>
          </a:p>
          <a:p>
            <a:r>
              <a:rPr lang="en-IN" dirty="0"/>
              <a:t>            </a:t>
            </a:r>
            <a:r>
              <a:rPr lang="en-IN" b="1" dirty="0"/>
              <a:t>&lt;configuration&gt;</a:t>
            </a:r>
          </a:p>
          <a:p>
            <a:r>
              <a:rPr lang="en-IN" b="1" dirty="0"/>
              <a:t>                &lt;</a:t>
            </a:r>
            <a:r>
              <a:rPr lang="en-IN" b="1" dirty="0" err="1"/>
              <a:t>jvmArguments</a:t>
            </a:r>
            <a:r>
              <a:rPr lang="en-IN" b="1" dirty="0"/>
              <a:t>&gt;</a:t>
            </a:r>
          </a:p>
          <a:p>
            <a:r>
              <a:rPr lang="en-IN" b="1" dirty="0"/>
              <a:t>                    -</a:t>
            </a:r>
            <a:r>
              <a:rPr lang="en-IN" b="1" dirty="0" err="1"/>
              <a:t>Xlog:gc</a:t>
            </a:r>
            <a:r>
              <a:rPr lang="en-IN" b="1" dirty="0"/>
              <a:t>*:file=</a:t>
            </a:r>
            <a:r>
              <a:rPr lang="en-IN" b="1" dirty="0" err="1"/>
              <a:t>gc.log:time,uptime,level,tags</a:t>
            </a:r>
            <a:endParaRPr lang="en-IN" b="1" dirty="0"/>
          </a:p>
          <a:p>
            <a:r>
              <a:rPr lang="en-IN" b="1" dirty="0"/>
              <a:t>                &lt;/</a:t>
            </a:r>
            <a:r>
              <a:rPr lang="en-IN" b="1" dirty="0" err="1"/>
              <a:t>jvmArguments</a:t>
            </a:r>
            <a:r>
              <a:rPr lang="en-IN" b="1" dirty="0"/>
              <a:t>&gt;</a:t>
            </a:r>
          </a:p>
          <a:p>
            <a:r>
              <a:rPr lang="en-IN" b="1" dirty="0"/>
              <a:t>            &lt;/configuration&gt;</a:t>
            </a:r>
          </a:p>
          <a:p>
            <a:r>
              <a:rPr lang="en-IN" dirty="0"/>
              <a:t>            &lt;!-- END OF CONFIGURATION BLOCK --&gt;</a:t>
            </a:r>
          </a:p>
          <a:p>
            <a:r>
              <a:rPr lang="en-IN" dirty="0"/>
              <a:t>        &lt;/plugin&gt;</a:t>
            </a:r>
          </a:p>
          <a:p>
            <a:r>
              <a:rPr lang="en-IN" dirty="0"/>
              <a:t>    &lt;/plugins&gt;</a:t>
            </a:r>
          </a:p>
          <a:p>
            <a:r>
              <a:rPr lang="en-IN" dirty="0"/>
              <a:t>&lt;/build&gt;</a:t>
            </a:r>
          </a:p>
        </p:txBody>
      </p:sp>
    </p:spTree>
    <p:extLst>
      <p:ext uri="{BB962C8B-B14F-4D97-AF65-F5344CB8AC3E}">
        <p14:creationId xmlns:p14="http://schemas.microsoft.com/office/powerpoint/2010/main" val="192306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D332C-62FC-9B1E-F2D2-F70455EC3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EB1E5-9E1D-19C5-16CB-3BEA6085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Flags to Your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4C81-1AEA-0FE9-F59C-A5411BBB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/>
          <a:lstStyle/>
          <a:p>
            <a:r>
              <a:rPr lang="en-US" dirty="0"/>
              <a:t>In Eclipse IDE Run Configuration</a:t>
            </a:r>
          </a:p>
          <a:p>
            <a:r>
              <a:rPr lang="en-US" dirty="0"/>
              <a:t>Go to </a:t>
            </a:r>
            <a:r>
              <a:rPr lang="en-US" b="1" dirty="0"/>
              <a:t>Run</a:t>
            </a:r>
            <a:r>
              <a:rPr lang="en-US" dirty="0"/>
              <a:t> -&gt; </a:t>
            </a:r>
            <a:r>
              <a:rPr lang="en-US" b="1" dirty="0"/>
              <a:t>Run Configurations...</a:t>
            </a:r>
            <a:r>
              <a:rPr lang="en-US" dirty="0"/>
              <a:t>.</a:t>
            </a:r>
          </a:p>
          <a:p>
            <a:r>
              <a:rPr lang="en-US" dirty="0"/>
              <a:t>Find your </a:t>
            </a:r>
            <a:r>
              <a:rPr lang="en-US" dirty="0" err="1"/>
              <a:t>PerformanceDemoApplication</a:t>
            </a:r>
            <a:r>
              <a:rPr lang="en-US" dirty="0"/>
              <a:t> configuration on the left.</a:t>
            </a:r>
          </a:p>
          <a:p>
            <a:r>
              <a:rPr lang="en-US" dirty="0"/>
              <a:t>Go to the </a:t>
            </a:r>
            <a:r>
              <a:rPr lang="en-US" b="1" dirty="0"/>
              <a:t>(x)= Arguments</a:t>
            </a:r>
            <a:r>
              <a:rPr lang="en-US" dirty="0"/>
              <a:t> tab.</a:t>
            </a:r>
          </a:p>
          <a:p>
            <a:r>
              <a:rPr lang="en-US" dirty="0"/>
              <a:t>In the </a:t>
            </a:r>
            <a:r>
              <a:rPr lang="en-US" b="1" dirty="0"/>
              <a:t>VM arguments</a:t>
            </a:r>
            <a:r>
              <a:rPr lang="en-US" dirty="0"/>
              <a:t> box, paste the flags: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Xlog:gc</a:t>
            </a:r>
            <a:r>
              <a:rPr lang="en-US" dirty="0"/>
              <a:t>*:file=</a:t>
            </a:r>
            <a:r>
              <a:rPr lang="en-US" dirty="0" err="1"/>
              <a:t>gc.log:time,uptime,level,tags</a:t>
            </a:r>
            <a:endParaRPr lang="en-US" dirty="0"/>
          </a:p>
          <a:p>
            <a:r>
              <a:rPr lang="en-US" dirty="0"/>
              <a:t>Click </a:t>
            </a:r>
            <a:r>
              <a:rPr lang="en-US" b="1" dirty="0"/>
              <a:t>Apply</a:t>
            </a:r>
            <a:r>
              <a:rPr lang="en-US" dirty="0"/>
              <a:t>, then </a:t>
            </a:r>
            <a:r>
              <a:rPr lang="en-US" b="1" dirty="0"/>
              <a:t>Run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9546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831B-6086-4FCB-F0A5-B53175A3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A0B9-0B7D-9DDE-4A7A-8E7B386C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</a:t>
            </a:r>
            <a:r>
              <a:rPr lang="en-IN" dirty="0" err="1"/>
              <a:t>GCViewer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DBDE-6717-6C22-D9AE-121B97F9C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/>
          <a:lstStyle/>
          <a:p>
            <a:r>
              <a:rPr lang="en-US" dirty="0"/>
              <a:t>Open a terminal and launch </a:t>
            </a:r>
            <a:r>
              <a:rPr lang="en-US" dirty="0" err="1"/>
              <a:t>gcviewer</a:t>
            </a:r>
            <a:r>
              <a:rPr lang="en-US" dirty="0"/>
              <a:t> using the following command</a:t>
            </a:r>
          </a:p>
          <a:p>
            <a:pPr lvl="1"/>
            <a:r>
              <a:rPr lang="en-US" dirty="0"/>
              <a:t>java -jar path/to/your/gcviewer-1.xx.jar</a:t>
            </a:r>
          </a:p>
          <a:p>
            <a:r>
              <a:rPr lang="en-US" dirty="0"/>
              <a:t>In </a:t>
            </a:r>
            <a:r>
              <a:rPr lang="en-US" dirty="0" err="1"/>
              <a:t>GCViewer</a:t>
            </a:r>
            <a:r>
              <a:rPr lang="en-US" dirty="0"/>
              <a:t>, go to </a:t>
            </a:r>
            <a:r>
              <a:rPr lang="en-US" b="1" dirty="0"/>
              <a:t>File</a:t>
            </a:r>
            <a:r>
              <a:rPr lang="en-US" dirty="0"/>
              <a:t> -&gt; </a:t>
            </a:r>
            <a:r>
              <a:rPr lang="en-US" b="1" dirty="0"/>
              <a:t>Open File...</a:t>
            </a:r>
            <a:r>
              <a:rPr lang="en-US" dirty="0"/>
              <a:t> and select the gc.log file from your project directory.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5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9396-0A56-E568-1B9F-0CD24C532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</a:t>
            </a:r>
            <a:r>
              <a:rPr lang="en-US" dirty="0" err="1"/>
              <a:t>GCViewer</a:t>
            </a:r>
            <a:r>
              <a:rPr lang="en-US" dirty="0"/>
              <a:t>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80F3C-3043-0876-9B41-C06E93E3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995128" cy="386261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Main Chart:</a:t>
            </a:r>
            <a:endParaRPr lang="en-US" dirty="0"/>
          </a:p>
          <a:p>
            <a:pPr lvl="1"/>
            <a:r>
              <a:rPr lang="en-US" b="1" dirty="0"/>
              <a:t>Blue Line (Total Heap):</a:t>
            </a:r>
            <a:r>
              <a:rPr lang="en-US" dirty="0"/>
              <a:t> This shows the total size of the heap. It may increase as the JVM resizes the heap.</a:t>
            </a:r>
          </a:p>
          <a:p>
            <a:pPr lvl="1"/>
            <a:r>
              <a:rPr lang="en-US" b="1" dirty="0"/>
              <a:t>Green Line (Used Heap):</a:t>
            </a:r>
            <a:r>
              <a:rPr lang="en-US" dirty="0"/>
              <a:t> This is the most important line. It shows how much memory is actually in use.</a:t>
            </a:r>
          </a:p>
          <a:p>
            <a:pPr lvl="1"/>
            <a:r>
              <a:rPr lang="en-US" b="1" dirty="0"/>
              <a:t>Black Bars (at the bottom):</a:t>
            </a:r>
            <a:r>
              <a:rPr lang="en-US" dirty="0"/>
              <a:t> Each bar represents a GC pause. Taller bars are longer pauses (usually a </a:t>
            </a:r>
            <a:r>
              <a:rPr lang="en-US" b="1" dirty="0"/>
              <a:t>Full GC</a:t>
            </a:r>
            <a:r>
              <a:rPr lang="en-US" dirty="0"/>
              <a:t>).</a:t>
            </a:r>
          </a:p>
          <a:p>
            <a:r>
              <a:rPr lang="en-US" b="1" dirty="0"/>
              <a:t>Spotting the Leak:</a:t>
            </a:r>
            <a:endParaRPr lang="en-US" dirty="0"/>
          </a:p>
          <a:p>
            <a:pPr lvl="1"/>
            <a:r>
              <a:rPr lang="en-US" dirty="0"/>
              <a:t>Look at the </a:t>
            </a:r>
            <a:r>
              <a:rPr lang="en-US" b="1" dirty="0"/>
              <a:t>Green Line (Used Heap)</a:t>
            </a:r>
            <a:r>
              <a:rPr lang="en-US" dirty="0"/>
              <a:t> after a </a:t>
            </a:r>
            <a:r>
              <a:rPr lang="en-US" b="1" dirty="0"/>
              <a:t>Full GC</a:t>
            </a:r>
            <a:r>
              <a:rPr lang="en-US" dirty="0"/>
              <a:t> (a tall black bar).</a:t>
            </a:r>
          </a:p>
          <a:p>
            <a:pPr lvl="1"/>
            <a:r>
              <a:rPr lang="en-US" b="1" dirty="0"/>
              <a:t>In a healthy application</a:t>
            </a:r>
            <a:r>
              <a:rPr lang="en-US" dirty="0"/>
              <a:t>, the used heap drops back down to a low, stable baseline after a Full GC.</a:t>
            </a:r>
          </a:p>
          <a:p>
            <a:pPr lvl="1"/>
            <a:r>
              <a:rPr lang="en-US" b="1" dirty="0"/>
              <a:t>In our leaking application(performance-demo)</a:t>
            </a:r>
            <a:r>
              <a:rPr lang="en-US" dirty="0"/>
              <a:t>, you will see a "staircase" pattern. The used heap drops, but the "floor" it drops to gets higher and higher after each Full GC. </a:t>
            </a:r>
            <a:r>
              <a:rPr lang="en-US" b="1" dirty="0"/>
              <a:t>This is the smoking gun for a memory leak.</a:t>
            </a:r>
            <a:r>
              <a:rPr lang="en-US" dirty="0"/>
              <a:t> The GC is running, but it's unable to reclaim the objects in our static </a:t>
            </a:r>
            <a:r>
              <a:rPr lang="en-US" dirty="0" err="1"/>
              <a:t>searchHistoryCache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0902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B318-3958-6C4D-EB1C-56345F64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</a:t>
            </a:r>
            <a:r>
              <a:rPr lang="en-US" dirty="0" err="1"/>
              <a:t>GCViewer</a:t>
            </a:r>
            <a:r>
              <a:rPr lang="en-US" dirty="0"/>
              <a:t> Chart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8E59-3E1C-C03E-E95A-6B0E296C3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Metrics (in the right-hand panel):</a:t>
            </a:r>
            <a:endParaRPr lang="en-US" dirty="0"/>
          </a:p>
          <a:p>
            <a:pPr lvl="1"/>
            <a:r>
              <a:rPr lang="en-US" b="1" dirty="0"/>
              <a:t>Throughput:</a:t>
            </a:r>
            <a:r>
              <a:rPr lang="en-US" dirty="0"/>
              <a:t> This is the percentage of time your application spent doing actual work versus being paused for GC. A throughput of 99% means 1% of the time was spent on GC pauses. A low throughput (e.g., &lt; 90%) indicates a serious GC problem.</a:t>
            </a:r>
          </a:p>
          <a:p>
            <a:pPr lvl="1"/>
            <a:r>
              <a:rPr lang="en-US" b="1" dirty="0"/>
              <a:t>Pause -&gt; Max Pause:</a:t>
            </a:r>
            <a:r>
              <a:rPr lang="en-US" dirty="0"/>
              <a:t> This tells you the longest "Stop-the-World" pause your application experienced. This is critical for latency-sensitive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372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1D727-13A4-80F6-CCFD-151D01B4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GCViewer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F561-3A3A-0325-8FC2-E27631BC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49691" cy="3895271"/>
          </a:xfrm>
        </p:spPr>
        <p:txBody>
          <a:bodyPr/>
          <a:lstStyle/>
          <a:p>
            <a:r>
              <a:rPr lang="en-US" b="1" dirty="0" err="1"/>
              <a:t>GCViewer</a:t>
            </a:r>
            <a:r>
              <a:rPr lang="en-US" dirty="0"/>
              <a:t> is a powerful tool for analyzing detailed Garbage Collection logs from a </a:t>
            </a:r>
            <a:r>
              <a:rPr lang="en-US" i="1" dirty="0"/>
              <a:t>full application run</a:t>
            </a:r>
            <a:r>
              <a:rPr lang="en-US" dirty="0"/>
              <a:t>. </a:t>
            </a:r>
          </a:p>
          <a:p>
            <a:r>
              <a:rPr lang="en-US" dirty="0"/>
              <a:t>Allows you to see long-term trends, memory leaks, and the impact of GC over hours or even days, which is impossible with a real-time tool.</a:t>
            </a:r>
          </a:p>
          <a:p>
            <a:r>
              <a:rPr lang="en-US" dirty="0"/>
              <a:t>Free, open-source tool that parses and visualizes GC log files produced by the JVM.</a:t>
            </a:r>
          </a:p>
          <a:p>
            <a:r>
              <a:rPr lang="en-US" b="1" dirty="0"/>
              <a:t>Doesn't connect to a running application</a:t>
            </a:r>
            <a:r>
              <a:rPr lang="en-US" dirty="0"/>
              <a:t>.</a:t>
            </a:r>
          </a:p>
          <a:p>
            <a:r>
              <a:rPr lang="en-US" dirty="0"/>
              <a:t> Instead, you configure your app to write its GC activity to a file, and then you open that file in </a:t>
            </a:r>
            <a:r>
              <a:rPr lang="en-US" dirty="0" err="1"/>
              <a:t>GCViewer</a:t>
            </a:r>
            <a:r>
              <a:rPr lang="en-US" dirty="0"/>
              <a:t> for a post-mortem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2178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5915-BBED-2930-8763-5A597A04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workflow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5610-BDC5-32E2-E406-09A9206A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377683" cy="3825292"/>
          </a:xfrm>
        </p:spPr>
        <p:txBody>
          <a:bodyPr/>
          <a:lstStyle/>
          <a:p>
            <a:r>
              <a:rPr lang="en-US" b="1" dirty="0"/>
              <a:t>Enable GC Logging:</a:t>
            </a:r>
            <a:r>
              <a:rPr lang="en-US" dirty="0"/>
              <a:t> Configure your Java application's startup command to generate a detailed GC log file.</a:t>
            </a:r>
          </a:p>
          <a:p>
            <a:r>
              <a:rPr lang="en-US" b="1" dirty="0"/>
              <a:t>Run Your Application:</a:t>
            </a:r>
            <a:r>
              <a:rPr lang="en-US" dirty="0"/>
              <a:t> Let your app run under a realistic load to generate meaningful data in the log file.</a:t>
            </a:r>
          </a:p>
          <a:p>
            <a:r>
              <a:rPr lang="en-US" b="1" dirty="0"/>
              <a:t>Analyze in </a:t>
            </a:r>
            <a:r>
              <a:rPr lang="en-US" b="1" dirty="0" err="1"/>
              <a:t>GCViewer</a:t>
            </a:r>
            <a:r>
              <a:rPr lang="en-US" b="1" dirty="0"/>
              <a:t>:</a:t>
            </a:r>
            <a:r>
              <a:rPr lang="en-US" dirty="0"/>
              <a:t> Open the generated log file with </a:t>
            </a:r>
            <a:r>
              <a:rPr lang="en-US" dirty="0" err="1"/>
              <a:t>GCViewer</a:t>
            </a:r>
            <a:r>
              <a:rPr lang="en-US" dirty="0"/>
              <a:t> to visualize and analyze its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823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86139-62FB-D762-D748-2BB7FD71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Install </a:t>
            </a:r>
            <a:r>
              <a:rPr lang="en-US" dirty="0" err="1"/>
              <a:t>GCViewer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0671E-604E-607A-5F9C-C5350F2E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/>
          <a:lstStyle/>
          <a:p>
            <a:r>
              <a:rPr lang="en-US" dirty="0"/>
              <a:t>Installation is extremely simple because </a:t>
            </a:r>
            <a:r>
              <a:rPr lang="en-US" dirty="0" err="1"/>
              <a:t>GCViewer</a:t>
            </a:r>
            <a:r>
              <a:rPr lang="en-US" dirty="0"/>
              <a:t> is just a single, runnable JAR file.</a:t>
            </a:r>
          </a:p>
          <a:p>
            <a:r>
              <a:rPr lang="en-US" b="1" dirty="0"/>
              <a:t>Download:</a:t>
            </a:r>
            <a:r>
              <a:rPr lang="en-US" dirty="0"/>
              <a:t> Go to the official </a:t>
            </a:r>
            <a:r>
              <a:rPr lang="en-US" dirty="0" err="1"/>
              <a:t>GCViewer</a:t>
            </a:r>
            <a:r>
              <a:rPr lang="en-US" dirty="0"/>
              <a:t> GitHub releases page: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https://github.com/chewiebug/GCViewer/releases</a:t>
            </a:r>
            <a:endParaRPr lang="en-US" dirty="0"/>
          </a:p>
          <a:p>
            <a:r>
              <a:rPr lang="en-US" dirty="0"/>
              <a:t>Find the latest release and download the gcviewer-1.xx.jar file.</a:t>
            </a:r>
          </a:p>
          <a:p>
            <a:r>
              <a:rPr lang="en-US" b="1" dirty="0"/>
              <a:t>No Installation Needed:</a:t>
            </a:r>
            <a:r>
              <a:rPr lang="en-US" dirty="0"/>
              <a:t> That's it. You don't need to "install" it. </a:t>
            </a:r>
          </a:p>
          <a:p>
            <a:pPr lvl="1"/>
            <a:r>
              <a:rPr lang="en-US" dirty="0"/>
              <a:t>Just save the JAR file somewhere convenient (e.g., C:\tools\gcviewer or ~/tools/</a:t>
            </a:r>
            <a:r>
              <a:rPr lang="en-US" dirty="0" err="1"/>
              <a:t>gcviewer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9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A15A9-2874-8698-C4A9-5D293D36C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A30F-D0AC-4132-4ECF-D2EB1C5E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 </a:t>
            </a:r>
            <a:r>
              <a:rPr lang="en-IN" dirty="0" err="1"/>
              <a:t>GCViewer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CF5B-6B61-DC10-E3B0-8D2B561C3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/>
          <a:lstStyle/>
          <a:p>
            <a:r>
              <a:rPr lang="en-US" dirty="0"/>
              <a:t>To run </a:t>
            </a:r>
            <a:r>
              <a:rPr lang="en-US" dirty="0" err="1"/>
              <a:t>GCViewer</a:t>
            </a:r>
            <a:r>
              <a:rPr lang="en-US" dirty="0"/>
              <a:t>, you open a terminal or command prompt, navigate to the folder where you saved it, and run:</a:t>
            </a:r>
          </a:p>
          <a:p>
            <a:pPr marL="0" indent="0">
              <a:buNone/>
            </a:pPr>
            <a:r>
              <a:rPr lang="en-US" dirty="0"/>
              <a:t>java -jar gcviewer-1.37.jar  # Replace with the version you downloaded</a:t>
            </a:r>
          </a:p>
          <a:p>
            <a:r>
              <a:rPr lang="en-US" dirty="0"/>
              <a:t>This will launch the </a:t>
            </a:r>
            <a:r>
              <a:rPr lang="en-US" dirty="0" err="1"/>
              <a:t>GCViewer</a:t>
            </a:r>
            <a:r>
              <a:rPr lang="en-US" dirty="0"/>
              <a:t> graphical user interface.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875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3D4F5-0C88-F8D4-0404-4069720BF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1C81-740E-07E6-0EEA-9C43CD2F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GC Logging in Java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C21B3-65FA-BF5C-A0F2-C2B50669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tell the JVM to start logging its GC events. </a:t>
            </a:r>
          </a:p>
          <a:p>
            <a:r>
              <a:rPr lang="en-US" dirty="0"/>
              <a:t>Flags to do this have changed between Java 8 and Java 9+.</a:t>
            </a:r>
          </a:p>
          <a:p>
            <a:pPr marL="0" indent="0">
              <a:buNone/>
            </a:pPr>
            <a:r>
              <a:rPr lang="en-US" b="1" dirty="0"/>
              <a:t>For Java 9 and Later (Recommended)</a:t>
            </a:r>
          </a:p>
          <a:p>
            <a:r>
              <a:rPr lang="en-US" dirty="0"/>
              <a:t>The modern way is to use the unified logging framework (-</a:t>
            </a:r>
            <a:r>
              <a:rPr lang="en-US" dirty="0" err="1"/>
              <a:t>Xlog</a:t>
            </a:r>
            <a:r>
              <a:rPr lang="en-US" dirty="0"/>
              <a:t>).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</a:rPr>
              <a:t>-</a:t>
            </a:r>
            <a:r>
              <a:rPr lang="en-US" b="1" dirty="0" err="1">
                <a:solidFill>
                  <a:schemeClr val="accent1"/>
                </a:solidFill>
              </a:rPr>
              <a:t>Xlog:gc</a:t>
            </a:r>
            <a:r>
              <a:rPr lang="en-US" b="1" dirty="0">
                <a:solidFill>
                  <a:schemeClr val="accent1"/>
                </a:solidFill>
              </a:rPr>
              <a:t>*:file=</a:t>
            </a:r>
            <a:r>
              <a:rPr lang="en-US" b="1" dirty="0" err="1">
                <a:solidFill>
                  <a:schemeClr val="accent1"/>
                </a:solidFill>
              </a:rPr>
              <a:t>gc.log:time,uptime,level,tags:filecount</a:t>
            </a:r>
            <a:r>
              <a:rPr lang="en-US" b="1" dirty="0">
                <a:solidFill>
                  <a:schemeClr val="accent1"/>
                </a:solidFill>
              </a:rPr>
              <a:t>=5,filesize=10m</a:t>
            </a:r>
          </a:p>
          <a:p>
            <a:r>
              <a:rPr lang="en-US" dirty="0"/>
              <a:t>-</a:t>
            </a:r>
            <a:r>
              <a:rPr lang="en-US" dirty="0" err="1"/>
              <a:t>Xlog:gc</a:t>
            </a:r>
            <a:r>
              <a:rPr lang="en-US" dirty="0"/>
              <a:t>*: Log all events with the </a:t>
            </a:r>
            <a:r>
              <a:rPr lang="en-US" dirty="0" err="1"/>
              <a:t>gc</a:t>
            </a:r>
            <a:r>
              <a:rPr lang="en-US" dirty="0"/>
              <a:t> tag. The * makes it verbose.</a:t>
            </a:r>
          </a:p>
          <a:p>
            <a:r>
              <a:rPr lang="en-US" dirty="0"/>
              <a:t>:file=gc.log: Send the output to a file named gc.log in the application's startup directory.</a:t>
            </a:r>
          </a:p>
          <a:p>
            <a:r>
              <a:rPr lang="en-US" dirty="0"/>
              <a:t>:</a:t>
            </a:r>
            <a:r>
              <a:rPr lang="en-US" dirty="0" err="1"/>
              <a:t>time,uptime,level,tags</a:t>
            </a:r>
            <a:r>
              <a:rPr lang="en-US" dirty="0"/>
              <a:t>: Decorate each log line with useful information (timestamp, time since startup, log level, etc.). This is what </a:t>
            </a:r>
            <a:r>
              <a:rPr lang="en-US" dirty="0" err="1"/>
              <a:t>GCViewer</a:t>
            </a:r>
            <a:r>
              <a:rPr lang="en-US" dirty="0"/>
              <a:t> needs to parse correctly.</a:t>
            </a:r>
          </a:p>
          <a:p>
            <a:r>
              <a:rPr lang="en-US" dirty="0"/>
              <a:t>:</a:t>
            </a:r>
            <a:r>
              <a:rPr lang="en-US" dirty="0" err="1"/>
              <a:t>filecount</a:t>
            </a:r>
            <a:r>
              <a:rPr lang="en-US" dirty="0"/>
              <a:t>=5,filesize=10m: (Optional but recommended) This sets up log rotation. It will create up to 5 log files, each 10MB in size (e.g., gc.log.0, gc.log.1, ...). This prevents your log file from growing infinitely large.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11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7B4DA-553A-943D-DD16-90E4D9EC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4036-EE7A-855A-B58F-5EDE5D3B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Enable GC Logging in Java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6DC20-9BA9-660A-C0CA-B7B9B263B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For Java 8 and Earlier</a:t>
            </a:r>
          </a:p>
          <a:p>
            <a:r>
              <a:rPr lang="en-IN" dirty="0"/>
              <a:t>-</a:t>
            </a:r>
            <a:r>
              <a:rPr lang="en-IN" dirty="0" err="1"/>
              <a:t>Xloggc:gc.log</a:t>
            </a:r>
            <a:r>
              <a:rPr lang="en-IN" dirty="0"/>
              <a:t> : The main flag to specify the log file location.</a:t>
            </a:r>
          </a:p>
          <a:p>
            <a:r>
              <a:rPr lang="en-IN" dirty="0"/>
              <a:t>-XX:+</a:t>
            </a:r>
            <a:r>
              <a:rPr lang="en-IN" dirty="0" err="1"/>
              <a:t>PrintGCDetails</a:t>
            </a:r>
            <a:r>
              <a:rPr lang="en-IN" dirty="0"/>
              <a:t>: Provides detailed information about each collection.</a:t>
            </a:r>
          </a:p>
          <a:p>
            <a:r>
              <a:rPr lang="en-IN" dirty="0"/>
              <a:t>-XX:+</a:t>
            </a:r>
            <a:r>
              <a:rPr lang="en-IN" dirty="0" err="1"/>
              <a:t>PrintGCDateStamps</a:t>
            </a:r>
            <a:r>
              <a:rPr lang="en-IN" dirty="0"/>
              <a:t>: Adds a timestamp to each line, which is crucial for analysis.</a:t>
            </a:r>
          </a:p>
          <a:p>
            <a:r>
              <a:rPr lang="en-IN" dirty="0"/>
              <a:t>-XX:+</a:t>
            </a:r>
            <a:r>
              <a:rPr lang="en-IN" dirty="0" err="1"/>
              <a:t>UseGCLogFileRotation</a:t>
            </a:r>
            <a:r>
              <a:rPr lang="en-IN" dirty="0"/>
              <a:t>, -</a:t>
            </a:r>
            <a:r>
              <a:rPr lang="en-IN" dirty="0" err="1"/>
              <a:t>XX:NumberOfGCLogFiles</a:t>
            </a:r>
            <a:r>
              <a:rPr lang="en-IN" dirty="0"/>
              <a:t>=5, -</a:t>
            </a:r>
            <a:r>
              <a:rPr lang="en-IN" dirty="0" err="1"/>
              <a:t>XX:GCLogFileSize</a:t>
            </a:r>
            <a:r>
              <a:rPr lang="en-IN" dirty="0"/>
              <a:t>=10M: (Optional) The older flags for log rotation.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4564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AF09-A928-A44E-8E61-CEDF6F51A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56FA-1222-F6BD-7E5A-D2186B0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Flags to Your Application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0BFBB-1353-D0F1-86CC-E3B41885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add these flags as JVM arguments when you launch your application. Let's use our performance-demo project as an example.</a:t>
            </a:r>
          </a:p>
          <a:p>
            <a:r>
              <a:rPr lang="en-US" dirty="0"/>
              <a:t>Option 1: From the Command Line</a:t>
            </a:r>
          </a:p>
          <a:p>
            <a:r>
              <a:rPr lang="en-US" dirty="0"/>
              <a:t>If you were running a packaged JAR, you'd do this:</a:t>
            </a:r>
          </a:p>
          <a:p>
            <a:pPr marL="0" indent="0">
              <a:buNone/>
            </a:pPr>
            <a:r>
              <a:rPr lang="en-US" dirty="0"/>
              <a:t># For Java 9+</a:t>
            </a:r>
          </a:p>
          <a:p>
            <a:pPr marL="0" indent="0">
              <a:buNone/>
            </a:pPr>
            <a:r>
              <a:rPr lang="en-US" dirty="0"/>
              <a:t>java -</a:t>
            </a:r>
            <a:r>
              <a:rPr lang="en-US" dirty="0" err="1"/>
              <a:t>Xlog:gc</a:t>
            </a:r>
            <a:r>
              <a:rPr lang="en-US" dirty="0"/>
              <a:t>*:file=</a:t>
            </a:r>
            <a:r>
              <a:rPr lang="en-US" dirty="0" err="1"/>
              <a:t>gc.log:time,uptime,level,tags</a:t>
            </a:r>
            <a:r>
              <a:rPr lang="en-US" dirty="0"/>
              <a:t> -jar target/performance-demo-0.0.1-SNAPSHOT.jar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For Java 8</a:t>
            </a:r>
          </a:p>
          <a:p>
            <a:pPr marL="0" indent="0">
              <a:buNone/>
            </a:pPr>
            <a:r>
              <a:rPr lang="en-US" dirty="0"/>
              <a:t>java -</a:t>
            </a:r>
            <a:r>
              <a:rPr lang="en-US" dirty="0" err="1"/>
              <a:t>Xloggc:gc.log</a:t>
            </a:r>
            <a:r>
              <a:rPr lang="en-US" dirty="0"/>
              <a:t> -XX:+</a:t>
            </a:r>
            <a:r>
              <a:rPr lang="en-US" dirty="0" err="1"/>
              <a:t>PrintGCDetails</a:t>
            </a:r>
            <a:r>
              <a:rPr lang="en-US" dirty="0"/>
              <a:t> -XX:+</a:t>
            </a:r>
            <a:r>
              <a:rPr lang="en-US" dirty="0" err="1"/>
              <a:t>PrintGCDateStamps</a:t>
            </a:r>
            <a:r>
              <a:rPr lang="en-US" dirty="0"/>
              <a:t> -jar target/performance-demo-0.0.1-SNAPSHOT.jar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3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06860-0B61-B9A5-D98F-1B5FF1BD1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F560-863C-D433-6431-2413E210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the Spring Boot Maven Plugin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1ECB5-4BBC-F119-1F53-54C6D5596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75654" cy="3717990"/>
          </a:xfrm>
        </p:spPr>
        <p:txBody>
          <a:bodyPr/>
          <a:lstStyle/>
          <a:p>
            <a:r>
              <a:rPr lang="en-US" dirty="0"/>
              <a:t>Cleanest way for our demo. </a:t>
            </a:r>
          </a:p>
          <a:p>
            <a:r>
              <a:rPr lang="en-US" dirty="0"/>
              <a:t>Modify the pom.xml to include the flags in the spring-boot-maven-plugin configuration.</a:t>
            </a:r>
          </a:p>
          <a:p>
            <a:r>
              <a:rPr lang="en-US" dirty="0"/>
              <a:t>Open your pom.xml.</a:t>
            </a:r>
          </a:p>
          <a:p>
            <a:r>
              <a:rPr lang="en-US" dirty="0"/>
              <a:t>Find the &lt;build&gt; section and add the &lt;configuration&gt; block to the spring-boot-maven-plugin as shown in the next slide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808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1265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GCViewer</vt:lpstr>
      <vt:lpstr>GCViewer</vt:lpstr>
      <vt:lpstr>core workflow</vt:lpstr>
      <vt:lpstr>How to Install GCViewer</vt:lpstr>
      <vt:lpstr>Run GCViewer</vt:lpstr>
      <vt:lpstr>Enable GC Logging in Java App</vt:lpstr>
      <vt:lpstr>Enable GC Logging in Java App</vt:lpstr>
      <vt:lpstr>How to Add Flags to Your Application</vt:lpstr>
      <vt:lpstr>With the Spring Boot Maven Plugin</vt:lpstr>
      <vt:lpstr>With the Spring Boot Maven Plugin</vt:lpstr>
      <vt:lpstr>How to Add Flags to Your Application</vt:lpstr>
      <vt:lpstr>Launch GCViewer</vt:lpstr>
      <vt:lpstr>Interpreting the GCViewer Chart</vt:lpstr>
      <vt:lpstr>Interpreting the GCViewer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16</cp:revision>
  <dcterms:created xsi:type="dcterms:W3CDTF">2025-07-08T01:54:13Z</dcterms:created>
  <dcterms:modified xsi:type="dcterms:W3CDTF">2025-07-08T02:22:20Z</dcterms:modified>
</cp:coreProperties>
</file>