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2" r:id="rId10"/>
    <p:sldId id="264" r:id="rId11"/>
    <p:sldId id="265" r:id="rId12"/>
    <p:sldId id="266" r:id="rId13"/>
    <p:sldId id="267" r:id="rId14"/>
    <p:sldId id="268" r:id="rId15"/>
    <p:sldId id="269" r:id="rId16"/>
    <p:sldId id="270" r:id="rId17"/>
    <p:sldId id="271"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p:scale>
          <a:sx n="82" d="100"/>
          <a:sy n="82" d="100"/>
        </p:scale>
        <p:origin x="290"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1492298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30FE7-DBEA-4DA5-BD05-7B63DF8A2C5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2553292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2696009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3313419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876493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A30FE7-DBEA-4DA5-BD05-7B63DF8A2C56}"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2943132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7A30FE7-DBEA-4DA5-BD05-7B63DF8A2C56}" type="datetimeFigureOut">
              <a:rPr lang="en-IN" smtClean="0"/>
              <a:t>08-07-2025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4303733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800892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30291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30782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A30FE7-DBEA-4DA5-BD05-7B63DF8A2C56}"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121856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A30FE7-DBEA-4DA5-BD05-7B63DF8A2C5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4257372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A30FE7-DBEA-4DA5-BD05-7B63DF8A2C56}"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1015554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A30FE7-DBEA-4DA5-BD05-7B63DF8A2C56}"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14723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30FE7-DBEA-4DA5-BD05-7B63DF8A2C56}" type="datetimeFigureOut">
              <a:rPr lang="en-IN" smtClean="0"/>
              <a:t>08-07-2025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68722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30FE7-DBEA-4DA5-BD05-7B63DF8A2C5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631740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A30FE7-DBEA-4DA5-BD05-7B63DF8A2C56}"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E6A658A-F6EF-4CC2-8241-ED205F4A3A90}" type="slidenum">
              <a:rPr lang="en-IN" smtClean="0"/>
              <a:t>‹#›</a:t>
            </a:fld>
            <a:endParaRPr lang="en-IN"/>
          </a:p>
        </p:txBody>
      </p:sp>
    </p:spTree>
    <p:extLst>
      <p:ext uri="{BB962C8B-B14F-4D97-AF65-F5344CB8AC3E}">
        <p14:creationId xmlns:p14="http://schemas.microsoft.com/office/powerpoint/2010/main" val="80522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7A30FE7-DBEA-4DA5-BD05-7B63DF8A2C56}" type="datetimeFigureOut">
              <a:rPr lang="en-IN" smtClean="0"/>
              <a:t>08-07-2025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E6A658A-F6EF-4CC2-8241-ED205F4A3A90}" type="slidenum">
              <a:rPr lang="en-IN" smtClean="0"/>
              <a:t>‹#›</a:t>
            </a:fld>
            <a:endParaRPr lang="en-IN"/>
          </a:p>
        </p:txBody>
      </p:sp>
    </p:spTree>
    <p:extLst>
      <p:ext uri="{BB962C8B-B14F-4D97-AF65-F5344CB8AC3E}">
        <p14:creationId xmlns:p14="http://schemas.microsoft.com/office/powerpoint/2010/main" val="19985859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url?sa=E&amp;q=https%3A%2F%2Fwww.eclipse.org%2Fmat%2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CAB4-BAD7-6F57-B27C-94F310FC094B}"/>
              </a:ext>
            </a:extLst>
          </p:cNvPr>
          <p:cNvSpPr>
            <a:spLocks noGrp="1"/>
          </p:cNvSpPr>
          <p:nvPr>
            <p:ph type="ctrTitle"/>
          </p:nvPr>
        </p:nvSpPr>
        <p:spPr/>
        <p:txBody>
          <a:bodyPr/>
          <a:lstStyle/>
          <a:p>
            <a:r>
              <a:rPr lang="en-IN" dirty="0"/>
              <a:t>Heap dump</a:t>
            </a:r>
          </a:p>
        </p:txBody>
      </p:sp>
      <p:sp>
        <p:nvSpPr>
          <p:cNvPr id="3" name="Subtitle 2">
            <a:extLst>
              <a:ext uri="{FF2B5EF4-FFF2-40B4-BE49-F238E27FC236}">
                <a16:creationId xmlns:a16="http://schemas.microsoft.com/office/drawing/2014/main" id="{89361A88-D1AE-1028-30D4-536CE62D9E84}"/>
              </a:ext>
            </a:extLst>
          </p:cNvPr>
          <p:cNvSpPr>
            <a:spLocks noGrp="1"/>
          </p:cNvSpPr>
          <p:nvPr>
            <p:ph type="subTitle" idx="1"/>
          </p:nvPr>
        </p:nvSpPr>
        <p:spPr/>
        <p:txBody>
          <a:bodyPr/>
          <a:lstStyle/>
          <a:p>
            <a:r>
              <a:rPr lang="en-IN" dirty="0"/>
              <a:t>Anju Munoth</a:t>
            </a:r>
          </a:p>
        </p:txBody>
      </p:sp>
    </p:spTree>
    <p:extLst>
      <p:ext uri="{BB962C8B-B14F-4D97-AF65-F5344CB8AC3E}">
        <p14:creationId xmlns:p14="http://schemas.microsoft.com/office/powerpoint/2010/main" val="2186571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742E5-6F0D-98EF-E859-82588F734A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A1E95-0ECD-9539-2D6C-9CC865F8202A}"/>
              </a:ext>
            </a:extLst>
          </p:cNvPr>
          <p:cNvSpPr>
            <a:spLocks noGrp="1"/>
          </p:cNvSpPr>
          <p:nvPr>
            <p:ph type="title"/>
          </p:nvPr>
        </p:nvSpPr>
        <p:spPr/>
        <p:txBody>
          <a:bodyPr/>
          <a:lstStyle/>
          <a:p>
            <a:r>
              <a:rPr lang="en-US" dirty="0"/>
              <a:t>Using the Eclipse Memory Analyzer Tool (MAT)</a:t>
            </a:r>
            <a:endParaRPr lang="en-IN" dirty="0"/>
          </a:p>
        </p:txBody>
      </p:sp>
      <p:sp>
        <p:nvSpPr>
          <p:cNvPr id="3" name="Content Placeholder 2">
            <a:extLst>
              <a:ext uri="{FF2B5EF4-FFF2-40B4-BE49-F238E27FC236}">
                <a16:creationId xmlns:a16="http://schemas.microsoft.com/office/drawing/2014/main" id="{0FA58B3B-EE47-A0B1-BE31-2562D9BB3354}"/>
              </a:ext>
            </a:extLst>
          </p:cNvPr>
          <p:cNvSpPr>
            <a:spLocks noGrp="1"/>
          </p:cNvSpPr>
          <p:nvPr>
            <p:ph idx="1"/>
          </p:nvPr>
        </p:nvSpPr>
        <p:spPr>
          <a:xfrm>
            <a:off x="1154954" y="2603500"/>
            <a:ext cx="10237724" cy="3932594"/>
          </a:xfrm>
        </p:spPr>
        <p:txBody>
          <a:bodyPr/>
          <a:lstStyle/>
          <a:p>
            <a:r>
              <a:rPr lang="en-US" dirty="0"/>
              <a:t> </a:t>
            </a:r>
            <a:r>
              <a:rPr lang="en-US" b="1" dirty="0"/>
              <a:t>MAT is a tool for </a:t>
            </a:r>
            <a:r>
              <a:rPr lang="en-US" b="1" i="1" dirty="0"/>
              <a:t>analyzing</a:t>
            </a:r>
            <a:r>
              <a:rPr lang="en-US" b="1" dirty="0"/>
              <a:t> heap dumps, not </a:t>
            </a:r>
            <a:r>
              <a:rPr lang="en-US" b="1" i="1" dirty="0"/>
              <a:t>creating</a:t>
            </a:r>
            <a:r>
              <a:rPr lang="en-US" b="1" dirty="0"/>
              <a:t> them.</a:t>
            </a:r>
            <a:r>
              <a:rPr lang="en-US" dirty="0"/>
              <a:t> </a:t>
            </a:r>
          </a:p>
          <a:p>
            <a:r>
              <a:rPr lang="en-US" dirty="0"/>
              <a:t>Can use any of the methods to create the .</a:t>
            </a:r>
            <a:r>
              <a:rPr lang="en-US" dirty="0" err="1"/>
              <a:t>hprof</a:t>
            </a:r>
            <a:r>
              <a:rPr lang="en-US" dirty="0"/>
              <a:t> file, and then you open that file in MAT.</a:t>
            </a:r>
          </a:p>
          <a:p>
            <a:endParaRPr lang="en-IN" dirty="0"/>
          </a:p>
        </p:txBody>
      </p:sp>
    </p:spTree>
    <p:extLst>
      <p:ext uri="{BB962C8B-B14F-4D97-AF65-F5344CB8AC3E}">
        <p14:creationId xmlns:p14="http://schemas.microsoft.com/office/powerpoint/2010/main" val="126762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41DB3-10FC-3F13-3E33-C0BB499F1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BAC02-40F2-188D-43BA-A282ED41DFD1}"/>
              </a:ext>
            </a:extLst>
          </p:cNvPr>
          <p:cNvSpPr>
            <a:spLocks noGrp="1"/>
          </p:cNvSpPr>
          <p:nvPr>
            <p:ph type="title"/>
          </p:nvPr>
        </p:nvSpPr>
        <p:spPr/>
        <p:txBody>
          <a:bodyPr/>
          <a:lstStyle/>
          <a:p>
            <a:r>
              <a:rPr lang="en-US" b="1" dirty="0"/>
              <a:t>Workflow:</a:t>
            </a:r>
            <a:endParaRPr lang="en-IN" dirty="0"/>
          </a:p>
        </p:txBody>
      </p:sp>
      <p:sp>
        <p:nvSpPr>
          <p:cNvPr id="3" name="Content Placeholder 2">
            <a:extLst>
              <a:ext uri="{FF2B5EF4-FFF2-40B4-BE49-F238E27FC236}">
                <a16:creationId xmlns:a16="http://schemas.microsoft.com/office/drawing/2014/main" id="{B3692509-9B42-6FD3-470A-A5DC8357F50D}"/>
              </a:ext>
            </a:extLst>
          </p:cNvPr>
          <p:cNvSpPr>
            <a:spLocks noGrp="1"/>
          </p:cNvSpPr>
          <p:nvPr>
            <p:ph idx="1"/>
          </p:nvPr>
        </p:nvSpPr>
        <p:spPr>
          <a:xfrm>
            <a:off x="1154954" y="2603500"/>
            <a:ext cx="10237724" cy="3932594"/>
          </a:xfrm>
        </p:spPr>
        <p:txBody>
          <a:bodyPr>
            <a:normAutofit/>
          </a:bodyPr>
          <a:lstStyle/>
          <a:p>
            <a:r>
              <a:rPr lang="en-US" b="1" dirty="0"/>
              <a:t>Generate the Heap Dump:</a:t>
            </a:r>
            <a:r>
              <a:rPr lang="en-US" dirty="0"/>
              <a:t> Use any of the methods  Let's say you now have a file named </a:t>
            </a:r>
            <a:r>
              <a:rPr lang="en-US" dirty="0" err="1"/>
              <a:t>myapp.hprof</a:t>
            </a:r>
            <a:r>
              <a:rPr lang="en-US" dirty="0"/>
              <a:t>.</a:t>
            </a:r>
          </a:p>
          <a:p>
            <a:r>
              <a:rPr lang="en-US" b="1" dirty="0"/>
              <a:t>Install MAT:</a:t>
            </a:r>
            <a:r>
              <a:rPr lang="en-US" dirty="0"/>
              <a:t> Download MAT from the official Eclipse website: </a:t>
            </a:r>
            <a:r>
              <a:rPr lang="en-US" dirty="0">
                <a:hlinkClick r:id="rId2"/>
              </a:rPr>
              <a:t>https://www.eclipse.org/mat/</a:t>
            </a:r>
            <a:endParaRPr lang="en-US" dirty="0"/>
          </a:p>
          <a:p>
            <a:r>
              <a:rPr lang="en-US" b="1" dirty="0"/>
              <a:t>Launch MAT:</a:t>
            </a:r>
            <a:r>
              <a:rPr lang="en-US" dirty="0"/>
              <a:t> Start the Memory Analyzer application.</a:t>
            </a:r>
          </a:p>
          <a:p>
            <a:r>
              <a:rPr lang="en-US" b="1" dirty="0"/>
              <a:t>Open the Heap Dump:</a:t>
            </a:r>
            <a:endParaRPr lang="en-US" dirty="0"/>
          </a:p>
          <a:p>
            <a:pPr lvl="1"/>
            <a:r>
              <a:rPr lang="en-US" dirty="0"/>
              <a:t>Go to </a:t>
            </a:r>
            <a:r>
              <a:rPr lang="en-US" b="1" dirty="0"/>
              <a:t>File</a:t>
            </a:r>
            <a:r>
              <a:rPr lang="en-US" dirty="0"/>
              <a:t> -&gt; </a:t>
            </a:r>
            <a:r>
              <a:rPr lang="en-US" b="1" dirty="0"/>
              <a:t>Open Heap Dump...</a:t>
            </a:r>
            <a:r>
              <a:rPr lang="en-US" dirty="0"/>
              <a:t>.</a:t>
            </a:r>
          </a:p>
          <a:p>
            <a:pPr lvl="1"/>
            <a:r>
              <a:rPr lang="en-US" dirty="0"/>
              <a:t>Navigate to and select your </a:t>
            </a:r>
            <a:r>
              <a:rPr lang="en-US" dirty="0" err="1"/>
              <a:t>myapp.hprof</a:t>
            </a:r>
            <a:r>
              <a:rPr lang="en-US" dirty="0"/>
              <a:t> file.</a:t>
            </a:r>
          </a:p>
          <a:p>
            <a:pPr lvl="1"/>
            <a:r>
              <a:rPr lang="en-US" dirty="0"/>
              <a:t>MAT will now parse the file. This can take a long time and use a lot of memory for large dumps.</a:t>
            </a:r>
          </a:p>
          <a:p>
            <a:endParaRPr lang="en-IN" dirty="0"/>
          </a:p>
        </p:txBody>
      </p:sp>
    </p:spTree>
    <p:extLst>
      <p:ext uri="{BB962C8B-B14F-4D97-AF65-F5344CB8AC3E}">
        <p14:creationId xmlns:p14="http://schemas.microsoft.com/office/powerpoint/2010/main" val="51121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B89B5-C56D-C783-2DA4-1D698489C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98180-908B-6678-A096-E94729DFD0C9}"/>
              </a:ext>
            </a:extLst>
          </p:cNvPr>
          <p:cNvSpPr>
            <a:spLocks noGrp="1"/>
          </p:cNvSpPr>
          <p:nvPr>
            <p:ph type="title"/>
          </p:nvPr>
        </p:nvSpPr>
        <p:spPr/>
        <p:txBody>
          <a:bodyPr/>
          <a:lstStyle/>
          <a:p>
            <a:r>
              <a:rPr lang="en-US" b="1" dirty="0"/>
              <a:t>Workflow:</a:t>
            </a:r>
            <a:endParaRPr lang="en-IN" dirty="0"/>
          </a:p>
        </p:txBody>
      </p:sp>
      <p:sp>
        <p:nvSpPr>
          <p:cNvPr id="3" name="Content Placeholder 2">
            <a:extLst>
              <a:ext uri="{FF2B5EF4-FFF2-40B4-BE49-F238E27FC236}">
                <a16:creationId xmlns:a16="http://schemas.microsoft.com/office/drawing/2014/main" id="{A59EE608-234D-4265-5D84-053F47FE572D}"/>
              </a:ext>
            </a:extLst>
          </p:cNvPr>
          <p:cNvSpPr>
            <a:spLocks noGrp="1"/>
          </p:cNvSpPr>
          <p:nvPr>
            <p:ph idx="1"/>
          </p:nvPr>
        </p:nvSpPr>
        <p:spPr>
          <a:xfrm>
            <a:off x="1154954" y="2603500"/>
            <a:ext cx="10237724" cy="3932594"/>
          </a:xfrm>
        </p:spPr>
        <p:txBody>
          <a:bodyPr/>
          <a:lstStyle/>
          <a:p>
            <a:r>
              <a:rPr lang="en-US" b="1" dirty="0"/>
              <a:t>Run the Leak Suspects Report:</a:t>
            </a:r>
            <a:endParaRPr lang="en-US" dirty="0"/>
          </a:p>
          <a:p>
            <a:pPr lvl="1"/>
            <a:r>
              <a:rPr lang="en-US" dirty="0"/>
              <a:t>After parsing, MAT will prompt you with a dialog. The most powerful first step is to select </a:t>
            </a:r>
            <a:r>
              <a:rPr lang="en-US" b="1" dirty="0"/>
              <a:t>Leak Suspects Report</a:t>
            </a:r>
            <a:r>
              <a:rPr lang="en-US" dirty="0"/>
              <a:t> and click </a:t>
            </a:r>
            <a:r>
              <a:rPr lang="en-US" b="1" dirty="0"/>
              <a:t>Finish</a:t>
            </a:r>
            <a:r>
              <a:rPr lang="en-US" dirty="0"/>
              <a:t>.</a:t>
            </a:r>
          </a:p>
          <a:p>
            <a:pPr lvl="1"/>
            <a:r>
              <a:rPr lang="en-US" dirty="0"/>
              <a:t>MAT will perform a sophisticated analysis and present a report, often with a pie chart, pointing directly to the objects or collections that are consuming the most memory and are likely causing a leak.</a:t>
            </a:r>
          </a:p>
          <a:p>
            <a:r>
              <a:rPr lang="en-US" b="1" dirty="0"/>
              <a:t>Analyze Further:</a:t>
            </a:r>
            <a:r>
              <a:rPr lang="en-US" dirty="0"/>
              <a:t> From the leak report, you can drill down into the object graph:</a:t>
            </a:r>
          </a:p>
          <a:p>
            <a:pPr lvl="1"/>
            <a:r>
              <a:rPr lang="en-US" b="1" dirty="0"/>
              <a:t>Dominator Tree:</a:t>
            </a:r>
            <a:r>
              <a:rPr lang="en-US" dirty="0"/>
              <a:t> Shows the largest objects and the objects they "dominate" (i.e., the objects that would be garbage collected if the dominator were collected).</a:t>
            </a:r>
          </a:p>
          <a:p>
            <a:pPr lvl="1"/>
            <a:r>
              <a:rPr lang="en-US" b="1" dirty="0"/>
              <a:t>Path to GC Roots:</a:t>
            </a:r>
            <a:r>
              <a:rPr lang="en-US" dirty="0"/>
              <a:t> For any object, you can right-click and find its "Path to GC Roots" to see the exact chain of references that is keeping it alive. This is how you find the root cause of a leak.</a:t>
            </a:r>
          </a:p>
          <a:p>
            <a:endParaRPr lang="en-IN" dirty="0"/>
          </a:p>
        </p:txBody>
      </p:sp>
    </p:spTree>
    <p:extLst>
      <p:ext uri="{BB962C8B-B14F-4D97-AF65-F5344CB8AC3E}">
        <p14:creationId xmlns:p14="http://schemas.microsoft.com/office/powerpoint/2010/main" val="368420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44D73-EDED-A6EB-11D0-23BD4197A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E8FAB-BE53-103B-2B37-6B751B2BBEC9}"/>
              </a:ext>
            </a:extLst>
          </p:cNvPr>
          <p:cNvSpPr>
            <a:spLocks noGrp="1"/>
          </p:cNvSpPr>
          <p:nvPr>
            <p:ph type="title"/>
          </p:nvPr>
        </p:nvSpPr>
        <p:spPr/>
        <p:txBody>
          <a:bodyPr/>
          <a:lstStyle/>
          <a:p>
            <a:r>
              <a:rPr lang="en-IN" dirty="0"/>
              <a:t>Heap dump vs snapshot</a:t>
            </a:r>
          </a:p>
        </p:txBody>
      </p:sp>
      <p:sp>
        <p:nvSpPr>
          <p:cNvPr id="3" name="Content Placeholder 2">
            <a:extLst>
              <a:ext uri="{FF2B5EF4-FFF2-40B4-BE49-F238E27FC236}">
                <a16:creationId xmlns:a16="http://schemas.microsoft.com/office/drawing/2014/main" id="{8F5A0C66-2B77-2FFD-83B5-F75DAFA1A213}"/>
              </a:ext>
            </a:extLst>
          </p:cNvPr>
          <p:cNvSpPr>
            <a:spLocks noGrp="1"/>
          </p:cNvSpPr>
          <p:nvPr>
            <p:ph idx="1"/>
          </p:nvPr>
        </p:nvSpPr>
        <p:spPr>
          <a:xfrm>
            <a:off x="1154954" y="2603500"/>
            <a:ext cx="10237724" cy="3932594"/>
          </a:xfrm>
        </p:spPr>
        <p:txBody>
          <a:bodyPr/>
          <a:lstStyle/>
          <a:p>
            <a:r>
              <a:rPr lang="en-US" b="1" dirty="0"/>
              <a:t>Heap Dump is a </a:t>
            </a:r>
            <a:r>
              <a:rPr lang="en-US" b="1" i="1" dirty="0"/>
              <a:t>photograph</a:t>
            </a:r>
            <a:r>
              <a:rPr lang="en-US" dirty="0"/>
              <a:t>, while a </a:t>
            </a:r>
            <a:r>
              <a:rPr lang="en-US" b="1" dirty="0" err="1"/>
              <a:t>JProfiler</a:t>
            </a:r>
            <a:r>
              <a:rPr lang="en-US" b="1" dirty="0"/>
              <a:t> Snapshot is a complete </a:t>
            </a:r>
            <a:r>
              <a:rPr lang="en-US" b="1" i="1" dirty="0"/>
              <a:t>investigator's case file</a:t>
            </a:r>
            <a:r>
              <a:rPr lang="en-US" dirty="0"/>
              <a:t>.</a:t>
            </a:r>
            <a:endParaRPr lang="en-IN" dirty="0"/>
          </a:p>
        </p:txBody>
      </p:sp>
    </p:spTree>
    <p:extLst>
      <p:ext uri="{BB962C8B-B14F-4D97-AF65-F5344CB8AC3E}">
        <p14:creationId xmlns:p14="http://schemas.microsoft.com/office/powerpoint/2010/main" val="127147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94DC0-4073-7F65-4A3B-065142FEF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49B8F-DE5F-6DCA-587C-B10840FB7177}"/>
              </a:ext>
            </a:extLst>
          </p:cNvPr>
          <p:cNvSpPr>
            <a:spLocks noGrp="1"/>
          </p:cNvSpPr>
          <p:nvPr>
            <p:ph type="title"/>
          </p:nvPr>
        </p:nvSpPr>
        <p:spPr/>
        <p:txBody>
          <a:bodyPr/>
          <a:lstStyle/>
          <a:p>
            <a:r>
              <a:rPr lang="en-IN" dirty="0"/>
              <a:t>Heap dump vs snapshot</a:t>
            </a:r>
          </a:p>
        </p:txBody>
      </p:sp>
      <p:sp>
        <p:nvSpPr>
          <p:cNvPr id="3" name="Content Placeholder 2">
            <a:extLst>
              <a:ext uri="{FF2B5EF4-FFF2-40B4-BE49-F238E27FC236}">
                <a16:creationId xmlns:a16="http://schemas.microsoft.com/office/drawing/2014/main" id="{8D962300-C940-5D9F-6739-D9ED53C9DA97}"/>
              </a:ext>
            </a:extLst>
          </p:cNvPr>
          <p:cNvSpPr>
            <a:spLocks noGrp="1"/>
          </p:cNvSpPr>
          <p:nvPr>
            <p:ph idx="1"/>
          </p:nvPr>
        </p:nvSpPr>
        <p:spPr>
          <a:xfrm>
            <a:off x="1154954" y="2603500"/>
            <a:ext cx="10237724" cy="3932594"/>
          </a:xfrm>
        </p:spPr>
        <p:txBody>
          <a:bodyPr>
            <a:normAutofit fontScale="92500" lnSpcReduction="20000"/>
          </a:bodyPr>
          <a:lstStyle/>
          <a:p>
            <a:r>
              <a:rPr lang="en-US" dirty="0"/>
              <a:t>Analogy: A Crime Scene Investigation</a:t>
            </a:r>
          </a:p>
          <a:p>
            <a:r>
              <a:rPr lang="en-US" b="1" dirty="0"/>
              <a:t>Heap Dump:</a:t>
            </a:r>
            <a:r>
              <a:rPr lang="en-US" dirty="0"/>
              <a:t> Imagine you take a single, high-resolution photograph of a room (the heap). You can see every object, where it is, and what it's touching. You can measure things and see what's taking up the most space. But you have no idea </a:t>
            </a:r>
            <a:r>
              <a:rPr lang="en-US" i="1" dirty="0"/>
              <a:t>how</a:t>
            </a:r>
            <a:r>
              <a:rPr lang="en-US" dirty="0"/>
              <a:t> the objects got there, </a:t>
            </a:r>
            <a:r>
              <a:rPr lang="en-US" i="1" dirty="0"/>
              <a:t>who</a:t>
            </a:r>
            <a:r>
              <a:rPr lang="en-US" dirty="0"/>
              <a:t> put them there, or </a:t>
            </a:r>
            <a:r>
              <a:rPr lang="en-US" i="1" dirty="0"/>
              <a:t>what happened</a:t>
            </a:r>
            <a:r>
              <a:rPr lang="en-US" dirty="0"/>
              <a:t> before the photo was taken.</a:t>
            </a:r>
          </a:p>
          <a:p>
            <a:r>
              <a:rPr lang="en-US" b="1" dirty="0" err="1"/>
              <a:t>JProfiler</a:t>
            </a:r>
            <a:r>
              <a:rPr lang="en-US" b="1" dirty="0"/>
              <a:t> Snapshot:</a:t>
            </a:r>
            <a:r>
              <a:rPr lang="en-US" dirty="0"/>
              <a:t> This is the full case file. It includes:</a:t>
            </a:r>
          </a:p>
          <a:p>
            <a:pPr lvl="1"/>
            <a:r>
              <a:rPr lang="en-US" dirty="0"/>
              <a:t>The high-resolution photograph of the room (the heap dump).</a:t>
            </a:r>
          </a:p>
          <a:p>
            <a:pPr lvl="1"/>
            <a:r>
              <a:rPr lang="en-US" dirty="0"/>
              <a:t>CCTV footage from the last hour (CPU call trees and allocation recordings).</a:t>
            </a:r>
          </a:p>
          <a:p>
            <a:pPr lvl="1"/>
            <a:r>
              <a:rPr lang="en-US" dirty="0"/>
              <a:t>Fingerprint analysis (method-level performance data).</a:t>
            </a:r>
          </a:p>
          <a:p>
            <a:pPr lvl="1"/>
            <a:r>
              <a:rPr lang="en-US" dirty="0"/>
              <a:t>A log of everyone who entered and left the room (thread history).</a:t>
            </a:r>
          </a:p>
          <a:p>
            <a:pPr lvl="1"/>
            <a:r>
              <a:rPr lang="en-US" dirty="0"/>
              <a:t>Special sensor readings (probe data for JDBC, Servlets, etc.).</a:t>
            </a:r>
          </a:p>
          <a:p>
            <a:r>
              <a:rPr lang="en-US" dirty="0"/>
              <a:t>A </a:t>
            </a:r>
            <a:r>
              <a:rPr lang="en-US" dirty="0" err="1"/>
              <a:t>JProfiler</a:t>
            </a:r>
            <a:r>
              <a:rPr lang="en-US" dirty="0"/>
              <a:t> snapshot contains a heap dump </a:t>
            </a:r>
            <a:r>
              <a:rPr lang="en-US" i="1" dirty="0"/>
              <a:t>plus</a:t>
            </a:r>
            <a:r>
              <a:rPr lang="en-US" dirty="0"/>
              <a:t> a wealth of other performance data, all correlated together.</a:t>
            </a:r>
          </a:p>
          <a:p>
            <a:endParaRPr lang="en-IN" dirty="0"/>
          </a:p>
        </p:txBody>
      </p:sp>
    </p:spTree>
    <p:extLst>
      <p:ext uri="{BB962C8B-B14F-4D97-AF65-F5344CB8AC3E}">
        <p14:creationId xmlns:p14="http://schemas.microsoft.com/office/powerpoint/2010/main" val="4239744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EFBE7-4F6B-A89C-0D4A-CE6A41EE944C}"/>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ACE18F7-1BAA-76DD-5712-13ED34D536CC}"/>
              </a:ext>
            </a:extLst>
          </p:cNvPr>
          <p:cNvGraphicFramePr>
            <a:graphicFrameLocks noGrp="1"/>
          </p:cNvGraphicFramePr>
          <p:nvPr>
            <p:ph idx="4294967295"/>
            <p:extLst>
              <p:ext uri="{D42A27DB-BD31-4B8C-83A1-F6EECF244321}">
                <p14:modId xmlns:p14="http://schemas.microsoft.com/office/powerpoint/2010/main" val="4267515131"/>
              </p:ext>
            </p:extLst>
          </p:nvPr>
        </p:nvGraphicFramePr>
        <p:xfrm>
          <a:off x="193513" y="363894"/>
          <a:ext cx="11804973" cy="6390067"/>
        </p:xfrm>
        <a:graphic>
          <a:graphicData uri="http://schemas.openxmlformats.org/drawingml/2006/table">
            <a:tbl>
              <a:tblPr firstRow="1" bandRow="1">
                <a:tableStyleId>{5C22544A-7EE6-4342-B048-85BDC9FD1C3A}</a:tableStyleId>
              </a:tblPr>
              <a:tblGrid>
                <a:gridCol w="1942598">
                  <a:extLst>
                    <a:ext uri="{9D8B030D-6E8A-4147-A177-3AD203B41FA5}">
                      <a16:colId xmlns:a16="http://schemas.microsoft.com/office/drawing/2014/main" val="1476054700"/>
                    </a:ext>
                  </a:extLst>
                </a:gridCol>
                <a:gridCol w="2429942">
                  <a:extLst>
                    <a:ext uri="{9D8B030D-6E8A-4147-A177-3AD203B41FA5}">
                      <a16:colId xmlns:a16="http://schemas.microsoft.com/office/drawing/2014/main" val="1947843529"/>
                    </a:ext>
                  </a:extLst>
                </a:gridCol>
                <a:gridCol w="7432433">
                  <a:extLst>
                    <a:ext uri="{9D8B030D-6E8A-4147-A177-3AD203B41FA5}">
                      <a16:colId xmlns:a16="http://schemas.microsoft.com/office/drawing/2014/main" val="2789449821"/>
                    </a:ext>
                  </a:extLst>
                </a:gridCol>
              </a:tblGrid>
              <a:tr h="400064">
                <a:tc>
                  <a:txBody>
                    <a:bodyPr/>
                    <a:lstStyle/>
                    <a:p>
                      <a:pPr>
                        <a:lnSpc>
                          <a:spcPts val="1500"/>
                        </a:lnSpc>
                        <a:buNone/>
                      </a:pPr>
                      <a:r>
                        <a:rPr lang="en-IN" b="1" dirty="0">
                          <a:effectLst/>
                          <a:latin typeface="Google Sans Text"/>
                        </a:rPr>
                        <a:t>Feature</a:t>
                      </a:r>
                    </a:p>
                  </a:txBody>
                  <a:tcPr marL="45720" marR="45720" marT="22860" marB="22860" anchor="ctr"/>
                </a:tc>
                <a:tc>
                  <a:txBody>
                    <a:bodyPr/>
                    <a:lstStyle/>
                    <a:p>
                      <a:pPr>
                        <a:lnSpc>
                          <a:spcPts val="1500"/>
                        </a:lnSpc>
                        <a:buNone/>
                      </a:pPr>
                      <a:r>
                        <a:rPr lang="en-IN" b="1">
                          <a:effectLst/>
                          <a:latin typeface="Google Sans Text"/>
                        </a:rPr>
                        <a:t>Heap Dump (.hprof)</a:t>
                      </a:r>
                    </a:p>
                  </a:txBody>
                  <a:tcPr marL="45720" marR="45720" marT="22860" marB="22860" anchor="ctr"/>
                </a:tc>
                <a:tc>
                  <a:txBody>
                    <a:bodyPr/>
                    <a:lstStyle/>
                    <a:p>
                      <a:pPr>
                        <a:lnSpc>
                          <a:spcPts val="1500"/>
                        </a:lnSpc>
                        <a:buNone/>
                      </a:pPr>
                      <a:r>
                        <a:rPr lang="en-IN" b="1">
                          <a:effectLst/>
                          <a:latin typeface="Google Sans Text"/>
                        </a:rPr>
                        <a:t>JProfiler Snapshot (.jps)</a:t>
                      </a:r>
                    </a:p>
                  </a:txBody>
                  <a:tcPr marL="45720" marR="45720" marT="22860" marB="22860" anchor="ctr"/>
                </a:tc>
                <a:extLst>
                  <a:ext uri="{0D108BD9-81ED-4DB2-BD59-A6C34878D82A}">
                    <a16:rowId xmlns:a16="http://schemas.microsoft.com/office/drawing/2014/main" val="4048139232"/>
                  </a:ext>
                </a:extLst>
              </a:tr>
              <a:tr h="679561">
                <a:tc>
                  <a:txBody>
                    <a:bodyPr/>
                    <a:lstStyle/>
                    <a:p>
                      <a:pPr>
                        <a:lnSpc>
                          <a:spcPts val="1500"/>
                        </a:lnSpc>
                        <a:buNone/>
                      </a:pPr>
                      <a:r>
                        <a:rPr lang="en-IN" b="1">
                          <a:effectLst/>
                          <a:latin typeface="Google Sans Text"/>
                        </a:rPr>
                        <a:t>What is it?</a:t>
                      </a:r>
                      <a:endParaRPr lang="en-IN" b="0">
                        <a:effectLst/>
                        <a:latin typeface="Google Sans Text"/>
                      </a:endParaRPr>
                    </a:p>
                  </a:txBody>
                  <a:tcPr marL="45720" marR="45720" marT="22860" marB="22860" anchor="ctr"/>
                </a:tc>
                <a:tc>
                  <a:txBody>
                    <a:bodyPr/>
                    <a:lstStyle/>
                    <a:p>
                      <a:pPr>
                        <a:lnSpc>
                          <a:spcPts val="1500"/>
                        </a:lnSpc>
                        <a:buNone/>
                      </a:pPr>
                      <a:r>
                        <a:rPr lang="en-US" b="0" dirty="0">
                          <a:effectLst/>
                          <a:latin typeface="Google Sans Text"/>
                        </a:rPr>
                        <a:t>A static, point-in-time "photograph" of the Java heap.</a:t>
                      </a:r>
                    </a:p>
                  </a:txBody>
                  <a:tcPr marL="45720" marR="45720" marT="22860" marB="22860" anchor="ctr"/>
                </a:tc>
                <a:tc>
                  <a:txBody>
                    <a:bodyPr/>
                    <a:lstStyle/>
                    <a:p>
                      <a:pPr>
                        <a:lnSpc>
                          <a:spcPts val="1500"/>
                        </a:lnSpc>
                        <a:buNone/>
                      </a:pPr>
                      <a:r>
                        <a:rPr lang="en-US" b="0">
                          <a:effectLst/>
                          <a:latin typeface="Google Sans Text"/>
                        </a:rPr>
                        <a:t>A comprehensive recording of multiple performance aspects over time.</a:t>
                      </a:r>
                    </a:p>
                  </a:txBody>
                  <a:tcPr marL="45720" marR="45720" marT="22860" marB="22860" anchor="ctr"/>
                </a:tc>
                <a:extLst>
                  <a:ext uri="{0D108BD9-81ED-4DB2-BD59-A6C34878D82A}">
                    <a16:rowId xmlns:a16="http://schemas.microsoft.com/office/drawing/2014/main" val="2971328182"/>
                  </a:ext>
                </a:extLst>
              </a:tr>
              <a:tr h="1090586">
                <a:tc>
                  <a:txBody>
                    <a:bodyPr/>
                    <a:lstStyle/>
                    <a:p>
                      <a:pPr>
                        <a:lnSpc>
                          <a:spcPts val="1500"/>
                        </a:lnSpc>
                        <a:buNone/>
                      </a:pPr>
                      <a:r>
                        <a:rPr lang="en-IN" b="1">
                          <a:effectLst/>
                          <a:latin typeface="Google Sans Text"/>
                        </a:rPr>
                        <a:t>What's Inside?</a:t>
                      </a:r>
                      <a:endParaRPr lang="en-IN" b="0">
                        <a:effectLst/>
                        <a:latin typeface="Google Sans Text"/>
                      </a:endParaRPr>
                    </a:p>
                  </a:txBody>
                  <a:tcPr marL="45720" marR="45720" marT="22860" marB="22860" anchor="ctr"/>
                </a:tc>
                <a:tc>
                  <a:txBody>
                    <a:bodyPr/>
                    <a:lstStyle/>
                    <a:p>
                      <a:pPr>
                        <a:lnSpc>
                          <a:spcPts val="1500"/>
                        </a:lnSpc>
                        <a:buNone/>
                      </a:pPr>
                      <a:r>
                        <a:rPr lang="en-US" b="0">
                          <a:effectLst/>
                          <a:latin typeface="Google Sans Text"/>
                        </a:rPr>
                        <a:t>- All objects on the heap.&lt;br&gt;- Class information.&lt;br&gt;- References between objects.</a:t>
                      </a:r>
                    </a:p>
                  </a:txBody>
                  <a:tcPr marL="45720" marR="45720" marT="22860" marB="22860" anchor="ctr"/>
                </a:tc>
                <a:tc>
                  <a:txBody>
                    <a:bodyPr/>
                    <a:lstStyle/>
                    <a:p>
                      <a:pPr>
                        <a:lnSpc>
                          <a:spcPts val="1500"/>
                        </a:lnSpc>
                        <a:buNone/>
                      </a:pPr>
                      <a:r>
                        <a:rPr lang="en-US" b="0">
                          <a:effectLst/>
                          <a:latin typeface="Google Sans Text"/>
                        </a:rPr>
                        <a:t>- </a:t>
                      </a:r>
                      <a:r>
                        <a:rPr lang="en-US" b="1">
                          <a:effectLst/>
                          <a:latin typeface="Google Sans Text"/>
                        </a:rPr>
                        <a:t>Everything in a heap dump.</a:t>
                      </a:r>
                      <a:r>
                        <a:rPr lang="en-US" b="0">
                          <a:effectLst/>
                          <a:latin typeface="Google Sans Text"/>
                        </a:rPr>
                        <a:t>&lt;br&gt;- </a:t>
                      </a:r>
                      <a:r>
                        <a:rPr lang="en-US" b="1">
                          <a:effectLst/>
                          <a:latin typeface="Google Sans Text"/>
                        </a:rPr>
                        <a:t>CPU Data:</a:t>
                      </a:r>
                      <a:r>
                        <a:rPr lang="en-US" b="0">
                          <a:effectLst/>
                          <a:latin typeface="Google Sans Text"/>
                        </a:rPr>
                        <a:t> Call trees, hot spots.&lt;br&gt;- </a:t>
                      </a:r>
                      <a:r>
                        <a:rPr lang="en-US" b="1">
                          <a:effectLst/>
                          <a:latin typeface="Google Sans Text"/>
                        </a:rPr>
                        <a:t>Memory Allocations:</a:t>
                      </a:r>
                      <a:r>
                        <a:rPr lang="en-US" b="0">
                          <a:effectLst/>
                          <a:latin typeface="Google Sans Text"/>
                        </a:rPr>
                        <a:t> Call stacks showing </a:t>
                      </a:r>
                      <a:r>
                        <a:rPr lang="en-US" b="0" i="1">
                          <a:effectLst/>
                          <a:latin typeface="Google Sans Text"/>
                        </a:rPr>
                        <a:t>what code</a:t>
                      </a:r>
                      <a:r>
                        <a:rPr lang="en-US" b="0">
                          <a:effectLst/>
                          <a:latin typeface="Google Sans Text"/>
                        </a:rPr>
                        <a:t> created which objects.&lt;br&gt;- </a:t>
                      </a:r>
                      <a:r>
                        <a:rPr lang="en-US" b="1">
                          <a:effectLst/>
                          <a:latin typeface="Google Sans Text"/>
                        </a:rPr>
                        <a:t>Thread History:</a:t>
                      </a:r>
                      <a:r>
                        <a:rPr lang="en-US" b="0">
                          <a:effectLst/>
                          <a:latin typeface="Google Sans Text"/>
                        </a:rPr>
                        <a:t> States, monitors, locks.&lt;br&gt;- </a:t>
                      </a:r>
                      <a:r>
                        <a:rPr lang="en-US" b="1">
                          <a:effectLst/>
                          <a:latin typeface="Google Sans Text"/>
                        </a:rPr>
                        <a:t>GC Activity:</a:t>
                      </a:r>
                      <a:r>
                        <a:rPr lang="en-US" b="0">
                          <a:effectLst/>
                          <a:latin typeface="Google Sans Text"/>
                        </a:rPr>
                        <a:t> Timings and heap changes.&lt;br&gt;- </a:t>
                      </a:r>
                      <a:r>
                        <a:rPr lang="en-US" b="1">
                          <a:effectLst/>
                          <a:latin typeface="Google Sans Text"/>
                        </a:rPr>
                        <a:t>Probe Data:</a:t>
                      </a:r>
                      <a:r>
                        <a:rPr lang="en-US" b="0">
                          <a:effectLst/>
                          <a:latin typeface="Google Sans Text"/>
                        </a:rPr>
                        <a:t> JDBC queries, Servlet requests, etc.</a:t>
                      </a:r>
                    </a:p>
                  </a:txBody>
                  <a:tcPr marL="45720" marR="45720" marT="22860" marB="22860" anchor="ctr"/>
                </a:tc>
                <a:extLst>
                  <a:ext uri="{0D108BD9-81ED-4DB2-BD59-A6C34878D82A}">
                    <a16:rowId xmlns:a16="http://schemas.microsoft.com/office/drawing/2014/main" val="2435382540"/>
                  </a:ext>
                </a:extLst>
              </a:tr>
              <a:tr h="1090586">
                <a:tc>
                  <a:txBody>
                    <a:bodyPr/>
                    <a:lstStyle/>
                    <a:p>
                      <a:pPr>
                        <a:lnSpc>
                          <a:spcPts val="1500"/>
                        </a:lnSpc>
                        <a:buNone/>
                      </a:pPr>
                      <a:r>
                        <a:rPr lang="en-IN" b="1">
                          <a:effectLst/>
                          <a:latin typeface="Google Sans Text"/>
                        </a:rPr>
                        <a:t>Primary Use Case</a:t>
                      </a:r>
                      <a:endParaRPr lang="en-IN" b="0">
                        <a:effectLst/>
                        <a:latin typeface="Google Sans Text"/>
                      </a:endParaRPr>
                    </a:p>
                  </a:txBody>
                  <a:tcPr marL="45720" marR="45720" marT="22860" marB="22860" anchor="ctr"/>
                </a:tc>
                <a:tc>
                  <a:txBody>
                    <a:bodyPr/>
                    <a:lstStyle/>
                    <a:p>
                      <a:pPr>
                        <a:lnSpc>
                          <a:spcPts val="1500"/>
                        </a:lnSpc>
                        <a:buNone/>
                      </a:pPr>
                      <a:r>
                        <a:rPr lang="en-US" b="0">
                          <a:effectLst/>
                          <a:latin typeface="Google Sans Text"/>
                        </a:rPr>
                        <a:t>Finding classic </a:t>
                      </a:r>
                      <a:r>
                        <a:rPr lang="en-US" b="1">
                          <a:effectLst/>
                          <a:latin typeface="Google Sans Text"/>
                        </a:rPr>
                        <a:t>memory leaks</a:t>
                      </a:r>
                      <a:r>
                        <a:rPr lang="en-US" b="0">
                          <a:effectLst/>
                          <a:latin typeface="Google Sans Text"/>
                        </a:rPr>
                        <a:t>. Answering the question: "What objects are consuming memory </a:t>
                      </a:r>
                      <a:r>
                        <a:rPr lang="en-US" b="0" i="1">
                          <a:effectLst/>
                          <a:latin typeface="Google Sans Text"/>
                        </a:rPr>
                        <a:t>right now</a:t>
                      </a:r>
                      <a:r>
                        <a:rPr lang="en-US" b="0">
                          <a:effectLst/>
                          <a:latin typeface="Google Sans Text"/>
                        </a:rPr>
                        <a:t>?"</a:t>
                      </a:r>
                    </a:p>
                  </a:txBody>
                  <a:tcPr marL="45720" marR="45720" marT="22860" marB="22860" anchor="ctr"/>
                </a:tc>
                <a:tc>
                  <a:txBody>
                    <a:bodyPr/>
                    <a:lstStyle/>
                    <a:p>
                      <a:pPr>
                        <a:lnSpc>
                          <a:spcPts val="1500"/>
                        </a:lnSpc>
                        <a:buNone/>
                      </a:pPr>
                      <a:r>
                        <a:rPr lang="en-US" b="0">
                          <a:effectLst/>
                          <a:latin typeface="Google Sans Text"/>
                        </a:rPr>
                        <a:t>Finding the </a:t>
                      </a:r>
                      <a:r>
                        <a:rPr lang="en-US" b="1">
                          <a:effectLst/>
                          <a:latin typeface="Google Sans Text"/>
                        </a:rPr>
                        <a:t>root cause of performance issues</a:t>
                      </a:r>
                      <a:r>
                        <a:rPr lang="en-US" b="0">
                          <a:effectLst/>
                          <a:latin typeface="Google Sans Text"/>
                        </a:rPr>
                        <a:t>. Answering questions like: "Why is my CPU high?", "What code is creating so many temporary objects?", "Why are my threads blocked?"</a:t>
                      </a:r>
                    </a:p>
                  </a:txBody>
                  <a:tcPr marL="45720" marR="45720" marT="22860" marB="22860" anchor="ctr"/>
                </a:tc>
                <a:extLst>
                  <a:ext uri="{0D108BD9-81ED-4DB2-BD59-A6C34878D82A}">
                    <a16:rowId xmlns:a16="http://schemas.microsoft.com/office/drawing/2014/main" val="3205617564"/>
                  </a:ext>
                </a:extLst>
              </a:tr>
              <a:tr h="1090586">
                <a:tc>
                  <a:txBody>
                    <a:bodyPr/>
                    <a:lstStyle/>
                    <a:p>
                      <a:pPr>
                        <a:lnSpc>
                          <a:spcPts val="1500"/>
                        </a:lnSpc>
                        <a:buNone/>
                      </a:pPr>
                      <a:r>
                        <a:rPr lang="en-IN" b="1">
                          <a:effectLst/>
                          <a:latin typeface="Google Sans Text"/>
                        </a:rPr>
                        <a:t>How it's Created</a:t>
                      </a:r>
                      <a:endParaRPr lang="en-IN" b="0">
                        <a:effectLst/>
                        <a:latin typeface="Google Sans Text"/>
                      </a:endParaRPr>
                    </a:p>
                  </a:txBody>
                  <a:tcPr marL="45720" marR="45720" marT="22860" marB="22860" anchor="ctr"/>
                </a:tc>
                <a:tc>
                  <a:txBody>
                    <a:bodyPr/>
                    <a:lstStyle/>
                    <a:p>
                      <a:pPr>
                        <a:lnSpc>
                          <a:spcPts val="1500"/>
                        </a:lnSpc>
                        <a:buNone/>
                      </a:pPr>
                      <a:r>
                        <a:rPr lang="en-US" b="0">
                          <a:effectLst/>
                          <a:latin typeface="Google Sans Text"/>
                        </a:rPr>
                        <a:t>In JProfiler: </a:t>
                      </a:r>
                      <a:r>
                        <a:rPr lang="en-US" b="1">
                          <a:effectLst/>
                          <a:latin typeface="Google Sans Text"/>
                        </a:rPr>
                        <a:t>Heap Walker -&gt; Take Heap Snapshot</a:t>
                      </a:r>
                      <a:r>
                        <a:rPr lang="en-US" b="0">
                          <a:effectLst/>
                          <a:latin typeface="Google Sans Text"/>
                        </a:rPr>
                        <a:t>. &lt;br&gt;Can also be created by </a:t>
                      </a:r>
                      <a:r>
                        <a:rPr lang="en-US" b="0">
                          <a:effectLst/>
                          <a:latin typeface="DM Mono" panose="020B0509040201040103" pitchFamily="49" charset="0"/>
                        </a:rPr>
                        <a:t>jmap</a:t>
                      </a:r>
                      <a:r>
                        <a:rPr lang="en-US" b="0">
                          <a:effectLst/>
                          <a:latin typeface="Google Sans Text"/>
                        </a:rPr>
                        <a:t>, VisualVM, etc.</a:t>
                      </a:r>
                    </a:p>
                  </a:txBody>
                  <a:tcPr marL="45720" marR="45720" marT="22860" marB="22860" anchor="ctr"/>
                </a:tc>
                <a:tc>
                  <a:txBody>
                    <a:bodyPr/>
                    <a:lstStyle/>
                    <a:p>
                      <a:pPr>
                        <a:lnSpc>
                          <a:spcPts val="1500"/>
                        </a:lnSpc>
                        <a:buNone/>
                      </a:pPr>
                      <a:r>
                        <a:rPr lang="en-US" b="0">
                          <a:effectLst/>
                          <a:latin typeface="Google Sans Text"/>
                        </a:rPr>
                        <a:t>In JProfiler: The main </a:t>
                      </a:r>
                      <a:r>
                        <a:rPr lang="en-US" b="1">
                          <a:effectLst/>
                          <a:latin typeface="Google Sans Text"/>
                        </a:rPr>
                        <a:t>"Start CPU Recording"</a:t>
                      </a:r>
                      <a:r>
                        <a:rPr lang="en-US" b="0">
                          <a:effectLst/>
                          <a:latin typeface="Google Sans Text"/>
                        </a:rPr>
                        <a:t>, </a:t>
                      </a:r>
                      <a:r>
                        <a:rPr lang="en-US" b="1">
                          <a:effectLst/>
                          <a:latin typeface="Google Sans Text"/>
                        </a:rPr>
                        <a:t>"Start Alloc Recording"</a:t>
                      </a:r>
                      <a:r>
                        <a:rPr lang="en-US" b="0">
                          <a:effectLst/>
                          <a:latin typeface="Google Sans Text"/>
                        </a:rPr>
                        <a:t>, and </a:t>
                      </a:r>
                      <a:r>
                        <a:rPr lang="en-US" b="1">
                          <a:effectLst/>
                          <a:latin typeface="Google Sans Text"/>
                        </a:rPr>
                        <a:t>"Save Snapshot"</a:t>
                      </a:r>
                      <a:r>
                        <a:rPr lang="en-US" b="0">
                          <a:effectLst/>
                          <a:latin typeface="Google Sans Text"/>
                        </a:rPr>
                        <a:t> buttons.</a:t>
                      </a:r>
                    </a:p>
                  </a:txBody>
                  <a:tcPr marL="45720" marR="45720" marT="22860" marB="22860" anchor="ctr"/>
                </a:tc>
                <a:extLst>
                  <a:ext uri="{0D108BD9-81ED-4DB2-BD59-A6C34878D82A}">
                    <a16:rowId xmlns:a16="http://schemas.microsoft.com/office/drawing/2014/main" val="1455532235"/>
                  </a:ext>
                </a:extLst>
              </a:tr>
              <a:tr h="474049">
                <a:tc>
                  <a:txBody>
                    <a:bodyPr/>
                    <a:lstStyle/>
                    <a:p>
                      <a:pPr>
                        <a:lnSpc>
                          <a:spcPts val="1500"/>
                        </a:lnSpc>
                        <a:buNone/>
                      </a:pPr>
                      <a:r>
                        <a:rPr lang="en-IN" b="1">
                          <a:effectLst/>
                          <a:latin typeface="Google Sans Text"/>
                        </a:rPr>
                        <a:t>Format</a:t>
                      </a:r>
                      <a:endParaRPr lang="en-IN" b="0">
                        <a:effectLst/>
                        <a:latin typeface="Google Sans Text"/>
                      </a:endParaRPr>
                    </a:p>
                  </a:txBody>
                  <a:tcPr marL="45720" marR="45720" marT="22860" marB="22860" anchor="ctr"/>
                </a:tc>
                <a:tc>
                  <a:txBody>
                    <a:bodyPr/>
                    <a:lstStyle/>
                    <a:p>
                      <a:pPr>
                        <a:lnSpc>
                          <a:spcPts val="1500"/>
                        </a:lnSpc>
                        <a:buNone/>
                      </a:pPr>
                      <a:r>
                        <a:rPr lang="en-IN" b="0">
                          <a:effectLst/>
                          <a:latin typeface="Google Sans Text"/>
                        </a:rPr>
                        <a:t>Standard </a:t>
                      </a:r>
                      <a:r>
                        <a:rPr lang="en-IN" b="0">
                          <a:effectLst/>
                          <a:latin typeface="DM Mono" panose="020B0509040201040103" pitchFamily="49" charset="0"/>
                        </a:rPr>
                        <a:t>.hprof</a:t>
                      </a:r>
                      <a:r>
                        <a:rPr lang="en-IN" b="0">
                          <a:effectLst/>
                          <a:latin typeface="Google Sans Text"/>
                        </a:rPr>
                        <a:t> format.</a:t>
                      </a:r>
                    </a:p>
                  </a:txBody>
                  <a:tcPr marL="45720" marR="45720" marT="22860" marB="22860" anchor="ctr"/>
                </a:tc>
                <a:tc>
                  <a:txBody>
                    <a:bodyPr/>
                    <a:lstStyle/>
                    <a:p>
                      <a:pPr>
                        <a:lnSpc>
                          <a:spcPts val="1500"/>
                        </a:lnSpc>
                        <a:buNone/>
                      </a:pPr>
                      <a:r>
                        <a:rPr lang="en-IN" b="0">
                          <a:effectLst/>
                          <a:latin typeface="Google Sans Text"/>
                        </a:rPr>
                        <a:t>Proprietary </a:t>
                      </a:r>
                      <a:r>
                        <a:rPr lang="en-IN" b="0">
                          <a:effectLst/>
                          <a:latin typeface="DM Mono" panose="020B0509040201040103" pitchFamily="49" charset="0"/>
                        </a:rPr>
                        <a:t>.jps</a:t>
                      </a:r>
                      <a:r>
                        <a:rPr lang="en-IN" b="0">
                          <a:effectLst/>
                          <a:latin typeface="Google Sans Text"/>
                        </a:rPr>
                        <a:t> format.</a:t>
                      </a:r>
                    </a:p>
                  </a:txBody>
                  <a:tcPr marL="45720" marR="45720" marT="22860" marB="22860" anchor="ctr"/>
                </a:tc>
                <a:extLst>
                  <a:ext uri="{0D108BD9-81ED-4DB2-BD59-A6C34878D82A}">
                    <a16:rowId xmlns:a16="http://schemas.microsoft.com/office/drawing/2014/main" val="2571352761"/>
                  </a:ext>
                </a:extLst>
              </a:tr>
              <a:tr h="885074">
                <a:tc>
                  <a:txBody>
                    <a:bodyPr/>
                    <a:lstStyle/>
                    <a:p>
                      <a:pPr>
                        <a:lnSpc>
                          <a:spcPts val="1500"/>
                        </a:lnSpc>
                        <a:buNone/>
                      </a:pPr>
                      <a:r>
                        <a:rPr lang="en-IN" b="1">
                          <a:effectLst/>
                          <a:latin typeface="Google Sans Text"/>
                        </a:rPr>
                        <a:t>Portability</a:t>
                      </a:r>
                      <a:endParaRPr lang="en-IN" b="0">
                        <a:effectLst/>
                        <a:latin typeface="Google Sans Text"/>
                      </a:endParaRPr>
                    </a:p>
                  </a:txBody>
                  <a:tcPr marL="45720" marR="45720" marT="22860" marB="22860" anchor="ctr"/>
                </a:tc>
                <a:tc>
                  <a:txBody>
                    <a:bodyPr/>
                    <a:lstStyle/>
                    <a:p>
                      <a:pPr>
                        <a:lnSpc>
                          <a:spcPts val="1500"/>
                        </a:lnSpc>
                        <a:buNone/>
                      </a:pPr>
                      <a:r>
                        <a:rPr lang="en-US" b="1">
                          <a:effectLst/>
                          <a:latin typeface="Google Sans Text"/>
                        </a:rPr>
                        <a:t>High.</a:t>
                      </a:r>
                      <a:r>
                        <a:rPr lang="en-US" b="0">
                          <a:effectLst/>
                          <a:latin typeface="Google Sans Text"/>
                        </a:rPr>
                        <a:t> Can be opened and analyzed by many tools (JProfiler, VisualVM, Eclipse MAT).</a:t>
                      </a:r>
                    </a:p>
                  </a:txBody>
                  <a:tcPr marL="45720" marR="45720" marT="22860" marB="22860" anchor="ctr"/>
                </a:tc>
                <a:tc>
                  <a:txBody>
                    <a:bodyPr/>
                    <a:lstStyle/>
                    <a:p>
                      <a:pPr>
                        <a:lnSpc>
                          <a:spcPts val="1500"/>
                        </a:lnSpc>
                        <a:buNone/>
                      </a:pPr>
                      <a:r>
                        <a:rPr lang="en-US" b="1">
                          <a:effectLst/>
                          <a:latin typeface="Google Sans Text"/>
                        </a:rPr>
                        <a:t>Low.</a:t>
                      </a:r>
                      <a:r>
                        <a:rPr lang="en-US" b="0">
                          <a:effectLst/>
                          <a:latin typeface="Google Sans Text"/>
                        </a:rPr>
                        <a:t> Can only be opened by JProfiler.</a:t>
                      </a:r>
                    </a:p>
                  </a:txBody>
                  <a:tcPr marL="45720" marR="45720" marT="22860" marB="22860" anchor="ctr"/>
                </a:tc>
                <a:extLst>
                  <a:ext uri="{0D108BD9-81ED-4DB2-BD59-A6C34878D82A}">
                    <a16:rowId xmlns:a16="http://schemas.microsoft.com/office/drawing/2014/main" val="4274000459"/>
                  </a:ext>
                </a:extLst>
              </a:tr>
              <a:tr h="679561">
                <a:tc>
                  <a:txBody>
                    <a:bodyPr/>
                    <a:lstStyle/>
                    <a:p>
                      <a:pPr>
                        <a:lnSpc>
                          <a:spcPts val="1500"/>
                        </a:lnSpc>
                        <a:buNone/>
                      </a:pPr>
                      <a:r>
                        <a:rPr lang="en-IN" b="1">
                          <a:effectLst/>
                          <a:latin typeface="Google Sans Text"/>
                        </a:rPr>
                        <a:t>Key Advantage</a:t>
                      </a:r>
                      <a:endParaRPr lang="en-IN" b="0">
                        <a:effectLst/>
                        <a:latin typeface="Google Sans Text"/>
                      </a:endParaRPr>
                    </a:p>
                  </a:txBody>
                  <a:tcPr marL="45720" marR="45720" marT="22860" marB="22860" anchor="ctr"/>
                </a:tc>
                <a:tc>
                  <a:txBody>
                    <a:bodyPr/>
                    <a:lstStyle/>
                    <a:p>
                      <a:pPr>
                        <a:lnSpc>
                          <a:spcPts val="1500"/>
                        </a:lnSpc>
                        <a:buNone/>
                      </a:pPr>
                      <a:r>
                        <a:rPr lang="en-IN" b="0">
                          <a:effectLst/>
                          <a:latin typeface="Google Sans Text"/>
                        </a:rPr>
                        <a:t>Universal standard for post-mortem memory leak analysis.</a:t>
                      </a:r>
                    </a:p>
                  </a:txBody>
                  <a:tcPr marL="45720" marR="45720" marT="22860" marB="22860" anchor="ctr"/>
                </a:tc>
                <a:tc>
                  <a:txBody>
                    <a:bodyPr/>
                    <a:lstStyle/>
                    <a:p>
                      <a:pPr>
                        <a:lnSpc>
                          <a:spcPts val="1500"/>
                        </a:lnSpc>
                        <a:buNone/>
                      </a:pPr>
                      <a:r>
                        <a:rPr lang="en-US" b="0" dirty="0">
                          <a:effectLst/>
                          <a:latin typeface="Google Sans Text"/>
                        </a:rPr>
                        <a:t>Provides a </a:t>
                      </a:r>
                      <a:r>
                        <a:rPr lang="en-US" b="1" dirty="0">
                          <a:effectLst/>
                          <a:latin typeface="Google Sans Text"/>
                        </a:rPr>
                        <a:t>complete, correlated view</a:t>
                      </a:r>
                      <a:r>
                        <a:rPr lang="en-US" b="0" dirty="0">
                          <a:effectLst/>
                          <a:latin typeface="Google Sans Text"/>
                        </a:rPr>
                        <a:t> of CPU, memory, and threads to find the </a:t>
                      </a:r>
                      <a:r>
                        <a:rPr lang="en-US" b="0" i="1" dirty="0">
                          <a:effectLst/>
                          <a:latin typeface="Google Sans Text"/>
                        </a:rPr>
                        <a:t>cause</a:t>
                      </a:r>
                      <a:r>
                        <a:rPr lang="en-US" b="0" dirty="0">
                          <a:effectLst/>
                          <a:latin typeface="Google Sans Text"/>
                        </a:rPr>
                        <a:t> of a problem, not just the symptom.</a:t>
                      </a:r>
                    </a:p>
                  </a:txBody>
                  <a:tcPr marL="45720" marR="45720" marT="22860" marB="22860" anchor="ctr"/>
                </a:tc>
                <a:extLst>
                  <a:ext uri="{0D108BD9-81ED-4DB2-BD59-A6C34878D82A}">
                    <a16:rowId xmlns:a16="http://schemas.microsoft.com/office/drawing/2014/main" val="1234305336"/>
                  </a:ext>
                </a:extLst>
              </a:tr>
            </a:tbl>
          </a:graphicData>
        </a:graphic>
      </p:graphicFrame>
    </p:spTree>
    <p:extLst>
      <p:ext uri="{BB962C8B-B14F-4D97-AF65-F5344CB8AC3E}">
        <p14:creationId xmlns:p14="http://schemas.microsoft.com/office/powerpoint/2010/main" val="582741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D0A7F-5444-DCEE-00A4-E8C5C54AC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7B041-BDA5-FBD0-5778-A916F008DB9B}"/>
              </a:ext>
            </a:extLst>
          </p:cNvPr>
          <p:cNvSpPr>
            <a:spLocks noGrp="1"/>
          </p:cNvSpPr>
          <p:nvPr>
            <p:ph type="title"/>
          </p:nvPr>
        </p:nvSpPr>
        <p:spPr/>
        <p:txBody>
          <a:bodyPr/>
          <a:lstStyle/>
          <a:p>
            <a:r>
              <a:rPr lang="en-US" dirty="0"/>
              <a:t>Heap Dump</a:t>
            </a:r>
            <a:endParaRPr lang="en-IN" dirty="0"/>
          </a:p>
        </p:txBody>
      </p:sp>
      <p:sp>
        <p:nvSpPr>
          <p:cNvPr id="3" name="Content Placeholder 2">
            <a:extLst>
              <a:ext uri="{FF2B5EF4-FFF2-40B4-BE49-F238E27FC236}">
                <a16:creationId xmlns:a16="http://schemas.microsoft.com/office/drawing/2014/main" id="{786D3AE6-F2B8-EEBE-559D-64C6FF400B8D}"/>
              </a:ext>
            </a:extLst>
          </p:cNvPr>
          <p:cNvSpPr>
            <a:spLocks noGrp="1"/>
          </p:cNvSpPr>
          <p:nvPr>
            <p:ph idx="1"/>
          </p:nvPr>
        </p:nvSpPr>
        <p:spPr>
          <a:xfrm>
            <a:off x="1154954" y="2603500"/>
            <a:ext cx="10237724" cy="3932594"/>
          </a:xfrm>
        </p:spPr>
        <p:txBody>
          <a:bodyPr/>
          <a:lstStyle/>
          <a:p>
            <a:r>
              <a:rPr lang="en-US" dirty="0"/>
              <a:t>When you take a heap dump (or a "Heap Snapshot" in </a:t>
            </a:r>
            <a:r>
              <a:rPr lang="en-US" dirty="0" err="1"/>
              <a:t>JProfiler's</a:t>
            </a:r>
            <a:r>
              <a:rPr lang="en-US" dirty="0"/>
              <a:t> Heap Walker view), you are freezing the application and dumping the entire state of the heap to a file.</a:t>
            </a:r>
          </a:p>
          <a:p>
            <a:pPr marL="0" indent="0">
              <a:buNone/>
            </a:pPr>
            <a:r>
              <a:rPr lang="en-US" b="1" dirty="0"/>
              <a:t>Can use it to answer:</a:t>
            </a:r>
            <a:endParaRPr lang="en-US" dirty="0"/>
          </a:p>
          <a:p>
            <a:r>
              <a:rPr lang="en-US" dirty="0"/>
              <a:t>How many instances of </a:t>
            </a:r>
            <a:r>
              <a:rPr lang="en-US" dirty="0" err="1"/>
              <a:t>com.example.MyClass</a:t>
            </a:r>
            <a:r>
              <a:rPr lang="en-US" dirty="0"/>
              <a:t> exist?</a:t>
            </a:r>
          </a:p>
          <a:p>
            <a:r>
              <a:rPr lang="en-US" dirty="0"/>
              <a:t>What is the "retained size" of this </a:t>
            </a:r>
            <a:r>
              <a:rPr lang="en-US" dirty="0" err="1"/>
              <a:t>ArrayList</a:t>
            </a:r>
            <a:r>
              <a:rPr lang="en-US" dirty="0"/>
              <a:t>? (i.e., how much memory would be freed if this object were garbage collected?)</a:t>
            </a:r>
          </a:p>
          <a:p>
            <a:r>
              <a:rPr lang="en-US" dirty="0"/>
              <a:t>What object is preventing this massive </a:t>
            </a:r>
            <a:r>
              <a:rPr lang="en-US" dirty="0" err="1"/>
              <a:t>CustomerSession</a:t>
            </a:r>
            <a:r>
              <a:rPr lang="en-US" dirty="0"/>
              <a:t> object from being garbage collected? (This is the "path to GC root" analysis).</a:t>
            </a:r>
          </a:p>
          <a:p>
            <a:r>
              <a:rPr lang="en-US" b="1" dirty="0"/>
              <a:t>Limitation:</a:t>
            </a:r>
            <a:r>
              <a:rPr lang="en-US" dirty="0"/>
              <a:t> It tells you </a:t>
            </a:r>
            <a:r>
              <a:rPr lang="en-US" i="1" dirty="0"/>
              <a:t>what</a:t>
            </a:r>
            <a:r>
              <a:rPr lang="en-US" dirty="0"/>
              <a:t> is in memory, but not </a:t>
            </a:r>
            <a:r>
              <a:rPr lang="en-US" i="1" dirty="0"/>
              <a:t>how</a:t>
            </a:r>
            <a:r>
              <a:rPr lang="en-US" dirty="0"/>
              <a:t> it got there. You might see a million String objects, but you have no idea which part of your code created them.</a:t>
            </a:r>
          </a:p>
          <a:p>
            <a:endParaRPr lang="en-IN" dirty="0"/>
          </a:p>
        </p:txBody>
      </p:sp>
    </p:spTree>
    <p:extLst>
      <p:ext uri="{BB962C8B-B14F-4D97-AF65-F5344CB8AC3E}">
        <p14:creationId xmlns:p14="http://schemas.microsoft.com/office/powerpoint/2010/main" val="1695235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9FC90-35D5-CC7E-B468-1ACA77C0B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442FB-6898-C2A1-0FF0-8ED9303C533A}"/>
              </a:ext>
            </a:extLst>
          </p:cNvPr>
          <p:cNvSpPr>
            <a:spLocks noGrp="1"/>
          </p:cNvSpPr>
          <p:nvPr>
            <p:ph type="title"/>
          </p:nvPr>
        </p:nvSpPr>
        <p:spPr/>
        <p:txBody>
          <a:bodyPr/>
          <a:lstStyle/>
          <a:p>
            <a:r>
              <a:rPr lang="en-US" dirty="0" err="1"/>
              <a:t>JProfiler</a:t>
            </a:r>
            <a:r>
              <a:rPr lang="en-US" dirty="0"/>
              <a:t> Snapshot</a:t>
            </a:r>
            <a:endParaRPr lang="en-IN" dirty="0"/>
          </a:p>
        </p:txBody>
      </p:sp>
      <p:sp>
        <p:nvSpPr>
          <p:cNvPr id="3" name="Content Placeholder 2">
            <a:extLst>
              <a:ext uri="{FF2B5EF4-FFF2-40B4-BE49-F238E27FC236}">
                <a16:creationId xmlns:a16="http://schemas.microsoft.com/office/drawing/2014/main" id="{3928A251-FC0E-FEEB-8A02-19E242FF9A51}"/>
              </a:ext>
            </a:extLst>
          </p:cNvPr>
          <p:cNvSpPr>
            <a:spLocks noGrp="1"/>
          </p:cNvSpPr>
          <p:nvPr>
            <p:ph idx="1"/>
          </p:nvPr>
        </p:nvSpPr>
        <p:spPr>
          <a:xfrm>
            <a:off x="1154954" y="2603500"/>
            <a:ext cx="10237724" cy="3932594"/>
          </a:xfrm>
        </p:spPr>
        <p:txBody>
          <a:bodyPr>
            <a:normAutofit/>
          </a:bodyPr>
          <a:lstStyle/>
          <a:p>
            <a:r>
              <a:rPr lang="en-US" dirty="0"/>
              <a:t>This is </a:t>
            </a:r>
            <a:r>
              <a:rPr lang="en-US" dirty="0" err="1"/>
              <a:t>JProfiler's</a:t>
            </a:r>
            <a:r>
              <a:rPr lang="en-US" dirty="0"/>
              <a:t> main feature. When you are profiling, </a:t>
            </a:r>
            <a:r>
              <a:rPr lang="en-US" dirty="0" err="1"/>
              <a:t>JProfiler</a:t>
            </a:r>
            <a:r>
              <a:rPr lang="en-US" dirty="0"/>
              <a:t> is constantly gathering data. When you click </a:t>
            </a:r>
            <a:r>
              <a:rPr lang="en-US" b="1" dirty="0"/>
              <a:t>"Save Snapshot"</a:t>
            </a:r>
            <a:r>
              <a:rPr lang="en-US" dirty="0"/>
              <a:t>, it packages all the data it has collected into a single .</a:t>
            </a:r>
            <a:r>
              <a:rPr lang="en-US" dirty="0" err="1"/>
              <a:t>jps</a:t>
            </a:r>
            <a:r>
              <a:rPr lang="en-US" dirty="0"/>
              <a:t> file.</a:t>
            </a:r>
          </a:p>
          <a:p>
            <a:r>
              <a:rPr lang="en-US" dirty="0"/>
              <a:t>This is fundamentally different because it includes </a:t>
            </a:r>
            <a:r>
              <a:rPr lang="en-US" b="1" dirty="0"/>
              <a:t>dynamic data</a:t>
            </a:r>
            <a:r>
              <a:rPr lang="en-US" dirty="0"/>
              <a:t>, especially:</a:t>
            </a:r>
          </a:p>
          <a:p>
            <a:r>
              <a:rPr lang="en-US" b="1" dirty="0"/>
              <a:t>CPU Call Trees:</a:t>
            </a:r>
            <a:r>
              <a:rPr lang="en-US" dirty="0"/>
              <a:t> You can see exactly which methods are consuming the most CPU time.</a:t>
            </a:r>
          </a:p>
          <a:p>
            <a:r>
              <a:rPr lang="en-US" b="1" dirty="0"/>
              <a:t>Allocation Recording:</a:t>
            </a:r>
            <a:r>
              <a:rPr lang="en-US" dirty="0"/>
              <a:t> This is the killer feature for memory issues. </a:t>
            </a:r>
            <a:r>
              <a:rPr lang="en-US" dirty="0" err="1"/>
              <a:t>JProfiler's</a:t>
            </a:r>
            <a:r>
              <a:rPr lang="en-US" dirty="0"/>
              <a:t> "Live Memory" view can show you:</a:t>
            </a:r>
          </a:p>
          <a:p>
            <a:pPr lvl="1"/>
            <a:r>
              <a:rPr lang="en-US" dirty="0"/>
              <a:t>Which methods are allocating the most objects.</a:t>
            </a:r>
          </a:p>
          <a:p>
            <a:pPr lvl="1"/>
            <a:r>
              <a:rPr lang="en-US" dirty="0"/>
              <a:t>The call stack for each allocation.</a:t>
            </a:r>
          </a:p>
          <a:p>
            <a:pPr lvl="1"/>
            <a:r>
              <a:rPr lang="en-US" dirty="0"/>
              <a:t>Which objects have the highest "garbage collection pressure" (i.e., objects that are created and discarded very quickly).</a:t>
            </a:r>
          </a:p>
          <a:p>
            <a:endParaRPr lang="en-IN" dirty="0"/>
          </a:p>
        </p:txBody>
      </p:sp>
    </p:spTree>
    <p:extLst>
      <p:ext uri="{BB962C8B-B14F-4D97-AF65-F5344CB8AC3E}">
        <p14:creationId xmlns:p14="http://schemas.microsoft.com/office/powerpoint/2010/main" val="2239043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08CF6-5A91-3A3D-E93D-786BD39609A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F7C8BBB9-7B00-F775-BBE9-EAD8E0251E78}"/>
              </a:ext>
            </a:extLst>
          </p:cNvPr>
          <p:cNvSpPr>
            <a:spLocks noGrp="1"/>
          </p:cNvSpPr>
          <p:nvPr>
            <p:ph idx="1"/>
          </p:nvPr>
        </p:nvSpPr>
        <p:spPr>
          <a:xfrm>
            <a:off x="1154954" y="2603499"/>
            <a:ext cx="10242389" cy="4016569"/>
          </a:xfrm>
        </p:spPr>
        <p:txBody>
          <a:bodyPr>
            <a:normAutofit fontScale="85000" lnSpcReduction="20000"/>
          </a:bodyPr>
          <a:lstStyle/>
          <a:p>
            <a:r>
              <a:rPr lang="en-US" b="1" dirty="0"/>
              <a:t>Fixing a Memory Churn Problem</a:t>
            </a:r>
            <a:endParaRPr lang="en-US" dirty="0"/>
          </a:p>
          <a:p>
            <a:r>
              <a:rPr lang="en-US" dirty="0"/>
              <a:t>Let's use the </a:t>
            </a:r>
            <a:r>
              <a:rPr lang="en-US" dirty="0" err="1"/>
              <a:t>generateLargeReportSlowly</a:t>
            </a:r>
            <a:r>
              <a:rPr lang="en-US" dirty="0"/>
              <a:t>() method from performance-demo example, which created 50,000 temporary String objects.</a:t>
            </a:r>
          </a:p>
          <a:p>
            <a:r>
              <a:rPr lang="en-US" b="1" dirty="0"/>
              <a:t>Using a Heap Dump:</a:t>
            </a:r>
            <a:r>
              <a:rPr lang="en-US" dirty="0"/>
              <a:t> You take a heap dump in the middle of the operation. You would see thousands of String and char[] objects. You would know you have a memory problem, but you would have to guess that it's related to string concatenation. You can't </a:t>
            </a:r>
            <a:r>
              <a:rPr lang="en-US" i="1" dirty="0"/>
              <a:t>prove</a:t>
            </a:r>
            <a:r>
              <a:rPr lang="en-US" dirty="0"/>
              <a:t> it from the dump alone.</a:t>
            </a:r>
          </a:p>
          <a:p>
            <a:r>
              <a:rPr lang="en-US" b="1" dirty="0"/>
              <a:t>Using a </a:t>
            </a:r>
            <a:r>
              <a:rPr lang="en-US" b="1" dirty="0" err="1"/>
              <a:t>JProfiler</a:t>
            </a:r>
            <a:r>
              <a:rPr lang="en-US" b="1" dirty="0"/>
              <a:t> Snapshot (with Allocation Recording):</a:t>
            </a:r>
            <a:endParaRPr lang="en-US" dirty="0"/>
          </a:p>
          <a:p>
            <a:pPr lvl="1"/>
            <a:r>
              <a:rPr lang="en-US" dirty="0"/>
              <a:t>You start allocation recording in </a:t>
            </a:r>
            <a:r>
              <a:rPr lang="en-US" dirty="0" err="1"/>
              <a:t>JProfiler</a:t>
            </a:r>
            <a:r>
              <a:rPr lang="en-US" dirty="0"/>
              <a:t>.</a:t>
            </a:r>
          </a:p>
          <a:p>
            <a:pPr lvl="1"/>
            <a:r>
              <a:rPr lang="en-US" dirty="0"/>
              <a:t>You run the problematic endpoint.</a:t>
            </a:r>
          </a:p>
          <a:p>
            <a:pPr lvl="1"/>
            <a:r>
              <a:rPr lang="en-US" dirty="0"/>
              <a:t>You look at the "Live Memory -&gt; Allocation Call Tree" view.</a:t>
            </a:r>
          </a:p>
          <a:p>
            <a:pPr lvl="1"/>
            <a:r>
              <a:rPr lang="en-US" dirty="0" err="1"/>
              <a:t>JProfiler</a:t>
            </a:r>
            <a:r>
              <a:rPr lang="en-US" dirty="0"/>
              <a:t> will show you </a:t>
            </a:r>
            <a:r>
              <a:rPr lang="en-US" b="1" dirty="0" err="1"/>
              <a:t>ProductService.generateLargeReportSlowly</a:t>
            </a:r>
            <a:r>
              <a:rPr lang="en-US" b="1" dirty="0"/>
              <a:t>()</a:t>
            </a:r>
            <a:r>
              <a:rPr lang="en-US" dirty="0"/>
              <a:t> at the top of the list, responsible for creating 50,000 String objects.</a:t>
            </a:r>
          </a:p>
          <a:p>
            <a:pPr lvl="1"/>
            <a:r>
              <a:rPr lang="en-US" dirty="0"/>
              <a:t>You can drill down and see the exact line (report += ...) causing the allocations.</a:t>
            </a:r>
          </a:p>
          <a:p>
            <a:r>
              <a:rPr lang="en-US" b="1" dirty="0"/>
              <a:t>The diagnosis is immediate and precise. You know the </a:t>
            </a:r>
            <a:r>
              <a:rPr lang="en-US" b="1" i="1" dirty="0"/>
              <a:t>cause</a:t>
            </a:r>
            <a:r>
              <a:rPr lang="en-US" b="1" dirty="0"/>
              <a:t>, not just the symptom.</a:t>
            </a:r>
            <a:endParaRPr lang="en-US" dirty="0"/>
          </a:p>
          <a:p>
            <a:endParaRPr lang="en-IN" dirty="0"/>
          </a:p>
        </p:txBody>
      </p:sp>
    </p:spTree>
    <p:extLst>
      <p:ext uri="{BB962C8B-B14F-4D97-AF65-F5344CB8AC3E}">
        <p14:creationId xmlns:p14="http://schemas.microsoft.com/office/powerpoint/2010/main" val="81827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BAD27-526E-C9E3-0D6F-2D7CBD4B3E06}"/>
              </a:ext>
            </a:extLst>
          </p:cNvPr>
          <p:cNvSpPr>
            <a:spLocks noGrp="1"/>
          </p:cNvSpPr>
          <p:nvPr>
            <p:ph type="title"/>
          </p:nvPr>
        </p:nvSpPr>
        <p:spPr/>
        <p:txBody>
          <a:bodyPr/>
          <a:lstStyle/>
          <a:p>
            <a:r>
              <a:rPr lang="en-US" dirty="0"/>
              <a:t>When to Use Which?</a:t>
            </a:r>
            <a:endParaRPr lang="en-IN" dirty="0"/>
          </a:p>
        </p:txBody>
      </p:sp>
      <p:sp>
        <p:nvSpPr>
          <p:cNvPr id="3" name="Content Placeholder 2">
            <a:extLst>
              <a:ext uri="{FF2B5EF4-FFF2-40B4-BE49-F238E27FC236}">
                <a16:creationId xmlns:a16="http://schemas.microsoft.com/office/drawing/2014/main" id="{70AB928F-88B9-A347-EA89-FD527E8955C7}"/>
              </a:ext>
            </a:extLst>
          </p:cNvPr>
          <p:cNvSpPr>
            <a:spLocks noGrp="1"/>
          </p:cNvSpPr>
          <p:nvPr>
            <p:ph idx="1"/>
          </p:nvPr>
        </p:nvSpPr>
        <p:spPr>
          <a:xfrm>
            <a:off x="1154954" y="2603500"/>
            <a:ext cx="10531638" cy="3876610"/>
          </a:xfrm>
        </p:spPr>
        <p:txBody>
          <a:bodyPr>
            <a:normAutofit lnSpcReduction="10000"/>
          </a:bodyPr>
          <a:lstStyle/>
          <a:p>
            <a:r>
              <a:rPr lang="en-US" b="1" dirty="0"/>
              <a:t>Should almost always work with a full </a:t>
            </a:r>
            <a:r>
              <a:rPr lang="en-US" b="1" dirty="0" err="1"/>
              <a:t>JProfiler</a:t>
            </a:r>
            <a:r>
              <a:rPr lang="en-US" b="1" dirty="0"/>
              <a:t> Snapshot (.</a:t>
            </a:r>
            <a:r>
              <a:rPr lang="en-US" b="1" dirty="0" err="1"/>
              <a:t>jps</a:t>
            </a:r>
            <a:r>
              <a:rPr lang="en-US" b="1" dirty="0"/>
              <a:t>).</a:t>
            </a:r>
            <a:r>
              <a:rPr lang="en-US" dirty="0"/>
              <a:t> </a:t>
            </a:r>
          </a:p>
          <a:p>
            <a:r>
              <a:rPr lang="en-US" dirty="0"/>
              <a:t>Can be the default mode of operation and gives you the most powerful tools. It's the right choice for 99% of development and performance tuning tasks.</a:t>
            </a:r>
          </a:p>
          <a:p>
            <a:r>
              <a:rPr lang="en-US"/>
              <a:t>Would </a:t>
            </a:r>
            <a:r>
              <a:rPr lang="en-US" dirty="0"/>
              <a:t>take </a:t>
            </a:r>
            <a:r>
              <a:rPr lang="en-US" b="1" dirty="0"/>
              <a:t>only a Heap Dump (.</a:t>
            </a:r>
            <a:r>
              <a:rPr lang="en-US" b="1" dirty="0" err="1"/>
              <a:t>hprof</a:t>
            </a:r>
            <a:r>
              <a:rPr lang="en-US" b="1" dirty="0"/>
              <a:t>)</a:t>
            </a:r>
            <a:r>
              <a:rPr lang="en-US" dirty="0"/>
              <a:t> in a few specific situations:</a:t>
            </a:r>
          </a:p>
          <a:p>
            <a:pPr lvl="1"/>
            <a:r>
              <a:rPr lang="en-US" b="1" dirty="0"/>
              <a:t>Production Environments:</a:t>
            </a:r>
            <a:r>
              <a:rPr lang="en-US" dirty="0"/>
              <a:t> You can't or don't want to run the full </a:t>
            </a:r>
            <a:r>
              <a:rPr lang="en-US" dirty="0" err="1"/>
              <a:t>JProfiler</a:t>
            </a:r>
            <a:r>
              <a:rPr lang="en-US" dirty="0"/>
              <a:t> agent on a live production server. You can use a lightweight command-line tool like </a:t>
            </a:r>
            <a:r>
              <a:rPr lang="en-US" dirty="0" err="1"/>
              <a:t>jmap</a:t>
            </a:r>
            <a:r>
              <a:rPr lang="en-US" dirty="0"/>
              <a:t> to get a .</a:t>
            </a:r>
            <a:r>
              <a:rPr lang="en-US" dirty="0" err="1"/>
              <a:t>hprof</a:t>
            </a:r>
            <a:r>
              <a:rPr lang="en-US" dirty="0"/>
              <a:t> file and then analyze it offline in </a:t>
            </a:r>
            <a:r>
              <a:rPr lang="en-US" dirty="0" err="1"/>
              <a:t>JProfiler</a:t>
            </a:r>
            <a:r>
              <a:rPr lang="en-US" dirty="0"/>
              <a:t> on your local machine.</a:t>
            </a:r>
          </a:p>
          <a:p>
            <a:pPr lvl="1"/>
            <a:r>
              <a:rPr lang="en-US" b="1" dirty="0"/>
              <a:t>Using Other Tools:</a:t>
            </a:r>
            <a:r>
              <a:rPr lang="en-US" dirty="0"/>
              <a:t> You want to analyze the heap with a different tool, like the Eclipse Memory Analyzer Tool (MAT), which has its own unique analysis capabilities. Since .</a:t>
            </a:r>
            <a:r>
              <a:rPr lang="en-US" dirty="0" err="1"/>
              <a:t>hprof</a:t>
            </a:r>
            <a:r>
              <a:rPr lang="en-US" dirty="0"/>
              <a:t> is the standard format, you can share it between tools.</a:t>
            </a:r>
          </a:p>
          <a:p>
            <a:pPr lvl="1"/>
            <a:r>
              <a:rPr lang="en-US" b="1" dirty="0"/>
              <a:t>Extremely Large Heaps:</a:t>
            </a:r>
            <a:r>
              <a:rPr lang="en-US" dirty="0"/>
              <a:t> If the heap is enormous (e.g., 100+ GB) and you are </a:t>
            </a:r>
            <a:r>
              <a:rPr lang="en-US" i="1" dirty="0"/>
              <a:t>only</a:t>
            </a:r>
            <a:r>
              <a:rPr lang="en-US" dirty="0"/>
              <a:t> interested in the object graph, saving just the heap dump might result in a smaller file than a full </a:t>
            </a:r>
            <a:r>
              <a:rPr lang="en-US" dirty="0" err="1"/>
              <a:t>JProfiler</a:t>
            </a:r>
            <a:r>
              <a:rPr lang="en-US" dirty="0"/>
              <a:t> snapshot with gigabytes of allocation and CPU data.</a:t>
            </a:r>
          </a:p>
          <a:p>
            <a:endParaRPr lang="en-IN" dirty="0"/>
          </a:p>
        </p:txBody>
      </p:sp>
    </p:spTree>
    <p:extLst>
      <p:ext uri="{BB962C8B-B14F-4D97-AF65-F5344CB8AC3E}">
        <p14:creationId xmlns:p14="http://schemas.microsoft.com/office/powerpoint/2010/main" val="344243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59F2-21F5-FBD6-C798-A716635F689B}"/>
              </a:ext>
            </a:extLst>
          </p:cNvPr>
          <p:cNvSpPr>
            <a:spLocks noGrp="1"/>
          </p:cNvSpPr>
          <p:nvPr>
            <p:ph type="title"/>
          </p:nvPr>
        </p:nvSpPr>
        <p:spPr/>
        <p:txBody>
          <a:bodyPr/>
          <a:lstStyle/>
          <a:p>
            <a:r>
              <a:rPr lang="en-IN" dirty="0"/>
              <a:t>Heap dump</a:t>
            </a:r>
          </a:p>
        </p:txBody>
      </p:sp>
      <p:sp>
        <p:nvSpPr>
          <p:cNvPr id="3" name="Content Placeholder 2">
            <a:extLst>
              <a:ext uri="{FF2B5EF4-FFF2-40B4-BE49-F238E27FC236}">
                <a16:creationId xmlns:a16="http://schemas.microsoft.com/office/drawing/2014/main" id="{DBD3F412-1AE8-AD1A-4D0A-F6E9E05FD1F3}"/>
              </a:ext>
            </a:extLst>
          </p:cNvPr>
          <p:cNvSpPr>
            <a:spLocks noGrp="1"/>
          </p:cNvSpPr>
          <p:nvPr>
            <p:ph idx="1"/>
          </p:nvPr>
        </p:nvSpPr>
        <p:spPr>
          <a:xfrm>
            <a:off x="1154954" y="2603500"/>
            <a:ext cx="10237724" cy="3932594"/>
          </a:xfrm>
        </p:spPr>
        <p:txBody>
          <a:bodyPr/>
          <a:lstStyle/>
          <a:p>
            <a:r>
              <a:rPr lang="en-US" b="1" dirty="0"/>
              <a:t>Heap Dump</a:t>
            </a:r>
            <a:r>
              <a:rPr lang="en-US" dirty="0"/>
              <a:t> is a snapshot, a literal "photograph," of the entire memory of a Java application's heap at a specific moment in time. </a:t>
            </a:r>
          </a:p>
          <a:p>
            <a:r>
              <a:rPr lang="en-US" dirty="0"/>
              <a:t>The resulting file, typically with an .</a:t>
            </a:r>
            <a:r>
              <a:rPr lang="en-US" dirty="0" err="1"/>
              <a:t>hprof</a:t>
            </a:r>
            <a:r>
              <a:rPr lang="en-US" dirty="0"/>
              <a:t> extension, is a binary representation of all objects that were in memory.</a:t>
            </a:r>
          </a:p>
          <a:p>
            <a:r>
              <a:rPr lang="en-US" dirty="0"/>
              <a:t>Think of it as a complete blueprint of your application's memory.</a:t>
            </a:r>
          </a:p>
          <a:p>
            <a:endParaRPr lang="en-IN" dirty="0"/>
          </a:p>
        </p:txBody>
      </p:sp>
    </p:spTree>
    <p:extLst>
      <p:ext uri="{BB962C8B-B14F-4D97-AF65-F5344CB8AC3E}">
        <p14:creationId xmlns:p14="http://schemas.microsoft.com/office/powerpoint/2010/main" val="269981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59348-2547-4242-B631-154A6DE3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329C2-F7FF-B004-FD42-A0CE8E0465D4}"/>
              </a:ext>
            </a:extLst>
          </p:cNvPr>
          <p:cNvSpPr>
            <a:spLocks noGrp="1"/>
          </p:cNvSpPr>
          <p:nvPr>
            <p:ph type="title"/>
          </p:nvPr>
        </p:nvSpPr>
        <p:spPr/>
        <p:txBody>
          <a:bodyPr/>
          <a:lstStyle/>
          <a:p>
            <a:r>
              <a:rPr lang="en-US" dirty="0"/>
              <a:t>What Information is Inside a Heap Dump?</a:t>
            </a:r>
            <a:endParaRPr lang="en-IN" dirty="0"/>
          </a:p>
        </p:txBody>
      </p:sp>
      <p:sp>
        <p:nvSpPr>
          <p:cNvPr id="3" name="Content Placeholder 2">
            <a:extLst>
              <a:ext uri="{FF2B5EF4-FFF2-40B4-BE49-F238E27FC236}">
                <a16:creationId xmlns:a16="http://schemas.microsoft.com/office/drawing/2014/main" id="{C8DDEB58-789E-FF1F-8DDF-F438685C888C}"/>
              </a:ext>
            </a:extLst>
          </p:cNvPr>
          <p:cNvSpPr>
            <a:spLocks noGrp="1"/>
          </p:cNvSpPr>
          <p:nvPr>
            <p:ph idx="1"/>
          </p:nvPr>
        </p:nvSpPr>
        <p:spPr>
          <a:xfrm>
            <a:off x="1154954" y="2603500"/>
            <a:ext cx="10237724" cy="3932594"/>
          </a:xfrm>
        </p:spPr>
        <p:txBody>
          <a:bodyPr>
            <a:normAutofit fontScale="92500"/>
          </a:bodyPr>
          <a:lstStyle/>
          <a:p>
            <a:r>
              <a:rPr lang="en-US" dirty="0"/>
              <a:t>A heap dump file contains critical low-level information, including:</a:t>
            </a:r>
          </a:p>
          <a:p>
            <a:r>
              <a:rPr lang="en-US" b="1" dirty="0"/>
              <a:t>All Objects:</a:t>
            </a:r>
            <a:r>
              <a:rPr lang="en-US" dirty="0"/>
              <a:t> Every single object currently residing on the heap is included, from simple Strings and Integers to complex custom application objects like </a:t>
            </a:r>
            <a:r>
              <a:rPr lang="en-US" dirty="0" err="1"/>
              <a:t>UserSession</a:t>
            </a:r>
            <a:r>
              <a:rPr lang="en-US" dirty="0"/>
              <a:t> or </a:t>
            </a:r>
            <a:r>
              <a:rPr lang="en-US" dirty="0" err="1"/>
              <a:t>ProductCache</a:t>
            </a:r>
            <a:r>
              <a:rPr lang="en-US" dirty="0"/>
              <a:t>.</a:t>
            </a:r>
          </a:p>
          <a:p>
            <a:r>
              <a:rPr lang="en-US" b="1" dirty="0"/>
              <a:t>Class Information:</a:t>
            </a:r>
            <a:r>
              <a:rPr lang="en-US" dirty="0"/>
              <a:t> The full class definition for each object, including its static fields.</a:t>
            </a:r>
          </a:p>
          <a:p>
            <a:r>
              <a:rPr lang="en-US" b="1" dirty="0"/>
              <a:t>Field Values:</a:t>
            </a:r>
            <a:r>
              <a:rPr lang="en-US" dirty="0"/>
              <a:t> The contents of each object's instance fields.</a:t>
            </a:r>
          </a:p>
          <a:p>
            <a:pPr lvl="1"/>
            <a:r>
              <a:rPr lang="en-US" dirty="0"/>
              <a:t>For primitive fields (like int, long, </a:t>
            </a:r>
            <a:r>
              <a:rPr lang="en-US" dirty="0" err="1"/>
              <a:t>boolean</a:t>
            </a:r>
            <a:r>
              <a:rPr lang="en-US" dirty="0"/>
              <a:t>), the actual values are stored.</a:t>
            </a:r>
          </a:p>
          <a:p>
            <a:pPr lvl="1"/>
            <a:r>
              <a:rPr lang="en-US" dirty="0"/>
              <a:t>For reference fields (like another object), a pointer/reference to that other object within the heap is stored.</a:t>
            </a:r>
          </a:p>
          <a:p>
            <a:r>
              <a:rPr lang="en-US" b="1" dirty="0"/>
              <a:t>Reachability Information (GC Roots):</a:t>
            </a:r>
            <a:r>
              <a:rPr lang="en-US" dirty="0"/>
              <a:t> The dump includes information about which objects are directly referenced by a </a:t>
            </a:r>
            <a:r>
              <a:rPr lang="en-US" b="1" dirty="0"/>
              <a:t>Garbage Collection (GC) Root</a:t>
            </a:r>
            <a:r>
              <a:rPr lang="en-US" dirty="0"/>
              <a:t>. This is the most crucial piece of information for finding memory leaks, as it allows an analyzer tool to determine why an object </a:t>
            </a:r>
            <a:r>
              <a:rPr lang="en-US" i="1" dirty="0"/>
              <a:t>cannot</a:t>
            </a:r>
            <a:r>
              <a:rPr lang="en-US" dirty="0"/>
              <a:t> be garbage collected.</a:t>
            </a:r>
          </a:p>
          <a:p>
            <a:endParaRPr lang="en-IN" dirty="0"/>
          </a:p>
        </p:txBody>
      </p:sp>
    </p:spTree>
    <p:extLst>
      <p:ext uri="{BB962C8B-B14F-4D97-AF65-F5344CB8AC3E}">
        <p14:creationId xmlns:p14="http://schemas.microsoft.com/office/powerpoint/2010/main" val="4596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8CC5D-0068-6F5C-7F47-FB78D58EA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77593-3E9F-C39E-AAA2-E465188A6D51}"/>
              </a:ext>
            </a:extLst>
          </p:cNvPr>
          <p:cNvSpPr>
            <a:spLocks noGrp="1"/>
          </p:cNvSpPr>
          <p:nvPr>
            <p:ph type="title"/>
          </p:nvPr>
        </p:nvSpPr>
        <p:spPr/>
        <p:txBody>
          <a:bodyPr/>
          <a:lstStyle/>
          <a:p>
            <a:r>
              <a:rPr lang="en-US" dirty="0"/>
              <a:t>Why are Heap Dumps So Useful?</a:t>
            </a:r>
            <a:endParaRPr lang="en-IN" dirty="0"/>
          </a:p>
        </p:txBody>
      </p:sp>
      <p:sp>
        <p:nvSpPr>
          <p:cNvPr id="3" name="Content Placeholder 2">
            <a:extLst>
              <a:ext uri="{FF2B5EF4-FFF2-40B4-BE49-F238E27FC236}">
                <a16:creationId xmlns:a16="http://schemas.microsoft.com/office/drawing/2014/main" id="{F3792D85-DAB1-5426-61F9-E820B704757F}"/>
              </a:ext>
            </a:extLst>
          </p:cNvPr>
          <p:cNvSpPr>
            <a:spLocks noGrp="1"/>
          </p:cNvSpPr>
          <p:nvPr>
            <p:ph idx="1"/>
          </p:nvPr>
        </p:nvSpPr>
        <p:spPr>
          <a:xfrm>
            <a:off x="1154954" y="2603500"/>
            <a:ext cx="10237724" cy="3932594"/>
          </a:xfrm>
        </p:spPr>
        <p:txBody>
          <a:bodyPr>
            <a:normAutofit lnSpcReduction="10000"/>
          </a:bodyPr>
          <a:lstStyle/>
          <a:p>
            <a:r>
              <a:rPr lang="en-US" dirty="0"/>
              <a:t>Heap dumps are the definitive tool for solving a specific class of difficult problems:</a:t>
            </a:r>
          </a:p>
          <a:p>
            <a:r>
              <a:rPr lang="en-US" b="1" dirty="0"/>
              <a:t>Diagnosing </a:t>
            </a:r>
            <a:r>
              <a:rPr lang="en-US" b="1" dirty="0" err="1"/>
              <a:t>OutOfMemoryError</a:t>
            </a:r>
            <a:r>
              <a:rPr lang="en-US" b="1" dirty="0"/>
              <a:t>:</a:t>
            </a:r>
            <a:r>
              <a:rPr lang="en-US" dirty="0"/>
              <a:t> This is the primary use case. </a:t>
            </a:r>
          </a:p>
          <a:p>
            <a:pPr lvl="1"/>
            <a:r>
              <a:rPr lang="en-US" dirty="0"/>
              <a:t>When your application crashes with an </a:t>
            </a:r>
            <a:r>
              <a:rPr lang="en-US" dirty="0" err="1"/>
              <a:t>OutOfMemoryError</a:t>
            </a:r>
            <a:r>
              <a:rPr lang="en-US" dirty="0"/>
              <a:t>, a heap dump taken just before the crash shows you exactly what was consuming all the memory.</a:t>
            </a:r>
          </a:p>
          <a:p>
            <a:r>
              <a:rPr lang="en-US" b="1" dirty="0"/>
              <a:t>Finding Memory Leaks:</a:t>
            </a:r>
            <a:r>
              <a:rPr lang="en-US" dirty="0"/>
              <a:t> A memory leak in Java is when objects are no longer needed but are still referenced, preventing the GC from reclaiming their memory. </a:t>
            </a:r>
          </a:p>
          <a:p>
            <a:pPr lvl="1"/>
            <a:r>
              <a:rPr lang="en-US" dirty="0"/>
              <a:t>By comparing two heap dumps taken over time or by analyzing a single dump's "path to GC root," you can find the object that is holding onto a reference it shouldn't be.</a:t>
            </a:r>
          </a:p>
          <a:p>
            <a:r>
              <a:rPr lang="en-US" b="1" dirty="0"/>
              <a:t>Understanding Memory Consumption:</a:t>
            </a:r>
            <a:r>
              <a:rPr lang="en-US" dirty="0"/>
              <a:t> Sometimes, there is no leak, but your application is simply using more memory than you expect. </a:t>
            </a:r>
          </a:p>
          <a:p>
            <a:pPr lvl="1"/>
            <a:r>
              <a:rPr lang="en-US" dirty="0"/>
              <a:t>A heap dump can help you find "memory hotspots" or "antipatterns," such as redundant caches, oversized collections, or inefficient data structures.</a:t>
            </a:r>
          </a:p>
          <a:p>
            <a:endParaRPr lang="en-IN" dirty="0"/>
          </a:p>
        </p:txBody>
      </p:sp>
    </p:spTree>
    <p:extLst>
      <p:ext uri="{BB962C8B-B14F-4D97-AF65-F5344CB8AC3E}">
        <p14:creationId xmlns:p14="http://schemas.microsoft.com/office/powerpoint/2010/main" val="294019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A74E9-B678-9445-8A40-5C6891D7A0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156C9-ADE3-7DB7-7D0E-89C74843DD9E}"/>
              </a:ext>
            </a:extLst>
          </p:cNvPr>
          <p:cNvSpPr>
            <a:spLocks noGrp="1"/>
          </p:cNvSpPr>
          <p:nvPr>
            <p:ph type="title"/>
          </p:nvPr>
        </p:nvSpPr>
        <p:spPr/>
        <p:txBody>
          <a:bodyPr/>
          <a:lstStyle/>
          <a:p>
            <a:r>
              <a:rPr lang="en-US" dirty="0"/>
              <a:t>How to Generate a Heap Dump</a:t>
            </a:r>
            <a:endParaRPr lang="en-IN" dirty="0"/>
          </a:p>
        </p:txBody>
      </p:sp>
      <p:sp>
        <p:nvSpPr>
          <p:cNvPr id="3" name="Content Placeholder 2">
            <a:extLst>
              <a:ext uri="{FF2B5EF4-FFF2-40B4-BE49-F238E27FC236}">
                <a16:creationId xmlns:a16="http://schemas.microsoft.com/office/drawing/2014/main" id="{86E73C69-CF8D-8D66-B63F-9E729392F92D}"/>
              </a:ext>
            </a:extLst>
          </p:cNvPr>
          <p:cNvSpPr>
            <a:spLocks noGrp="1"/>
          </p:cNvSpPr>
          <p:nvPr>
            <p:ph idx="1"/>
          </p:nvPr>
        </p:nvSpPr>
        <p:spPr>
          <a:xfrm>
            <a:off x="1154954" y="2603500"/>
            <a:ext cx="10237724" cy="3932594"/>
          </a:xfrm>
        </p:spPr>
        <p:txBody>
          <a:bodyPr>
            <a:normAutofit lnSpcReduction="10000"/>
          </a:bodyPr>
          <a:lstStyle/>
          <a:p>
            <a:r>
              <a:rPr lang="en-US" dirty="0"/>
              <a:t>There are several ways to generate a heap dump, suitable for different scenarios (development, production, automation).</a:t>
            </a:r>
          </a:p>
          <a:p>
            <a:pPr marL="0" indent="0">
              <a:buNone/>
            </a:pPr>
            <a:r>
              <a:rPr lang="en-US" b="1" dirty="0"/>
              <a:t>Method 1: Programmatically (From within your Java code)</a:t>
            </a:r>
          </a:p>
          <a:p>
            <a:r>
              <a:rPr lang="en-US" dirty="0"/>
              <a:t>This is useful for triggering a dump based on specific application logic (e.g., when a cache exceeds a certain size). </a:t>
            </a:r>
          </a:p>
          <a:p>
            <a:r>
              <a:rPr lang="en-US" dirty="0"/>
              <a:t>Can use the </a:t>
            </a:r>
            <a:r>
              <a:rPr lang="en-US" dirty="0" err="1"/>
              <a:t>HotSpotDiagnosticMXBean</a:t>
            </a:r>
            <a:r>
              <a:rPr lang="en-US" dirty="0"/>
              <a:t>.</a:t>
            </a:r>
          </a:p>
          <a:p>
            <a:pPr marL="0" indent="0">
              <a:buNone/>
            </a:pPr>
            <a:r>
              <a:rPr lang="en-US" b="1" dirty="0"/>
              <a:t>Steps:</a:t>
            </a:r>
            <a:endParaRPr lang="en-US" dirty="0"/>
          </a:p>
          <a:p>
            <a:r>
              <a:rPr lang="en-US" b="1" dirty="0"/>
              <a:t>Get the </a:t>
            </a:r>
            <a:r>
              <a:rPr lang="en-US" b="1" dirty="0" err="1"/>
              <a:t>MBean</a:t>
            </a:r>
            <a:r>
              <a:rPr lang="en-US" b="1" dirty="0"/>
              <a:t>:</a:t>
            </a:r>
            <a:r>
              <a:rPr lang="en-US" dirty="0"/>
              <a:t> Obtain an instance of the </a:t>
            </a:r>
            <a:r>
              <a:rPr lang="en-US" dirty="0" err="1"/>
              <a:t>HotSpotDiagnosticMXBean</a:t>
            </a:r>
            <a:r>
              <a:rPr lang="en-US" dirty="0"/>
              <a:t> from the platform's </a:t>
            </a:r>
            <a:r>
              <a:rPr lang="en-US" dirty="0" err="1"/>
              <a:t>MBean</a:t>
            </a:r>
            <a:r>
              <a:rPr lang="en-US" dirty="0"/>
              <a:t> server.</a:t>
            </a:r>
          </a:p>
          <a:p>
            <a:r>
              <a:rPr lang="en-US" b="1" dirty="0"/>
              <a:t>Define the File Path:</a:t>
            </a:r>
            <a:r>
              <a:rPr lang="en-US" dirty="0"/>
              <a:t> Specify where you want to save the .</a:t>
            </a:r>
            <a:r>
              <a:rPr lang="en-US" dirty="0" err="1"/>
              <a:t>hprof</a:t>
            </a:r>
            <a:r>
              <a:rPr lang="en-US" dirty="0"/>
              <a:t> file.</a:t>
            </a:r>
          </a:p>
          <a:p>
            <a:r>
              <a:rPr lang="en-US" b="1" dirty="0"/>
              <a:t>Call </a:t>
            </a:r>
            <a:r>
              <a:rPr lang="en-US" b="1" dirty="0" err="1"/>
              <a:t>dumpHeap</a:t>
            </a:r>
            <a:r>
              <a:rPr lang="en-US" b="1" dirty="0"/>
              <a:t>():</a:t>
            </a:r>
            <a:r>
              <a:rPr lang="en-US" dirty="0"/>
              <a:t> Execute the method.</a:t>
            </a:r>
          </a:p>
          <a:p>
            <a:endParaRPr lang="en-IN" dirty="0"/>
          </a:p>
        </p:txBody>
      </p:sp>
    </p:spTree>
    <p:extLst>
      <p:ext uri="{BB962C8B-B14F-4D97-AF65-F5344CB8AC3E}">
        <p14:creationId xmlns:p14="http://schemas.microsoft.com/office/powerpoint/2010/main" val="1307783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DE60E-3FF2-BCB2-4679-70D02E40C3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78F7C3-AF29-AB50-932F-298E51B108CE}"/>
              </a:ext>
            </a:extLst>
          </p:cNvPr>
          <p:cNvSpPr>
            <a:spLocks noGrp="1"/>
          </p:cNvSpPr>
          <p:nvPr>
            <p:ph type="title"/>
          </p:nvPr>
        </p:nvSpPr>
        <p:spPr/>
        <p:txBody>
          <a:bodyPr/>
          <a:lstStyle/>
          <a:p>
            <a:r>
              <a:rPr lang="en-US" b="1" dirty="0"/>
              <a:t>Programmatically (From within your Java code)</a:t>
            </a:r>
            <a:br>
              <a:rPr lang="en-US" b="1" dirty="0"/>
            </a:br>
            <a:endParaRPr lang="en-IN" dirty="0"/>
          </a:p>
        </p:txBody>
      </p:sp>
      <p:sp>
        <p:nvSpPr>
          <p:cNvPr id="3" name="Content Placeholder 2">
            <a:extLst>
              <a:ext uri="{FF2B5EF4-FFF2-40B4-BE49-F238E27FC236}">
                <a16:creationId xmlns:a16="http://schemas.microsoft.com/office/drawing/2014/main" id="{98F2A415-2B26-8EFF-6ACC-BBE88C05732C}"/>
              </a:ext>
            </a:extLst>
          </p:cNvPr>
          <p:cNvSpPr>
            <a:spLocks noGrp="1"/>
          </p:cNvSpPr>
          <p:nvPr>
            <p:ph idx="1"/>
          </p:nvPr>
        </p:nvSpPr>
        <p:spPr>
          <a:xfrm>
            <a:off x="1154954" y="2603500"/>
            <a:ext cx="10237724" cy="3932594"/>
          </a:xfrm>
        </p:spPr>
        <p:txBody>
          <a:bodyPr/>
          <a:lstStyle/>
          <a:p>
            <a:r>
              <a:rPr lang="en-IN" dirty="0"/>
              <a:t>HeapDumpGenerator.java</a:t>
            </a:r>
          </a:p>
          <a:p>
            <a:r>
              <a:rPr lang="en-US" b="1" dirty="0"/>
              <a:t>To run this:</a:t>
            </a:r>
            <a:r>
              <a:rPr lang="en-US" dirty="0"/>
              <a:t> Save it as HeapDumpGenerator.java and compile/run it. A file named </a:t>
            </a:r>
            <a:r>
              <a:rPr lang="en-US" dirty="0" err="1"/>
              <a:t>heapdump-xxxxxxxx.hprof</a:t>
            </a:r>
            <a:r>
              <a:rPr lang="en-US" dirty="0"/>
              <a:t> will appear in your project directory.</a:t>
            </a:r>
            <a:endParaRPr lang="en-IN" dirty="0"/>
          </a:p>
          <a:p>
            <a:endParaRPr lang="en-IN" dirty="0"/>
          </a:p>
        </p:txBody>
      </p:sp>
    </p:spTree>
    <p:extLst>
      <p:ext uri="{BB962C8B-B14F-4D97-AF65-F5344CB8AC3E}">
        <p14:creationId xmlns:p14="http://schemas.microsoft.com/office/powerpoint/2010/main" val="32841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350AE-489B-D890-8D78-2E0BCFA22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CB5D9-5694-8E08-2F78-CB77F236617E}"/>
              </a:ext>
            </a:extLst>
          </p:cNvPr>
          <p:cNvSpPr>
            <a:spLocks noGrp="1"/>
          </p:cNvSpPr>
          <p:nvPr>
            <p:ph type="title"/>
          </p:nvPr>
        </p:nvSpPr>
        <p:spPr/>
        <p:txBody>
          <a:bodyPr/>
          <a:lstStyle/>
          <a:p>
            <a:r>
              <a:rPr lang="en-US" dirty="0"/>
              <a:t>Method 2: Automatically on </a:t>
            </a:r>
            <a:r>
              <a:rPr lang="en-US" dirty="0" err="1"/>
              <a:t>OutOfMemoryError</a:t>
            </a:r>
            <a:r>
              <a:rPr lang="en-US" dirty="0"/>
              <a:t> </a:t>
            </a:r>
            <a:endParaRPr lang="en-IN" dirty="0"/>
          </a:p>
        </p:txBody>
      </p:sp>
      <p:sp>
        <p:nvSpPr>
          <p:cNvPr id="3" name="Content Placeholder 2">
            <a:extLst>
              <a:ext uri="{FF2B5EF4-FFF2-40B4-BE49-F238E27FC236}">
                <a16:creationId xmlns:a16="http://schemas.microsoft.com/office/drawing/2014/main" id="{7E71937C-D9FA-FF7E-8051-0D6EE06A5128}"/>
              </a:ext>
            </a:extLst>
          </p:cNvPr>
          <p:cNvSpPr>
            <a:spLocks noGrp="1"/>
          </p:cNvSpPr>
          <p:nvPr>
            <p:ph idx="1"/>
          </p:nvPr>
        </p:nvSpPr>
        <p:spPr>
          <a:xfrm>
            <a:off x="1154954" y="2603500"/>
            <a:ext cx="10237724" cy="3932594"/>
          </a:xfrm>
        </p:spPr>
        <p:txBody>
          <a:bodyPr/>
          <a:lstStyle/>
          <a:p>
            <a:r>
              <a:rPr lang="en-US" dirty="0"/>
              <a:t>Recommended for Production</a:t>
            </a:r>
          </a:p>
          <a:p>
            <a:r>
              <a:rPr lang="en-US" dirty="0"/>
              <a:t>This is the most crucial way to capture the state of a failing application.</a:t>
            </a:r>
          </a:p>
          <a:p>
            <a:r>
              <a:rPr lang="en-US" dirty="0"/>
              <a:t>Add JVM flags when you start your application.</a:t>
            </a:r>
          </a:p>
          <a:p>
            <a:r>
              <a:rPr lang="en-US" b="1" dirty="0">
                <a:solidFill>
                  <a:schemeClr val="accent1"/>
                </a:solidFill>
              </a:rPr>
              <a:t>-XX:+</a:t>
            </a:r>
            <a:r>
              <a:rPr lang="en-US" b="1" dirty="0" err="1">
                <a:solidFill>
                  <a:schemeClr val="accent1"/>
                </a:solidFill>
              </a:rPr>
              <a:t>HeapDumpOnOutOfMemoryError</a:t>
            </a:r>
            <a:r>
              <a:rPr lang="en-US" dirty="0"/>
              <a:t>: This flag tells the JVM to automatically generate a heap dump right when an </a:t>
            </a:r>
            <a:r>
              <a:rPr lang="en-US" dirty="0" err="1"/>
              <a:t>OutOfMemoryError</a:t>
            </a:r>
            <a:r>
              <a:rPr lang="en-US" dirty="0"/>
              <a:t> is about to be thrown.</a:t>
            </a:r>
          </a:p>
          <a:p>
            <a:r>
              <a:rPr lang="en-US" b="1" dirty="0">
                <a:solidFill>
                  <a:schemeClr val="accent1"/>
                </a:solidFill>
              </a:rPr>
              <a:t>-</a:t>
            </a:r>
            <a:r>
              <a:rPr lang="en-US" b="1" dirty="0" err="1">
                <a:solidFill>
                  <a:schemeClr val="accent1"/>
                </a:solidFill>
              </a:rPr>
              <a:t>XX:HeapDumpPath</a:t>
            </a:r>
            <a:r>
              <a:rPr lang="en-US" b="1" dirty="0">
                <a:solidFill>
                  <a:schemeClr val="accent1"/>
                </a:solidFill>
              </a:rPr>
              <a:t>=/path/to/dumps/</a:t>
            </a:r>
            <a:r>
              <a:rPr lang="en-US" dirty="0"/>
              <a:t>: This flag specifies the directory where the dump file should be saved. If not specified, it defaults to the application's working directory.</a:t>
            </a:r>
          </a:p>
          <a:p>
            <a:endParaRPr lang="en-IN" dirty="0"/>
          </a:p>
        </p:txBody>
      </p:sp>
    </p:spTree>
    <p:extLst>
      <p:ext uri="{BB962C8B-B14F-4D97-AF65-F5344CB8AC3E}">
        <p14:creationId xmlns:p14="http://schemas.microsoft.com/office/powerpoint/2010/main" val="352139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C393C-3566-7FD1-411A-A7CA3E584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E57BA-4F28-C1B9-496F-4539FD6D8824}"/>
              </a:ext>
            </a:extLst>
          </p:cNvPr>
          <p:cNvSpPr>
            <a:spLocks noGrp="1"/>
          </p:cNvSpPr>
          <p:nvPr>
            <p:ph type="title"/>
          </p:nvPr>
        </p:nvSpPr>
        <p:spPr/>
        <p:txBody>
          <a:bodyPr/>
          <a:lstStyle/>
          <a:p>
            <a:r>
              <a:rPr lang="en-US" dirty="0"/>
              <a:t>Using Command-Line Tools</a:t>
            </a:r>
            <a:endParaRPr lang="en-IN" dirty="0"/>
          </a:p>
        </p:txBody>
      </p:sp>
      <p:sp>
        <p:nvSpPr>
          <p:cNvPr id="3" name="Content Placeholder 2">
            <a:extLst>
              <a:ext uri="{FF2B5EF4-FFF2-40B4-BE49-F238E27FC236}">
                <a16:creationId xmlns:a16="http://schemas.microsoft.com/office/drawing/2014/main" id="{17BAEE34-6BE7-9569-0B43-E0042AB55946}"/>
              </a:ext>
            </a:extLst>
          </p:cNvPr>
          <p:cNvSpPr>
            <a:spLocks noGrp="1"/>
          </p:cNvSpPr>
          <p:nvPr>
            <p:ph idx="1"/>
          </p:nvPr>
        </p:nvSpPr>
        <p:spPr>
          <a:xfrm>
            <a:off x="1154954" y="2603500"/>
            <a:ext cx="10237724" cy="3932594"/>
          </a:xfrm>
        </p:spPr>
        <p:txBody>
          <a:bodyPr/>
          <a:lstStyle/>
          <a:p>
            <a:r>
              <a:rPr lang="en-US" dirty="0"/>
              <a:t>These tools are essential for taking dumps of running processes, especially on remote servers where you only have shell access.</a:t>
            </a:r>
          </a:p>
          <a:p>
            <a:r>
              <a:rPr lang="en-US" b="1" dirty="0" err="1"/>
              <a:t>jcmd</a:t>
            </a:r>
            <a:r>
              <a:rPr lang="en-US" b="1" dirty="0"/>
              <a:t> (Recommended):</a:t>
            </a:r>
            <a:r>
              <a:rPr lang="en-US" dirty="0"/>
              <a:t> The modern, all-in-one tool.</a:t>
            </a:r>
          </a:p>
          <a:p>
            <a:r>
              <a:rPr lang="en-US" b="1" dirty="0" err="1"/>
              <a:t>jmap</a:t>
            </a:r>
            <a:r>
              <a:rPr lang="en-US" b="1" dirty="0"/>
              <a:t> (Older tool):</a:t>
            </a:r>
            <a:r>
              <a:rPr lang="en-US" dirty="0"/>
              <a:t> Still widely used but </a:t>
            </a:r>
            <a:r>
              <a:rPr lang="en-US" dirty="0" err="1"/>
              <a:t>jcmd</a:t>
            </a:r>
            <a:r>
              <a:rPr lang="en-US" dirty="0"/>
              <a:t> is preferred as it's less intrusive.</a:t>
            </a:r>
          </a:p>
          <a:p>
            <a:endParaRPr lang="en-IN" dirty="0"/>
          </a:p>
        </p:txBody>
      </p:sp>
    </p:spTree>
    <p:extLst>
      <p:ext uri="{BB962C8B-B14F-4D97-AF65-F5344CB8AC3E}">
        <p14:creationId xmlns:p14="http://schemas.microsoft.com/office/powerpoint/2010/main" val="2594753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44D6B-A0AC-E355-F8CC-60390EBC8250}"/>
              </a:ext>
            </a:extLst>
          </p:cNvPr>
          <p:cNvSpPr>
            <a:spLocks noGrp="1"/>
          </p:cNvSpPr>
          <p:nvPr>
            <p:ph type="title"/>
          </p:nvPr>
        </p:nvSpPr>
        <p:spPr/>
        <p:txBody>
          <a:bodyPr/>
          <a:lstStyle/>
          <a:p>
            <a:r>
              <a:rPr lang="en-IN" dirty="0"/>
              <a:t>From tools</a:t>
            </a:r>
          </a:p>
        </p:txBody>
      </p:sp>
      <p:sp>
        <p:nvSpPr>
          <p:cNvPr id="3" name="Content Placeholder 2">
            <a:extLst>
              <a:ext uri="{FF2B5EF4-FFF2-40B4-BE49-F238E27FC236}">
                <a16:creationId xmlns:a16="http://schemas.microsoft.com/office/drawing/2014/main" id="{AA40B609-3267-149A-6ADB-2630D92DE6EC}"/>
              </a:ext>
            </a:extLst>
          </p:cNvPr>
          <p:cNvSpPr>
            <a:spLocks noGrp="1"/>
          </p:cNvSpPr>
          <p:nvPr>
            <p:ph idx="1"/>
          </p:nvPr>
        </p:nvSpPr>
        <p:spPr/>
        <p:txBody>
          <a:bodyPr/>
          <a:lstStyle/>
          <a:p>
            <a:r>
              <a:rPr lang="en-IN" dirty="0"/>
              <a:t>Can generate the heap dumps from tools like </a:t>
            </a:r>
            <a:r>
              <a:rPr lang="en-IN" dirty="0" err="1"/>
              <a:t>Jprofiler</a:t>
            </a:r>
            <a:r>
              <a:rPr lang="en-IN" dirty="0"/>
              <a:t>, </a:t>
            </a:r>
            <a:r>
              <a:rPr lang="en-IN" dirty="0" err="1"/>
              <a:t>VisualVM</a:t>
            </a:r>
            <a:endParaRPr lang="en-IN" dirty="0"/>
          </a:p>
        </p:txBody>
      </p:sp>
    </p:spTree>
    <p:extLst>
      <p:ext uri="{BB962C8B-B14F-4D97-AF65-F5344CB8AC3E}">
        <p14:creationId xmlns:p14="http://schemas.microsoft.com/office/powerpoint/2010/main" val="2501219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27</TotalTime>
  <Words>2187</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DM Mono</vt:lpstr>
      <vt:lpstr>Google Sans Text</vt:lpstr>
      <vt:lpstr>Wingdings 3</vt:lpstr>
      <vt:lpstr>Ion Boardroom</vt:lpstr>
      <vt:lpstr>Heap dump</vt:lpstr>
      <vt:lpstr>Heap dump</vt:lpstr>
      <vt:lpstr>What Information is Inside a Heap Dump?</vt:lpstr>
      <vt:lpstr>Why are Heap Dumps So Useful?</vt:lpstr>
      <vt:lpstr>How to Generate a Heap Dump</vt:lpstr>
      <vt:lpstr>Programmatically (From within your Java code) </vt:lpstr>
      <vt:lpstr>Method 2: Automatically on OutOfMemoryError </vt:lpstr>
      <vt:lpstr>Using Command-Line Tools</vt:lpstr>
      <vt:lpstr>From tools</vt:lpstr>
      <vt:lpstr>Using the Eclipse Memory Analyzer Tool (MAT)</vt:lpstr>
      <vt:lpstr>Workflow:</vt:lpstr>
      <vt:lpstr>Workflow:</vt:lpstr>
      <vt:lpstr>Heap dump vs snapshot</vt:lpstr>
      <vt:lpstr>Heap dump vs snapshot</vt:lpstr>
      <vt:lpstr>PowerPoint Presentation</vt:lpstr>
      <vt:lpstr>Heap Dump</vt:lpstr>
      <vt:lpstr>JProfiler Snapshot</vt:lpstr>
      <vt:lpstr>Example</vt:lpstr>
      <vt:lpstr>When to Use Which?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20</cp:revision>
  <dcterms:created xsi:type="dcterms:W3CDTF">2025-07-08T02:22:30Z</dcterms:created>
  <dcterms:modified xsi:type="dcterms:W3CDTF">2025-07-08T02:49:33Z</dcterms:modified>
</cp:coreProperties>
</file>