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>
        <p:scale>
          <a:sx n="82" d="100"/>
          <a:sy n="82" d="100"/>
        </p:scale>
        <p:origin x="2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memoryLeakViaUnregisteredListe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DE21-9B1C-2560-1F2E-B21142733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Leak via Unregistered Listeners (Observer Pattern)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79401-071A-259D-6CF7-5C17D20EE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53377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2A0-2228-2CB7-6B8B-412AC12F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via Unregistered Listeners (Observer Pattern)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7B55-15F8-BD1A-FB30-73ABF250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43605" cy="3895271"/>
          </a:xfrm>
        </p:spPr>
        <p:txBody>
          <a:bodyPr/>
          <a:lstStyle/>
          <a:p>
            <a:r>
              <a:rPr lang="en-US" dirty="0"/>
              <a:t>classic and subtle memory leak.</a:t>
            </a:r>
          </a:p>
          <a:p>
            <a:r>
              <a:rPr lang="en-US" dirty="0"/>
              <a:t>Happens when an object (the "listener") registers itself with another, longer-lived object (the "subject"), but fails to unregister itself when it's no longer needed. </a:t>
            </a:r>
          </a:p>
          <a:p>
            <a:r>
              <a:rPr lang="en-US" dirty="0"/>
              <a:t>Subject maintains a strong reference to the listener, preventing it from being garbage collected.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47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3C16-DE2C-3891-0639-22A0DFE2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E9AA-FB8E-3659-4582-06FAA7E8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 </a:t>
            </a:r>
            <a:r>
              <a:rPr lang="en-US" dirty="0" err="1"/>
              <a:t>NotificationService</a:t>
            </a:r>
            <a:r>
              <a:rPr lang="en-US" dirty="0"/>
              <a:t> (a long-lived singleton-like object in an application) that sends out notifications. </a:t>
            </a:r>
          </a:p>
          <a:p>
            <a:r>
              <a:rPr lang="en-US" dirty="0"/>
              <a:t>Various temporary UI components or </a:t>
            </a:r>
            <a:r>
              <a:rPr lang="en-US" dirty="0" err="1"/>
              <a:t>RequestProcessors</a:t>
            </a:r>
            <a:r>
              <a:rPr lang="en-US" dirty="0"/>
              <a:t> (short-lived objects) register to listen for specific events. </a:t>
            </a:r>
          </a:p>
          <a:p>
            <a:r>
              <a:rPr lang="en-US" dirty="0"/>
              <a:t>If they don't unregister, they will leak.</a:t>
            </a:r>
          </a:p>
          <a:p>
            <a:r>
              <a:rPr lang="en-US" dirty="0"/>
              <a:t>Example: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IN" dirty="0" err="1">
                <a:hlinkClick r:id="rId2" action="ppaction://hlinkfile"/>
              </a:rPr>
              <a:t>memoryLeakViaUnregisteredListeners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2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171CC-95B4-35B2-4DE7-B06E22F2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D7A4-7FE1-640E-4CA9-07A70C11F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29001" cy="3885941"/>
          </a:xfrm>
        </p:spPr>
        <p:txBody>
          <a:bodyPr>
            <a:normAutofit/>
          </a:bodyPr>
          <a:lstStyle/>
          <a:p>
            <a:r>
              <a:rPr lang="en-US" b="1" dirty="0"/>
              <a:t>Why it's a leak:</a:t>
            </a:r>
            <a:r>
              <a:rPr lang="en-US" dirty="0"/>
              <a:t> The </a:t>
            </a:r>
            <a:r>
              <a:rPr lang="en-US" dirty="0" err="1"/>
              <a:t>notificationService</a:t>
            </a:r>
            <a:r>
              <a:rPr lang="en-US" dirty="0"/>
              <a:t> object lives for the entire duration of the application. </a:t>
            </a:r>
          </a:p>
          <a:p>
            <a:pPr lvl="1"/>
            <a:r>
              <a:rPr lang="en-US" dirty="0"/>
              <a:t>The while loop continuously creates new </a:t>
            </a:r>
            <a:r>
              <a:rPr lang="en-US" dirty="0" err="1"/>
              <a:t>RequestProcessor</a:t>
            </a:r>
            <a:r>
              <a:rPr lang="en-US" dirty="0"/>
              <a:t> objects.</a:t>
            </a:r>
          </a:p>
          <a:p>
            <a:pPr lvl="1"/>
            <a:r>
              <a:rPr lang="en-US" dirty="0"/>
              <a:t> Each </a:t>
            </a:r>
            <a:r>
              <a:rPr lang="en-US" dirty="0" err="1"/>
              <a:t>RequestProcessor</a:t>
            </a:r>
            <a:r>
              <a:rPr lang="en-US" dirty="0"/>
              <a:t> subscribes to the </a:t>
            </a:r>
            <a:r>
              <a:rPr lang="en-US" dirty="0" err="1"/>
              <a:t>notificationService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notificationService's</a:t>
            </a:r>
            <a:r>
              <a:rPr lang="en-US" dirty="0"/>
              <a:t> customers map now holds a strong reference to the </a:t>
            </a:r>
            <a:r>
              <a:rPr lang="en-US" dirty="0" err="1"/>
              <a:t>RequestProcessor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When the loop iterates, the local variable processor goes out of scope, but the reference inside </a:t>
            </a:r>
            <a:r>
              <a:rPr lang="en-US" dirty="0" err="1"/>
              <a:t>notificationService</a:t>
            </a:r>
            <a:r>
              <a:rPr lang="en-US" dirty="0"/>
              <a:t> remains. </a:t>
            </a:r>
          </a:p>
          <a:p>
            <a:pPr lvl="1"/>
            <a:r>
              <a:rPr lang="en-US" dirty="0"/>
              <a:t>The Garbage Collector cannot reclaim the </a:t>
            </a:r>
            <a:r>
              <a:rPr lang="en-US" dirty="0" err="1"/>
              <a:t>RequestProcessor</a:t>
            </a:r>
            <a:r>
              <a:rPr lang="en-US" dirty="0"/>
              <a:t> object (and its 10MB byte array) because a valid, strong reference to it still exists from a live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87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6810-158B-F854-1224-03A93B0FC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A19C0-8CC5-C314-871E-1ED7C2A4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E0EC-0E4F-35E4-85FB-3A6DC446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29001" cy="38859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How to find it:</a:t>
            </a:r>
            <a:r>
              <a:rPr lang="en-US" dirty="0"/>
              <a:t> Use a memory profiler like </a:t>
            </a:r>
            <a:r>
              <a:rPr lang="en-US" b="1" dirty="0" err="1"/>
              <a:t>VisualVM</a:t>
            </a:r>
            <a:r>
              <a:rPr lang="en-US" dirty="0"/>
              <a:t> . </a:t>
            </a:r>
          </a:p>
          <a:p>
            <a:r>
              <a:rPr lang="en-US" dirty="0"/>
              <a:t>Would see the heap memory usage constantly climbing (a "sawtooth" pattern that never returns to its baseline). </a:t>
            </a:r>
          </a:p>
          <a:p>
            <a:r>
              <a:rPr lang="en-US" dirty="0"/>
              <a:t>Taking a heap dump would reveal thousands of </a:t>
            </a:r>
            <a:r>
              <a:rPr lang="en-US" dirty="0" err="1"/>
              <a:t>RequestProcessor</a:t>
            </a:r>
            <a:r>
              <a:rPr lang="en-US" dirty="0"/>
              <a:t> instances that should have been garbage collected.</a:t>
            </a:r>
          </a:p>
          <a:p>
            <a:r>
              <a:rPr lang="en-US" b="1" dirty="0"/>
              <a:t>How to fix it:</a:t>
            </a:r>
            <a:endParaRPr lang="en-US" dirty="0"/>
          </a:p>
          <a:p>
            <a:pPr lvl="1"/>
            <a:r>
              <a:rPr lang="en-US" b="1" dirty="0"/>
              <a:t>Manual </a:t>
            </a:r>
            <a:r>
              <a:rPr lang="en-US" b="1" dirty="0" err="1"/>
              <a:t>Unsubscription</a:t>
            </a:r>
            <a:r>
              <a:rPr lang="en-US" b="1" dirty="0"/>
              <a:t>:</a:t>
            </a:r>
            <a:r>
              <a:rPr lang="en-US" dirty="0"/>
              <a:t> Add an unsubscribe method to </a:t>
            </a:r>
            <a:r>
              <a:rPr lang="en-US" dirty="0" err="1"/>
              <a:t>NotificationService</a:t>
            </a:r>
            <a:r>
              <a:rPr lang="en-US" dirty="0"/>
              <a:t> and ensure </a:t>
            </a:r>
            <a:r>
              <a:rPr lang="en-US" dirty="0" err="1"/>
              <a:t>RequestProcessor</a:t>
            </a:r>
            <a:r>
              <a:rPr lang="en-US" dirty="0"/>
              <a:t> calls it when it's finished its work (e.g., in a close() or dispose() method).</a:t>
            </a:r>
          </a:p>
          <a:p>
            <a:pPr lvl="1"/>
            <a:r>
              <a:rPr lang="en-US" b="1" dirty="0"/>
              <a:t>Weak References (Better):</a:t>
            </a:r>
            <a:r>
              <a:rPr lang="en-US" dirty="0"/>
              <a:t> A more robust solution is to have the </a:t>
            </a:r>
            <a:r>
              <a:rPr lang="en-US" dirty="0" err="1"/>
              <a:t>NotificationService</a:t>
            </a:r>
            <a:r>
              <a:rPr lang="en-US" dirty="0"/>
              <a:t> hold </a:t>
            </a:r>
            <a:r>
              <a:rPr lang="en-US" dirty="0" err="1"/>
              <a:t>WeakReference</a:t>
            </a:r>
            <a:r>
              <a:rPr lang="en-US" dirty="0"/>
              <a:t>&lt;</a:t>
            </a:r>
            <a:r>
              <a:rPr lang="en-US" dirty="0" err="1"/>
              <a:t>EventListener</a:t>
            </a:r>
            <a:r>
              <a:rPr lang="en-US" dirty="0"/>
              <a:t>&gt; objects instead of direct </a:t>
            </a:r>
            <a:r>
              <a:rPr lang="en-US" dirty="0" err="1"/>
              <a:t>EventListener</a:t>
            </a:r>
            <a:r>
              <a:rPr lang="en-US" dirty="0"/>
              <a:t> references. </a:t>
            </a:r>
          </a:p>
          <a:p>
            <a:pPr lvl="2"/>
            <a:r>
              <a:rPr lang="en-US" dirty="0"/>
              <a:t>This allows the Garbage Collector to collect the listeners when they are no longer referenced anywhere else.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2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{F7D825EA-9582-4E70-B5DA-561296F44E83}tf02900722</Template>
  <TotalTime>26</TotalTime>
  <Words>353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Memory Leak via Unregistered Listeners (Observer Pattern)</vt:lpstr>
      <vt:lpstr>Memory Leak via Unregistered Listeners (Observer Pattern)</vt:lpstr>
      <vt:lpstr>Scenario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8</cp:revision>
  <dcterms:created xsi:type="dcterms:W3CDTF">2025-07-09T00:21:14Z</dcterms:created>
  <dcterms:modified xsi:type="dcterms:W3CDTF">2025-07-09T00:47:58Z</dcterms:modified>
</cp:coreProperties>
</file>