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73" r:id="rId15"/>
    <p:sldId id="268" r:id="rId16"/>
    <p:sldId id="269" r:id="rId17"/>
    <p:sldId id="270" r:id="rId18"/>
    <p:sldId id="271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>
        <p:scale>
          <a:sx n="78" d="100"/>
          <a:sy n="78" d="100"/>
        </p:scale>
        <p:origin x="4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GcViewerAndMatExample/MemoryHogAppFixed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9347-9D6F-50FD-DE06-11B7ADCB8B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GCViwerAndMatExample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C463-A83F-396E-EA7C-DB5B8D8574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2183376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3CA03-233A-E563-596F-A7136801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994B-5965-788B-0A17-62E70D474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Heap Dump with Eclipse 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F79F-C8E4-FBAE-6D87-FFE7660A7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>
            <a:normAutofit/>
          </a:bodyPr>
          <a:lstStyle/>
          <a:p>
            <a:r>
              <a:rPr lang="en-US" b="1" dirty="0"/>
              <a:t>Drill Down into the Suspect:</a:t>
            </a:r>
            <a:endParaRPr lang="en-US" dirty="0"/>
          </a:p>
          <a:p>
            <a:pPr lvl="1"/>
            <a:r>
              <a:rPr lang="en-US" dirty="0"/>
              <a:t>Click on the "Details" link for the leak suspect.</a:t>
            </a:r>
          </a:p>
          <a:p>
            <a:pPr lvl="1"/>
            <a:r>
              <a:rPr lang="en-US" dirty="0"/>
              <a:t>MAT will show you the problem: a </a:t>
            </a:r>
            <a:r>
              <a:rPr lang="en-US" dirty="0" err="1"/>
              <a:t>java.util.concurrent.ConcurrentHashMap</a:t>
            </a:r>
            <a:r>
              <a:rPr lang="en-US" dirty="0"/>
              <a:t> is holding onto a huge amount of memory (around 220 MB in our 256 MB heap).</a:t>
            </a:r>
          </a:p>
          <a:p>
            <a:pPr lvl="1"/>
            <a:r>
              <a:rPr lang="en-US" dirty="0"/>
              <a:t>It will show you that this object is a </a:t>
            </a:r>
            <a:r>
              <a:rPr lang="en-US" b="1" dirty="0"/>
              <a:t>static field</a:t>
            </a:r>
            <a:r>
              <a:rPr lang="en-US" dirty="0"/>
              <a:t> named </a:t>
            </a:r>
            <a:r>
              <a:rPr lang="en-US" b="1" dirty="0" err="1"/>
              <a:t>leakyCache</a:t>
            </a:r>
            <a:r>
              <a:rPr lang="en-US" dirty="0"/>
              <a:t> in our </a:t>
            </a:r>
            <a:r>
              <a:rPr lang="en-US" b="1" dirty="0" err="1"/>
              <a:t>MemoryHogApp</a:t>
            </a:r>
            <a:r>
              <a:rPr lang="en-US" dirty="0"/>
              <a:t> class.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0774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E7378-DE05-7B5A-D5D7-FEE6263C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703A-3E03-32E9-5BCA-847741B3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Heap Dump with Eclipse 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01B72-C1FC-C709-0752-34B8A50A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Explore with Key MAT Features:</a:t>
            </a:r>
            <a:endParaRPr lang="en-US" dirty="0"/>
          </a:p>
          <a:p>
            <a:pPr lvl="1"/>
            <a:r>
              <a:rPr lang="en-US" b="1" dirty="0"/>
              <a:t>"Shortest Paths to GC Roots":</a:t>
            </a:r>
            <a:r>
              <a:rPr lang="en-US" dirty="0"/>
              <a:t> This is critical. </a:t>
            </a:r>
          </a:p>
          <a:p>
            <a:pPr lvl="2"/>
            <a:r>
              <a:rPr lang="en-US" dirty="0"/>
              <a:t>Shows you </a:t>
            </a:r>
            <a:r>
              <a:rPr lang="en-US" i="1" dirty="0"/>
              <a:t>why</a:t>
            </a:r>
            <a:r>
              <a:rPr lang="en-US" dirty="0"/>
              <a:t> an object cannot be garbage collected. </a:t>
            </a:r>
          </a:p>
          <a:p>
            <a:pPr lvl="2"/>
            <a:r>
              <a:rPr lang="en-US" dirty="0"/>
              <a:t>For our </a:t>
            </a:r>
            <a:r>
              <a:rPr lang="en-US" dirty="0" err="1"/>
              <a:t>ConcurrentHashMap</a:t>
            </a:r>
            <a:r>
              <a:rPr lang="en-US" dirty="0"/>
              <a:t>, the path will be simple: </a:t>
            </a:r>
            <a:r>
              <a:rPr lang="en-US" dirty="0" err="1"/>
              <a:t>MemoryHogApp.leakyCache</a:t>
            </a:r>
            <a:r>
              <a:rPr lang="en-US" dirty="0"/>
              <a:t> -&gt; .... </a:t>
            </a:r>
          </a:p>
          <a:p>
            <a:pPr lvl="2"/>
            <a:r>
              <a:rPr lang="en-US" dirty="0"/>
              <a:t>This tells you it's a static variable keeping it alive.</a:t>
            </a:r>
          </a:p>
          <a:p>
            <a:pPr lvl="1"/>
            <a:r>
              <a:rPr lang="en-US" b="1" dirty="0"/>
              <a:t>"Dominator Tree":</a:t>
            </a:r>
            <a:r>
              <a:rPr lang="en-US" dirty="0"/>
              <a:t> Right-click on the </a:t>
            </a:r>
            <a:r>
              <a:rPr lang="en-US" dirty="0" err="1"/>
              <a:t>ConcurrentHashMap</a:t>
            </a:r>
            <a:r>
              <a:rPr lang="en-US" dirty="0"/>
              <a:t> in the report and select List objects -&gt; with outgoing references. </a:t>
            </a:r>
          </a:p>
          <a:p>
            <a:pPr lvl="1"/>
            <a:r>
              <a:rPr lang="en-US" dirty="0"/>
              <a:t>This shows you what the map is holding. You will see a list of </a:t>
            </a:r>
            <a:r>
              <a:rPr lang="en-US" dirty="0" err="1"/>
              <a:t>ConcurrentHashMap$Node</a:t>
            </a:r>
            <a:r>
              <a:rPr lang="en-US" dirty="0"/>
              <a:t> objects, which in turn hold your byte[] arrays.</a:t>
            </a:r>
          </a:p>
          <a:p>
            <a:pPr lvl="2"/>
            <a:r>
              <a:rPr lang="en-US" b="1" dirty="0"/>
              <a:t>Dominator Tree</a:t>
            </a:r>
            <a:r>
              <a:rPr lang="en-US" dirty="0"/>
              <a:t> view shows which objects "own" other objects' memory.</a:t>
            </a:r>
          </a:p>
          <a:p>
            <a:pPr lvl="2"/>
            <a:r>
              <a:rPr lang="en-US" dirty="0"/>
              <a:t> In our case, the </a:t>
            </a:r>
            <a:r>
              <a:rPr lang="en-US" dirty="0" err="1"/>
              <a:t>leakyCache</a:t>
            </a:r>
            <a:r>
              <a:rPr lang="en-US" dirty="0"/>
              <a:t> map is the "dominator" of all the byte[] arrays it contains. </a:t>
            </a:r>
          </a:p>
          <a:p>
            <a:pPr lvl="2"/>
            <a:r>
              <a:rPr lang="en-US" b="1" dirty="0"/>
              <a:t>If you could get rid of the map, all the arrays would be garbage collected.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5279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C53D-05F8-83BD-7F62-7D745E104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EEC05-5AAF-EFF7-402E-FD4B5B1C9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MAT Takeaway: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697A-949E-BF67-99A3-D49F9E677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dirty="0"/>
              <a:t>MAT is like an MRI or a forensic autopsy. </a:t>
            </a:r>
          </a:p>
          <a:p>
            <a:r>
              <a:rPr lang="en-US" dirty="0"/>
              <a:t>Gives you a detailed, static snapshot of your application's memory.</a:t>
            </a:r>
          </a:p>
          <a:p>
            <a:r>
              <a:rPr lang="en-US" dirty="0"/>
              <a:t>Pinpointed the </a:t>
            </a:r>
            <a:r>
              <a:rPr lang="en-US" b="1" dirty="0"/>
              <a:t>exact data structure</a:t>
            </a:r>
            <a:r>
              <a:rPr lang="en-US" dirty="0"/>
              <a:t> (</a:t>
            </a:r>
            <a:r>
              <a:rPr lang="en-US" dirty="0" err="1"/>
              <a:t>leakyCache</a:t>
            </a:r>
            <a:r>
              <a:rPr lang="en-US" dirty="0"/>
              <a:t>) causing the leak.</a:t>
            </a:r>
          </a:p>
          <a:p>
            <a:r>
              <a:rPr lang="en-US" dirty="0"/>
              <a:t>Showed  </a:t>
            </a:r>
            <a:r>
              <a:rPr lang="en-US" b="1" dirty="0"/>
              <a:t>why it's a leak</a:t>
            </a:r>
            <a:r>
              <a:rPr lang="en-US" dirty="0"/>
              <a:t> (it's a static field, a GC Root).</a:t>
            </a:r>
          </a:p>
          <a:p>
            <a:r>
              <a:rPr lang="en-US" dirty="0"/>
              <a:t>Showed  </a:t>
            </a:r>
            <a:r>
              <a:rPr lang="en-US" b="1" dirty="0"/>
              <a:t>what it was holding</a:t>
            </a:r>
            <a:r>
              <a:rPr lang="en-US" dirty="0"/>
              <a:t> (thousands of byte[] arrays).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638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6000E-E902-DCDC-125A-7AB557FB2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52F70-C8A6-1445-43AB-5C6EBFCBE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GCViewer</a:t>
            </a:r>
            <a:r>
              <a:rPr lang="en-IN" b="1" dirty="0"/>
              <a:t> vs. MAT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601F93-EB48-6BFA-05D9-191994237A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50967"/>
              </p:ext>
            </p:extLst>
          </p:nvPr>
        </p:nvGraphicFramePr>
        <p:xfrm>
          <a:off x="596560" y="2288445"/>
          <a:ext cx="10708749" cy="4288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1514">
                  <a:extLst>
                    <a:ext uri="{9D8B030D-6E8A-4147-A177-3AD203B41FA5}">
                      <a16:colId xmlns:a16="http://schemas.microsoft.com/office/drawing/2014/main" val="150162362"/>
                    </a:ext>
                  </a:extLst>
                </a:gridCol>
                <a:gridCol w="4927652">
                  <a:extLst>
                    <a:ext uri="{9D8B030D-6E8A-4147-A177-3AD203B41FA5}">
                      <a16:colId xmlns:a16="http://schemas.microsoft.com/office/drawing/2014/main" val="714366378"/>
                    </a:ext>
                  </a:extLst>
                </a:gridCol>
                <a:gridCol w="3569583">
                  <a:extLst>
                    <a:ext uri="{9D8B030D-6E8A-4147-A177-3AD203B41FA5}">
                      <a16:colId xmlns:a16="http://schemas.microsoft.com/office/drawing/2014/main" val="845760498"/>
                    </a:ext>
                  </a:extLst>
                </a:gridCol>
              </a:tblGrid>
              <a:tr h="4445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Google Sans Text"/>
                        </a:rPr>
                        <a:t>Feature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GCViewer (The "EKG")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Eclipse MAT (The "MRI / Autopsy")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295249287"/>
                  </a:ext>
                </a:extLst>
              </a:tr>
              <a:tr h="4445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Input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Google Sans Text"/>
                        </a:rPr>
                        <a:t>GC log files (</a:t>
                      </a:r>
                      <a:r>
                        <a:rPr lang="en-IN" b="0">
                          <a:effectLst/>
                          <a:latin typeface="DM Mono" panose="020B0509040201040103" pitchFamily="49" charset="0"/>
                        </a:rPr>
                        <a:t>.log</a:t>
                      </a:r>
                      <a:r>
                        <a:rPr lang="en-IN" b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0">
                          <a:effectLst/>
                          <a:latin typeface="Google Sans Text"/>
                        </a:rPr>
                        <a:t>Heap dump files (</a:t>
                      </a:r>
                      <a:r>
                        <a:rPr lang="en-IN" b="0">
                          <a:effectLst/>
                          <a:latin typeface="DM Mono" panose="020B0509040201040103" pitchFamily="49" charset="0"/>
                        </a:rPr>
                        <a:t>.hprof</a:t>
                      </a:r>
                      <a:r>
                        <a:rPr lang="en-IN" b="0">
                          <a:effectLst/>
                          <a:latin typeface="Google Sans Text"/>
                        </a:rPr>
                        <a:t>)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3914097194"/>
                  </a:ext>
                </a:extLst>
              </a:tr>
              <a:tr h="52671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Perspective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Dynamic (Time-based):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Shows behavior over the entire run.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Static (Snapshot):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Shows memory state at one moment in time.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555550648"/>
                  </a:ext>
                </a:extLst>
              </a:tr>
              <a:tr h="44451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Purpose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Symptom Detection &amp; Performance Tuning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Root Cause Analysis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110305882"/>
                  </a:ext>
                </a:extLst>
              </a:tr>
              <a:tr h="14447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Answers...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"Is my application healthy?“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"How long are my GC pauses?“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"Is my throughput good?“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"Does it </a:t>
                      </a:r>
                      <a:r>
                        <a:rPr lang="en-US" b="0" i="1" dirty="0">
                          <a:effectLst/>
                          <a:latin typeface="Google Sans Text"/>
                        </a:rPr>
                        <a:t>look</a:t>
                      </a:r>
                      <a:r>
                        <a:rPr lang="en-US" b="0" dirty="0">
                          <a:effectLst/>
                          <a:latin typeface="Google Sans Text"/>
                        </a:rPr>
                        <a:t> like I have a memory leak?"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"What objects are using all my memory?“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"Why are these objects not being collected?“</a:t>
                      </a:r>
                    </a:p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Google Sans Text"/>
                        </a:rPr>
                        <a:t>"What is the exact cause of  </a:t>
                      </a:r>
                      <a:r>
                        <a:rPr lang="en-US" b="0" dirty="0" err="1">
                          <a:effectLst/>
                          <a:latin typeface="DM Mono" panose="020B0509040201040103" pitchFamily="49" charset="0"/>
                        </a:rPr>
                        <a:t>OutOfMemoryError</a:t>
                      </a:r>
                      <a:r>
                        <a:rPr lang="en-US" b="0" dirty="0">
                          <a:effectLst/>
                          <a:latin typeface="Google Sans Text"/>
                        </a:rPr>
                        <a:t>?"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139548240"/>
                  </a:ext>
                </a:extLst>
              </a:tr>
              <a:tr h="98340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IN" b="1">
                          <a:effectLst/>
                          <a:latin typeface="Google Sans Text"/>
                        </a:rPr>
                        <a:t>Typical Workflow</a:t>
                      </a:r>
                      <a:endParaRPr lang="en-IN" b="0">
                        <a:effectLst/>
                        <a:latin typeface="Google Sans Text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Google Sans Text"/>
                        </a:rPr>
                        <a:t>1. Use First:</a:t>
                      </a:r>
                      <a:r>
                        <a:rPr lang="en-US" b="0">
                          <a:effectLst/>
                          <a:latin typeface="Google Sans Text"/>
                        </a:rPr>
                        <a:t> Run the app, collect logs, and check in GCViewer to see if performance is poor or a leak is suspected.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Google Sans Text"/>
                        </a:rPr>
                        <a:t>2. Use Second:</a:t>
                      </a:r>
                      <a:r>
                        <a:rPr lang="en-US" b="0" dirty="0">
                          <a:effectLst/>
                          <a:latin typeface="Google Sans Text"/>
                        </a:rPr>
                        <a:t> If a problem is found, take a heap dump and use MAT to diagnose the specific cause.</a:t>
                      </a: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65001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378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1C574C9-A0A1-3B75-39F8-1DA2A4760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Fixing the memory leak</a:t>
            </a:r>
          </a:p>
        </p:txBody>
      </p:sp>
    </p:spTree>
    <p:extLst>
      <p:ext uri="{BB962C8B-B14F-4D97-AF65-F5344CB8AC3E}">
        <p14:creationId xmlns:p14="http://schemas.microsoft.com/office/powerpoint/2010/main" val="3426619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55943-F872-76CC-0E02-4EF35E8BC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32FD7-EA9B-39DE-01BA-A97735F8A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Root Cause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F5E97-9991-EE58-BF2A-C20C8E384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dirty="0"/>
              <a:t>From analysis with Eclipse MAT, know the problem with 100% certainty:</a:t>
            </a:r>
          </a:p>
          <a:p>
            <a:r>
              <a:rPr lang="en-US" b="1" dirty="0"/>
              <a:t>Problem:</a:t>
            </a:r>
            <a:r>
              <a:rPr lang="en-US" dirty="0"/>
              <a:t> A static final Map named </a:t>
            </a:r>
            <a:r>
              <a:rPr lang="en-US" dirty="0" err="1"/>
              <a:t>leakyCache</a:t>
            </a:r>
            <a:r>
              <a:rPr lang="en-US" dirty="0"/>
              <a:t>.</a:t>
            </a:r>
          </a:p>
          <a:p>
            <a:r>
              <a:rPr lang="en-US" b="1" dirty="0"/>
              <a:t>Behavior:</a:t>
            </a:r>
            <a:r>
              <a:rPr lang="en-US" dirty="0"/>
              <a:t> We continuously add 1MB byte[] arrays to this map.</a:t>
            </a:r>
          </a:p>
          <a:p>
            <a:r>
              <a:rPr lang="en-US" b="1" dirty="0"/>
              <a:t>Why it's a leak:</a:t>
            </a:r>
            <a:r>
              <a:rPr lang="en-US" dirty="0"/>
              <a:t> The map is static, so it lives for the entire application lifetime. </a:t>
            </a:r>
          </a:p>
          <a:p>
            <a:pPr lvl="1"/>
            <a:r>
              <a:rPr lang="en-US" dirty="0"/>
              <a:t>Nothing is ever </a:t>
            </a:r>
            <a:r>
              <a:rPr lang="en-US" b="1" dirty="0"/>
              <a:t>removed</a:t>
            </a:r>
            <a:r>
              <a:rPr lang="en-US" dirty="0"/>
              <a:t> from the map.</a:t>
            </a:r>
          </a:p>
          <a:p>
            <a:pPr lvl="1"/>
            <a:r>
              <a:rPr lang="en-US" dirty="0"/>
              <a:t>Grows indefinitely until it consumes all available heap memory, causing an </a:t>
            </a:r>
            <a:r>
              <a:rPr lang="en-US" dirty="0" err="1"/>
              <a:t>OutOfMemoryError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 This is a classic "unbounded cache" leak.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3982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4E7C-DB31-95BD-77FD-9D41FA64B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CD7D-9C84-5ABF-24E8-B78406E3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Solution: Bounding the Cache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D691-1060-A934-9D6D-576018EDC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Solution is to make the cache "bounded"—that is, to limit its size. </a:t>
            </a:r>
          </a:p>
          <a:p>
            <a:r>
              <a:rPr lang="en-US" dirty="0"/>
              <a:t>When the cache reaches its maximum size, we must evict an old entry to make room for a new one.</a:t>
            </a:r>
          </a:p>
          <a:p>
            <a:pPr marL="0" indent="0">
              <a:buNone/>
            </a:pPr>
            <a:r>
              <a:rPr lang="en-US" b="1" dirty="0"/>
              <a:t>Strategy 1: The Simple Fix (Using </a:t>
            </a:r>
            <a:r>
              <a:rPr lang="en-US" b="1" dirty="0" err="1"/>
              <a:t>LinkedHashMap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 err="1"/>
              <a:t>java.util.LinkedHashMap</a:t>
            </a:r>
            <a:r>
              <a:rPr lang="en-US" dirty="0"/>
              <a:t> is perfect for creating a simple LRU (Least Recently Used) cache. </a:t>
            </a:r>
          </a:p>
          <a:p>
            <a:r>
              <a:rPr lang="en-US" dirty="0"/>
              <a:t>Can be configured to automatically remove the eldest entry when a new one is added.</a:t>
            </a:r>
          </a:p>
          <a:p>
            <a:r>
              <a:rPr lang="en-US" dirty="0"/>
              <a:t>Most direct fix for our example.</a:t>
            </a:r>
          </a:p>
          <a:p>
            <a:pPr marL="0" indent="0">
              <a:buNone/>
            </a:pPr>
            <a:r>
              <a:rPr lang="en-US" b="1" dirty="0"/>
              <a:t>Strategy 2: Using a Caching Library</a:t>
            </a:r>
          </a:p>
          <a:p>
            <a:r>
              <a:rPr lang="en-US" dirty="0"/>
              <a:t>In a real-world enterprise application, would almost always use a dedicated caching library like </a:t>
            </a:r>
            <a:r>
              <a:rPr lang="en-US" b="1" dirty="0"/>
              <a:t>Google Guava Cache</a:t>
            </a:r>
            <a:r>
              <a:rPr lang="en-US" dirty="0"/>
              <a:t> or its modern successor, </a:t>
            </a:r>
            <a:r>
              <a:rPr lang="en-US" b="1" dirty="0"/>
              <a:t>Caffeine</a:t>
            </a:r>
            <a:r>
              <a:rPr lang="en-US" dirty="0"/>
              <a:t>. </a:t>
            </a:r>
          </a:p>
          <a:p>
            <a:r>
              <a:rPr lang="en-US" dirty="0"/>
              <a:t>These libraries are highly optimized and provide advanced features like time-based expiration, size-based eviction, and performance statistics out of the box.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2137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2AD22-0167-1AD1-4CB5-4E2ADD9F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0A6-C9F7-EAF6-DC55-454C5F9A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Implementing the Fix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21EC6-649E-0CFF-9913-037BEEDC2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>
            <a:normAutofit/>
          </a:bodyPr>
          <a:lstStyle/>
          <a:p>
            <a:r>
              <a:rPr lang="en-US" dirty="0"/>
              <a:t>We'll create a new class </a:t>
            </a:r>
            <a:r>
              <a:rPr lang="en-US" dirty="0" err="1"/>
              <a:t>MemoryHogAppFixed</a:t>
            </a:r>
            <a:r>
              <a:rPr lang="en-US" dirty="0"/>
              <a:t> with a bounded cache. The key change is replacing </a:t>
            </a:r>
            <a:r>
              <a:rPr lang="en-US" dirty="0" err="1"/>
              <a:t>ConcurrentHashMap</a:t>
            </a:r>
            <a:r>
              <a:rPr lang="en-US" dirty="0"/>
              <a:t> with a specialized 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  <a:p>
            <a:r>
              <a:rPr lang="en-IN" b="1" dirty="0">
                <a:hlinkClick r:id="rId2" action="ppaction://hlinkfile"/>
              </a:rPr>
              <a:t>MemoryHogAppFixed.java</a:t>
            </a:r>
            <a:endParaRPr lang="en-US" dirty="0"/>
          </a:p>
          <a:p>
            <a:r>
              <a:rPr lang="en-US" b="1" dirty="0"/>
              <a:t>Key Changes:</a:t>
            </a:r>
            <a:endParaRPr lang="en-US" dirty="0"/>
          </a:p>
          <a:p>
            <a:r>
              <a:rPr lang="en-US" dirty="0"/>
              <a:t>We replaced </a:t>
            </a:r>
            <a:r>
              <a:rPr lang="en-US" dirty="0" err="1"/>
              <a:t>ConcurrentHashMap</a:t>
            </a:r>
            <a:r>
              <a:rPr lang="en-US" dirty="0"/>
              <a:t> with a </a:t>
            </a:r>
            <a:r>
              <a:rPr lang="en-US" dirty="0" err="1"/>
              <a:t>LinkedHashMap</a:t>
            </a:r>
            <a:r>
              <a:rPr lang="en-US" dirty="0"/>
              <a:t>.</a:t>
            </a:r>
          </a:p>
          <a:p>
            <a:r>
              <a:rPr lang="en-US" dirty="0"/>
              <a:t>We overrode the </a:t>
            </a:r>
            <a:r>
              <a:rPr lang="en-US" dirty="0" err="1"/>
              <a:t>removeEldestEntry</a:t>
            </a:r>
            <a:r>
              <a:rPr lang="en-US" dirty="0"/>
              <a:t> method. This is the magic that bounds the cache. It ensures that whenever the size() exceeds our MAX_CACHE_SIZE, the oldest item is automatically removed.</a:t>
            </a:r>
          </a:p>
          <a:p>
            <a:r>
              <a:rPr lang="en-US" dirty="0"/>
              <a:t>Since </a:t>
            </a:r>
            <a:r>
              <a:rPr lang="en-US" dirty="0" err="1"/>
              <a:t>LinkedHashMap</a:t>
            </a:r>
            <a:r>
              <a:rPr lang="en-US" dirty="0"/>
              <a:t> is not thread-safe, we added a synchronized block around the </a:t>
            </a:r>
            <a:r>
              <a:rPr lang="en-US" dirty="0" err="1"/>
              <a:t>processData</a:t>
            </a:r>
            <a:r>
              <a:rPr lang="en-US" dirty="0"/>
              <a:t> call to prevent potential issues if we were to use multiple threads.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240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CBF5-6BA3-3B15-9735-EED8A4776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70D7F-CF2B-CB26-7E2E-5C5B85087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Verify the Fix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AFF68-8543-B8C2-5A1D-89F882C4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IN" b="1" dirty="0"/>
              <a:t>Compile the Fixed App: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FF0000"/>
                </a:solidFill>
              </a:rPr>
              <a:t>javac</a:t>
            </a:r>
            <a:r>
              <a:rPr lang="en-IN" b="1" dirty="0">
                <a:solidFill>
                  <a:srgbClr val="FF0000"/>
                </a:solidFill>
              </a:rPr>
              <a:t> MemoryHogAppFixed.java</a:t>
            </a:r>
          </a:p>
          <a:p>
            <a:r>
              <a:rPr lang="en-US" b="1" dirty="0"/>
              <a:t>Run with the Same JVM Arguments:</a:t>
            </a:r>
            <a:br>
              <a:rPr lang="en-US" dirty="0"/>
            </a:br>
            <a:r>
              <a:rPr lang="en-US" dirty="0"/>
              <a:t>It's critical to use the same settings to get a fair comparison. We'll generate a new GC log.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java -Xmx256m -XX:+UseG1GC -</a:t>
            </a:r>
            <a:r>
              <a:rPr lang="en-IN" b="1" dirty="0" err="1">
                <a:solidFill>
                  <a:srgbClr val="FF0000"/>
                </a:solidFill>
              </a:rPr>
              <a:t>Xlog:gc</a:t>
            </a:r>
            <a:r>
              <a:rPr lang="en-IN" b="1" dirty="0">
                <a:solidFill>
                  <a:srgbClr val="FF0000"/>
                </a:solidFill>
              </a:rPr>
              <a:t>*:file=gc_fixed.log </a:t>
            </a:r>
            <a:r>
              <a:rPr lang="en-IN" b="1" dirty="0" err="1">
                <a:solidFill>
                  <a:srgbClr val="FF0000"/>
                </a:solidFill>
              </a:rPr>
              <a:t>MemoryHogAppFixed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US" dirty="0"/>
              <a:t>This time, the application </a:t>
            </a:r>
            <a:r>
              <a:rPr lang="en-US" b="1" dirty="0"/>
              <a:t>will not crash</a:t>
            </a:r>
            <a:r>
              <a:rPr lang="en-US" dirty="0"/>
              <a:t>. It will run indefinitely (or until the loop finishes). Let it run for a minute or two, then stop it with 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r>
              <a:rPr lang="en-US" b="1" dirty="0"/>
              <a:t>Analyze the New Log (gc_fixed.log) in </a:t>
            </a:r>
            <a:r>
              <a:rPr lang="en-US" b="1" dirty="0" err="1"/>
              <a:t>GCViewer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dirty="0"/>
              <a:t>Open </a:t>
            </a:r>
            <a:r>
              <a:rPr lang="en-US" dirty="0" err="1"/>
              <a:t>GCViewer</a:t>
            </a:r>
            <a:r>
              <a:rPr lang="en-US" dirty="0"/>
              <a:t> and load the gc_fixed.log file.</a:t>
            </a:r>
          </a:p>
          <a:p>
            <a:pPr lvl="1"/>
            <a:r>
              <a:rPr lang="en-US" dirty="0"/>
              <a:t>Will immediately see a dramatic difference.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2927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2A62B-99CA-FCA4-DF9F-75C325221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"Before" vs. "After":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24B7-ECFC-4565-746F-9DA5E0BA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658898" cy="3875537"/>
          </a:xfrm>
        </p:spPr>
        <p:txBody>
          <a:bodyPr>
            <a:normAutofit/>
          </a:bodyPr>
          <a:lstStyle/>
          <a:p>
            <a:r>
              <a:rPr lang="en-US" b="1" dirty="0"/>
              <a:t>Before Fix (Leaky Behavior):</a:t>
            </a:r>
            <a:endParaRPr lang="en-US" dirty="0"/>
          </a:p>
          <a:p>
            <a:r>
              <a:rPr lang="en-US" b="1" dirty="0"/>
              <a:t>Observation:</a:t>
            </a:r>
            <a:r>
              <a:rPr lang="en-US" dirty="0"/>
              <a:t> The blue line (Total Heap Used) after each collection </a:t>
            </a:r>
            <a:r>
              <a:rPr lang="en-US" b="1" dirty="0"/>
              <a:t>constantly rises</a:t>
            </a:r>
            <a:r>
              <a:rPr lang="en-US" dirty="0"/>
              <a:t>.</a:t>
            </a:r>
          </a:p>
          <a:p>
            <a:r>
              <a:rPr lang="en-US" dirty="0"/>
              <a:t> The heap is filling up, and the GC is powerless to stop it. </a:t>
            </a:r>
          </a:p>
          <a:p>
            <a:r>
              <a:rPr lang="en-US" dirty="0"/>
              <a:t>This is the classic visual sign of a memory leak.</a:t>
            </a:r>
          </a:p>
          <a:p>
            <a:r>
              <a:rPr lang="en-US" b="1" dirty="0"/>
              <a:t>After Fix (Healthy Behavior):</a:t>
            </a:r>
            <a:endParaRPr lang="en-US" dirty="0"/>
          </a:p>
          <a:p>
            <a:r>
              <a:rPr lang="en-US" b="1" dirty="0"/>
              <a:t>Observation:</a:t>
            </a:r>
            <a:r>
              <a:rPr lang="en-US" dirty="0"/>
              <a:t> The heap usage pattern is now </a:t>
            </a:r>
            <a:r>
              <a:rPr lang="en-US" b="1" dirty="0"/>
              <a:t>stable and cyclical</a:t>
            </a:r>
            <a:r>
              <a:rPr lang="en-US" dirty="0"/>
              <a:t>. </a:t>
            </a:r>
          </a:p>
          <a:p>
            <a:r>
              <a:rPr lang="en-US" dirty="0"/>
              <a:t>The memory usage grows, a GC runs, and it drops back down to a </a:t>
            </a:r>
            <a:r>
              <a:rPr lang="en-US" b="1" dirty="0"/>
              <a:t>stable baseline</a:t>
            </a:r>
            <a:r>
              <a:rPr lang="en-US" dirty="0"/>
              <a:t>. </a:t>
            </a:r>
          </a:p>
          <a:p>
            <a:r>
              <a:rPr lang="en-US" dirty="0"/>
              <a:t>This baseline represents the memory held by our bounded cache (approx. 50 items * 1MB = 50MB) plus other application objects.</a:t>
            </a:r>
          </a:p>
          <a:p>
            <a:r>
              <a:rPr lang="en-US" dirty="0"/>
              <a:t>This is the picture of a healthy application managing its memory correctly.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6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4F1C0-0D0C-22F8-4985-3304B7DBF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2A23A-C516-E242-F7E8-04AB2E412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497534" cy="3899987"/>
          </a:xfrm>
        </p:spPr>
        <p:txBody>
          <a:bodyPr/>
          <a:lstStyle/>
          <a:p>
            <a:r>
              <a:rPr lang="en-US" b="1" dirty="0" err="1"/>
              <a:t>MemoryHogApp</a:t>
            </a:r>
            <a:endParaRPr lang="en-US" dirty="0"/>
          </a:p>
          <a:p>
            <a:r>
              <a:rPr lang="en-US" dirty="0"/>
              <a:t>This application simulates a system that processes incoming data. It has two key behaviors:</a:t>
            </a:r>
          </a:p>
          <a:p>
            <a:r>
              <a:rPr lang="en-US" b="1" dirty="0"/>
              <a:t>High Object Churn:</a:t>
            </a:r>
            <a:r>
              <a:rPr lang="en-US" dirty="0"/>
              <a:t> In each loop, it creates many temporary </a:t>
            </a:r>
            <a:r>
              <a:rPr lang="en-US" dirty="0" err="1"/>
              <a:t>TransactionData</a:t>
            </a:r>
            <a:r>
              <a:rPr lang="en-US" dirty="0"/>
              <a:t> objects that should be garbage collected quickly. This stresses the Young Generation GC.</a:t>
            </a:r>
          </a:p>
          <a:p>
            <a:r>
              <a:rPr lang="en-US" b="1" dirty="0"/>
              <a:t>A Memory Leak:</a:t>
            </a:r>
            <a:r>
              <a:rPr lang="en-US" dirty="0"/>
              <a:t> It stores a reference to every 10th processed item in a static Map, simulating a cache that is never cleared. This will fill the Old Generation and eventually cause a crash.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67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9F32-1DBD-17E7-FBD1-64947A8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A: Run with G1 GC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D20E1-84EF-024D-2824-82CD35342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394847" cy="3699503"/>
          </a:xfrm>
        </p:spPr>
        <p:txBody>
          <a:bodyPr/>
          <a:lstStyle/>
          <a:p>
            <a:r>
              <a:rPr lang="en-US" b="1" dirty="0"/>
              <a:t>G1 (Garbage-First)</a:t>
            </a:r>
            <a:r>
              <a:rPr lang="en-US" dirty="0"/>
              <a:t> is the default GC in modern JDKs. </a:t>
            </a:r>
          </a:p>
          <a:p>
            <a:r>
              <a:rPr lang="en-US" dirty="0"/>
              <a:t>Designed for low-pause-time applications.</a:t>
            </a:r>
          </a:p>
          <a:p>
            <a:r>
              <a:rPr lang="en-US" dirty="0"/>
              <a:t># The -</a:t>
            </a:r>
            <a:r>
              <a:rPr lang="en-US" dirty="0" err="1"/>
              <a:t>Xlog</a:t>
            </a:r>
            <a:r>
              <a:rPr lang="en-US" dirty="0"/>
              <a:t> flag is the modern way to enable GC logging</a:t>
            </a:r>
          </a:p>
          <a:p>
            <a:pPr marL="0" indent="0">
              <a:buNone/>
            </a:pPr>
            <a:r>
              <a:rPr lang="en-US" b="1" dirty="0"/>
              <a:t>java -Xmx256m -XX:+UseG1GC -</a:t>
            </a:r>
            <a:r>
              <a:rPr lang="en-US" b="1" dirty="0" err="1"/>
              <a:t>Xlog:gc</a:t>
            </a:r>
            <a:r>
              <a:rPr lang="en-US" b="1" dirty="0"/>
              <a:t>*:file=gc_g1.log </a:t>
            </a:r>
            <a:r>
              <a:rPr lang="en-US" b="1" dirty="0" err="1"/>
              <a:t>MemoryHogApp</a:t>
            </a:r>
            <a:endParaRPr lang="en-US" b="1" dirty="0"/>
          </a:p>
          <a:p>
            <a:r>
              <a:rPr lang="en-US" dirty="0"/>
              <a:t>Let this run for a minute or two, then stop it with </a:t>
            </a:r>
            <a:r>
              <a:rPr lang="en-US" dirty="0" err="1"/>
              <a:t>Ctrl+C</a:t>
            </a:r>
            <a:r>
              <a:rPr lang="en-US" dirty="0"/>
              <a:t>.</a:t>
            </a:r>
          </a:p>
          <a:p>
            <a:r>
              <a:rPr lang="en-US" dirty="0"/>
              <a:t>Will now have a file named gc_g1.log.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022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1866-F7AE-F8EF-41E2-CF86E7D1D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Scenario B: Run with Serial GC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6F35-D55B-2112-CB9B-BE3AF7E2F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b="1" dirty="0"/>
              <a:t>Serial GC</a:t>
            </a:r>
            <a:r>
              <a:rPr lang="en-US" dirty="0"/>
              <a:t> is the simplest GC. </a:t>
            </a:r>
          </a:p>
          <a:p>
            <a:r>
              <a:rPr lang="en-US" dirty="0"/>
              <a:t>Freezes the application (a "stop-the-world" pause) to perform collection. It's good for comparison.</a:t>
            </a:r>
          </a:p>
          <a:p>
            <a:pPr marL="0" indent="0">
              <a:buNone/>
            </a:pPr>
            <a:r>
              <a:rPr lang="en-IN" b="1" dirty="0"/>
              <a:t>java -Xmx256m -XX:+</a:t>
            </a:r>
            <a:r>
              <a:rPr lang="en-IN" b="1" dirty="0" err="1"/>
              <a:t>UseSerialGC</a:t>
            </a:r>
            <a:r>
              <a:rPr lang="en-IN" b="1" dirty="0"/>
              <a:t> -</a:t>
            </a:r>
            <a:r>
              <a:rPr lang="en-IN" b="1" dirty="0" err="1"/>
              <a:t>Xlog:gc</a:t>
            </a:r>
            <a:r>
              <a:rPr lang="en-IN" b="1" dirty="0"/>
              <a:t>*:file=gc_serial.log </a:t>
            </a:r>
            <a:r>
              <a:rPr lang="en-IN" b="1" dirty="0" err="1"/>
              <a:t>MemoryHogApp</a:t>
            </a:r>
            <a:endParaRPr lang="en-IN" b="1" dirty="0"/>
          </a:p>
          <a:p>
            <a:r>
              <a:rPr lang="en-US" dirty="0"/>
              <a:t>Again, let it run for a similar amount of time and stop it. </a:t>
            </a:r>
          </a:p>
          <a:p>
            <a:r>
              <a:rPr lang="en-US" dirty="0"/>
              <a:t>Will now have a file named gc_serial.log.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6166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299D7-7077-E9BA-C216-F4A493EB0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2C11-D005-6DCE-1F2B-20D6D7EE0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GC Logs with </a:t>
            </a:r>
            <a:r>
              <a:rPr lang="en-US" b="1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EBB9-ED25-0062-778D-9483FE7E0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dirty="0"/>
              <a:t>This tool helps you visualize the GC behavior over time.</a:t>
            </a:r>
          </a:p>
          <a:p>
            <a:r>
              <a:rPr lang="en-US" b="1" dirty="0"/>
              <a:t>Launch </a:t>
            </a:r>
            <a:r>
              <a:rPr lang="en-US" b="1" dirty="0" err="1"/>
              <a:t>GCViewer</a:t>
            </a:r>
            <a:r>
              <a:rPr lang="en-US" b="1" dirty="0"/>
              <a:t>:</a:t>
            </a:r>
          </a:p>
          <a:p>
            <a:r>
              <a:rPr lang="en-US" b="1" dirty="0"/>
              <a:t>Open and Analyze gc_g1.log:</a:t>
            </a:r>
            <a:endParaRPr lang="en-US" dirty="0"/>
          </a:p>
          <a:p>
            <a:pPr lvl="1"/>
            <a:r>
              <a:rPr lang="en-US" dirty="0"/>
              <a:t>Go to File &gt; Open File... and select gc_g1.log.</a:t>
            </a:r>
          </a:p>
          <a:p>
            <a:pPr lvl="1"/>
            <a:r>
              <a:rPr lang="en-US" b="1" dirty="0"/>
              <a:t>What to look for:</a:t>
            </a:r>
            <a:endParaRPr lang="en-US" dirty="0"/>
          </a:p>
          <a:p>
            <a:pPr lvl="2"/>
            <a:r>
              <a:rPr lang="en-US" b="1" dirty="0"/>
              <a:t>Chart:</a:t>
            </a:r>
            <a:r>
              <a:rPr lang="en-US" dirty="0"/>
              <a:t> You'll see the classic "sawtooth" pattern. The heap usage grows, a GC runs, and it drops. </a:t>
            </a:r>
          </a:p>
          <a:p>
            <a:pPr lvl="2"/>
            <a:r>
              <a:rPr lang="en-US" b="1" dirty="0"/>
              <a:t>Crucially, notice the blue line (Total Heap Used) baseline is steadily rising.</a:t>
            </a:r>
            <a:r>
              <a:rPr lang="en-US" dirty="0"/>
              <a:t> This is a huge red flag for a memory leak.</a:t>
            </a:r>
          </a:p>
          <a:p>
            <a:pPr lvl="2"/>
            <a:r>
              <a:rPr lang="en-US" b="1" dirty="0"/>
              <a:t>Metrics (Right Panel):</a:t>
            </a:r>
            <a:r>
              <a:rPr lang="en-US" dirty="0"/>
              <a:t> Look at </a:t>
            </a:r>
            <a:r>
              <a:rPr lang="en-US" dirty="0">
                <a:solidFill>
                  <a:srgbClr val="FF0000"/>
                </a:solidFill>
              </a:rPr>
              <a:t>Throughput</a:t>
            </a:r>
            <a:r>
              <a:rPr lang="en-US" dirty="0"/>
              <a:t>. It should be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/>
              <a:t> (e.g., &gt; 98%). </a:t>
            </a:r>
          </a:p>
          <a:p>
            <a:pPr lvl="2"/>
            <a:r>
              <a:rPr lang="en-US" dirty="0"/>
              <a:t>Look at Pause GC -&gt; Max. This shows the longest pause time, which G1 tries to keep low.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736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C052-8877-844F-3743-5E0E73A32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EC4AF-D58E-A6CB-659A-6D7F2815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GC Logs with </a:t>
            </a:r>
            <a:r>
              <a:rPr lang="en-US" b="1" dirty="0" err="1"/>
              <a:t>GCViewer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DA497-FB14-5C08-D978-21AEE5416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Open and Analyze gc_serial.log:</a:t>
            </a:r>
            <a:endParaRPr lang="en-US" sz="2000" dirty="0"/>
          </a:p>
          <a:p>
            <a:pPr lvl="1"/>
            <a:r>
              <a:rPr lang="en-US" sz="1800" dirty="0"/>
              <a:t>Open a new </a:t>
            </a:r>
            <a:r>
              <a:rPr lang="en-US" sz="1800" dirty="0" err="1"/>
              <a:t>GCViewer</a:t>
            </a:r>
            <a:r>
              <a:rPr lang="en-US" sz="1800" dirty="0"/>
              <a:t> window and load gc_serial.log.</a:t>
            </a:r>
          </a:p>
          <a:p>
            <a:pPr lvl="1"/>
            <a:r>
              <a:rPr lang="en-US" sz="1800" b="1" dirty="0"/>
              <a:t>What to look for (and compare):</a:t>
            </a:r>
            <a:endParaRPr lang="en-US" sz="1800" dirty="0"/>
          </a:p>
          <a:p>
            <a:pPr lvl="2"/>
            <a:r>
              <a:rPr lang="en-US" sz="1600" b="1" dirty="0"/>
              <a:t>Chart:</a:t>
            </a:r>
            <a:r>
              <a:rPr lang="en-US" sz="1600" dirty="0"/>
              <a:t> The pattern will be similar, but the drops (Full GCs) might be more drastic and less frequent. </a:t>
            </a:r>
          </a:p>
          <a:p>
            <a:pPr lvl="3"/>
            <a:r>
              <a:rPr lang="en-US" sz="1400" dirty="0"/>
              <a:t>Rising baseline will still be there.</a:t>
            </a:r>
          </a:p>
          <a:p>
            <a:pPr lvl="2"/>
            <a:r>
              <a:rPr lang="en-US" sz="1600" b="1" dirty="0"/>
              <a:t>Metrics (Right Panel):</a:t>
            </a:r>
            <a:r>
              <a:rPr lang="en-US" sz="1600" dirty="0"/>
              <a:t> Compare Throughput to G1. </a:t>
            </a:r>
          </a:p>
          <a:p>
            <a:pPr lvl="2"/>
            <a:r>
              <a:rPr lang="en-US" sz="1600" dirty="0"/>
              <a:t>It will likely be lower. </a:t>
            </a:r>
          </a:p>
          <a:p>
            <a:pPr lvl="2"/>
            <a:r>
              <a:rPr lang="en-US" sz="1600" dirty="0"/>
              <a:t>Compare Pause GC -&gt; Max. </a:t>
            </a:r>
          </a:p>
          <a:p>
            <a:pPr lvl="2"/>
            <a:r>
              <a:rPr lang="en-US" sz="1600" dirty="0"/>
              <a:t>The maximum pause time for the Serial GC will be </a:t>
            </a:r>
            <a:r>
              <a:rPr lang="en-US" sz="1600" b="1" dirty="0"/>
              <a:t>significantly longer</a:t>
            </a:r>
            <a:r>
              <a:rPr lang="en-US" sz="1600" dirty="0"/>
              <a:t> than for G1. This is the "stop-the-world" pause in action.</a:t>
            </a:r>
          </a:p>
        </p:txBody>
      </p:sp>
    </p:spTree>
    <p:extLst>
      <p:ext uri="{BB962C8B-B14F-4D97-AF65-F5344CB8AC3E}">
        <p14:creationId xmlns:p14="http://schemas.microsoft.com/office/powerpoint/2010/main" val="3736368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4ED81-9FC1-CABE-6568-153E339A2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2438C-9164-B0B2-B8E7-9B497976E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GCViewer</a:t>
            </a:r>
            <a:r>
              <a:rPr lang="en-US" b="1" dirty="0"/>
              <a:t> Takeaway: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9084-B652-9307-9515-CA6C5ADFF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dirty="0" err="1"/>
              <a:t>GCViewer</a:t>
            </a:r>
            <a:r>
              <a:rPr lang="en-US" dirty="0"/>
              <a:t> is like an EKG for your application. It shows you the </a:t>
            </a:r>
            <a:r>
              <a:rPr lang="en-US" i="1" dirty="0"/>
              <a:t>symptoms</a:t>
            </a:r>
            <a:r>
              <a:rPr lang="en-US" dirty="0"/>
              <a:t> and the </a:t>
            </a:r>
            <a:r>
              <a:rPr lang="en-US" i="1" dirty="0"/>
              <a:t>rhythm</a:t>
            </a:r>
            <a:r>
              <a:rPr lang="en-US" dirty="0"/>
              <a:t> of memory management. </a:t>
            </a:r>
          </a:p>
          <a:p>
            <a:pPr marL="0" indent="0">
              <a:buNone/>
            </a:pPr>
            <a:r>
              <a:rPr lang="en-US" dirty="0"/>
              <a:t>Learnings :</a:t>
            </a:r>
          </a:p>
          <a:p>
            <a:r>
              <a:rPr lang="en-US" dirty="0"/>
              <a:t>Our application has a </a:t>
            </a:r>
            <a:r>
              <a:rPr lang="en-US" b="1" dirty="0"/>
              <a:t>memory leak</a:t>
            </a:r>
            <a:r>
              <a:rPr lang="en-US" dirty="0"/>
              <a:t> (the heap baseline is not stable).</a:t>
            </a:r>
          </a:p>
          <a:p>
            <a:r>
              <a:rPr lang="en-US" b="1" dirty="0"/>
              <a:t>G1 GC provides better throughput and much shorter pause times</a:t>
            </a:r>
            <a:r>
              <a:rPr lang="en-US" dirty="0"/>
              <a:t> than Serial GC for this workload, making the application more responsive.</a:t>
            </a:r>
          </a:p>
          <a:p>
            <a:r>
              <a:rPr lang="en-US" dirty="0" err="1"/>
              <a:t>GCViewer</a:t>
            </a:r>
            <a:r>
              <a:rPr lang="en-US" dirty="0"/>
              <a:t> told us </a:t>
            </a:r>
            <a:r>
              <a:rPr lang="en-US" b="1" dirty="0"/>
              <a:t>THAT</a:t>
            </a:r>
            <a:r>
              <a:rPr lang="en-US" dirty="0"/>
              <a:t> we have a problem, but not </a:t>
            </a:r>
            <a:r>
              <a:rPr lang="en-US" b="1" dirty="0"/>
              <a:t>WHAT</a:t>
            </a:r>
            <a:r>
              <a:rPr lang="en-US" dirty="0"/>
              <a:t> the problem is. For that, we need 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265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83649-1AEC-F177-D954-6B4CDEA0C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48ACD-D01E-50DF-3D40-EF97A63D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Generate a Heap Dump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0FD1B-84D9-587D-3E45-49894531A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dirty="0"/>
              <a:t>Run the application until it dies and generates a memory snapshot for us. </a:t>
            </a:r>
          </a:p>
          <a:p>
            <a:r>
              <a:rPr lang="en-US" dirty="0"/>
              <a:t>Use -XX:+</a:t>
            </a:r>
            <a:r>
              <a:rPr lang="en-US" dirty="0" err="1"/>
              <a:t>HeapDumpOnOutOfMemoryError</a:t>
            </a:r>
            <a:r>
              <a:rPr lang="en-US" dirty="0"/>
              <a:t> flag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# We use G1, but any GC will work. The key is the </a:t>
            </a:r>
            <a:r>
              <a:rPr lang="en-US" dirty="0" err="1"/>
              <a:t>HeapDump</a:t>
            </a:r>
            <a:r>
              <a:rPr lang="en-US" dirty="0"/>
              <a:t> flag.</a:t>
            </a:r>
          </a:p>
          <a:p>
            <a:r>
              <a:rPr lang="en-US" dirty="0"/>
              <a:t># This will create a file like '</a:t>
            </a:r>
            <a:r>
              <a:rPr lang="en-US" dirty="0" err="1"/>
              <a:t>java_pidXXXX.hprof</a:t>
            </a:r>
            <a:r>
              <a:rPr lang="en-US" dirty="0"/>
              <a:t>' when the app crashes.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java -Xmx256m -XX:+UseG1GC -XX:+</a:t>
            </a:r>
            <a:r>
              <a:rPr lang="en-US" b="1" dirty="0" err="1">
                <a:solidFill>
                  <a:srgbClr val="FF0000"/>
                </a:solidFill>
              </a:rPr>
              <a:t>HeapDumpOnOutOfMemoryError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MemoryHogApp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Let this run. </a:t>
            </a:r>
          </a:p>
          <a:p>
            <a:r>
              <a:rPr lang="en-US" dirty="0"/>
              <a:t>Will print output and eventually crash with an </a:t>
            </a:r>
            <a:r>
              <a:rPr lang="en-US" dirty="0" err="1"/>
              <a:t>java.lang.OutOfMemoryError</a:t>
            </a:r>
            <a:r>
              <a:rPr lang="en-US" dirty="0"/>
              <a:t>: Java heap space error. </a:t>
            </a:r>
          </a:p>
          <a:p>
            <a:r>
              <a:rPr lang="en-US" dirty="0"/>
              <a:t>When it does, a file named </a:t>
            </a:r>
            <a:r>
              <a:rPr lang="en-US" dirty="0" err="1"/>
              <a:t>java_pidXXXX.hprof</a:t>
            </a:r>
            <a:r>
              <a:rPr lang="en-US" dirty="0"/>
              <a:t> will be created in the same directory. This file is your heap dump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68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2C252-9897-E39D-8016-B851AF36A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2F59B-236E-803B-EA85-41A5648DF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Analyze the Heap Dump with Eclipse MAT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90D1-5C5F-3DB8-B422-3C80AA921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41542" cy="3816859"/>
          </a:xfrm>
        </p:spPr>
        <p:txBody>
          <a:bodyPr/>
          <a:lstStyle/>
          <a:p>
            <a:r>
              <a:rPr lang="en-US" b="1" dirty="0"/>
              <a:t>Open the Heap Dump in Eclipse:</a:t>
            </a:r>
            <a:endParaRPr lang="en-US" dirty="0"/>
          </a:p>
          <a:p>
            <a:pPr lvl="1"/>
            <a:r>
              <a:rPr lang="en-US" dirty="0"/>
              <a:t>Switch to the "Memory Analysis" perspective (Window &gt; Perspective &gt; Open Perspective &gt; Other... &gt; Memory Analysis).</a:t>
            </a:r>
          </a:p>
          <a:p>
            <a:pPr lvl="1"/>
            <a:r>
              <a:rPr lang="en-US" dirty="0"/>
              <a:t>Click the "Open Heap Dump" icon, or File &gt; Open Heap Dump....</a:t>
            </a:r>
          </a:p>
          <a:p>
            <a:pPr lvl="1"/>
            <a:r>
              <a:rPr lang="en-US" dirty="0"/>
              <a:t>Select your </a:t>
            </a:r>
            <a:r>
              <a:rPr lang="en-US" dirty="0" err="1"/>
              <a:t>java_pidXXXX.hprof</a:t>
            </a:r>
            <a:r>
              <a:rPr lang="en-US" dirty="0"/>
              <a:t> file. MAT will take some time to parse it.</a:t>
            </a:r>
          </a:p>
          <a:p>
            <a:r>
              <a:rPr lang="en-US" b="1" dirty="0"/>
              <a:t>The Leak Suspects Report (The Magic Bullet):</a:t>
            </a:r>
            <a:endParaRPr lang="en-US" dirty="0"/>
          </a:p>
          <a:p>
            <a:pPr lvl="1"/>
            <a:r>
              <a:rPr lang="en-US" dirty="0"/>
              <a:t>After parsing, MAT will present you with a dialog. Choose the </a:t>
            </a:r>
            <a:r>
              <a:rPr lang="en-US" b="1" dirty="0"/>
              <a:t>"Leak Suspects Report"</a:t>
            </a:r>
            <a:r>
              <a:rPr lang="en-US" dirty="0"/>
              <a:t> and click Finish.</a:t>
            </a:r>
          </a:p>
          <a:p>
            <a:pPr lvl="1"/>
            <a:r>
              <a:rPr lang="en-US" dirty="0"/>
              <a:t>MAT will analyze the dump and present a pie chart. It will almost certainly identify one primary suspect.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70665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40</TotalTime>
  <Words>1930</Words>
  <Application>Microsoft Office PowerPoint</Application>
  <PresentationFormat>Widescreen</PresentationFormat>
  <Paragraphs>154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Century Gothic</vt:lpstr>
      <vt:lpstr>DM Mono</vt:lpstr>
      <vt:lpstr>Google Sans Text</vt:lpstr>
      <vt:lpstr>Wingdings 3</vt:lpstr>
      <vt:lpstr>Ion Boardroom</vt:lpstr>
      <vt:lpstr>GCViwerAndMatExample</vt:lpstr>
      <vt:lpstr>Example</vt:lpstr>
      <vt:lpstr>Scenario A: Run with G1 GC</vt:lpstr>
      <vt:lpstr>Scenario B: Run with Serial GC</vt:lpstr>
      <vt:lpstr>Analyze GC Logs with GCViewer</vt:lpstr>
      <vt:lpstr>Analyze GC Logs with GCViewer</vt:lpstr>
      <vt:lpstr>GCViewer Takeaway:</vt:lpstr>
      <vt:lpstr>Generate a Heap Dump</vt:lpstr>
      <vt:lpstr>Analyze the Heap Dump with Eclipse MAT</vt:lpstr>
      <vt:lpstr>Analyze the Heap Dump with Eclipse MAT</vt:lpstr>
      <vt:lpstr>Analyze the Heap Dump with Eclipse MAT</vt:lpstr>
      <vt:lpstr>MAT Takeaway:</vt:lpstr>
      <vt:lpstr>GCViewer vs. MAT</vt:lpstr>
      <vt:lpstr>Fixing the memory leak</vt:lpstr>
      <vt:lpstr>Root Cause</vt:lpstr>
      <vt:lpstr>Solution: Bounding the Cache</vt:lpstr>
      <vt:lpstr>Implementing the Fix</vt:lpstr>
      <vt:lpstr>Verify the Fix </vt:lpstr>
      <vt:lpstr>"Before" vs. "After":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10</cp:revision>
  <dcterms:created xsi:type="dcterms:W3CDTF">2025-07-10T01:14:36Z</dcterms:created>
  <dcterms:modified xsi:type="dcterms:W3CDTF">2025-07-10T01:54:55Z</dcterms:modified>
</cp:coreProperties>
</file>