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1" r:id="rId8"/>
    <p:sldId id="261" r:id="rId9"/>
    <p:sldId id="262" r:id="rId10"/>
    <p:sldId id="263" r:id="rId11"/>
    <p:sldId id="273" r:id="rId12"/>
    <p:sldId id="275" r:id="rId13"/>
    <p:sldId id="276" r:id="rId14"/>
    <p:sldId id="274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>
        <p:scale>
          <a:sx n="78" d="100"/>
          <a:sy n="78" d="100"/>
        </p:scale>
        <p:origin x="4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5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5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4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37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27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89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85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1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5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9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2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4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26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06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8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85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6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1194BF-F154-4721-A825-FA9F15A71DA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400AE5-EC7A-4886-8BE2-F855F4104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7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ustom%20Spans%20and%20Metrics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E&amp;q=https%3A%2F%2Fgithub.com%2Fopen-telemetry%2Fopentelemetry-java-instrumentation%2Frelea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766D-65BA-FE0A-D773-42BC13BB7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Telemetry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DE0FC-554F-009C-72E4-1C20E9CA6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Anju Munoth</a:t>
            </a:r>
          </a:p>
        </p:txBody>
      </p:sp>
    </p:spTree>
    <p:extLst>
      <p:ext uri="{BB962C8B-B14F-4D97-AF65-F5344CB8AC3E}">
        <p14:creationId xmlns:p14="http://schemas.microsoft.com/office/powerpoint/2010/main" val="422876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7AE8A-F8E9-AABF-7AE6-2F7DAC84A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4F9D-8EE0-D534-1DDB-C7279A88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Manual Instrumentation (Custom Telemetry)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202E-E830-898B-AE4F-EC748AF6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83348" cy="3870648"/>
          </a:xfrm>
        </p:spPr>
        <p:txBody>
          <a:bodyPr/>
          <a:lstStyle/>
          <a:p>
            <a:r>
              <a:rPr lang="en-US" dirty="0"/>
              <a:t>Auto-instrumentation is great, but what about your specific business logic? </a:t>
            </a:r>
          </a:p>
          <a:p>
            <a:r>
              <a:rPr lang="en-US" dirty="0"/>
              <a:t>What if you want to know how long the </a:t>
            </a:r>
            <a:r>
              <a:rPr lang="en-US" dirty="0" err="1"/>
              <a:t>createGreeting</a:t>
            </a:r>
            <a:r>
              <a:rPr lang="en-US" dirty="0"/>
              <a:t> method took, or you want to count how many times a specific type of user says hello?</a:t>
            </a:r>
          </a:p>
          <a:p>
            <a:r>
              <a:rPr lang="en-US" dirty="0"/>
              <a:t> That's where manual instrumentation comes in.</a:t>
            </a:r>
          </a:p>
          <a:p>
            <a:r>
              <a:rPr lang="en-US" b="1" dirty="0"/>
              <a:t>Custom Spans and Metrics to  Code: </a:t>
            </a:r>
            <a:r>
              <a:rPr lang="en-US" b="1" dirty="0">
                <a:hlinkClick r:id="rId2" action="ppaction://hlinkfile"/>
              </a:rPr>
              <a:t>Example</a:t>
            </a:r>
            <a:endParaRPr lang="en-US" b="1" dirty="0"/>
          </a:p>
          <a:p>
            <a:r>
              <a:rPr lang="en-US" dirty="0"/>
              <a:t>Now when you run your app again with the same agent, your traces will be </a:t>
            </a:r>
            <a:r>
              <a:rPr lang="en-US" b="1" dirty="0"/>
              <a:t>enriched</a:t>
            </a:r>
            <a:r>
              <a:rPr lang="en-US" dirty="0"/>
              <a:t> with your custom </a:t>
            </a:r>
            <a:r>
              <a:rPr lang="en-US" dirty="0" err="1"/>
              <a:t>createGreeting</a:t>
            </a:r>
            <a:r>
              <a:rPr lang="en-US" dirty="0"/>
              <a:t>-logic span, and your metrics backend will receive the </a:t>
            </a:r>
            <a:r>
              <a:rPr lang="en-US" dirty="0" err="1"/>
              <a:t>greetings.total</a:t>
            </a:r>
            <a:r>
              <a:rPr lang="en-US" dirty="0"/>
              <a:t> counter.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87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C116-4DE1-7425-C5F5-DF431BD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ACD6-D054-E326-5A55-8E8CA3FD5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31279" cy="403201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Represents a single, named, and timed unit of work</a:t>
            </a:r>
            <a:r>
              <a:rPr lang="en-US" dirty="0"/>
              <a:t>.</a:t>
            </a:r>
          </a:p>
          <a:p>
            <a:r>
              <a:rPr lang="en-US" dirty="0"/>
              <a:t>Simple Analogy: A Leg of a Journey</a:t>
            </a:r>
          </a:p>
          <a:p>
            <a:r>
              <a:rPr lang="en-US" dirty="0"/>
              <a:t>Think of a </a:t>
            </a:r>
            <a:r>
              <a:rPr lang="en-US" b="1" dirty="0"/>
              <a:t>Trace</a:t>
            </a:r>
            <a:r>
              <a:rPr lang="en-US" dirty="0"/>
              <a:t> as the entire end-to-end journey of a package you ordered online. It starts when you click "buy" and ends when it arrives at your door.</a:t>
            </a:r>
          </a:p>
          <a:p>
            <a:r>
              <a:rPr lang="en-US" b="1" dirty="0"/>
              <a:t>Span</a:t>
            </a:r>
            <a:r>
              <a:rPr lang="en-US" dirty="0"/>
              <a:t> is a single, distinct step or "leg" of that journey. For example:</a:t>
            </a:r>
          </a:p>
          <a:p>
            <a:r>
              <a:rPr lang="en-US" dirty="0"/>
              <a:t>Span 1: "Order processed by warehouse" (Duration: 2 hours)</a:t>
            </a:r>
          </a:p>
          <a:p>
            <a:r>
              <a:rPr lang="en-US" dirty="0"/>
              <a:t>Span 2: "Package loaded onto truck" (Duration: 15 minutes)</a:t>
            </a:r>
          </a:p>
          <a:p>
            <a:r>
              <a:rPr lang="en-US" dirty="0"/>
              <a:t>Span 3: "Truck travels from Chicago to New York" (Duration: 12 hours)</a:t>
            </a:r>
          </a:p>
          <a:p>
            <a:r>
              <a:rPr lang="en-US" dirty="0"/>
              <a:t>Span 4: "Package out for delivery" (Duration: 3 hours)</a:t>
            </a:r>
          </a:p>
          <a:p>
            <a:r>
              <a:rPr lang="en-US" dirty="0"/>
              <a:t>Each span represents a specific operation, and it has a start time and an end time. </a:t>
            </a:r>
          </a:p>
          <a:p>
            <a:r>
              <a:rPr lang="en-US" dirty="0"/>
              <a:t>When you put all the spans together in order, you get the complete picture of the journey—the Trace.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83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4138-7534-D039-53A8-B31F6D76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C95D-B980-06AB-5574-EFAA0B1C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26389" cy="38755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Two main spans that were created when a request hit http://localhost:8080/hello/world:</a:t>
            </a:r>
            <a:endParaRPr lang="en-US" b="1" dirty="0"/>
          </a:p>
          <a:p>
            <a:r>
              <a:rPr lang="en-US" b="1" dirty="0"/>
              <a:t>Parent Span (Created Automatically):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OpenTelemetry</a:t>
            </a:r>
            <a:r>
              <a:rPr lang="en-US" dirty="0"/>
              <a:t> Java Agent saw the incoming HTTP request.</a:t>
            </a:r>
          </a:p>
          <a:p>
            <a:pPr lvl="1"/>
            <a:r>
              <a:rPr lang="en-US" dirty="0"/>
              <a:t>It automatically started a span to represent the </a:t>
            </a:r>
            <a:r>
              <a:rPr lang="en-US" i="1" dirty="0"/>
              <a:t>entire</a:t>
            </a:r>
            <a:r>
              <a:rPr lang="en-US" dirty="0"/>
              <a:t> operation of handling that HTTP request.</a:t>
            </a:r>
          </a:p>
          <a:p>
            <a:pPr lvl="1"/>
            <a:r>
              <a:rPr lang="en-US" b="1" dirty="0"/>
              <a:t>Name:</a:t>
            </a:r>
            <a:r>
              <a:rPr lang="en-US" dirty="0"/>
              <a:t> GET /hello/{name} (or similar)</a:t>
            </a:r>
          </a:p>
          <a:p>
            <a:pPr lvl="1"/>
            <a:r>
              <a:rPr lang="en-US" b="1" dirty="0"/>
              <a:t>Start Time:</a:t>
            </a:r>
            <a:r>
              <a:rPr lang="en-US" dirty="0"/>
              <a:t> When the request first hit the server.</a:t>
            </a:r>
          </a:p>
          <a:p>
            <a:pPr lvl="1"/>
            <a:r>
              <a:rPr lang="en-US" b="1" dirty="0"/>
              <a:t>End Time:</a:t>
            </a:r>
            <a:r>
              <a:rPr lang="en-US" dirty="0"/>
              <a:t> When the server sent the final response.</a:t>
            </a:r>
          </a:p>
          <a:p>
            <a:r>
              <a:rPr lang="en-US" b="1" dirty="0"/>
              <a:t>Child Span (The one we created manually):</a:t>
            </a:r>
            <a:endParaRPr lang="en-US" dirty="0"/>
          </a:p>
          <a:p>
            <a:r>
              <a:rPr lang="en-US" dirty="0"/>
              <a:t>Inside our </a:t>
            </a:r>
            <a:r>
              <a:rPr lang="en-US" dirty="0" err="1"/>
              <a:t>createGreeting</a:t>
            </a:r>
            <a:r>
              <a:rPr lang="en-US" dirty="0"/>
              <a:t> method, we wrote this code:</a:t>
            </a:r>
          </a:p>
          <a:p>
            <a:pPr marL="0" indent="0">
              <a:buNone/>
            </a:pPr>
            <a:r>
              <a:rPr lang="en-US" dirty="0"/>
              <a:t>Span </a:t>
            </a:r>
            <a:r>
              <a:rPr lang="en-US" dirty="0" err="1"/>
              <a:t>span</a:t>
            </a:r>
            <a:r>
              <a:rPr lang="en-US" dirty="0"/>
              <a:t> = </a:t>
            </a:r>
            <a:r>
              <a:rPr lang="en-US" dirty="0" err="1"/>
              <a:t>tracer.spanBuilder</a:t>
            </a:r>
            <a:r>
              <a:rPr lang="en-US" dirty="0"/>
              <a:t>("</a:t>
            </a:r>
            <a:r>
              <a:rPr lang="en-US" dirty="0" err="1"/>
              <a:t>createGreeting</a:t>
            </a:r>
            <a:r>
              <a:rPr lang="en-US" dirty="0"/>
              <a:t>-logic").</a:t>
            </a:r>
            <a:r>
              <a:rPr lang="en-US" dirty="0" err="1"/>
              <a:t>startSpan</a:t>
            </a:r>
            <a:r>
              <a:rPr lang="en-US" dirty="0"/>
              <a:t>(); // ... work is done here ... </a:t>
            </a:r>
            <a:r>
              <a:rPr lang="en-US" dirty="0" err="1"/>
              <a:t>span.end</a:t>
            </a:r>
            <a:r>
              <a:rPr lang="en-US" dirty="0"/>
              <a:t>();</a:t>
            </a:r>
          </a:p>
          <a:p>
            <a:r>
              <a:rPr lang="en-US" dirty="0"/>
              <a:t>created a </a:t>
            </a:r>
            <a:r>
              <a:rPr lang="en-US" i="1" dirty="0"/>
              <a:t>new</a:t>
            </a:r>
            <a:r>
              <a:rPr lang="en-US" dirty="0"/>
              <a:t> span nested inside the parent span.</a:t>
            </a:r>
          </a:p>
          <a:p>
            <a:r>
              <a:rPr lang="en-US" b="1" dirty="0"/>
              <a:t>Name:</a:t>
            </a:r>
            <a:r>
              <a:rPr lang="en-US" dirty="0"/>
              <a:t> </a:t>
            </a:r>
            <a:r>
              <a:rPr lang="en-US" dirty="0" err="1"/>
              <a:t>createGreeting</a:t>
            </a:r>
            <a:r>
              <a:rPr lang="en-US" dirty="0"/>
              <a:t>-logic</a:t>
            </a:r>
          </a:p>
          <a:p>
            <a:r>
              <a:rPr lang="en-US" b="1" dirty="0"/>
              <a:t>Start Time:</a:t>
            </a:r>
            <a:r>
              <a:rPr lang="en-US" dirty="0"/>
              <a:t> Just before </a:t>
            </a:r>
            <a:r>
              <a:rPr lang="en-US" dirty="0" err="1"/>
              <a:t>Thread.sleep</a:t>
            </a:r>
            <a:r>
              <a:rPr lang="en-US" dirty="0"/>
              <a:t>(150) was called.</a:t>
            </a:r>
          </a:p>
          <a:p>
            <a:r>
              <a:rPr lang="en-US" b="1" dirty="0"/>
              <a:t>End Time:</a:t>
            </a:r>
            <a:r>
              <a:rPr lang="en-US" dirty="0"/>
              <a:t> Just after the greeting string was created.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10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2B93-95C5-4FD0-A338-83CDB8B3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9008-EE56-826F-4DC4-90B4D66A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786034" cy="4007563"/>
          </a:xfrm>
        </p:spPr>
        <p:txBody>
          <a:bodyPr/>
          <a:lstStyle/>
          <a:p>
            <a:r>
              <a:rPr lang="en-US" b="1" dirty="0"/>
              <a:t>Spans allow you to pinpoint performance bottlenecks.</a:t>
            </a:r>
            <a:endParaRPr lang="en-US" dirty="0"/>
          </a:p>
          <a:p>
            <a:r>
              <a:rPr lang="en-US" dirty="0"/>
              <a:t>Without spans, you would only know that the request to /hello/world took 160ms. You wouldn't know </a:t>
            </a:r>
            <a:r>
              <a:rPr lang="en-US" i="1" dirty="0"/>
              <a:t>why</a:t>
            </a:r>
            <a:r>
              <a:rPr lang="en-US" dirty="0"/>
              <a:t>.</a:t>
            </a:r>
          </a:p>
          <a:p>
            <a:r>
              <a:rPr lang="en-US" dirty="0"/>
              <a:t>With spans, you can see the breakdown of that 160ms. </a:t>
            </a:r>
          </a:p>
          <a:p>
            <a:r>
              <a:rPr lang="en-US" dirty="0"/>
              <a:t>If the </a:t>
            </a:r>
            <a:r>
              <a:rPr lang="en-US" dirty="0" err="1"/>
              <a:t>createGreeting</a:t>
            </a:r>
            <a:r>
              <a:rPr lang="en-US" dirty="0"/>
              <a:t>-logic span was nested inside another span called database-lookup that took only 5ms, you would instantly know that your business logic is the slow part, not your database. </a:t>
            </a:r>
          </a:p>
          <a:p>
            <a:r>
              <a:rPr lang="en-US" dirty="0"/>
              <a:t>This is the fundamental power of distributed tracing.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90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F85F-5DEC-6C0A-B8B2-C4FCCFEB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Anatomy of a Span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069E05-05E9-4F8E-8CA9-9622A1DA8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40138"/>
              </p:ext>
            </p:extLst>
          </p:nvPr>
        </p:nvGraphicFramePr>
        <p:xfrm>
          <a:off x="557441" y="2603500"/>
          <a:ext cx="10923900" cy="390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031">
                  <a:extLst>
                    <a:ext uri="{9D8B030D-6E8A-4147-A177-3AD203B41FA5}">
                      <a16:colId xmlns:a16="http://schemas.microsoft.com/office/drawing/2014/main" val="549952895"/>
                    </a:ext>
                  </a:extLst>
                </a:gridCol>
                <a:gridCol w="4842569">
                  <a:extLst>
                    <a:ext uri="{9D8B030D-6E8A-4147-A177-3AD203B41FA5}">
                      <a16:colId xmlns:a16="http://schemas.microsoft.com/office/drawing/2014/main" val="1749426762"/>
                    </a:ext>
                  </a:extLst>
                </a:gridCol>
                <a:gridCol w="3641300">
                  <a:extLst>
                    <a:ext uri="{9D8B030D-6E8A-4147-A177-3AD203B41FA5}">
                      <a16:colId xmlns:a16="http://schemas.microsoft.com/office/drawing/2014/main" val="186305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Google Sans Text"/>
                        </a:rPr>
                        <a:t>Component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Description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Example from our Code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5005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Operation Name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A human-readable name for the unit of work.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0">
                          <a:effectLst/>
                          <a:latin typeface="DM Mono" panose="020B0509040201040103" pitchFamily="49" charset="0"/>
                        </a:rPr>
                        <a:t>"createGreeting-logic"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78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Start/End Timestamps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The precise time the operation began and ended. The difference is the </a:t>
                      </a:r>
                      <a:r>
                        <a:rPr lang="en-US" b="1">
                          <a:effectLst/>
                          <a:latin typeface="Google Sans Text"/>
                        </a:rPr>
                        <a:t>duration</a:t>
                      </a:r>
                      <a:r>
                        <a:rPr lang="en-US" b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This is how we knew the span took ~152ms.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1765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Parent-Child ID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Each span has a unique ID and knows the ID of its parent. This is how the waterfall structure is built.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The </a:t>
                      </a:r>
                      <a:r>
                        <a:rPr lang="en-US" b="0">
                          <a:effectLst/>
                          <a:latin typeface="DM Mono" panose="020B0509040201040103" pitchFamily="49" charset="0"/>
                        </a:rPr>
                        <a:t>createGreeting-logic</a:t>
                      </a:r>
                      <a:r>
                        <a:rPr lang="en-US" b="0">
                          <a:effectLst/>
                          <a:latin typeface="Google Sans Text"/>
                        </a:rPr>
                        <a:t> span knows its parent is the </a:t>
                      </a:r>
                      <a:r>
                        <a:rPr lang="en-US" b="0">
                          <a:effectLst/>
                          <a:latin typeface="DM Mono" panose="020B0509040201040103" pitchFamily="49" charset="0"/>
                        </a:rPr>
                        <a:t>GET /hello/{name}</a:t>
                      </a:r>
                      <a:r>
                        <a:rPr lang="en-US" b="0">
                          <a:effectLst/>
                          <a:latin typeface="Google Sans Text"/>
                        </a:rPr>
                        <a:t> span.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83168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Attributes (Tags)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Key-value pairs that add context to the operation. This makes your traces searchable and filterable.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DM Mono" panose="020B0509040201040103" pitchFamily="49" charset="0"/>
                        </a:rPr>
                        <a:t>user.name = "world"</a:t>
                      </a:r>
                      <a:r>
                        <a:rPr lang="en-US" b="0">
                          <a:effectLst/>
                          <a:latin typeface="Google Sans Text"/>
                        </a:rPr>
                        <a:t> &lt;br&gt; </a:t>
                      </a:r>
                      <a:r>
                        <a:rPr lang="en-US" b="0">
                          <a:effectLst/>
                          <a:latin typeface="DM Mono" panose="020B0509040201040103" pitchFamily="49" charset="0"/>
                        </a:rPr>
                        <a:t>greeting.name.length = 5</a:t>
                      </a:r>
                      <a:endParaRPr lang="en-US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94473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Status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Indicates whether the operation completed successfully or with an error.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In our </a:t>
                      </a:r>
                      <a:r>
                        <a:rPr lang="en-US" b="0">
                          <a:effectLst/>
                          <a:latin typeface="DM Mono" panose="020B0509040201040103" pitchFamily="49" charset="0"/>
                        </a:rPr>
                        <a:t>catch</a:t>
                      </a:r>
                      <a:r>
                        <a:rPr lang="en-US" b="0">
                          <a:effectLst/>
                          <a:latin typeface="Google Sans Text"/>
                        </a:rPr>
                        <a:t> block, we set the status to </a:t>
                      </a:r>
                      <a:r>
                        <a:rPr lang="en-US" b="0">
                          <a:effectLst/>
                          <a:latin typeface="DM Mono" panose="020B0509040201040103" pitchFamily="49" charset="0"/>
                        </a:rPr>
                        <a:t>ERROR</a:t>
                      </a:r>
                      <a:r>
                        <a:rPr lang="en-US" b="0">
                          <a:effectLst/>
                          <a:latin typeface="Google Sans Text"/>
                        </a:rPr>
                        <a:t> (</a:t>
                      </a:r>
                      <a:r>
                        <a:rPr lang="en-US" b="0">
                          <a:effectLst/>
                          <a:latin typeface="DM Mono" panose="020B0509040201040103" pitchFamily="49" charset="0"/>
                        </a:rPr>
                        <a:t>span.setStatus(StatusCode.ERROR, ...)</a:t>
                      </a:r>
                      <a:r>
                        <a:rPr lang="en-US" b="0">
                          <a:effectLst/>
                          <a:latin typeface="Google Sans Text"/>
                        </a:rPr>
                        <a:t>).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8873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Events (Logs)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Time-stamped log messages attached directly to the span. Useful for recording specific moments </a:t>
                      </a:r>
                      <a:r>
                        <a:rPr lang="en-US" b="0" i="1">
                          <a:effectLst/>
                          <a:latin typeface="Google Sans Text"/>
                        </a:rPr>
                        <a:t>within</a:t>
                      </a:r>
                      <a:r>
                        <a:rPr lang="en-US" b="0">
                          <a:effectLst/>
                          <a:latin typeface="Google Sans Text"/>
                        </a:rPr>
                        <a:t> an operation.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Google Sans Text"/>
                        </a:rPr>
                        <a:t>(We didn't add any, but you could add an event like </a:t>
                      </a:r>
                      <a:r>
                        <a:rPr lang="en-US" b="0" dirty="0" err="1">
                          <a:effectLst/>
                          <a:latin typeface="DM Mono" panose="020B0509040201040103" pitchFamily="49" charset="0"/>
                        </a:rPr>
                        <a:t>span.addEvent</a:t>
                      </a:r>
                      <a:r>
                        <a:rPr lang="en-US" b="0" dirty="0">
                          <a:effectLst/>
                          <a:latin typeface="DM Mono" panose="020B0509040201040103" pitchFamily="49" charset="0"/>
                        </a:rPr>
                        <a:t>("Greeting calculation started")</a:t>
                      </a:r>
                      <a:r>
                        <a:rPr lang="en-US" b="0" dirty="0">
                          <a:effectLst/>
                          <a:latin typeface="Google Sans Text"/>
                        </a:rPr>
                        <a:t>).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40919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00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B8373-A99D-D544-2428-BA256D385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C81F-0896-12DE-6B7A-3729D34C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Ecosystem: Where Data Goes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78E2-DFFF-8207-E14B-183C8996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83348" cy="3870648"/>
          </a:xfrm>
        </p:spPr>
        <p:txBody>
          <a:bodyPr>
            <a:normAutofit/>
          </a:bodyPr>
          <a:lstStyle/>
          <a:p>
            <a:r>
              <a:rPr lang="en-US" dirty="0"/>
              <a:t>Collecting telemetry is only half the battle. Need tools to store, query, and visualize it.</a:t>
            </a:r>
          </a:p>
          <a:p>
            <a:r>
              <a:rPr lang="en-US" b="1" dirty="0"/>
              <a:t>For Logs:</a:t>
            </a:r>
            <a:r>
              <a:rPr lang="en-US" dirty="0"/>
              <a:t> </a:t>
            </a:r>
            <a:r>
              <a:rPr lang="en-US" b="1" dirty="0"/>
              <a:t>ELK Stack</a:t>
            </a:r>
            <a:r>
              <a:rPr lang="en-US" dirty="0"/>
              <a:t> (Elasticsearch, Logstash, Kibana), </a:t>
            </a:r>
            <a:r>
              <a:rPr lang="en-US" b="1" dirty="0"/>
              <a:t>Loki</a:t>
            </a:r>
            <a:r>
              <a:rPr lang="en-US" dirty="0"/>
              <a:t>, Splunk.</a:t>
            </a:r>
          </a:p>
          <a:p>
            <a:r>
              <a:rPr lang="en-US" b="1" dirty="0"/>
              <a:t>For Metrics:</a:t>
            </a:r>
            <a:r>
              <a:rPr lang="en-US" dirty="0"/>
              <a:t> </a:t>
            </a:r>
            <a:r>
              <a:rPr lang="en-US" b="1" dirty="0"/>
              <a:t>Prometheus</a:t>
            </a:r>
            <a:r>
              <a:rPr lang="en-US" dirty="0"/>
              <a:t> (storage) + </a:t>
            </a:r>
            <a:r>
              <a:rPr lang="en-US" b="1" dirty="0"/>
              <a:t>Grafana</a:t>
            </a:r>
            <a:r>
              <a:rPr lang="en-US" dirty="0"/>
              <a:t> (visualization) is the most popular open-source combination.</a:t>
            </a:r>
          </a:p>
          <a:p>
            <a:r>
              <a:rPr lang="en-US" b="1" dirty="0"/>
              <a:t>For Traces:</a:t>
            </a:r>
            <a:r>
              <a:rPr lang="en-US" dirty="0"/>
              <a:t> </a:t>
            </a:r>
            <a:r>
              <a:rPr lang="en-US" b="1" dirty="0"/>
              <a:t>Jaeger</a:t>
            </a:r>
            <a:r>
              <a:rPr lang="en-US" dirty="0"/>
              <a:t> and </a:t>
            </a:r>
            <a:r>
              <a:rPr lang="en-US" b="1" dirty="0"/>
              <a:t>Zipkin</a:t>
            </a:r>
            <a:r>
              <a:rPr lang="en-US" dirty="0"/>
              <a:t> are popular open-source choices.</a:t>
            </a:r>
          </a:p>
          <a:p>
            <a:r>
              <a:rPr lang="en-US" b="1" dirty="0"/>
              <a:t>All-in-One Platforms:</a:t>
            </a:r>
            <a:r>
              <a:rPr lang="en-US" dirty="0"/>
              <a:t> Services like </a:t>
            </a:r>
            <a:r>
              <a:rPr lang="en-US" b="1" dirty="0"/>
              <a:t>Datadog</a:t>
            </a:r>
            <a:r>
              <a:rPr lang="en-US" dirty="0"/>
              <a:t>, </a:t>
            </a:r>
            <a:r>
              <a:rPr lang="en-US" b="1" dirty="0"/>
              <a:t>New Relic</a:t>
            </a:r>
            <a:r>
              <a:rPr lang="en-US" dirty="0"/>
              <a:t>, and </a:t>
            </a:r>
            <a:r>
              <a:rPr lang="en-US" b="1" dirty="0"/>
              <a:t>Honeycomb</a:t>
            </a:r>
            <a:r>
              <a:rPr lang="en-US" dirty="0"/>
              <a:t> provide a unified solution for all three pillars.</a:t>
            </a:r>
          </a:p>
          <a:p>
            <a:r>
              <a:rPr lang="en-US" dirty="0"/>
              <a:t>Your </a:t>
            </a:r>
            <a:r>
              <a:rPr lang="en-US" dirty="0" err="1"/>
              <a:t>OpenTelemetry</a:t>
            </a:r>
            <a:r>
              <a:rPr lang="en-US" dirty="0"/>
              <a:t> setup simply uses an </a:t>
            </a:r>
            <a:r>
              <a:rPr lang="en-US" b="1" dirty="0"/>
              <a:t>exporter</a:t>
            </a:r>
            <a:r>
              <a:rPr lang="en-US" dirty="0"/>
              <a:t> to send the data to the backend you choose. This gives you the flexibility to change backends without ever changing your application's instrumentation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90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ED0F4-24E4-BFA5-3118-383BC84FD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C022-E968-9363-1A83-C29D20B0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F521-91E9-0CA5-4710-B0F8DE24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83348" cy="38706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Distributed tracing is a method of tracking a single request as it travels across multiple services in a distributed system.</a:t>
            </a:r>
            <a:endParaRPr lang="en-US" dirty="0"/>
          </a:p>
          <a:p>
            <a:r>
              <a:rPr lang="en-US" dirty="0"/>
              <a:t>Stitches together the individual spans from each service to create one complete, end-to-end view of the request's entire journey.</a:t>
            </a:r>
          </a:p>
          <a:p>
            <a:r>
              <a:rPr lang="en-US" b="1" dirty="0"/>
              <a:t>The Best Analogy: A Package Tracking System</a:t>
            </a:r>
            <a:endParaRPr lang="en-US" dirty="0"/>
          </a:p>
          <a:p>
            <a:r>
              <a:rPr lang="en-US" b="1" dirty="0"/>
              <a:t>Trace:</a:t>
            </a:r>
            <a:r>
              <a:rPr lang="en-US" dirty="0"/>
              <a:t> The entire journey of your package from the warehouse to your doorstep. It has a single, unique </a:t>
            </a:r>
            <a:r>
              <a:rPr lang="en-US" b="1" dirty="0"/>
              <a:t>tracking number</a:t>
            </a:r>
            <a:r>
              <a:rPr lang="en-US" dirty="0"/>
              <a:t>.</a:t>
            </a:r>
          </a:p>
          <a:p>
            <a:r>
              <a:rPr lang="en-US" b="1"/>
              <a:t>Spans</a:t>
            </a:r>
            <a:r>
              <a:rPr lang="en-US" b="1" dirty="0"/>
              <a:t>:</a:t>
            </a:r>
            <a:r>
              <a:rPr lang="en-US" dirty="0"/>
              <a:t> Each individual step in the journey (e.g., "processed at warehouse," "in transit from Chicago to New York," "out for delivery").</a:t>
            </a:r>
          </a:p>
          <a:p>
            <a:r>
              <a:rPr lang="en-US" b="1"/>
              <a:t>Trace </a:t>
            </a:r>
            <a:r>
              <a:rPr lang="en-US" b="1" dirty="0"/>
              <a:t>Context:</a:t>
            </a:r>
            <a:r>
              <a:rPr lang="en-US" dirty="0"/>
              <a:t> This is the </a:t>
            </a:r>
            <a:r>
              <a:rPr lang="en-US" b="1" dirty="0"/>
              <a:t>magic ingredient</a:t>
            </a:r>
            <a:r>
              <a:rPr lang="en-US" dirty="0"/>
              <a:t>. It's the tracking number itself! It's a piece of information that is physically attached to the package (on the label) and passed along at every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00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94FAF-7545-B118-ECCA-6D2A358B1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91D6-9231-38FB-969B-403AABDE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42B1-0AB6-8DC2-3FDD-889A3E7B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83348" cy="38706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82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14C9E-9531-A39D-AD89-801E37991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B540-4407-8DF8-D7D3-409313A0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6C65-3D3D-432D-F98B-49BE5F4E8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83348" cy="38706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1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751EB-E7A4-08DE-E8F6-71CB06E7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F0AE-2585-3F4F-067B-CE15D9B6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49DC-A757-2680-6521-C9CDABE0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83348" cy="38706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43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55CD-DAC3-5CCE-AD10-AE7432CB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Telemetry?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98EA-8AA2-4077-3912-38EEDAC0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31763" cy="381685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The "Why"</a:t>
            </a:r>
            <a:endParaRPr lang="en-US" dirty="0"/>
          </a:p>
          <a:p>
            <a:r>
              <a:rPr lang="en-US" b="1" dirty="0"/>
              <a:t>Process of collecting data from the running application to understand its behavior, performance, and health.</a:t>
            </a:r>
            <a:endParaRPr lang="en-US" dirty="0"/>
          </a:p>
          <a:p>
            <a:r>
              <a:rPr lang="en-US" dirty="0"/>
              <a:t>Think of it like the instrument panel in a car or an airplane. </a:t>
            </a:r>
          </a:p>
          <a:p>
            <a:r>
              <a:rPr lang="en-US" dirty="0"/>
              <a:t>Without it, you're driving blind. You don't know your speed (performance), your engine temperature (health), or if a warning light is on (errors).</a:t>
            </a:r>
          </a:p>
          <a:p>
            <a:r>
              <a:rPr lang="en-US" dirty="0"/>
              <a:t>Telemetry helps you answer three crucial questions about your application:</a:t>
            </a:r>
          </a:p>
          <a:p>
            <a:r>
              <a:rPr lang="en-US" b="1" dirty="0"/>
              <a:t>Is it working?</a:t>
            </a:r>
            <a:r>
              <a:rPr lang="en-US" dirty="0"/>
              <a:t> (Health &amp; Availability)</a:t>
            </a:r>
          </a:p>
          <a:p>
            <a:r>
              <a:rPr lang="en-US" b="1" dirty="0"/>
              <a:t>Is it slow?</a:t>
            </a:r>
            <a:r>
              <a:rPr lang="en-US" dirty="0"/>
              <a:t> (Performance)</a:t>
            </a:r>
          </a:p>
          <a:p>
            <a:r>
              <a:rPr lang="en-US" b="1" dirty="0"/>
              <a:t>If it's slow or broken, </a:t>
            </a:r>
            <a:r>
              <a:rPr lang="en-US" b="1" i="1" dirty="0"/>
              <a:t>why</a:t>
            </a:r>
            <a:r>
              <a:rPr lang="en-US" b="1" dirty="0"/>
              <a:t>?</a:t>
            </a:r>
            <a:r>
              <a:rPr lang="en-US" dirty="0"/>
              <a:t> (Debugging &amp; Root Cause Analysis)</a:t>
            </a:r>
          </a:p>
          <a:p>
            <a:r>
              <a:rPr lang="en-US" dirty="0"/>
              <a:t>Telemetry is often broken down into three core components, known as the "Three Pillars of Observability."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120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E346D-1892-312C-77F3-B42568A2E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5B2D-FAA0-9E38-A53B-491FEBB7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B091-7386-2956-0E1A-F40CD5CA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83348" cy="38706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16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0CF78-FED9-49A8-393E-B23E01149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1E7A-C377-42B6-EF0D-14BAAFE2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C90B-501B-A167-9B25-48A06734C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83348" cy="38706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12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2C81-5742-9824-1BCF-2E4301C6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Pillars of Observability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3856E9-25CB-B7A7-3533-7CFB7B0C5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968944"/>
              </p:ext>
            </p:extLst>
          </p:nvPr>
        </p:nvGraphicFramePr>
        <p:xfrm>
          <a:off x="1155700" y="2603500"/>
          <a:ext cx="10134940" cy="372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57">
                  <a:extLst>
                    <a:ext uri="{9D8B030D-6E8A-4147-A177-3AD203B41FA5}">
                      <a16:colId xmlns:a16="http://schemas.microsoft.com/office/drawing/2014/main" val="1780361218"/>
                    </a:ext>
                  </a:extLst>
                </a:gridCol>
                <a:gridCol w="2850777">
                  <a:extLst>
                    <a:ext uri="{9D8B030D-6E8A-4147-A177-3AD203B41FA5}">
                      <a16:colId xmlns:a16="http://schemas.microsoft.com/office/drawing/2014/main" val="3767611303"/>
                    </a:ext>
                  </a:extLst>
                </a:gridCol>
                <a:gridCol w="3382971">
                  <a:extLst>
                    <a:ext uri="{9D8B030D-6E8A-4147-A177-3AD203B41FA5}">
                      <a16:colId xmlns:a16="http://schemas.microsoft.com/office/drawing/2014/main" val="3266819623"/>
                    </a:ext>
                  </a:extLst>
                </a:gridCol>
                <a:gridCol w="2533735">
                  <a:extLst>
                    <a:ext uri="{9D8B030D-6E8A-4147-A177-3AD203B41FA5}">
                      <a16:colId xmlns:a16="http://schemas.microsoft.com/office/drawing/2014/main" val="3989111274"/>
                    </a:ext>
                  </a:extLst>
                </a:gridCol>
              </a:tblGrid>
              <a:tr h="52278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Google Sans Text"/>
                        </a:rPr>
                        <a:t>Pillar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What It Is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Analogy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Answers the Question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33561964"/>
                  </a:ext>
                </a:extLst>
              </a:tr>
              <a:tr h="8880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1. Logs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A detailed, timestamped record of a discrete event.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A ship's logbook or a diary.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 i="1">
                          <a:effectLst/>
                          <a:latin typeface="Google Sans Text"/>
                        </a:rPr>
                        <a:t>"What happened at this specific moment?"</a:t>
                      </a:r>
                      <a:endParaRPr lang="en-US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307057966"/>
                  </a:ext>
                </a:extLst>
              </a:tr>
              <a:tr h="115657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2. Metrics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Aggregated numerical data measured over time.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The gauges on a car's dashboard.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 i="1">
                          <a:effectLst/>
                          <a:latin typeface="Google Sans Text"/>
                        </a:rPr>
                        <a:t>"How is the system performing overall? Are we seeing a trend?"</a:t>
                      </a:r>
                      <a:endParaRPr lang="en-US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228631532"/>
                  </a:ext>
                </a:extLst>
              </a:tr>
              <a:tr h="115657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3. Traces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The end-to-end journey of a single request as it moves through services.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A package tracking system (like FedEx).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 i="1" dirty="0">
                          <a:effectLst/>
                          <a:latin typeface="Google Sans Text"/>
                        </a:rPr>
                        <a:t>"Where did this request spend its time? Where is the bottleneck?"</a:t>
                      </a:r>
                      <a:endParaRPr lang="en-US" b="0" dirty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753871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99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A23B-1624-1472-94B4-6588B6CD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Standard: </a:t>
            </a:r>
            <a:r>
              <a:rPr lang="en-US" dirty="0" err="1"/>
              <a:t>OpenTelemetry</a:t>
            </a:r>
            <a:r>
              <a:rPr lang="en-US" dirty="0"/>
              <a:t> (</a:t>
            </a:r>
            <a:r>
              <a:rPr lang="en-US" dirty="0" err="1"/>
              <a:t>OTel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177C-B00E-3496-1989-38C998F3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3745" cy="3929326"/>
          </a:xfrm>
        </p:spPr>
        <p:txBody>
          <a:bodyPr/>
          <a:lstStyle/>
          <a:p>
            <a:r>
              <a:rPr lang="en-US" dirty="0"/>
              <a:t>For years, implementing telemetry meant using a mix of different libraries and vendor-specific agents.</a:t>
            </a:r>
          </a:p>
          <a:p>
            <a:pPr lvl="1"/>
            <a:r>
              <a:rPr lang="en-US" dirty="0"/>
              <a:t>Created vendor lock-in and a lot of boilerplate code.</a:t>
            </a:r>
          </a:p>
          <a:p>
            <a:r>
              <a:rPr lang="en-US" b="1" dirty="0" err="1"/>
              <a:t>OpenTelemetry</a:t>
            </a:r>
            <a:r>
              <a:rPr lang="en-US" b="1" dirty="0"/>
              <a:t> (</a:t>
            </a:r>
            <a:r>
              <a:rPr lang="en-US" b="1" dirty="0" err="1"/>
              <a:t>OTel</a:t>
            </a:r>
            <a:r>
              <a:rPr lang="en-US" b="1" dirty="0"/>
              <a:t>)</a:t>
            </a:r>
            <a:r>
              <a:rPr lang="en-US" dirty="0"/>
              <a:t> solves this.</a:t>
            </a:r>
          </a:p>
          <a:p>
            <a:r>
              <a:rPr lang="en-US" dirty="0"/>
              <a:t>Single, vendor-neutral, open-source standard and a set of tools for instrumenting your application. </a:t>
            </a:r>
          </a:p>
          <a:p>
            <a:r>
              <a:rPr lang="en-US" dirty="0"/>
              <a:t>New de facto standard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23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0324-B5EE-A596-3438-2A3AC54A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of </a:t>
            </a:r>
            <a:r>
              <a:rPr lang="en-US" b="1" dirty="0" err="1"/>
              <a:t>OpenTelemetry</a:t>
            </a:r>
            <a:r>
              <a:rPr lang="en-US" b="1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6EC1-118D-1C2F-F35D-9BADE41E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83348" cy="3870648"/>
          </a:xfrm>
        </p:spPr>
        <p:txBody>
          <a:bodyPr/>
          <a:lstStyle/>
          <a:p>
            <a:r>
              <a:rPr lang="en-US" b="1" dirty="0"/>
              <a:t>API:</a:t>
            </a:r>
            <a:r>
              <a:rPr lang="en-US" dirty="0"/>
              <a:t> A set of interfaces you code against (e.g., Tracer, Meter).</a:t>
            </a:r>
          </a:p>
          <a:p>
            <a:r>
              <a:rPr lang="en-US" b="1" dirty="0"/>
              <a:t>SDK:</a:t>
            </a:r>
            <a:r>
              <a:rPr lang="en-US" dirty="0"/>
              <a:t> The actual implementation of the API that you include in your app.</a:t>
            </a:r>
          </a:p>
          <a:p>
            <a:r>
              <a:rPr lang="en-US" b="1" dirty="0"/>
              <a:t>Auto-Instrumentation (Java Agent):</a:t>
            </a:r>
            <a:r>
              <a:rPr lang="en-US" dirty="0"/>
              <a:t> A magical .jar file that can automatically capture telemetry from popular libraries (Spring Web, JDBC, Kafka, etc.) </a:t>
            </a:r>
            <a:r>
              <a:rPr lang="en-US" b="1" dirty="0"/>
              <a:t>without you changing a single line of code</a:t>
            </a:r>
            <a:r>
              <a:rPr lang="en-US" dirty="0"/>
              <a:t>.</a:t>
            </a:r>
          </a:p>
          <a:p>
            <a:r>
              <a:rPr lang="en-US" b="1" dirty="0"/>
              <a:t>Collector:</a:t>
            </a:r>
            <a:r>
              <a:rPr lang="en-US" dirty="0"/>
              <a:t> An optional but highly recommended standalone service that receives, processes, and exports your telemetry data to various backends.</a:t>
            </a:r>
          </a:p>
          <a:p>
            <a:r>
              <a:rPr lang="en-US" b="1" dirty="0"/>
              <a:t>Exporters:</a:t>
            </a:r>
            <a:r>
              <a:rPr lang="en-US" dirty="0"/>
              <a:t> Plugins that send your data to a backend system of your choice (e.g., Jaeger, Prometheus, Datadog).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64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AC247-7211-72EC-47C7-41740EE3B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Instrumenting a Java Application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FCD2D9-B231-8D0E-4038-84441B819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7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3E8524-0A82-B38F-FC87-73B7ACB205B0}"/>
              </a:ext>
            </a:extLst>
          </p:cNvPr>
          <p:cNvSpPr txBox="1"/>
          <p:nvPr/>
        </p:nvSpPr>
        <p:spPr>
          <a:xfrm>
            <a:off x="391187" y="114855"/>
            <a:ext cx="123289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In a standard Spring Boot project</a:t>
            </a:r>
          </a:p>
          <a:p>
            <a:r>
              <a:rPr lang="en-IN" dirty="0"/>
              <a:t>@RestController</a:t>
            </a:r>
          </a:p>
          <a:p>
            <a:r>
              <a:rPr lang="en-IN" dirty="0"/>
              <a:t>public class </a:t>
            </a:r>
            <a:r>
              <a:rPr lang="en-IN" dirty="0" err="1"/>
              <a:t>GreetingController</a:t>
            </a:r>
            <a:r>
              <a:rPr lang="en-IN" dirty="0"/>
              <a:t> {</a:t>
            </a:r>
          </a:p>
          <a:p>
            <a:r>
              <a:rPr lang="en-IN" dirty="0"/>
              <a:t>    private static final Logger </a:t>
            </a:r>
            <a:r>
              <a:rPr lang="en-IN" dirty="0" err="1"/>
              <a:t>logger</a:t>
            </a:r>
            <a:r>
              <a:rPr lang="en-IN" dirty="0"/>
              <a:t> = </a:t>
            </a:r>
            <a:r>
              <a:rPr lang="en-IN" dirty="0" err="1"/>
              <a:t>LoggerFactory.getLogger</a:t>
            </a:r>
            <a:r>
              <a:rPr lang="en-IN" dirty="0"/>
              <a:t>(</a:t>
            </a:r>
            <a:r>
              <a:rPr lang="en-IN" dirty="0" err="1"/>
              <a:t>GreetingController.class</a:t>
            </a:r>
            <a:r>
              <a:rPr lang="en-IN" dirty="0"/>
              <a:t>);</a:t>
            </a:r>
          </a:p>
          <a:p>
            <a:r>
              <a:rPr lang="en-IN" dirty="0"/>
              <a:t>    @GetMapping("/hello/{name}")</a:t>
            </a:r>
          </a:p>
          <a:p>
            <a:r>
              <a:rPr lang="en-IN" dirty="0"/>
              <a:t>   </a:t>
            </a:r>
            <a:r>
              <a:rPr lang="en-IN" b="1" dirty="0"/>
              <a:t> public String </a:t>
            </a:r>
            <a:r>
              <a:rPr lang="en-IN" b="1" dirty="0" err="1"/>
              <a:t>sayHello</a:t>
            </a:r>
            <a:r>
              <a:rPr lang="en-IN" b="1" dirty="0"/>
              <a:t>(@PathVariable String name) {</a:t>
            </a:r>
          </a:p>
          <a:p>
            <a:r>
              <a:rPr lang="en-IN" dirty="0"/>
              <a:t>        logger.info("Handling /hello request for name: {}", name);</a:t>
            </a:r>
          </a:p>
          <a:p>
            <a:r>
              <a:rPr lang="en-IN" dirty="0"/>
              <a:t>        String greeting = </a:t>
            </a:r>
            <a:r>
              <a:rPr lang="en-IN" dirty="0" err="1"/>
              <a:t>createGreeting</a:t>
            </a:r>
            <a:r>
              <a:rPr lang="en-IN" dirty="0"/>
              <a:t>(name);</a:t>
            </a:r>
          </a:p>
          <a:p>
            <a:r>
              <a:rPr lang="en-IN" dirty="0"/>
              <a:t>        return greeting;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// A separate method to simulate a piece of business logic</a:t>
            </a:r>
          </a:p>
          <a:p>
            <a:r>
              <a:rPr lang="en-IN" dirty="0"/>
              <a:t>    </a:t>
            </a:r>
            <a:r>
              <a:rPr lang="en-IN" b="1" dirty="0"/>
              <a:t>private String </a:t>
            </a:r>
            <a:r>
              <a:rPr lang="en-IN" b="1" dirty="0" err="1"/>
              <a:t>createGreeting</a:t>
            </a:r>
            <a:r>
              <a:rPr lang="en-IN" b="1" dirty="0"/>
              <a:t>(String name) {</a:t>
            </a:r>
          </a:p>
          <a:p>
            <a:r>
              <a:rPr lang="en-IN" dirty="0"/>
              <a:t>        try {</a:t>
            </a:r>
          </a:p>
          <a:p>
            <a:r>
              <a:rPr lang="en-IN" dirty="0"/>
              <a:t>            // Simulate some work</a:t>
            </a:r>
          </a:p>
          <a:p>
            <a:r>
              <a:rPr lang="en-IN" dirty="0"/>
              <a:t>            </a:t>
            </a:r>
            <a:r>
              <a:rPr lang="en-IN" dirty="0" err="1"/>
              <a:t>Thread.sleep</a:t>
            </a:r>
            <a:r>
              <a:rPr lang="en-IN" dirty="0"/>
              <a:t>(150);</a:t>
            </a:r>
          </a:p>
          <a:p>
            <a:r>
              <a:rPr lang="en-IN" dirty="0"/>
              <a:t>        } catch (</a:t>
            </a:r>
            <a:r>
              <a:rPr lang="en-IN" dirty="0" err="1"/>
              <a:t>InterruptedException</a:t>
            </a:r>
            <a:r>
              <a:rPr lang="en-IN" dirty="0"/>
              <a:t> e) {</a:t>
            </a:r>
          </a:p>
          <a:p>
            <a:r>
              <a:rPr lang="en-IN" dirty="0"/>
              <a:t>            </a:t>
            </a:r>
            <a:r>
              <a:rPr lang="en-IN" dirty="0" err="1"/>
              <a:t>Thread.currentThread</a:t>
            </a:r>
            <a:r>
              <a:rPr lang="en-IN" dirty="0"/>
              <a:t>().interrupt();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return "Hello, " + name + "!";</a:t>
            </a:r>
          </a:p>
          <a:p>
            <a:r>
              <a:rPr lang="en-IN" dirty="0"/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221841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311C7-871D-200F-1644-C9D9A3892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4CFD-5FFC-594D-C44C-932CD5ED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Auto-Instrumentation (Zero Code Change)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92E9-FD2B-05CC-8FE4-E2A1169E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83348" cy="38706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is the best way to start. You get immense value for almost no effort.</a:t>
            </a:r>
          </a:p>
          <a:p>
            <a:r>
              <a:rPr lang="en-US" b="1" dirty="0"/>
              <a:t>Download the </a:t>
            </a:r>
            <a:r>
              <a:rPr lang="en-US" b="1" dirty="0" err="1"/>
              <a:t>OTel</a:t>
            </a:r>
            <a:r>
              <a:rPr lang="en-US" b="1" dirty="0"/>
              <a:t> Java Agent: </a:t>
            </a:r>
            <a:r>
              <a:rPr lang="en-US" dirty="0"/>
              <a:t>Go to the </a:t>
            </a:r>
            <a:r>
              <a:rPr lang="en-US" dirty="0" err="1">
                <a:hlinkClick r:id="rId2"/>
              </a:rPr>
              <a:t>OpenTelemetry</a:t>
            </a:r>
            <a:r>
              <a:rPr lang="en-US" dirty="0">
                <a:hlinkClick r:id="rId2"/>
              </a:rPr>
              <a:t> Java Agent releases page</a:t>
            </a:r>
            <a:r>
              <a:rPr lang="en-US" dirty="0"/>
              <a:t> and download the latest opentelemetry-javaagent.jar.</a:t>
            </a:r>
          </a:p>
          <a:p>
            <a:r>
              <a:rPr lang="en-US" b="1" dirty="0"/>
              <a:t>Build Your Application: </a:t>
            </a:r>
            <a:r>
              <a:rPr lang="en-US" dirty="0"/>
              <a:t>Package your Spring Boot app into an executable jar.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./</a:t>
            </a:r>
            <a:r>
              <a:rPr lang="en-US" b="1" dirty="0" err="1">
                <a:solidFill>
                  <a:srgbClr val="FF0000"/>
                </a:solidFill>
              </a:rPr>
              <a:t>mvnw</a:t>
            </a:r>
            <a:r>
              <a:rPr lang="en-US" b="1" dirty="0">
                <a:solidFill>
                  <a:srgbClr val="FF0000"/>
                </a:solidFill>
              </a:rPr>
              <a:t> clean package</a:t>
            </a:r>
          </a:p>
          <a:p>
            <a:r>
              <a:rPr lang="en-US" b="1" dirty="0"/>
              <a:t>Run Your App with the Agent:</a:t>
            </a:r>
            <a:br>
              <a:rPr lang="en-US" dirty="0"/>
            </a:br>
            <a:r>
              <a:rPr lang="en-US" dirty="0"/>
              <a:t>The key is the -</a:t>
            </a:r>
            <a:r>
              <a:rPr lang="en-US" dirty="0" err="1"/>
              <a:t>javaagent</a:t>
            </a:r>
            <a:r>
              <a:rPr lang="en-US" dirty="0"/>
              <a:t> flag. We will also configure it to export traces to a local Jaeger instance (a popular open-source tool for viewing traces).</a:t>
            </a:r>
          </a:p>
          <a:p>
            <a:r>
              <a:rPr lang="en-US" dirty="0"/>
              <a:t># Set environment variables to configure the agent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export OTEL_SERVICE_NAME=my-greeting-app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export OTEL_EXPORTER_OTLP_ENDPOINT=http://localhost:4317 # Default for Jaeger/</a:t>
            </a:r>
            <a:r>
              <a:rPr lang="en-US" b="1" dirty="0" err="1">
                <a:solidFill>
                  <a:srgbClr val="FF0000"/>
                </a:solidFill>
              </a:rPr>
              <a:t>OTel</a:t>
            </a:r>
            <a:r>
              <a:rPr lang="en-US" b="1" dirty="0">
                <a:solidFill>
                  <a:srgbClr val="FF0000"/>
                </a:solidFill>
              </a:rPr>
              <a:t> Collector</a:t>
            </a:r>
          </a:p>
          <a:p>
            <a:r>
              <a:rPr lang="en-US" dirty="0"/>
              <a:t># Run the application with the agent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java -</a:t>
            </a:r>
            <a:r>
              <a:rPr lang="en-US" b="1" dirty="0" err="1">
                <a:solidFill>
                  <a:srgbClr val="FF0000"/>
                </a:solidFill>
              </a:rPr>
              <a:t>javaagent</a:t>
            </a:r>
            <a:r>
              <a:rPr lang="en-US" b="1" dirty="0">
                <a:solidFill>
                  <a:srgbClr val="FF0000"/>
                </a:solidFill>
              </a:rPr>
              <a:t>:/path/to/opentelemetry-javaagent.jar -jar target/your-app.jar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48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64CF0-CD9F-5CED-7CD2-74FA8AC6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713A-9488-1D0C-C147-5752700B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just happened?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0B2D-174B-89CE-1FD3-2A9D8A48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83348" cy="38706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Without any code changes, the agent automatically:</a:t>
            </a:r>
          </a:p>
          <a:p>
            <a:r>
              <a:rPr lang="en-US" dirty="0"/>
              <a:t>Intercepted the incoming HTTP request.</a:t>
            </a:r>
          </a:p>
          <a:p>
            <a:r>
              <a:rPr lang="en-US" dirty="0"/>
              <a:t>Started a </a:t>
            </a:r>
            <a:r>
              <a:rPr lang="en-US" b="1" dirty="0"/>
              <a:t>trace</a:t>
            </a:r>
            <a:r>
              <a:rPr lang="en-US" dirty="0"/>
              <a:t>.</a:t>
            </a:r>
          </a:p>
          <a:p>
            <a:r>
              <a:rPr lang="en-US" dirty="0"/>
              <a:t>Captured the execution of the </a:t>
            </a:r>
            <a:r>
              <a:rPr lang="en-US" dirty="0" err="1"/>
              <a:t>sayHello</a:t>
            </a:r>
            <a:r>
              <a:rPr lang="en-US" dirty="0"/>
              <a:t> method as a </a:t>
            </a:r>
            <a:r>
              <a:rPr lang="en-US" b="1" dirty="0"/>
              <a:t>span</a:t>
            </a:r>
            <a:r>
              <a:rPr lang="en-US" dirty="0"/>
              <a:t>.</a:t>
            </a:r>
          </a:p>
          <a:p>
            <a:r>
              <a:rPr lang="en-US" dirty="0"/>
              <a:t>Captured the outgoing JDBC or HTTP calls (if there were any).</a:t>
            </a:r>
          </a:p>
          <a:p>
            <a:r>
              <a:rPr lang="en-US" dirty="0"/>
              <a:t>Sent all this data to your backend (Jaeger).</a:t>
            </a:r>
          </a:p>
          <a:p>
            <a:r>
              <a:rPr lang="en-US" dirty="0"/>
              <a:t>It also automatically collects default JVM metrics (GC, memory, CPU).</a:t>
            </a:r>
          </a:p>
          <a:p>
            <a:r>
              <a:rPr lang="en-US" dirty="0"/>
              <a:t>Now if you visit http://localhost:8080/hello/world and look in your Jaeger UI, you will see a complete trace of the request.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33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1844</Words>
  <Application>Microsoft Office PowerPoint</Application>
  <PresentationFormat>Widescreen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DM Mono</vt:lpstr>
      <vt:lpstr>Google Sans Text</vt:lpstr>
      <vt:lpstr>Wingdings 3</vt:lpstr>
      <vt:lpstr>Ion Boardroom</vt:lpstr>
      <vt:lpstr>Telemetry in java</vt:lpstr>
      <vt:lpstr>What is Telemetry?</vt:lpstr>
      <vt:lpstr>Three Pillars of Observability</vt:lpstr>
      <vt:lpstr>Modern Standard: OpenTelemetry (OTel)</vt:lpstr>
      <vt:lpstr>Key Components of OpenTelemetry:</vt:lpstr>
      <vt:lpstr>Instrumenting a Java Application </vt:lpstr>
      <vt:lpstr>PowerPoint Presentation</vt:lpstr>
      <vt:lpstr>Auto-Instrumentation (Zero Code Change)</vt:lpstr>
      <vt:lpstr>What just happened?</vt:lpstr>
      <vt:lpstr>Manual Instrumentation (Custom Telemetry)</vt:lpstr>
      <vt:lpstr>Span</vt:lpstr>
      <vt:lpstr>Spans</vt:lpstr>
      <vt:lpstr>Spans</vt:lpstr>
      <vt:lpstr>Anatomy of a Span</vt:lpstr>
      <vt:lpstr>Backend Ecosystem: Where Data Goes</vt:lpstr>
      <vt:lpstr>Distributed Tracing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munoth</dc:creator>
  <cp:lastModifiedBy>anju munoth</cp:lastModifiedBy>
  <cp:revision>19</cp:revision>
  <dcterms:created xsi:type="dcterms:W3CDTF">2025-07-10T01:55:04Z</dcterms:created>
  <dcterms:modified xsi:type="dcterms:W3CDTF">2025-07-10T02:19:04Z</dcterms:modified>
</cp:coreProperties>
</file>