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4" r:id="rId1"/>
  </p:sldMasterIdLst>
  <p:sldIdLst>
    <p:sldId id="256" r:id="rId2"/>
    <p:sldId id="333" r:id="rId3"/>
    <p:sldId id="334" r:id="rId4"/>
    <p:sldId id="335" r:id="rId5"/>
    <p:sldId id="336" r:id="rId6"/>
    <p:sldId id="339" r:id="rId7"/>
    <p:sldId id="337" r:id="rId8"/>
    <p:sldId id="340" r:id="rId9"/>
    <p:sldId id="341" r:id="rId10"/>
    <p:sldId id="342" r:id="rId11"/>
    <p:sldId id="343" r:id="rId12"/>
    <p:sldId id="344" r:id="rId13"/>
    <p:sldId id="257" r:id="rId14"/>
    <p:sldId id="345" r:id="rId15"/>
    <p:sldId id="346" r:id="rId16"/>
    <p:sldId id="347" r:id="rId17"/>
    <p:sldId id="348" r:id="rId18"/>
    <p:sldId id="349" r:id="rId19"/>
    <p:sldId id="350" r:id="rId20"/>
    <p:sldId id="351" r:id="rId21"/>
    <p:sldId id="352" r:id="rId22"/>
    <p:sldId id="353" r:id="rId23"/>
    <p:sldId id="258" r:id="rId24"/>
    <p:sldId id="304" r:id="rId25"/>
    <p:sldId id="301" r:id="rId26"/>
    <p:sldId id="302" r:id="rId27"/>
    <p:sldId id="303" r:id="rId28"/>
    <p:sldId id="259" r:id="rId29"/>
    <p:sldId id="268" r:id="rId30"/>
    <p:sldId id="313" r:id="rId31"/>
    <p:sldId id="314" r:id="rId32"/>
    <p:sldId id="315" r:id="rId33"/>
    <p:sldId id="260" r:id="rId34"/>
    <p:sldId id="269" r:id="rId35"/>
    <p:sldId id="354" r:id="rId36"/>
    <p:sldId id="310" r:id="rId37"/>
    <p:sldId id="311" r:id="rId38"/>
    <p:sldId id="312" r:id="rId39"/>
    <p:sldId id="261" r:id="rId40"/>
    <p:sldId id="316" r:id="rId41"/>
    <p:sldId id="317" r:id="rId42"/>
    <p:sldId id="318" r:id="rId43"/>
    <p:sldId id="319" r:id="rId44"/>
    <p:sldId id="320" r:id="rId45"/>
    <p:sldId id="321" r:id="rId46"/>
    <p:sldId id="322" r:id="rId47"/>
    <p:sldId id="270" r:id="rId48"/>
    <p:sldId id="323" r:id="rId49"/>
    <p:sldId id="324" r:id="rId50"/>
    <p:sldId id="325" r:id="rId51"/>
    <p:sldId id="326" r:id="rId52"/>
    <p:sldId id="327" r:id="rId53"/>
    <p:sldId id="265" r:id="rId54"/>
    <p:sldId id="266" r:id="rId55"/>
    <p:sldId id="262" r:id="rId56"/>
    <p:sldId id="263" r:id="rId57"/>
    <p:sldId id="264" r:id="rId58"/>
    <p:sldId id="267" r:id="rId59"/>
    <p:sldId id="271" r:id="rId60"/>
    <p:sldId id="272" r:id="rId61"/>
    <p:sldId id="273" r:id="rId62"/>
    <p:sldId id="274" r:id="rId63"/>
    <p:sldId id="275" r:id="rId64"/>
    <p:sldId id="276" r:id="rId65"/>
    <p:sldId id="277" r:id="rId66"/>
    <p:sldId id="278" r:id="rId67"/>
    <p:sldId id="279" r:id="rId68"/>
    <p:sldId id="280" r:id="rId69"/>
    <p:sldId id="281" r:id="rId70"/>
    <p:sldId id="282" r:id="rId71"/>
    <p:sldId id="283" r:id="rId72"/>
    <p:sldId id="284" r:id="rId73"/>
    <p:sldId id="285" r:id="rId74"/>
    <p:sldId id="286" r:id="rId75"/>
    <p:sldId id="287" r:id="rId76"/>
    <p:sldId id="288" r:id="rId77"/>
    <p:sldId id="289" r:id="rId78"/>
    <p:sldId id="290" r:id="rId79"/>
    <p:sldId id="291" r:id="rId80"/>
    <p:sldId id="292" r:id="rId81"/>
    <p:sldId id="293" r:id="rId82"/>
    <p:sldId id="294" r:id="rId83"/>
    <p:sldId id="295" r:id="rId84"/>
    <p:sldId id="296" r:id="rId85"/>
    <p:sldId id="305" r:id="rId86"/>
    <p:sldId id="306" r:id="rId87"/>
    <p:sldId id="330" r:id="rId88"/>
    <p:sldId id="307" r:id="rId89"/>
    <p:sldId id="308" r:id="rId90"/>
    <p:sldId id="309" r:id="rId91"/>
    <p:sldId id="331" r:id="rId92"/>
    <p:sldId id="332" r:id="rId93"/>
    <p:sldId id="328" r:id="rId94"/>
    <p:sldId id="329" r:id="rId9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B9FFA0E-550C-4796-8A38-5435535F5EB6}">
          <p14:sldIdLst>
            <p14:sldId id="256"/>
            <p14:sldId id="333"/>
            <p14:sldId id="334"/>
            <p14:sldId id="335"/>
            <p14:sldId id="336"/>
            <p14:sldId id="339"/>
            <p14:sldId id="337"/>
            <p14:sldId id="340"/>
            <p14:sldId id="341"/>
            <p14:sldId id="342"/>
            <p14:sldId id="343"/>
            <p14:sldId id="344"/>
            <p14:sldId id="257"/>
            <p14:sldId id="345"/>
            <p14:sldId id="346"/>
            <p14:sldId id="347"/>
            <p14:sldId id="348"/>
            <p14:sldId id="349"/>
            <p14:sldId id="350"/>
            <p14:sldId id="351"/>
            <p14:sldId id="352"/>
            <p14:sldId id="353"/>
            <p14:sldId id="258"/>
            <p14:sldId id="304"/>
            <p14:sldId id="301"/>
            <p14:sldId id="302"/>
            <p14:sldId id="303"/>
            <p14:sldId id="259"/>
            <p14:sldId id="268"/>
            <p14:sldId id="313"/>
            <p14:sldId id="314"/>
            <p14:sldId id="315"/>
            <p14:sldId id="260"/>
            <p14:sldId id="269"/>
            <p14:sldId id="354"/>
            <p14:sldId id="310"/>
            <p14:sldId id="311"/>
            <p14:sldId id="312"/>
            <p14:sldId id="261"/>
            <p14:sldId id="316"/>
            <p14:sldId id="317"/>
            <p14:sldId id="318"/>
            <p14:sldId id="319"/>
            <p14:sldId id="320"/>
            <p14:sldId id="321"/>
            <p14:sldId id="322"/>
            <p14:sldId id="270"/>
            <p14:sldId id="323"/>
            <p14:sldId id="324"/>
            <p14:sldId id="325"/>
            <p14:sldId id="326"/>
            <p14:sldId id="327"/>
            <p14:sldId id="265"/>
            <p14:sldId id="266"/>
            <p14:sldId id="262"/>
            <p14:sldId id="263"/>
            <p14:sldId id="264"/>
            <p14:sldId id="267"/>
            <p14:sldId id="271"/>
            <p14:sldId id="272"/>
            <p14:sldId id="273"/>
            <p14:sldId id="274"/>
            <p14:sldId id="275"/>
            <p14:sldId id="276"/>
          </p14:sldIdLst>
        </p14:section>
        <p14:section name="Untitled Section" id="{B38284F8-59CE-4B57-B439-405928AA219A}">
          <p14:sldIdLst>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305"/>
            <p14:sldId id="306"/>
            <p14:sldId id="330"/>
            <p14:sldId id="307"/>
            <p14:sldId id="308"/>
            <p14:sldId id="309"/>
            <p14:sldId id="331"/>
            <p14:sldId id="332"/>
            <p14:sldId id="328"/>
            <p14:sldId id="32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0" autoAdjust="0"/>
    <p:restoredTop sz="94660"/>
  </p:normalViewPr>
  <p:slideViewPr>
    <p:cSldViewPr snapToGrid="0">
      <p:cViewPr>
        <p:scale>
          <a:sx n="82" d="100"/>
          <a:sy n="82" d="100"/>
        </p:scale>
        <p:origin x="290" y="4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F052EE-9FC0-425C-BA56-468BD8305EA7}"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IN"/>
        </a:p>
      </dgm:t>
    </dgm:pt>
    <dgm:pt modelId="{F792C449-EE98-41E6-B33E-2D41D9993465}">
      <dgm:prSet/>
      <dgm:spPr/>
      <dgm:t>
        <a:bodyPr/>
        <a:lstStyle/>
        <a:p>
          <a:r>
            <a:rPr lang="en-US"/>
            <a:t>1. </a:t>
          </a:r>
          <a:r>
            <a:rPr lang="en-US" b="1"/>
            <a:t>Young GC</a:t>
          </a:r>
          <a:endParaRPr lang="en-IN"/>
        </a:p>
      </dgm:t>
    </dgm:pt>
    <dgm:pt modelId="{7B36A9E2-C416-4313-ABD8-F5A805C7FF86}" type="parTrans" cxnId="{BF9233EC-C728-4EA2-9043-9C7A810817AF}">
      <dgm:prSet/>
      <dgm:spPr/>
      <dgm:t>
        <a:bodyPr/>
        <a:lstStyle/>
        <a:p>
          <a:endParaRPr lang="en-IN"/>
        </a:p>
      </dgm:t>
    </dgm:pt>
    <dgm:pt modelId="{12708E57-D87D-4FB7-8932-340B395A7FA5}" type="sibTrans" cxnId="{BF9233EC-C728-4EA2-9043-9C7A810817AF}">
      <dgm:prSet/>
      <dgm:spPr/>
      <dgm:t>
        <a:bodyPr/>
        <a:lstStyle/>
        <a:p>
          <a:endParaRPr lang="en-IN"/>
        </a:p>
      </dgm:t>
    </dgm:pt>
    <dgm:pt modelId="{ADE19C8C-D932-47FB-BAE9-9F8CCC71C046}">
      <dgm:prSet/>
      <dgm:spPr/>
      <dgm:t>
        <a:bodyPr/>
        <a:lstStyle/>
        <a:p>
          <a:r>
            <a:rPr lang="en-US"/>
            <a:t>Collects Eden + Survivor regions</a:t>
          </a:r>
          <a:endParaRPr lang="en-IN"/>
        </a:p>
      </dgm:t>
    </dgm:pt>
    <dgm:pt modelId="{969071FE-6266-4017-9C44-CE8872DEC4FB}" type="parTrans" cxnId="{B4D61D35-907F-46F1-B14D-C0CBA770CB9F}">
      <dgm:prSet/>
      <dgm:spPr/>
      <dgm:t>
        <a:bodyPr/>
        <a:lstStyle/>
        <a:p>
          <a:endParaRPr lang="en-IN"/>
        </a:p>
      </dgm:t>
    </dgm:pt>
    <dgm:pt modelId="{5DB0A00B-6C36-42EF-8251-5EDFF3372EA2}" type="sibTrans" cxnId="{B4D61D35-907F-46F1-B14D-C0CBA770CB9F}">
      <dgm:prSet/>
      <dgm:spPr/>
      <dgm:t>
        <a:bodyPr/>
        <a:lstStyle/>
        <a:p>
          <a:endParaRPr lang="en-IN"/>
        </a:p>
      </dgm:t>
    </dgm:pt>
    <dgm:pt modelId="{3C9B5E39-7CFC-4196-97B9-D9CB509B4B3F}">
      <dgm:prSet/>
      <dgm:spPr/>
      <dgm:t>
        <a:bodyPr/>
        <a:lstStyle/>
        <a:p>
          <a:r>
            <a:rPr lang="en-US"/>
            <a:t>Promotes surviving objects to Old Gen</a:t>
          </a:r>
          <a:endParaRPr lang="en-IN"/>
        </a:p>
      </dgm:t>
    </dgm:pt>
    <dgm:pt modelId="{C9CFA835-832F-4FFD-B55B-5068DF989D5A}" type="parTrans" cxnId="{6A224268-A123-4F53-BBB6-B0FC0ACADEEA}">
      <dgm:prSet/>
      <dgm:spPr/>
      <dgm:t>
        <a:bodyPr/>
        <a:lstStyle/>
        <a:p>
          <a:endParaRPr lang="en-IN"/>
        </a:p>
      </dgm:t>
    </dgm:pt>
    <dgm:pt modelId="{08172C87-55A1-4EC9-A0AF-A67D11EFC662}" type="sibTrans" cxnId="{6A224268-A123-4F53-BBB6-B0FC0ACADEEA}">
      <dgm:prSet/>
      <dgm:spPr/>
      <dgm:t>
        <a:bodyPr/>
        <a:lstStyle/>
        <a:p>
          <a:endParaRPr lang="en-IN"/>
        </a:p>
      </dgm:t>
    </dgm:pt>
    <dgm:pt modelId="{896F4289-1A07-4505-B8D7-D6EDCF62DB1E}">
      <dgm:prSet/>
      <dgm:spPr/>
      <dgm:t>
        <a:bodyPr/>
        <a:lstStyle/>
        <a:p>
          <a:r>
            <a:rPr lang="en-US"/>
            <a:t>Always a </a:t>
          </a:r>
          <a:r>
            <a:rPr lang="en-US" b="1"/>
            <a:t>stop-the-world</a:t>
          </a:r>
          <a:r>
            <a:rPr lang="en-US"/>
            <a:t> event</a:t>
          </a:r>
          <a:endParaRPr lang="en-IN"/>
        </a:p>
      </dgm:t>
    </dgm:pt>
    <dgm:pt modelId="{8648B399-1598-4F0F-8641-DC2E8DF68F07}" type="parTrans" cxnId="{55A573E7-0EDF-4887-86AC-AF3C6E955650}">
      <dgm:prSet/>
      <dgm:spPr/>
      <dgm:t>
        <a:bodyPr/>
        <a:lstStyle/>
        <a:p>
          <a:endParaRPr lang="en-IN"/>
        </a:p>
      </dgm:t>
    </dgm:pt>
    <dgm:pt modelId="{A6975CEF-A0D7-4DAD-A43A-23751E440CA2}" type="sibTrans" cxnId="{55A573E7-0EDF-4887-86AC-AF3C6E955650}">
      <dgm:prSet/>
      <dgm:spPr/>
      <dgm:t>
        <a:bodyPr/>
        <a:lstStyle/>
        <a:p>
          <a:endParaRPr lang="en-IN"/>
        </a:p>
      </dgm:t>
    </dgm:pt>
    <dgm:pt modelId="{DDEE0584-48E8-42C2-910F-5CC05D5E5540}">
      <dgm:prSet/>
      <dgm:spPr/>
      <dgm:t>
        <a:bodyPr/>
        <a:lstStyle/>
        <a:p>
          <a:r>
            <a:rPr lang="en-US"/>
            <a:t>Uses </a:t>
          </a:r>
          <a:r>
            <a:rPr lang="en-US" b="1"/>
            <a:t>evacuation</a:t>
          </a:r>
          <a:r>
            <a:rPr lang="en-US"/>
            <a:t> (copying live objects)</a:t>
          </a:r>
          <a:endParaRPr lang="en-IN"/>
        </a:p>
      </dgm:t>
    </dgm:pt>
    <dgm:pt modelId="{07AD18C1-0704-4ED5-8910-4A91FDF62684}" type="parTrans" cxnId="{039209D4-311B-45A0-B4C5-7E00DD0B6BEE}">
      <dgm:prSet/>
      <dgm:spPr/>
      <dgm:t>
        <a:bodyPr/>
        <a:lstStyle/>
        <a:p>
          <a:endParaRPr lang="en-IN"/>
        </a:p>
      </dgm:t>
    </dgm:pt>
    <dgm:pt modelId="{39397156-2F8F-4238-A892-78EBFDE80C0D}" type="sibTrans" cxnId="{039209D4-311B-45A0-B4C5-7E00DD0B6BEE}">
      <dgm:prSet/>
      <dgm:spPr/>
      <dgm:t>
        <a:bodyPr/>
        <a:lstStyle/>
        <a:p>
          <a:endParaRPr lang="en-IN"/>
        </a:p>
      </dgm:t>
    </dgm:pt>
    <dgm:pt modelId="{64412C92-D6DE-475E-8078-0F68D6049463}">
      <dgm:prSet/>
      <dgm:spPr/>
      <dgm:t>
        <a:bodyPr/>
        <a:lstStyle/>
        <a:p>
          <a:r>
            <a:rPr lang="en-US"/>
            <a:t>2. </a:t>
          </a:r>
          <a:r>
            <a:rPr lang="en-US" b="1"/>
            <a:t>Concurrent Marking</a:t>
          </a:r>
          <a:endParaRPr lang="en-IN"/>
        </a:p>
      </dgm:t>
    </dgm:pt>
    <dgm:pt modelId="{53D19ACF-BFA8-4DAF-887A-375C572B87EA}" type="parTrans" cxnId="{1C30BBDB-B5B0-4449-BB44-F7B465A94391}">
      <dgm:prSet/>
      <dgm:spPr/>
      <dgm:t>
        <a:bodyPr/>
        <a:lstStyle/>
        <a:p>
          <a:endParaRPr lang="en-IN"/>
        </a:p>
      </dgm:t>
    </dgm:pt>
    <dgm:pt modelId="{BA3C88B1-1B2E-4504-92F6-D64FAD55B3FB}" type="sibTrans" cxnId="{1C30BBDB-B5B0-4449-BB44-F7B465A94391}">
      <dgm:prSet/>
      <dgm:spPr/>
      <dgm:t>
        <a:bodyPr/>
        <a:lstStyle/>
        <a:p>
          <a:endParaRPr lang="en-IN"/>
        </a:p>
      </dgm:t>
    </dgm:pt>
    <dgm:pt modelId="{05D779BD-4430-4F53-B34C-97456471007B}">
      <dgm:prSet/>
      <dgm:spPr/>
      <dgm:t>
        <a:bodyPr/>
        <a:lstStyle/>
        <a:p>
          <a:r>
            <a:rPr lang="en-US"/>
            <a:t>Runs </a:t>
          </a:r>
          <a:r>
            <a:rPr lang="en-US" b="1"/>
            <a:t>concurrently</a:t>
          </a:r>
          <a:r>
            <a:rPr lang="en-US"/>
            <a:t> with application threads</a:t>
          </a:r>
          <a:endParaRPr lang="en-IN"/>
        </a:p>
      </dgm:t>
    </dgm:pt>
    <dgm:pt modelId="{E176D4C1-3BB0-480A-9132-C89753665BFF}" type="parTrans" cxnId="{2CAB9C9B-2DC8-4EE1-8F33-42B2F304D253}">
      <dgm:prSet/>
      <dgm:spPr/>
      <dgm:t>
        <a:bodyPr/>
        <a:lstStyle/>
        <a:p>
          <a:endParaRPr lang="en-IN"/>
        </a:p>
      </dgm:t>
    </dgm:pt>
    <dgm:pt modelId="{B1D3D066-D6E4-4D60-80F8-C85CFE2B45DA}" type="sibTrans" cxnId="{2CAB9C9B-2DC8-4EE1-8F33-42B2F304D253}">
      <dgm:prSet/>
      <dgm:spPr/>
      <dgm:t>
        <a:bodyPr/>
        <a:lstStyle/>
        <a:p>
          <a:endParaRPr lang="en-IN"/>
        </a:p>
      </dgm:t>
    </dgm:pt>
    <dgm:pt modelId="{48793A78-A654-4B31-872D-3E0C2185E4CE}">
      <dgm:prSet/>
      <dgm:spPr/>
      <dgm:t>
        <a:bodyPr/>
        <a:lstStyle/>
        <a:p>
          <a:r>
            <a:rPr lang="en-US"/>
            <a:t>Identifies live objects in Old Gen</a:t>
          </a:r>
          <a:endParaRPr lang="en-IN"/>
        </a:p>
      </dgm:t>
    </dgm:pt>
    <dgm:pt modelId="{527F4EB3-FBB8-47C8-9C9E-543A1E3A483B}" type="parTrans" cxnId="{878BC7CF-B9DE-4A1C-9C54-472F701F5FA0}">
      <dgm:prSet/>
      <dgm:spPr/>
      <dgm:t>
        <a:bodyPr/>
        <a:lstStyle/>
        <a:p>
          <a:endParaRPr lang="en-IN"/>
        </a:p>
      </dgm:t>
    </dgm:pt>
    <dgm:pt modelId="{86916B02-A429-4D22-A132-593588F3F293}" type="sibTrans" cxnId="{878BC7CF-B9DE-4A1C-9C54-472F701F5FA0}">
      <dgm:prSet/>
      <dgm:spPr/>
      <dgm:t>
        <a:bodyPr/>
        <a:lstStyle/>
        <a:p>
          <a:endParaRPr lang="en-IN"/>
        </a:p>
      </dgm:t>
    </dgm:pt>
    <dgm:pt modelId="{F9DD89D8-9125-410F-B685-F3F7BE424560}">
      <dgm:prSet/>
      <dgm:spPr/>
      <dgm:t>
        <a:bodyPr/>
        <a:lstStyle/>
        <a:p>
          <a:r>
            <a:rPr lang="en-US"/>
            <a:t>Uses </a:t>
          </a:r>
          <a:r>
            <a:rPr lang="en-US" b="1"/>
            <a:t>Snapshot-At-The-Beginning (SATB)</a:t>
          </a:r>
          <a:r>
            <a:rPr lang="en-US"/>
            <a:t> algorithm</a:t>
          </a:r>
          <a:endParaRPr lang="en-IN"/>
        </a:p>
      </dgm:t>
    </dgm:pt>
    <dgm:pt modelId="{0C516E8E-1EE8-4ED8-A58F-1AD357077AE3}" type="parTrans" cxnId="{BE7160BE-8154-497E-8973-BC9BE5858212}">
      <dgm:prSet/>
      <dgm:spPr/>
      <dgm:t>
        <a:bodyPr/>
        <a:lstStyle/>
        <a:p>
          <a:endParaRPr lang="en-IN"/>
        </a:p>
      </dgm:t>
    </dgm:pt>
    <dgm:pt modelId="{573FD997-5EBA-41D6-87CF-548454A00F7E}" type="sibTrans" cxnId="{BE7160BE-8154-497E-8973-BC9BE5858212}">
      <dgm:prSet/>
      <dgm:spPr/>
      <dgm:t>
        <a:bodyPr/>
        <a:lstStyle/>
        <a:p>
          <a:endParaRPr lang="en-IN"/>
        </a:p>
      </dgm:t>
    </dgm:pt>
    <dgm:pt modelId="{626DF2AD-3397-4911-8B21-2D27CF1E804C}">
      <dgm:prSet/>
      <dgm:spPr/>
      <dgm:t>
        <a:bodyPr/>
        <a:lstStyle/>
        <a:p>
          <a:r>
            <a:rPr lang="en-US"/>
            <a:t>3. </a:t>
          </a:r>
          <a:r>
            <a:rPr lang="en-US" b="1"/>
            <a:t>Mixed GC</a:t>
          </a:r>
          <a:endParaRPr lang="en-IN"/>
        </a:p>
      </dgm:t>
    </dgm:pt>
    <dgm:pt modelId="{FF7F3461-8F9B-4FCB-854B-AD1B86902B59}" type="parTrans" cxnId="{F2A79313-34E1-437C-9E03-63F3BEF89EAF}">
      <dgm:prSet/>
      <dgm:spPr/>
      <dgm:t>
        <a:bodyPr/>
        <a:lstStyle/>
        <a:p>
          <a:endParaRPr lang="en-IN"/>
        </a:p>
      </dgm:t>
    </dgm:pt>
    <dgm:pt modelId="{6F484E61-6766-4F03-9F4C-EF6D8B6F086A}" type="sibTrans" cxnId="{F2A79313-34E1-437C-9E03-63F3BEF89EAF}">
      <dgm:prSet/>
      <dgm:spPr/>
      <dgm:t>
        <a:bodyPr/>
        <a:lstStyle/>
        <a:p>
          <a:endParaRPr lang="en-IN"/>
        </a:p>
      </dgm:t>
    </dgm:pt>
    <dgm:pt modelId="{261E6300-E168-489A-9950-135415E01B50}">
      <dgm:prSet/>
      <dgm:spPr/>
      <dgm:t>
        <a:bodyPr/>
        <a:lstStyle/>
        <a:p>
          <a:r>
            <a:rPr lang="en-US"/>
            <a:t>Collects Young + selected Old regions</a:t>
          </a:r>
          <a:endParaRPr lang="en-IN"/>
        </a:p>
      </dgm:t>
    </dgm:pt>
    <dgm:pt modelId="{ED5C08DB-6951-4C3B-94A8-DDE7E8CF8532}" type="parTrans" cxnId="{90A9BA4D-218A-443D-AC71-C6447EBA0A55}">
      <dgm:prSet/>
      <dgm:spPr/>
      <dgm:t>
        <a:bodyPr/>
        <a:lstStyle/>
        <a:p>
          <a:endParaRPr lang="en-IN"/>
        </a:p>
      </dgm:t>
    </dgm:pt>
    <dgm:pt modelId="{6E1D27E5-F715-4323-BECB-5938F56E7C30}" type="sibTrans" cxnId="{90A9BA4D-218A-443D-AC71-C6447EBA0A55}">
      <dgm:prSet/>
      <dgm:spPr/>
      <dgm:t>
        <a:bodyPr/>
        <a:lstStyle/>
        <a:p>
          <a:endParaRPr lang="en-IN"/>
        </a:p>
      </dgm:t>
    </dgm:pt>
    <dgm:pt modelId="{A04092CE-424B-4107-B3B3-045B64965709}">
      <dgm:prSet/>
      <dgm:spPr/>
      <dgm:t>
        <a:bodyPr/>
        <a:lstStyle/>
        <a:p>
          <a:r>
            <a:rPr lang="en-US"/>
            <a:t>Prioritizes regions with most garbage (hence “Garbage-First”)</a:t>
          </a:r>
          <a:endParaRPr lang="en-IN"/>
        </a:p>
      </dgm:t>
    </dgm:pt>
    <dgm:pt modelId="{0BC21CCB-9667-4F93-B84A-D1443D107946}" type="parTrans" cxnId="{46A45EE0-59B3-4A7F-BB38-AAF3ED896D9C}">
      <dgm:prSet/>
      <dgm:spPr/>
      <dgm:t>
        <a:bodyPr/>
        <a:lstStyle/>
        <a:p>
          <a:endParaRPr lang="en-IN"/>
        </a:p>
      </dgm:t>
    </dgm:pt>
    <dgm:pt modelId="{D107CF00-3147-4513-8ED5-7A2690C90640}" type="sibTrans" cxnId="{46A45EE0-59B3-4A7F-BB38-AAF3ED896D9C}">
      <dgm:prSet/>
      <dgm:spPr/>
      <dgm:t>
        <a:bodyPr/>
        <a:lstStyle/>
        <a:p>
          <a:endParaRPr lang="en-IN"/>
        </a:p>
      </dgm:t>
    </dgm:pt>
    <dgm:pt modelId="{9C737C62-E734-47EB-A7EB-FC5002658937}">
      <dgm:prSet/>
      <dgm:spPr/>
      <dgm:t>
        <a:bodyPr/>
        <a:lstStyle/>
        <a:p>
          <a:r>
            <a:rPr lang="en-US"/>
            <a:t>Balances pause time vs. reclaim efficiency</a:t>
          </a:r>
          <a:endParaRPr lang="en-IN"/>
        </a:p>
      </dgm:t>
    </dgm:pt>
    <dgm:pt modelId="{B623F782-98E9-44B0-83F4-3F776F54E4E6}" type="parTrans" cxnId="{307F053F-7D4C-4711-B10A-ECF31375F69F}">
      <dgm:prSet/>
      <dgm:spPr/>
      <dgm:t>
        <a:bodyPr/>
        <a:lstStyle/>
        <a:p>
          <a:endParaRPr lang="en-IN"/>
        </a:p>
      </dgm:t>
    </dgm:pt>
    <dgm:pt modelId="{0202F2B4-174F-4055-88B1-327B33E2B8B6}" type="sibTrans" cxnId="{307F053F-7D4C-4711-B10A-ECF31375F69F}">
      <dgm:prSet/>
      <dgm:spPr/>
      <dgm:t>
        <a:bodyPr/>
        <a:lstStyle/>
        <a:p>
          <a:endParaRPr lang="en-IN"/>
        </a:p>
      </dgm:t>
    </dgm:pt>
    <dgm:pt modelId="{E8A7841A-4903-41D3-A89D-5C97B6A6D217}">
      <dgm:prSet/>
      <dgm:spPr/>
      <dgm:t>
        <a:bodyPr/>
        <a:lstStyle/>
        <a:p>
          <a:r>
            <a:rPr lang="en-US"/>
            <a:t>4. Full GC</a:t>
          </a:r>
          <a:endParaRPr lang="en-IN"/>
        </a:p>
      </dgm:t>
    </dgm:pt>
    <dgm:pt modelId="{2036A361-440D-4083-97C3-409EE98032AB}" type="parTrans" cxnId="{839CC02F-024A-4C79-ADF8-1CEDAE6E38CF}">
      <dgm:prSet/>
      <dgm:spPr/>
      <dgm:t>
        <a:bodyPr/>
        <a:lstStyle/>
        <a:p>
          <a:endParaRPr lang="en-IN"/>
        </a:p>
      </dgm:t>
    </dgm:pt>
    <dgm:pt modelId="{5E13F892-64DC-4518-9C9C-0C5750277B96}" type="sibTrans" cxnId="{839CC02F-024A-4C79-ADF8-1CEDAE6E38CF}">
      <dgm:prSet/>
      <dgm:spPr/>
      <dgm:t>
        <a:bodyPr/>
        <a:lstStyle/>
        <a:p>
          <a:endParaRPr lang="en-IN"/>
        </a:p>
      </dgm:t>
    </dgm:pt>
    <dgm:pt modelId="{53D4015C-C25C-4728-B460-10100FD9690D}">
      <dgm:prSet/>
      <dgm:spPr/>
      <dgm:t>
        <a:bodyPr/>
        <a:lstStyle/>
        <a:p>
          <a:r>
            <a:rPr lang="en-US"/>
            <a:t>- Rare fallback when concurrent marking fails</a:t>
          </a:r>
          <a:endParaRPr lang="en-IN"/>
        </a:p>
      </dgm:t>
    </dgm:pt>
    <dgm:pt modelId="{DCDE0131-61E6-4B0D-A664-EC84E7D2B549}" type="parTrans" cxnId="{AAA6EADD-40A5-429C-B722-C0F6BA06CC31}">
      <dgm:prSet/>
      <dgm:spPr/>
      <dgm:t>
        <a:bodyPr/>
        <a:lstStyle/>
        <a:p>
          <a:endParaRPr lang="en-IN"/>
        </a:p>
      </dgm:t>
    </dgm:pt>
    <dgm:pt modelId="{9B4F3F51-9076-4CF0-BCA5-B306945715EA}" type="sibTrans" cxnId="{AAA6EADD-40A5-429C-B722-C0F6BA06CC31}">
      <dgm:prSet/>
      <dgm:spPr/>
      <dgm:t>
        <a:bodyPr/>
        <a:lstStyle/>
        <a:p>
          <a:endParaRPr lang="en-IN"/>
        </a:p>
      </dgm:t>
    </dgm:pt>
    <dgm:pt modelId="{5A82131C-2DA4-4E5B-8444-93D9AD98A776}">
      <dgm:prSet/>
      <dgm:spPr/>
      <dgm:t>
        <a:bodyPr/>
        <a:lstStyle/>
        <a:p>
          <a:r>
            <a:rPr lang="en-US"/>
            <a:t>- Performs heap-wide compaction</a:t>
          </a:r>
          <a:endParaRPr lang="en-IN"/>
        </a:p>
      </dgm:t>
    </dgm:pt>
    <dgm:pt modelId="{092DAE42-F47A-4C1C-8EDD-A1735FD81912}" type="parTrans" cxnId="{F740DB50-5621-48CB-A9F9-49A1D2D378E0}">
      <dgm:prSet/>
      <dgm:spPr/>
      <dgm:t>
        <a:bodyPr/>
        <a:lstStyle/>
        <a:p>
          <a:endParaRPr lang="en-IN"/>
        </a:p>
      </dgm:t>
    </dgm:pt>
    <dgm:pt modelId="{8812B9B1-9766-4976-8373-1E50AFDA706F}" type="sibTrans" cxnId="{F740DB50-5621-48CB-A9F9-49A1D2D378E0}">
      <dgm:prSet/>
      <dgm:spPr/>
      <dgm:t>
        <a:bodyPr/>
        <a:lstStyle/>
        <a:p>
          <a:endParaRPr lang="en-IN"/>
        </a:p>
      </dgm:t>
    </dgm:pt>
    <dgm:pt modelId="{26B26750-1EEA-410B-888B-5B2358A61E98}" type="pres">
      <dgm:prSet presAssocID="{4EF052EE-9FC0-425C-BA56-468BD8305EA7}" presName="linear" presStyleCnt="0">
        <dgm:presLayoutVars>
          <dgm:animLvl val="lvl"/>
          <dgm:resizeHandles val="exact"/>
        </dgm:presLayoutVars>
      </dgm:prSet>
      <dgm:spPr/>
    </dgm:pt>
    <dgm:pt modelId="{B42343DE-63A2-4B42-BE55-5F38496E8CCB}" type="pres">
      <dgm:prSet presAssocID="{F792C449-EE98-41E6-B33E-2D41D9993465}" presName="parentText" presStyleLbl="node1" presStyleIdx="0" presStyleCnt="4">
        <dgm:presLayoutVars>
          <dgm:chMax val="0"/>
          <dgm:bulletEnabled val="1"/>
        </dgm:presLayoutVars>
      </dgm:prSet>
      <dgm:spPr/>
    </dgm:pt>
    <dgm:pt modelId="{8F1690D3-0DC5-4E6A-A91C-71E5F2E7BFE4}" type="pres">
      <dgm:prSet presAssocID="{F792C449-EE98-41E6-B33E-2D41D9993465}" presName="childText" presStyleLbl="revTx" presStyleIdx="0" presStyleCnt="4">
        <dgm:presLayoutVars>
          <dgm:bulletEnabled val="1"/>
        </dgm:presLayoutVars>
      </dgm:prSet>
      <dgm:spPr/>
    </dgm:pt>
    <dgm:pt modelId="{0BAB0311-FCD2-4424-83A2-1BC78413C580}" type="pres">
      <dgm:prSet presAssocID="{64412C92-D6DE-475E-8078-0F68D6049463}" presName="parentText" presStyleLbl="node1" presStyleIdx="1" presStyleCnt="4">
        <dgm:presLayoutVars>
          <dgm:chMax val="0"/>
          <dgm:bulletEnabled val="1"/>
        </dgm:presLayoutVars>
      </dgm:prSet>
      <dgm:spPr/>
    </dgm:pt>
    <dgm:pt modelId="{ECE3B8CC-55B1-4C7E-AE76-B91D41E9476C}" type="pres">
      <dgm:prSet presAssocID="{64412C92-D6DE-475E-8078-0F68D6049463}" presName="childText" presStyleLbl="revTx" presStyleIdx="1" presStyleCnt="4">
        <dgm:presLayoutVars>
          <dgm:bulletEnabled val="1"/>
        </dgm:presLayoutVars>
      </dgm:prSet>
      <dgm:spPr/>
    </dgm:pt>
    <dgm:pt modelId="{5FC45E50-39D5-462A-9A23-06711FD818B6}" type="pres">
      <dgm:prSet presAssocID="{626DF2AD-3397-4911-8B21-2D27CF1E804C}" presName="parentText" presStyleLbl="node1" presStyleIdx="2" presStyleCnt="4">
        <dgm:presLayoutVars>
          <dgm:chMax val="0"/>
          <dgm:bulletEnabled val="1"/>
        </dgm:presLayoutVars>
      </dgm:prSet>
      <dgm:spPr/>
    </dgm:pt>
    <dgm:pt modelId="{779C25BE-DB78-45F0-B3AF-33306C3DE8DC}" type="pres">
      <dgm:prSet presAssocID="{626DF2AD-3397-4911-8B21-2D27CF1E804C}" presName="childText" presStyleLbl="revTx" presStyleIdx="2" presStyleCnt="4">
        <dgm:presLayoutVars>
          <dgm:bulletEnabled val="1"/>
        </dgm:presLayoutVars>
      </dgm:prSet>
      <dgm:spPr/>
    </dgm:pt>
    <dgm:pt modelId="{08BC09AC-F4CB-4FEB-B78A-8536A1ABD676}" type="pres">
      <dgm:prSet presAssocID="{E8A7841A-4903-41D3-A89D-5C97B6A6D217}" presName="parentText" presStyleLbl="node1" presStyleIdx="3" presStyleCnt="4">
        <dgm:presLayoutVars>
          <dgm:chMax val="0"/>
          <dgm:bulletEnabled val="1"/>
        </dgm:presLayoutVars>
      </dgm:prSet>
      <dgm:spPr/>
    </dgm:pt>
    <dgm:pt modelId="{97CFEB61-BB8B-424D-BB09-15C8A46A04E2}" type="pres">
      <dgm:prSet presAssocID="{E8A7841A-4903-41D3-A89D-5C97B6A6D217}" presName="childText" presStyleLbl="revTx" presStyleIdx="3" presStyleCnt="4">
        <dgm:presLayoutVars>
          <dgm:bulletEnabled val="1"/>
        </dgm:presLayoutVars>
      </dgm:prSet>
      <dgm:spPr/>
    </dgm:pt>
  </dgm:ptLst>
  <dgm:cxnLst>
    <dgm:cxn modelId="{93BD1C08-C8A0-42CA-BAB0-D19696AAB518}" type="presOf" srcId="{4EF052EE-9FC0-425C-BA56-468BD8305EA7}" destId="{26B26750-1EEA-410B-888B-5B2358A61E98}" srcOrd="0" destOrd="0" presId="urn:microsoft.com/office/officeart/2005/8/layout/vList2"/>
    <dgm:cxn modelId="{D0CA9011-A6EE-4364-B445-CE1B5BAC006F}" type="presOf" srcId="{64412C92-D6DE-475E-8078-0F68D6049463}" destId="{0BAB0311-FCD2-4424-83A2-1BC78413C580}" srcOrd="0" destOrd="0" presId="urn:microsoft.com/office/officeart/2005/8/layout/vList2"/>
    <dgm:cxn modelId="{99889512-98F2-44F5-8A38-0D9336E523FA}" type="presOf" srcId="{48793A78-A654-4B31-872D-3E0C2185E4CE}" destId="{ECE3B8CC-55B1-4C7E-AE76-B91D41E9476C}" srcOrd="0" destOrd="1" presId="urn:microsoft.com/office/officeart/2005/8/layout/vList2"/>
    <dgm:cxn modelId="{F2A79313-34E1-437C-9E03-63F3BEF89EAF}" srcId="{4EF052EE-9FC0-425C-BA56-468BD8305EA7}" destId="{626DF2AD-3397-4911-8B21-2D27CF1E804C}" srcOrd="2" destOrd="0" parTransId="{FF7F3461-8F9B-4FCB-854B-AD1B86902B59}" sibTransId="{6F484E61-6766-4F03-9F4C-EF6D8B6F086A}"/>
    <dgm:cxn modelId="{00BD2029-3600-454B-BF71-E22300F58A07}" type="presOf" srcId="{F9DD89D8-9125-410F-B685-F3F7BE424560}" destId="{ECE3B8CC-55B1-4C7E-AE76-B91D41E9476C}" srcOrd="0" destOrd="2" presId="urn:microsoft.com/office/officeart/2005/8/layout/vList2"/>
    <dgm:cxn modelId="{839CC02F-024A-4C79-ADF8-1CEDAE6E38CF}" srcId="{4EF052EE-9FC0-425C-BA56-468BD8305EA7}" destId="{E8A7841A-4903-41D3-A89D-5C97B6A6D217}" srcOrd="3" destOrd="0" parTransId="{2036A361-440D-4083-97C3-409EE98032AB}" sibTransId="{5E13F892-64DC-4518-9C9C-0C5750277B96}"/>
    <dgm:cxn modelId="{39EF8B32-AEC7-40CA-A44D-8F7F3032E598}" type="presOf" srcId="{ADE19C8C-D932-47FB-BAE9-9F8CCC71C046}" destId="{8F1690D3-0DC5-4E6A-A91C-71E5F2E7BFE4}" srcOrd="0" destOrd="0" presId="urn:microsoft.com/office/officeart/2005/8/layout/vList2"/>
    <dgm:cxn modelId="{B4D61D35-907F-46F1-B14D-C0CBA770CB9F}" srcId="{F792C449-EE98-41E6-B33E-2D41D9993465}" destId="{ADE19C8C-D932-47FB-BAE9-9F8CCC71C046}" srcOrd="0" destOrd="0" parTransId="{969071FE-6266-4017-9C44-CE8872DEC4FB}" sibTransId="{5DB0A00B-6C36-42EF-8251-5EDFF3372EA2}"/>
    <dgm:cxn modelId="{307F053F-7D4C-4711-B10A-ECF31375F69F}" srcId="{626DF2AD-3397-4911-8B21-2D27CF1E804C}" destId="{9C737C62-E734-47EB-A7EB-FC5002658937}" srcOrd="2" destOrd="0" parTransId="{B623F782-98E9-44B0-83F4-3F776F54E4E6}" sibTransId="{0202F2B4-174F-4055-88B1-327B33E2B8B6}"/>
    <dgm:cxn modelId="{11100A3F-F6F4-4787-BE2F-72FF0232208A}" type="presOf" srcId="{261E6300-E168-489A-9950-135415E01B50}" destId="{779C25BE-DB78-45F0-B3AF-33306C3DE8DC}" srcOrd="0" destOrd="0" presId="urn:microsoft.com/office/officeart/2005/8/layout/vList2"/>
    <dgm:cxn modelId="{49894A5E-75E5-4A0D-841A-54B15188DEFC}" type="presOf" srcId="{5A82131C-2DA4-4E5B-8444-93D9AD98A776}" destId="{97CFEB61-BB8B-424D-BB09-15C8A46A04E2}" srcOrd="0" destOrd="1" presId="urn:microsoft.com/office/officeart/2005/8/layout/vList2"/>
    <dgm:cxn modelId="{9D6AF443-778B-4E0B-BC15-2A9B60B44C4D}" type="presOf" srcId="{A04092CE-424B-4107-B3B3-045B64965709}" destId="{779C25BE-DB78-45F0-B3AF-33306C3DE8DC}" srcOrd="0" destOrd="1" presId="urn:microsoft.com/office/officeart/2005/8/layout/vList2"/>
    <dgm:cxn modelId="{6A224268-A123-4F53-BBB6-B0FC0ACADEEA}" srcId="{F792C449-EE98-41E6-B33E-2D41D9993465}" destId="{3C9B5E39-7CFC-4196-97B9-D9CB509B4B3F}" srcOrd="1" destOrd="0" parTransId="{C9CFA835-832F-4FFD-B55B-5068DF989D5A}" sibTransId="{08172C87-55A1-4EC9-A0AF-A67D11EFC662}"/>
    <dgm:cxn modelId="{526C854A-3396-4DA6-8A99-23307BA19E7A}" type="presOf" srcId="{F792C449-EE98-41E6-B33E-2D41D9993465}" destId="{B42343DE-63A2-4B42-BE55-5F38496E8CCB}" srcOrd="0" destOrd="0" presId="urn:microsoft.com/office/officeart/2005/8/layout/vList2"/>
    <dgm:cxn modelId="{90A9BA4D-218A-443D-AC71-C6447EBA0A55}" srcId="{626DF2AD-3397-4911-8B21-2D27CF1E804C}" destId="{261E6300-E168-489A-9950-135415E01B50}" srcOrd="0" destOrd="0" parTransId="{ED5C08DB-6951-4C3B-94A8-DDE7E8CF8532}" sibTransId="{6E1D27E5-F715-4323-BECB-5938F56E7C30}"/>
    <dgm:cxn modelId="{F740DB50-5621-48CB-A9F9-49A1D2D378E0}" srcId="{E8A7841A-4903-41D3-A89D-5C97B6A6D217}" destId="{5A82131C-2DA4-4E5B-8444-93D9AD98A776}" srcOrd="1" destOrd="0" parTransId="{092DAE42-F47A-4C1C-8EDD-A1735FD81912}" sibTransId="{8812B9B1-9766-4976-8373-1E50AFDA706F}"/>
    <dgm:cxn modelId="{CB88D98E-EC76-469A-951B-A6EC035B4C83}" type="presOf" srcId="{53D4015C-C25C-4728-B460-10100FD9690D}" destId="{97CFEB61-BB8B-424D-BB09-15C8A46A04E2}" srcOrd="0" destOrd="0" presId="urn:microsoft.com/office/officeart/2005/8/layout/vList2"/>
    <dgm:cxn modelId="{1F000192-15B6-44F8-8BAB-7C3729644030}" type="presOf" srcId="{9C737C62-E734-47EB-A7EB-FC5002658937}" destId="{779C25BE-DB78-45F0-B3AF-33306C3DE8DC}" srcOrd="0" destOrd="2" presId="urn:microsoft.com/office/officeart/2005/8/layout/vList2"/>
    <dgm:cxn modelId="{2CAB9C9B-2DC8-4EE1-8F33-42B2F304D253}" srcId="{64412C92-D6DE-475E-8078-0F68D6049463}" destId="{05D779BD-4430-4F53-B34C-97456471007B}" srcOrd="0" destOrd="0" parTransId="{E176D4C1-3BB0-480A-9132-C89753665BFF}" sibTransId="{B1D3D066-D6E4-4D60-80F8-C85CFE2B45DA}"/>
    <dgm:cxn modelId="{DE9466A4-3362-40FA-83B4-B2E9C7BB1B75}" type="presOf" srcId="{626DF2AD-3397-4911-8B21-2D27CF1E804C}" destId="{5FC45E50-39D5-462A-9A23-06711FD818B6}" srcOrd="0" destOrd="0" presId="urn:microsoft.com/office/officeart/2005/8/layout/vList2"/>
    <dgm:cxn modelId="{BE7160BE-8154-497E-8973-BC9BE5858212}" srcId="{64412C92-D6DE-475E-8078-0F68D6049463}" destId="{F9DD89D8-9125-410F-B685-F3F7BE424560}" srcOrd="2" destOrd="0" parTransId="{0C516E8E-1EE8-4ED8-A58F-1AD357077AE3}" sibTransId="{573FD997-5EBA-41D6-87CF-548454A00F7E}"/>
    <dgm:cxn modelId="{878BC7CF-B9DE-4A1C-9C54-472F701F5FA0}" srcId="{64412C92-D6DE-475E-8078-0F68D6049463}" destId="{48793A78-A654-4B31-872D-3E0C2185E4CE}" srcOrd="1" destOrd="0" parTransId="{527F4EB3-FBB8-47C8-9C9E-543A1E3A483B}" sibTransId="{86916B02-A429-4D22-A132-593588F3F293}"/>
    <dgm:cxn modelId="{D0B64AD2-266D-4116-B446-F6748FB84880}" type="presOf" srcId="{3C9B5E39-7CFC-4196-97B9-D9CB509B4B3F}" destId="{8F1690D3-0DC5-4E6A-A91C-71E5F2E7BFE4}" srcOrd="0" destOrd="1" presId="urn:microsoft.com/office/officeart/2005/8/layout/vList2"/>
    <dgm:cxn modelId="{039209D4-311B-45A0-B4C5-7E00DD0B6BEE}" srcId="{F792C449-EE98-41E6-B33E-2D41D9993465}" destId="{DDEE0584-48E8-42C2-910F-5CC05D5E5540}" srcOrd="3" destOrd="0" parTransId="{07AD18C1-0704-4ED5-8910-4A91FDF62684}" sibTransId="{39397156-2F8F-4238-A892-78EBFDE80C0D}"/>
    <dgm:cxn modelId="{1C30BBDB-B5B0-4449-BB44-F7B465A94391}" srcId="{4EF052EE-9FC0-425C-BA56-468BD8305EA7}" destId="{64412C92-D6DE-475E-8078-0F68D6049463}" srcOrd="1" destOrd="0" parTransId="{53D19ACF-BFA8-4DAF-887A-375C572B87EA}" sibTransId="{BA3C88B1-1B2E-4504-92F6-D64FAD55B3FB}"/>
    <dgm:cxn modelId="{AAA6EADD-40A5-429C-B722-C0F6BA06CC31}" srcId="{E8A7841A-4903-41D3-A89D-5C97B6A6D217}" destId="{53D4015C-C25C-4728-B460-10100FD9690D}" srcOrd="0" destOrd="0" parTransId="{DCDE0131-61E6-4B0D-A664-EC84E7D2B549}" sibTransId="{9B4F3F51-9076-4CF0-BCA5-B306945715EA}"/>
    <dgm:cxn modelId="{46A45EE0-59B3-4A7F-BB38-AAF3ED896D9C}" srcId="{626DF2AD-3397-4911-8B21-2D27CF1E804C}" destId="{A04092CE-424B-4107-B3B3-045B64965709}" srcOrd="1" destOrd="0" parTransId="{0BC21CCB-9667-4F93-B84A-D1443D107946}" sibTransId="{D107CF00-3147-4513-8ED5-7A2690C90640}"/>
    <dgm:cxn modelId="{55A573E7-0EDF-4887-86AC-AF3C6E955650}" srcId="{F792C449-EE98-41E6-B33E-2D41D9993465}" destId="{896F4289-1A07-4505-B8D7-D6EDCF62DB1E}" srcOrd="2" destOrd="0" parTransId="{8648B399-1598-4F0F-8641-DC2E8DF68F07}" sibTransId="{A6975CEF-A0D7-4DAD-A43A-23751E440CA2}"/>
    <dgm:cxn modelId="{351378EA-BDF9-4414-84AF-9EB42C393B16}" type="presOf" srcId="{E8A7841A-4903-41D3-A89D-5C97B6A6D217}" destId="{08BC09AC-F4CB-4FEB-B78A-8536A1ABD676}" srcOrd="0" destOrd="0" presId="urn:microsoft.com/office/officeart/2005/8/layout/vList2"/>
    <dgm:cxn modelId="{BF9233EC-C728-4EA2-9043-9C7A810817AF}" srcId="{4EF052EE-9FC0-425C-BA56-468BD8305EA7}" destId="{F792C449-EE98-41E6-B33E-2D41D9993465}" srcOrd="0" destOrd="0" parTransId="{7B36A9E2-C416-4313-ABD8-F5A805C7FF86}" sibTransId="{12708E57-D87D-4FB7-8932-340B395A7FA5}"/>
    <dgm:cxn modelId="{BA6062F6-B4C9-483F-8E2D-04165FA6FA08}" type="presOf" srcId="{896F4289-1A07-4505-B8D7-D6EDCF62DB1E}" destId="{8F1690D3-0DC5-4E6A-A91C-71E5F2E7BFE4}" srcOrd="0" destOrd="2" presId="urn:microsoft.com/office/officeart/2005/8/layout/vList2"/>
    <dgm:cxn modelId="{020ECEFB-640F-416D-ADB5-BBE14C7A615B}" type="presOf" srcId="{05D779BD-4430-4F53-B34C-97456471007B}" destId="{ECE3B8CC-55B1-4C7E-AE76-B91D41E9476C}" srcOrd="0" destOrd="0" presId="urn:microsoft.com/office/officeart/2005/8/layout/vList2"/>
    <dgm:cxn modelId="{54EE1EFE-8DEA-4BFC-BE22-48A23345C58E}" type="presOf" srcId="{DDEE0584-48E8-42C2-910F-5CC05D5E5540}" destId="{8F1690D3-0DC5-4E6A-A91C-71E5F2E7BFE4}" srcOrd="0" destOrd="3" presId="urn:microsoft.com/office/officeart/2005/8/layout/vList2"/>
    <dgm:cxn modelId="{E812B900-240B-4290-9B95-A43F04D0DD47}" type="presParOf" srcId="{26B26750-1EEA-410B-888B-5B2358A61E98}" destId="{B42343DE-63A2-4B42-BE55-5F38496E8CCB}" srcOrd="0" destOrd="0" presId="urn:microsoft.com/office/officeart/2005/8/layout/vList2"/>
    <dgm:cxn modelId="{547EF339-06AD-48E5-BAC7-A096BB497959}" type="presParOf" srcId="{26B26750-1EEA-410B-888B-5B2358A61E98}" destId="{8F1690D3-0DC5-4E6A-A91C-71E5F2E7BFE4}" srcOrd="1" destOrd="0" presId="urn:microsoft.com/office/officeart/2005/8/layout/vList2"/>
    <dgm:cxn modelId="{39FF39E6-87E3-467A-ABC0-ED6A26A9DD0B}" type="presParOf" srcId="{26B26750-1EEA-410B-888B-5B2358A61E98}" destId="{0BAB0311-FCD2-4424-83A2-1BC78413C580}" srcOrd="2" destOrd="0" presId="urn:microsoft.com/office/officeart/2005/8/layout/vList2"/>
    <dgm:cxn modelId="{A6C8E99D-F763-42C5-8F53-549586918B4D}" type="presParOf" srcId="{26B26750-1EEA-410B-888B-5B2358A61E98}" destId="{ECE3B8CC-55B1-4C7E-AE76-B91D41E9476C}" srcOrd="3" destOrd="0" presId="urn:microsoft.com/office/officeart/2005/8/layout/vList2"/>
    <dgm:cxn modelId="{DA837328-3B58-4519-B858-0A01AACDC4C4}" type="presParOf" srcId="{26B26750-1EEA-410B-888B-5B2358A61E98}" destId="{5FC45E50-39D5-462A-9A23-06711FD818B6}" srcOrd="4" destOrd="0" presId="urn:microsoft.com/office/officeart/2005/8/layout/vList2"/>
    <dgm:cxn modelId="{E6F273D4-A7E4-4923-867B-69059F28BAC0}" type="presParOf" srcId="{26B26750-1EEA-410B-888B-5B2358A61E98}" destId="{779C25BE-DB78-45F0-B3AF-33306C3DE8DC}" srcOrd="5" destOrd="0" presId="urn:microsoft.com/office/officeart/2005/8/layout/vList2"/>
    <dgm:cxn modelId="{9F5B1B12-EB41-48D0-9B49-2EFF09EF4E65}" type="presParOf" srcId="{26B26750-1EEA-410B-888B-5B2358A61E98}" destId="{08BC09AC-F4CB-4FEB-B78A-8536A1ABD676}" srcOrd="6" destOrd="0" presId="urn:microsoft.com/office/officeart/2005/8/layout/vList2"/>
    <dgm:cxn modelId="{0ECF3F3C-C438-42A3-B97A-C27626974697}" type="presParOf" srcId="{26B26750-1EEA-410B-888B-5B2358A61E98}" destId="{97CFEB61-BB8B-424D-BB09-15C8A46A04E2}" srcOrd="7"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343DE-63A2-4B42-BE55-5F38496E8CCB}">
      <dsp:nvSpPr>
        <dsp:cNvPr id="0" name=""/>
        <dsp:cNvSpPr/>
      </dsp:nvSpPr>
      <dsp:spPr>
        <a:xfrm>
          <a:off x="0" y="69535"/>
          <a:ext cx="10353761"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1. </a:t>
          </a:r>
          <a:r>
            <a:rPr lang="en-US" sz="1600" b="1" kern="1200"/>
            <a:t>Young GC</a:t>
          </a:r>
          <a:endParaRPr lang="en-IN" sz="1600" kern="1200"/>
        </a:p>
      </dsp:txBody>
      <dsp:txXfrm>
        <a:off x="18734" y="88269"/>
        <a:ext cx="10316293" cy="346292"/>
      </dsp:txXfrm>
    </dsp:sp>
    <dsp:sp modelId="{8F1690D3-0DC5-4E6A-A91C-71E5F2E7BFE4}">
      <dsp:nvSpPr>
        <dsp:cNvPr id="0" name=""/>
        <dsp:cNvSpPr/>
      </dsp:nvSpPr>
      <dsp:spPr>
        <a:xfrm>
          <a:off x="0" y="453295"/>
          <a:ext cx="10353761" cy="794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73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Collects Eden + Survivor regions</a:t>
          </a:r>
          <a:endParaRPr lang="en-IN" sz="1200" kern="1200"/>
        </a:p>
        <a:p>
          <a:pPr marL="114300" lvl="1" indent="-114300" algn="l" defTabSz="533400">
            <a:lnSpc>
              <a:spcPct val="90000"/>
            </a:lnSpc>
            <a:spcBef>
              <a:spcPct val="0"/>
            </a:spcBef>
            <a:spcAft>
              <a:spcPct val="20000"/>
            </a:spcAft>
            <a:buChar char="•"/>
          </a:pPr>
          <a:r>
            <a:rPr lang="en-US" sz="1200" kern="1200"/>
            <a:t>Promotes surviving objects to Old Gen</a:t>
          </a:r>
          <a:endParaRPr lang="en-IN" sz="1200" kern="1200"/>
        </a:p>
        <a:p>
          <a:pPr marL="114300" lvl="1" indent="-114300" algn="l" defTabSz="533400">
            <a:lnSpc>
              <a:spcPct val="90000"/>
            </a:lnSpc>
            <a:spcBef>
              <a:spcPct val="0"/>
            </a:spcBef>
            <a:spcAft>
              <a:spcPct val="20000"/>
            </a:spcAft>
            <a:buChar char="•"/>
          </a:pPr>
          <a:r>
            <a:rPr lang="en-US" sz="1200" kern="1200"/>
            <a:t>Always a </a:t>
          </a:r>
          <a:r>
            <a:rPr lang="en-US" sz="1200" b="1" kern="1200"/>
            <a:t>stop-the-world</a:t>
          </a:r>
          <a:r>
            <a:rPr lang="en-US" sz="1200" kern="1200"/>
            <a:t> event</a:t>
          </a:r>
          <a:endParaRPr lang="en-IN" sz="1200" kern="1200"/>
        </a:p>
        <a:p>
          <a:pPr marL="114300" lvl="1" indent="-114300" algn="l" defTabSz="533400">
            <a:lnSpc>
              <a:spcPct val="90000"/>
            </a:lnSpc>
            <a:spcBef>
              <a:spcPct val="0"/>
            </a:spcBef>
            <a:spcAft>
              <a:spcPct val="20000"/>
            </a:spcAft>
            <a:buChar char="•"/>
          </a:pPr>
          <a:r>
            <a:rPr lang="en-US" sz="1200" kern="1200"/>
            <a:t>Uses </a:t>
          </a:r>
          <a:r>
            <a:rPr lang="en-US" sz="1200" b="1" kern="1200"/>
            <a:t>evacuation</a:t>
          </a:r>
          <a:r>
            <a:rPr lang="en-US" sz="1200" kern="1200"/>
            <a:t> (copying live objects)</a:t>
          </a:r>
          <a:endParaRPr lang="en-IN" sz="1200" kern="1200"/>
        </a:p>
      </dsp:txBody>
      <dsp:txXfrm>
        <a:off x="0" y="453295"/>
        <a:ext cx="10353761" cy="794880"/>
      </dsp:txXfrm>
    </dsp:sp>
    <dsp:sp modelId="{0BAB0311-FCD2-4424-83A2-1BC78413C580}">
      <dsp:nvSpPr>
        <dsp:cNvPr id="0" name=""/>
        <dsp:cNvSpPr/>
      </dsp:nvSpPr>
      <dsp:spPr>
        <a:xfrm>
          <a:off x="0" y="1248175"/>
          <a:ext cx="10353761"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2. </a:t>
          </a:r>
          <a:r>
            <a:rPr lang="en-US" sz="1600" b="1" kern="1200"/>
            <a:t>Concurrent Marking</a:t>
          </a:r>
          <a:endParaRPr lang="en-IN" sz="1600" kern="1200"/>
        </a:p>
      </dsp:txBody>
      <dsp:txXfrm>
        <a:off x="18734" y="1266909"/>
        <a:ext cx="10316293" cy="346292"/>
      </dsp:txXfrm>
    </dsp:sp>
    <dsp:sp modelId="{ECE3B8CC-55B1-4C7E-AE76-B91D41E9476C}">
      <dsp:nvSpPr>
        <dsp:cNvPr id="0" name=""/>
        <dsp:cNvSpPr/>
      </dsp:nvSpPr>
      <dsp:spPr>
        <a:xfrm>
          <a:off x="0" y="1631935"/>
          <a:ext cx="10353761"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73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Runs </a:t>
          </a:r>
          <a:r>
            <a:rPr lang="en-US" sz="1200" b="1" kern="1200"/>
            <a:t>concurrently</a:t>
          </a:r>
          <a:r>
            <a:rPr lang="en-US" sz="1200" kern="1200"/>
            <a:t> with application threads</a:t>
          </a:r>
          <a:endParaRPr lang="en-IN" sz="1200" kern="1200"/>
        </a:p>
        <a:p>
          <a:pPr marL="114300" lvl="1" indent="-114300" algn="l" defTabSz="533400">
            <a:lnSpc>
              <a:spcPct val="90000"/>
            </a:lnSpc>
            <a:spcBef>
              <a:spcPct val="0"/>
            </a:spcBef>
            <a:spcAft>
              <a:spcPct val="20000"/>
            </a:spcAft>
            <a:buChar char="•"/>
          </a:pPr>
          <a:r>
            <a:rPr lang="en-US" sz="1200" kern="1200"/>
            <a:t>Identifies live objects in Old Gen</a:t>
          </a:r>
          <a:endParaRPr lang="en-IN" sz="1200" kern="1200"/>
        </a:p>
        <a:p>
          <a:pPr marL="114300" lvl="1" indent="-114300" algn="l" defTabSz="533400">
            <a:lnSpc>
              <a:spcPct val="90000"/>
            </a:lnSpc>
            <a:spcBef>
              <a:spcPct val="0"/>
            </a:spcBef>
            <a:spcAft>
              <a:spcPct val="20000"/>
            </a:spcAft>
            <a:buChar char="•"/>
          </a:pPr>
          <a:r>
            <a:rPr lang="en-US" sz="1200" kern="1200"/>
            <a:t>Uses </a:t>
          </a:r>
          <a:r>
            <a:rPr lang="en-US" sz="1200" b="1" kern="1200"/>
            <a:t>Snapshot-At-The-Beginning (SATB)</a:t>
          </a:r>
          <a:r>
            <a:rPr lang="en-US" sz="1200" kern="1200"/>
            <a:t> algorithm</a:t>
          </a:r>
          <a:endParaRPr lang="en-IN" sz="1200" kern="1200"/>
        </a:p>
      </dsp:txBody>
      <dsp:txXfrm>
        <a:off x="0" y="1631935"/>
        <a:ext cx="10353761" cy="596160"/>
      </dsp:txXfrm>
    </dsp:sp>
    <dsp:sp modelId="{5FC45E50-39D5-462A-9A23-06711FD818B6}">
      <dsp:nvSpPr>
        <dsp:cNvPr id="0" name=""/>
        <dsp:cNvSpPr/>
      </dsp:nvSpPr>
      <dsp:spPr>
        <a:xfrm>
          <a:off x="0" y="2228095"/>
          <a:ext cx="10353761"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3. </a:t>
          </a:r>
          <a:r>
            <a:rPr lang="en-US" sz="1600" b="1" kern="1200"/>
            <a:t>Mixed GC</a:t>
          </a:r>
          <a:endParaRPr lang="en-IN" sz="1600" kern="1200"/>
        </a:p>
      </dsp:txBody>
      <dsp:txXfrm>
        <a:off x="18734" y="2246829"/>
        <a:ext cx="10316293" cy="346292"/>
      </dsp:txXfrm>
    </dsp:sp>
    <dsp:sp modelId="{779C25BE-DB78-45F0-B3AF-33306C3DE8DC}">
      <dsp:nvSpPr>
        <dsp:cNvPr id="0" name=""/>
        <dsp:cNvSpPr/>
      </dsp:nvSpPr>
      <dsp:spPr>
        <a:xfrm>
          <a:off x="0" y="2611855"/>
          <a:ext cx="10353761" cy="596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73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Collects Young + selected Old regions</a:t>
          </a:r>
          <a:endParaRPr lang="en-IN" sz="1200" kern="1200"/>
        </a:p>
        <a:p>
          <a:pPr marL="114300" lvl="1" indent="-114300" algn="l" defTabSz="533400">
            <a:lnSpc>
              <a:spcPct val="90000"/>
            </a:lnSpc>
            <a:spcBef>
              <a:spcPct val="0"/>
            </a:spcBef>
            <a:spcAft>
              <a:spcPct val="20000"/>
            </a:spcAft>
            <a:buChar char="•"/>
          </a:pPr>
          <a:r>
            <a:rPr lang="en-US" sz="1200" kern="1200"/>
            <a:t>Prioritizes regions with most garbage (hence “Garbage-First”)</a:t>
          </a:r>
          <a:endParaRPr lang="en-IN" sz="1200" kern="1200"/>
        </a:p>
        <a:p>
          <a:pPr marL="114300" lvl="1" indent="-114300" algn="l" defTabSz="533400">
            <a:lnSpc>
              <a:spcPct val="90000"/>
            </a:lnSpc>
            <a:spcBef>
              <a:spcPct val="0"/>
            </a:spcBef>
            <a:spcAft>
              <a:spcPct val="20000"/>
            </a:spcAft>
            <a:buChar char="•"/>
          </a:pPr>
          <a:r>
            <a:rPr lang="en-US" sz="1200" kern="1200"/>
            <a:t>Balances pause time vs. reclaim efficiency</a:t>
          </a:r>
          <a:endParaRPr lang="en-IN" sz="1200" kern="1200"/>
        </a:p>
      </dsp:txBody>
      <dsp:txXfrm>
        <a:off x="0" y="2611855"/>
        <a:ext cx="10353761" cy="596160"/>
      </dsp:txXfrm>
    </dsp:sp>
    <dsp:sp modelId="{08BC09AC-F4CB-4FEB-B78A-8536A1ABD676}">
      <dsp:nvSpPr>
        <dsp:cNvPr id="0" name=""/>
        <dsp:cNvSpPr/>
      </dsp:nvSpPr>
      <dsp:spPr>
        <a:xfrm>
          <a:off x="0" y="3208015"/>
          <a:ext cx="10353761" cy="383760"/>
        </a:xfrm>
        <a:prstGeom prst="roundRect">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a:t>4. Full GC</a:t>
          </a:r>
          <a:endParaRPr lang="en-IN" sz="1600" kern="1200"/>
        </a:p>
      </dsp:txBody>
      <dsp:txXfrm>
        <a:off x="18734" y="3226749"/>
        <a:ext cx="10316293" cy="346292"/>
      </dsp:txXfrm>
    </dsp:sp>
    <dsp:sp modelId="{97CFEB61-BB8B-424D-BB09-15C8A46A04E2}">
      <dsp:nvSpPr>
        <dsp:cNvPr id="0" name=""/>
        <dsp:cNvSpPr/>
      </dsp:nvSpPr>
      <dsp:spPr>
        <a:xfrm>
          <a:off x="0" y="3591775"/>
          <a:ext cx="10353761"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8732" tIns="20320" rIns="113792" bIns="20320" numCol="1" spcCol="1270" anchor="t" anchorCtr="0">
          <a:noAutofit/>
        </a:bodyPr>
        <a:lstStyle/>
        <a:p>
          <a:pPr marL="114300" lvl="1" indent="-114300" algn="l" defTabSz="533400">
            <a:lnSpc>
              <a:spcPct val="90000"/>
            </a:lnSpc>
            <a:spcBef>
              <a:spcPct val="0"/>
            </a:spcBef>
            <a:spcAft>
              <a:spcPct val="20000"/>
            </a:spcAft>
            <a:buChar char="•"/>
          </a:pPr>
          <a:r>
            <a:rPr lang="en-US" sz="1200" kern="1200"/>
            <a:t>- Rare fallback when concurrent marking fails</a:t>
          </a:r>
          <a:endParaRPr lang="en-IN" sz="1200" kern="1200"/>
        </a:p>
        <a:p>
          <a:pPr marL="114300" lvl="1" indent="-114300" algn="l" defTabSz="533400">
            <a:lnSpc>
              <a:spcPct val="90000"/>
            </a:lnSpc>
            <a:spcBef>
              <a:spcPct val="0"/>
            </a:spcBef>
            <a:spcAft>
              <a:spcPct val="20000"/>
            </a:spcAft>
            <a:buChar char="•"/>
          </a:pPr>
          <a:r>
            <a:rPr lang="en-US" sz="1200" kern="1200"/>
            <a:t>- Performs heap-wide compaction</a:t>
          </a:r>
          <a:endParaRPr lang="en-IN" sz="1200" kern="1200"/>
        </a:p>
      </dsp:txBody>
      <dsp:txXfrm>
        <a:off x="0" y="3591775"/>
        <a:ext cx="10353761" cy="39744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3F103-BC34-4FE4-A40E-EDDEECFDA5D0}" type="datetimeFigureOut">
              <a:rPr lang="en-US" smtClean="0"/>
              <a:pPr/>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9494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smtClean="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12114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F16868-8199-4C2C-A5B1-63AEE139F88E}" type="datetimeFigureOut">
              <a:rPr lang="en-US" smtClean="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132139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D9FF7F-6988-44CC-821B-644E70CD2F73}" type="datetimeFigureOut">
              <a:rPr lang="en-US" smtClean="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2282593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E451C3-0FF4-47C4-B829-773ADF60F88C}" type="datetimeFigureOut">
              <a:rPr lang="en-US" smtClean="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29994971"/>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FE86839-B9D8-4651-8783-F325ECE74E65}" type="datetimeFigureOut">
              <a:rPr lang="en-US" smtClean="0"/>
              <a:t>7/8/2025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520325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FD484F64-32F6-45C5-931F-ADC1662401D0}" type="datetimeFigureOut">
              <a:rPr lang="en-US" smtClean="0"/>
              <a:t>7/8/2025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489042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3086D93-FCAC-47E0-A2EE-787E62CA814C}" type="datetimeFigureOut">
              <a:rPr lang="en-US" smtClean="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68179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DA879A6-0FD0-4734-A311-86BFCA472E6E}" type="datetimeFigureOut">
              <a:rPr lang="en-US" smtClean="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29135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smtClean="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49214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smtClean="0"/>
              <a:t>7/8/2025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7974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smtClean="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3355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smtClean="0"/>
              <a:t>7/8/2025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463052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smtClean="0"/>
              <a:t>7/8/2025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83650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smtClean="0"/>
              <a:t>7/8/2025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705084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smtClean="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819743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smtClean="0"/>
              <a:t>7/8/2025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10155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2BE451C3-0FF4-47C4-B829-773ADF60F88C}" type="datetimeFigureOut">
              <a:rPr lang="en-US" smtClean="0"/>
              <a:t>7/8/2025</a:t>
            </a:fld>
            <a:endParaRPr lang="en-US" dirty="0"/>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5515010"/>
      </p:ext>
    </p:extLst>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 id="2147483688" r:id="rId14"/>
    <p:sldLayoutId id="2147483689" r:id="rId15"/>
    <p:sldLayoutId id="2147483690" r:id="rId16"/>
    <p:sldLayoutId id="2147483691" r:id="rId17"/>
  </p:sldLayoutIdLst>
  <p:hf sldNum="0" hdr="0" ftr="0" dt="0"/>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GcLifecycleExample.txt"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hyperlink" Target="https://sematext.com/blog/jvm-performance-tuning/" TargetMode="Externa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9107D-4EB3-597A-66D8-927B32DC6E5A}"/>
              </a:ext>
            </a:extLst>
          </p:cNvPr>
          <p:cNvSpPr>
            <a:spLocks noGrp="1"/>
          </p:cNvSpPr>
          <p:nvPr>
            <p:ph type="ctrTitle"/>
          </p:nvPr>
        </p:nvSpPr>
        <p:spPr/>
        <p:txBody>
          <a:bodyPr/>
          <a:lstStyle/>
          <a:p>
            <a:r>
              <a:rPr lang="en-IN" dirty="0"/>
              <a:t>Garbage collection in java</a:t>
            </a:r>
          </a:p>
        </p:txBody>
      </p:sp>
      <p:sp>
        <p:nvSpPr>
          <p:cNvPr id="3" name="Subtitle 2">
            <a:extLst>
              <a:ext uri="{FF2B5EF4-FFF2-40B4-BE49-F238E27FC236}">
                <a16:creationId xmlns:a16="http://schemas.microsoft.com/office/drawing/2014/main" id="{93399424-7A89-CB76-9BF4-7878E5365D2F}"/>
              </a:ext>
            </a:extLst>
          </p:cNvPr>
          <p:cNvSpPr>
            <a:spLocks noGrp="1"/>
          </p:cNvSpPr>
          <p:nvPr>
            <p:ph type="subTitle" idx="1"/>
          </p:nvPr>
        </p:nvSpPr>
        <p:spPr/>
        <p:txBody>
          <a:bodyPr/>
          <a:lstStyle/>
          <a:p>
            <a:r>
              <a:rPr lang="en-IN" dirty="0"/>
              <a:t>Anju munoth</a:t>
            </a:r>
          </a:p>
        </p:txBody>
      </p:sp>
    </p:spTree>
    <p:extLst>
      <p:ext uri="{BB962C8B-B14F-4D97-AF65-F5344CB8AC3E}">
        <p14:creationId xmlns:p14="http://schemas.microsoft.com/office/powerpoint/2010/main" val="2709713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E291C17-D138-4469-DB2F-B6F360DDEBB6}"/>
              </a:ext>
            </a:extLst>
          </p:cNvPr>
          <p:cNvSpPr txBox="1"/>
          <p:nvPr/>
        </p:nvSpPr>
        <p:spPr>
          <a:xfrm>
            <a:off x="892240" y="498817"/>
            <a:ext cx="6478944" cy="2585323"/>
          </a:xfrm>
          <a:prstGeom prst="rect">
            <a:avLst/>
          </a:prstGeom>
          <a:noFill/>
        </p:spPr>
        <p:txBody>
          <a:bodyPr wrap="square">
            <a:spAutoFit/>
          </a:bodyPr>
          <a:lstStyle/>
          <a:p>
            <a:r>
              <a:rPr lang="en-US" b="0" i="0" dirty="0">
                <a:solidFill>
                  <a:srgbClr val="F47067"/>
                </a:solidFill>
                <a:effectLst/>
                <a:latin typeface="Courier New" panose="02070309020205020404" pitchFamily="49" charset="0"/>
              </a:rPr>
              <a:t>public</a:t>
            </a:r>
            <a:r>
              <a:rPr lang="en-US" b="0" i="0" dirty="0">
                <a:solidFill>
                  <a:srgbClr val="E2E2E5"/>
                </a:solidFill>
                <a:effectLst/>
                <a:latin typeface="Courier New" panose="02070309020205020404" pitchFamily="49" charset="0"/>
              </a:rPr>
              <a:t> </a:t>
            </a:r>
            <a:r>
              <a:rPr lang="en-US" b="0" i="0" dirty="0">
                <a:solidFill>
                  <a:srgbClr val="F47067"/>
                </a:solidFill>
                <a:effectLst/>
                <a:latin typeface="Courier New" panose="02070309020205020404" pitchFamily="49" charset="0"/>
              </a:rPr>
              <a:t>class</a:t>
            </a:r>
            <a:r>
              <a:rPr lang="en-US" b="0" i="0" dirty="0">
                <a:solidFill>
                  <a:srgbClr val="E2E2E5"/>
                </a:solidFill>
                <a:effectLst/>
                <a:latin typeface="Courier New" panose="02070309020205020404" pitchFamily="49" charset="0"/>
              </a:rPr>
              <a:t> </a:t>
            </a:r>
            <a:r>
              <a:rPr lang="en-US" b="0" i="0" dirty="0">
                <a:solidFill>
                  <a:srgbClr val="DCBDFB"/>
                </a:solidFill>
                <a:effectLst/>
                <a:latin typeface="Courier New" panose="02070309020205020404" pitchFamily="49" charset="0"/>
              </a:rPr>
              <a:t>Company</a:t>
            </a:r>
            <a:r>
              <a:rPr lang="en-US" b="0" i="0" dirty="0">
                <a:solidFill>
                  <a:srgbClr val="E2E2E5"/>
                </a:solidFill>
                <a:effectLst/>
                <a:latin typeface="Courier New" panose="02070309020205020404" pitchFamily="49" charset="0"/>
              </a:rPr>
              <a:t> { </a:t>
            </a:r>
            <a:r>
              <a:rPr lang="en-US" b="0" i="0" dirty="0">
                <a:solidFill>
                  <a:srgbClr val="768390"/>
                </a:solidFill>
                <a:effectLst/>
                <a:latin typeface="Courier New" panose="02070309020205020404" pitchFamily="49" charset="0"/>
              </a:rPr>
              <a:t>// Static primitive - the value 123 is stored with the class metadata in </a:t>
            </a:r>
            <a:r>
              <a:rPr lang="en-US" b="0" i="0" dirty="0" err="1">
                <a:solidFill>
                  <a:srgbClr val="768390"/>
                </a:solidFill>
                <a:effectLst/>
                <a:latin typeface="Courier New" panose="02070309020205020404" pitchFamily="49" charset="0"/>
              </a:rPr>
              <a:t>Metaspace</a:t>
            </a:r>
            <a:r>
              <a:rPr lang="en-US" b="0" i="0" dirty="0">
                <a:solidFill>
                  <a:srgbClr val="E2E2E5"/>
                </a:solidFill>
                <a:effectLst/>
                <a:latin typeface="Courier New" panose="02070309020205020404" pitchFamily="49" charset="0"/>
              </a:rPr>
              <a:t> </a:t>
            </a:r>
            <a:r>
              <a:rPr lang="en-US" b="0" i="0" dirty="0">
                <a:solidFill>
                  <a:srgbClr val="F47067"/>
                </a:solidFill>
                <a:effectLst/>
                <a:latin typeface="Courier New" panose="02070309020205020404" pitchFamily="49" charset="0"/>
              </a:rPr>
              <a:t>public</a:t>
            </a:r>
            <a:r>
              <a:rPr lang="en-US" b="0" i="0" dirty="0">
                <a:solidFill>
                  <a:srgbClr val="E2E2E5"/>
                </a:solidFill>
                <a:effectLst/>
                <a:latin typeface="Courier New" panose="02070309020205020404" pitchFamily="49" charset="0"/>
              </a:rPr>
              <a:t> </a:t>
            </a:r>
            <a:r>
              <a:rPr lang="en-US" b="0" i="0" dirty="0">
                <a:solidFill>
                  <a:srgbClr val="F47067"/>
                </a:solidFill>
                <a:effectLst/>
                <a:latin typeface="Courier New" panose="02070309020205020404" pitchFamily="49" charset="0"/>
              </a:rPr>
              <a:t>static</a:t>
            </a:r>
            <a:r>
              <a:rPr lang="en-US" b="0" i="0" dirty="0">
                <a:solidFill>
                  <a:srgbClr val="E2E2E5"/>
                </a:solidFill>
                <a:effectLst/>
                <a:latin typeface="Courier New" panose="02070309020205020404" pitchFamily="49" charset="0"/>
              </a:rPr>
              <a:t> </a:t>
            </a:r>
            <a:r>
              <a:rPr lang="en-US" b="0" i="0" dirty="0">
                <a:solidFill>
                  <a:srgbClr val="F47067"/>
                </a:solidFill>
                <a:effectLst/>
                <a:latin typeface="Courier New" panose="02070309020205020404" pitchFamily="49" charset="0"/>
              </a:rPr>
              <a:t>int</a:t>
            </a:r>
            <a:r>
              <a:rPr lang="en-US" b="0" i="0" dirty="0">
                <a:solidFill>
                  <a:srgbClr val="E2E2E5"/>
                </a:solidFill>
                <a:effectLst/>
                <a:latin typeface="Courier New" panose="02070309020205020404" pitchFamily="49" charset="0"/>
              </a:rPr>
              <a:t> </a:t>
            </a:r>
            <a:r>
              <a:rPr lang="en-US" b="0" i="0" dirty="0" err="1">
                <a:solidFill>
                  <a:srgbClr val="E2E2E5"/>
                </a:solidFill>
                <a:effectLst/>
                <a:latin typeface="Courier New" panose="02070309020205020404" pitchFamily="49" charset="0"/>
              </a:rPr>
              <a:t>Ticker_ID</a:t>
            </a:r>
            <a:r>
              <a:rPr lang="en-US" b="0" i="0" dirty="0">
                <a:solidFill>
                  <a:srgbClr val="E2E2E5"/>
                </a:solidFill>
                <a:effectLst/>
                <a:latin typeface="Courier New" panose="02070309020205020404" pitchFamily="49" charset="0"/>
              </a:rPr>
              <a:t> = </a:t>
            </a:r>
            <a:r>
              <a:rPr lang="en-US" b="0" i="0" dirty="0">
                <a:solidFill>
                  <a:srgbClr val="6CB6FF"/>
                </a:solidFill>
                <a:effectLst/>
                <a:latin typeface="Courier New" panose="02070309020205020404" pitchFamily="49" charset="0"/>
              </a:rPr>
              <a:t>123</a:t>
            </a:r>
            <a:r>
              <a:rPr lang="en-US" b="0" i="0" dirty="0">
                <a:solidFill>
                  <a:srgbClr val="E2E2E5"/>
                </a:solidFill>
                <a:effectLst/>
                <a:latin typeface="Courier New" panose="02070309020205020404" pitchFamily="49" charset="0"/>
              </a:rPr>
              <a:t>; </a:t>
            </a:r>
            <a:r>
              <a:rPr lang="en-US" b="0" i="0" dirty="0">
                <a:solidFill>
                  <a:srgbClr val="768390"/>
                </a:solidFill>
                <a:effectLst/>
                <a:latin typeface="Courier New" panose="02070309020205020404" pitchFamily="49" charset="0"/>
              </a:rPr>
              <a:t>// Static reference - the object it points to is on the Heap</a:t>
            </a:r>
            <a:r>
              <a:rPr lang="en-US" b="0" i="0" dirty="0">
                <a:solidFill>
                  <a:srgbClr val="E2E2E5"/>
                </a:solidFill>
                <a:effectLst/>
                <a:latin typeface="Courier New" panose="02070309020205020404" pitchFamily="49" charset="0"/>
              </a:rPr>
              <a:t> </a:t>
            </a:r>
            <a:r>
              <a:rPr lang="en-US" b="0" i="0" dirty="0">
                <a:solidFill>
                  <a:srgbClr val="F47067"/>
                </a:solidFill>
                <a:effectLst/>
                <a:latin typeface="Courier New" panose="02070309020205020404" pitchFamily="49" charset="0"/>
              </a:rPr>
              <a:t>public</a:t>
            </a:r>
            <a:r>
              <a:rPr lang="en-US" b="0" i="0" dirty="0">
                <a:solidFill>
                  <a:srgbClr val="E2E2E5"/>
                </a:solidFill>
                <a:effectLst/>
                <a:latin typeface="Courier New" panose="02070309020205020404" pitchFamily="49" charset="0"/>
              </a:rPr>
              <a:t> </a:t>
            </a:r>
            <a:r>
              <a:rPr lang="en-US" b="0" i="0" dirty="0">
                <a:solidFill>
                  <a:srgbClr val="F47067"/>
                </a:solidFill>
                <a:effectLst/>
                <a:latin typeface="Courier New" panose="02070309020205020404" pitchFamily="49" charset="0"/>
              </a:rPr>
              <a:t>static</a:t>
            </a:r>
            <a:r>
              <a:rPr lang="en-US" b="0" i="0" dirty="0">
                <a:solidFill>
                  <a:srgbClr val="E2E2E5"/>
                </a:solidFill>
                <a:effectLst/>
                <a:latin typeface="Courier New" panose="02070309020205020404" pitchFamily="49" charset="0"/>
              </a:rPr>
              <a:t> </a:t>
            </a:r>
            <a:r>
              <a:rPr lang="en-US" b="0" i="0" dirty="0">
                <a:solidFill>
                  <a:srgbClr val="F47067"/>
                </a:solidFill>
                <a:effectLst/>
                <a:latin typeface="Courier New" panose="02070309020205020404" pitchFamily="49" charset="0"/>
              </a:rPr>
              <a:t>final</a:t>
            </a:r>
            <a:r>
              <a:rPr lang="en-US" b="0" i="0" dirty="0">
                <a:solidFill>
                  <a:srgbClr val="E2E2E5"/>
                </a:solidFill>
                <a:effectLst/>
                <a:latin typeface="Courier New" panose="02070309020205020404" pitchFamily="49" charset="0"/>
              </a:rPr>
              <a:t> List&lt;String&gt; DEPARTMENTS = </a:t>
            </a:r>
            <a:r>
              <a:rPr lang="en-US" b="0" i="0" dirty="0">
                <a:solidFill>
                  <a:srgbClr val="F47067"/>
                </a:solidFill>
                <a:effectLst/>
                <a:latin typeface="Courier New" panose="02070309020205020404" pitchFamily="49" charset="0"/>
              </a:rPr>
              <a:t>new</a:t>
            </a:r>
            <a:r>
              <a:rPr lang="en-US" b="0" i="0" dirty="0">
                <a:solidFill>
                  <a:srgbClr val="E2E2E5"/>
                </a:solidFill>
                <a:effectLst/>
                <a:latin typeface="Courier New" panose="02070309020205020404" pitchFamily="49" charset="0"/>
              </a:rPr>
              <a:t> </a:t>
            </a:r>
            <a:r>
              <a:rPr lang="en-US" b="0" i="0" dirty="0" err="1">
                <a:solidFill>
                  <a:srgbClr val="E2E2E5"/>
                </a:solidFill>
                <a:effectLst/>
                <a:latin typeface="Courier New" panose="02070309020205020404" pitchFamily="49" charset="0"/>
              </a:rPr>
              <a:t>ArrayList</a:t>
            </a:r>
            <a:r>
              <a:rPr lang="en-US" b="0" i="0" dirty="0">
                <a:solidFill>
                  <a:srgbClr val="E2E2E5"/>
                </a:solidFill>
                <a:effectLst/>
                <a:latin typeface="Courier New" panose="02070309020205020404" pitchFamily="49" charset="0"/>
              </a:rPr>
              <a:t>&lt;&gt;(); </a:t>
            </a:r>
            <a:r>
              <a:rPr lang="en-US" b="0" i="0" dirty="0">
                <a:solidFill>
                  <a:srgbClr val="F47067"/>
                </a:solidFill>
                <a:effectLst/>
                <a:latin typeface="Courier New" panose="02070309020205020404" pitchFamily="49" charset="0"/>
              </a:rPr>
              <a:t>static</a:t>
            </a:r>
            <a:r>
              <a:rPr lang="en-US" b="0" i="0" dirty="0">
                <a:solidFill>
                  <a:srgbClr val="E2E2E5"/>
                </a:solidFill>
                <a:effectLst/>
                <a:latin typeface="Courier New" panose="02070309020205020404" pitchFamily="49" charset="0"/>
              </a:rPr>
              <a:t> { </a:t>
            </a:r>
            <a:r>
              <a:rPr lang="en-US" b="0" i="0" dirty="0" err="1">
                <a:solidFill>
                  <a:srgbClr val="E2E2E5"/>
                </a:solidFill>
                <a:effectLst/>
                <a:latin typeface="Courier New" panose="02070309020205020404" pitchFamily="49" charset="0"/>
              </a:rPr>
              <a:t>DEPARTMENTS.add</a:t>
            </a:r>
            <a:r>
              <a:rPr lang="en-US" b="0" i="0" dirty="0">
                <a:solidFill>
                  <a:srgbClr val="E2E2E5"/>
                </a:solidFill>
                <a:effectLst/>
                <a:latin typeface="Courier New" panose="02070309020205020404" pitchFamily="49" charset="0"/>
              </a:rPr>
              <a:t>(</a:t>
            </a:r>
            <a:r>
              <a:rPr lang="en-US" b="0" i="0" dirty="0">
                <a:solidFill>
                  <a:srgbClr val="96D0FF"/>
                </a:solidFill>
                <a:effectLst/>
                <a:latin typeface="Courier New" panose="02070309020205020404" pitchFamily="49" charset="0"/>
              </a:rPr>
              <a:t>"Engineering"</a:t>
            </a:r>
            <a:r>
              <a:rPr lang="en-US" b="0" i="0" dirty="0">
                <a:solidFill>
                  <a:srgbClr val="E2E2E5"/>
                </a:solidFill>
                <a:effectLst/>
                <a:latin typeface="Courier New" panose="02070309020205020404" pitchFamily="49" charset="0"/>
              </a:rPr>
              <a:t>); </a:t>
            </a:r>
            <a:r>
              <a:rPr lang="en-US" b="0" i="0" dirty="0" err="1">
                <a:solidFill>
                  <a:srgbClr val="E2E2E5"/>
                </a:solidFill>
                <a:effectLst/>
                <a:latin typeface="Courier New" panose="02070309020205020404" pitchFamily="49" charset="0"/>
              </a:rPr>
              <a:t>DEPARTMENTS.add</a:t>
            </a:r>
            <a:r>
              <a:rPr lang="en-US" b="0" i="0" dirty="0">
                <a:solidFill>
                  <a:srgbClr val="E2E2E5"/>
                </a:solidFill>
                <a:effectLst/>
                <a:latin typeface="Courier New" panose="02070309020205020404" pitchFamily="49" charset="0"/>
              </a:rPr>
              <a:t>(</a:t>
            </a:r>
            <a:r>
              <a:rPr lang="en-US" b="0" i="0" dirty="0">
                <a:solidFill>
                  <a:srgbClr val="96D0FF"/>
                </a:solidFill>
                <a:effectLst/>
                <a:latin typeface="Courier New" panose="02070309020205020404" pitchFamily="49" charset="0"/>
              </a:rPr>
              <a:t>"HR"</a:t>
            </a:r>
            <a:r>
              <a:rPr lang="en-US" b="0" i="0" dirty="0">
                <a:solidFill>
                  <a:srgbClr val="E2E2E5"/>
                </a:solidFill>
                <a:effectLst/>
                <a:latin typeface="Courier New" panose="02070309020205020404" pitchFamily="49" charset="0"/>
              </a:rPr>
              <a:t>); } }</a:t>
            </a:r>
            <a:endParaRPr lang="en-IN" dirty="0"/>
          </a:p>
        </p:txBody>
      </p:sp>
    </p:spTree>
    <p:extLst>
      <p:ext uri="{BB962C8B-B14F-4D97-AF65-F5344CB8AC3E}">
        <p14:creationId xmlns:p14="http://schemas.microsoft.com/office/powerpoint/2010/main" val="782150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18E74EA-436D-952D-DA3E-514FB78ED8F4}"/>
              </a:ext>
            </a:extLst>
          </p:cNvPr>
          <p:cNvSpPr txBox="1"/>
          <p:nvPr/>
        </p:nvSpPr>
        <p:spPr>
          <a:xfrm>
            <a:off x="452535" y="485192"/>
            <a:ext cx="8690298" cy="3416320"/>
          </a:xfrm>
          <a:prstGeom prst="rect">
            <a:avLst/>
          </a:prstGeom>
          <a:noFill/>
        </p:spPr>
        <p:txBody>
          <a:bodyPr wrap="square">
            <a:spAutoFit/>
          </a:bodyPr>
          <a:lstStyle/>
          <a:p>
            <a:r>
              <a:rPr lang="en-US" dirty="0"/>
              <a:t>public class Company {</a:t>
            </a:r>
          </a:p>
          <a:p>
            <a:r>
              <a:rPr lang="en-US" dirty="0"/>
              <a:t>    // Static primitive - the value 123 is stored with the class metadata in </a:t>
            </a:r>
            <a:r>
              <a:rPr lang="en-US" dirty="0" err="1"/>
              <a:t>Metaspace</a:t>
            </a:r>
            <a:endParaRPr lang="en-US" dirty="0"/>
          </a:p>
          <a:p>
            <a:r>
              <a:rPr lang="en-US" dirty="0"/>
              <a:t>    public static int </a:t>
            </a:r>
            <a:r>
              <a:rPr lang="en-US" dirty="0" err="1"/>
              <a:t>Ticker_ID</a:t>
            </a:r>
            <a:r>
              <a:rPr lang="en-US" dirty="0"/>
              <a:t> = 123;</a:t>
            </a:r>
          </a:p>
          <a:p>
            <a:endParaRPr lang="en-US" dirty="0"/>
          </a:p>
          <a:p>
            <a:r>
              <a:rPr lang="en-US" dirty="0"/>
              <a:t>    // Static reference - the object it points to is on the Heap</a:t>
            </a:r>
          </a:p>
          <a:p>
            <a:r>
              <a:rPr lang="en-US" dirty="0"/>
              <a:t>    public static final List&lt;String&gt; DEPARTMENTS = new </a:t>
            </a:r>
            <a:r>
              <a:rPr lang="en-US" dirty="0" err="1"/>
              <a:t>ArrayList</a:t>
            </a:r>
            <a:r>
              <a:rPr lang="en-US" dirty="0"/>
              <a:t>&lt;&gt;();</a:t>
            </a:r>
          </a:p>
          <a:p>
            <a:endParaRPr lang="en-US" dirty="0"/>
          </a:p>
          <a:p>
            <a:r>
              <a:rPr lang="en-US" dirty="0"/>
              <a:t>    static {</a:t>
            </a:r>
          </a:p>
          <a:p>
            <a:r>
              <a:rPr lang="en-US" dirty="0"/>
              <a:t>        </a:t>
            </a:r>
            <a:r>
              <a:rPr lang="en-US" dirty="0" err="1"/>
              <a:t>DEPARTMENTS.add</a:t>
            </a:r>
            <a:r>
              <a:rPr lang="en-US" dirty="0"/>
              <a:t>("Engineering");</a:t>
            </a:r>
          </a:p>
          <a:p>
            <a:r>
              <a:rPr lang="en-US" dirty="0"/>
              <a:t>        </a:t>
            </a:r>
            <a:r>
              <a:rPr lang="en-US" dirty="0" err="1"/>
              <a:t>DEPARTMENTS.add</a:t>
            </a:r>
            <a:r>
              <a:rPr lang="en-US" dirty="0"/>
              <a:t>("HR");</a:t>
            </a:r>
          </a:p>
          <a:p>
            <a:r>
              <a:rPr lang="en-US" dirty="0"/>
              <a:t>    }</a:t>
            </a:r>
          </a:p>
          <a:p>
            <a:r>
              <a:rPr lang="en-US" dirty="0"/>
              <a:t>}</a:t>
            </a:r>
            <a:endParaRPr lang="en-IN" dirty="0"/>
          </a:p>
        </p:txBody>
      </p:sp>
    </p:spTree>
    <p:extLst>
      <p:ext uri="{BB962C8B-B14F-4D97-AF65-F5344CB8AC3E}">
        <p14:creationId xmlns:p14="http://schemas.microsoft.com/office/powerpoint/2010/main" val="30925651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9D48EE-6D22-35C2-5977-7E0A7F8A2DF3}"/>
              </a:ext>
            </a:extLst>
          </p:cNvPr>
          <p:cNvSpPr txBox="1"/>
          <p:nvPr/>
        </p:nvSpPr>
        <p:spPr>
          <a:xfrm>
            <a:off x="247261" y="4170783"/>
            <a:ext cx="11476653" cy="2310889"/>
          </a:xfrm>
          <a:prstGeom prst="rect">
            <a:avLst/>
          </a:prstGeom>
          <a:noFill/>
        </p:spPr>
        <p:txBody>
          <a:bodyPr wrap="square">
            <a:spAutoFit/>
          </a:bodyPr>
          <a:lstStyle/>
          <a:p>
            <a:pPr algn="l">
              <a:lnSpc>
                <a:spcPts val="1500"/>
              </a:lnSpc>
              <a:spcAft>
                <a:spcPts val="1350"/>
              </a:spcAft>
              <a:buNone/>
            </a:pPr>
            <a:r>
              <a:rPr lang="en-US" b="1" i="0" dirty="0">
                <a:solidFill>
                  <a:srgbClr val="E2E2E5"/>
                </a:solidFill>
                <a:effectLst/>
                <a:latin typeface="Google Sans Text"/>
              </a:rPr>
              <a:t>Where things live (in Java 8+):</a:t>
            </a:r>
            <a:endParaRPr lang="en-US" b="0" i="0" dirty="0">
              <a:solidFill>
                <a:srgbClr val="E2E2E5"/>
              </a:solidFill>
              <a:effectLst/>
              <a:latin typeface="Google Sans Text"/>
            </a:endParaRPr>
          </a:p>
          <a:p>
            <a:pPr algn="l">
              <a:lnSpc>
                <a:spcPts val="1500"/>
              </a:lnSpc>
              <a:spcAft>
                <a:spcPts val="225"/>
              </a:spcAft>
              <a:buFont typeface="+mj-lt"/>
              <a:buAutoNum type="arabicPeriod"/>
            </a:pPr>
            <a:r>
              <a:rPr lang="en-US" b="1" i="0" dirty="0" err="1">
                <a:solidFill>
                  <a:srgbClr val="E2E2E5"/>
                </a:solidFill>
                <a:effectLst/>
                <a:latin typeface="DM Mono" panose="020B0509040201040103" pitchFamily="49" charset="0"/>
              </a:rPr>
              <a:t>Ticker_ID</a:t>
            </a:r>
            <a:r>
              <a:rPr lang="en-US" b="0" i="0" dirty="0">
                <a:solidFill>
                  <a:srgbClr val="E2E2E5"/>
                </a:solidFill>
                <a:effectLst/>
                <a:latin typeface="Google Sans Text"/>
              </a:rPr>
              <a:t>: The integer value </a:t>
            </a:r>
            <a:r>
              <a:rPr lang="en-US" b="0" i="0" dirty="0">
                <a:solidFill>
                  <a:srgbClr val="E2E2E5"/>
                </a:solidFill>
                <a:effectLst/>
                <a:latin typeface="DM Mono" panose="020B0509040201040103" pitchFamily="49" charset="0"/>
              </a:rPr>
              <a:t>123</a:t>
            </a:r>
            <a:r>
              <a:rPr lang="en-US" b="0" i="0" dirty="0">
                <a:solidFill>
                  <a:srgbClr val="E2E2E5"/>
                </a:solidFill>
                <a:effectLst/>
                <a:latin typeface="Google Sans Text"/>
              </a:rPr>
              <a:t> is stored directly within the class metadata for </a:t>
            </a:r>
            <a:r>
              <a:rPr lang="en-US" b="0" i="0" dirty="0">
                <a:solidFill>
                  <a:srgbClr val="E2E2E5"/>
                </a:solidFill>
                <a:effectLst/>
                <a:latin typeface="DM Mono" panose="020B0509040201040103" pitchFamily="49" charset="0"/>
              </a:rPr>
              <a:t>Company</a:t>
            </a:r>
            <a:r>
              <a:rPr lang="en-US" b="0" i="0" dirty="0">
                <a:solidFill>
                  <a:srgbClr val="E2E2E5"/>
                </a:solidFill>
                <a:effectLst/>
                <a:latin typeface="Google Sans Text"/>
              </a:rPr>
              <a:t> in </a:t>
            </a:r>
            <a:r>
              <a:rPr lang="en-US" b="1" i="0" dirty="0" err="1">
                <a:solidFill>
                  <a:srgbClr val="E2E2E5"/>
                </a:solidFill>
                <a:effectLst/>
                <a:latin typeface="Google Sans Text"/>
              </a:rPr>
              <a:t>Metaspace</a:t>
            </a:r>
            <a:r>
              <a:rPr lang="en-US" b="0" i="0" dirty="0">
                <a:solidFill>
                  <a:srgbClr val="E2E2E5"/>
                </a:solidFill>
                <a:effectLst/>
                <a:latin typeface="Google Sans Text"/>
              </a:rPr>
              <a:t>.</a:t>
            </a:r>
          </a:p>
          <a:p>
            <a:pPr algn="l">
              <a:lnSpc>
                <a:spcPts val="1500"/>
              </a:lnSpc>
              <a:spcAft>
                <a:spcPts val="225"/>
              </a:spcAft>
              <a:buFont typeface="+mj-lt"/>
              <a:buAutoNum type="arabicPeriod"/>
            </a:pPr>
            <a:r>
              <a:rPr lang="en-US" b="1" i="0" dirty="0">
                <a:solidFill>
                  <a:srgbClr val="E2E2E5"/>
                </a:solidFill>
                <a:effectLst/>
                <a:latin typeface="DM Mono" panose="020B0509040201040103" pitchFamily="49" charset="0"/>
              </a:rPr>
              <a:t>DEPARTMENTS</a:t>
            </a:r>
            <a:r>
              <a:rPr lang="en-US" b="0" i="0" dirty="0">
                <a:solidFill>
                  <a:srgbClr val="E2E2E5"/>
                </a:solidFill>
                <a:effectLst/>
                <a:latin typeface="Google Sans Text"/>
              </a:rPr>
              <a:t>: This is a reference variable. The </a:t>
            </a:r>
            <a:r>
              <a:rPr lang="en-US" b="1" i="0" dirty="0">
                <a:solidFill>
                  <a:srgbClr val="E2E2E5"/>
                </a:solidFill>
                <a:effectLst/>
                <a:latin typeface="Google Sans Text"/>
              </a:rPr>
              <a:t>reference itself</a:t>
            </a:r>
            <a:r>
              <a:rPr lang="en-US" b="0" i="0" dirty="0">
                <a:solidFill>
                  <a:srgbClr val="E2E2E5"/>
                </a:solidFill>
                <a:effectLst/>
                <a:latin typeface="Google Sans Text"/>
              </a:rPr>
              <a:t> (think of it as a pointer or memory address) is stored with the class metadata in </a:t>
            </a:r>
            <a:r>
              <a:rPr lang="en-US" b="1" i="0" dirty="0" err="1">
                <a:solidFill>
                  <a:srgbClr val="E2E2E5"/>
                </a:solidFill>
                <a:effectLst/>
                <a:latin typeface="Google Sans Text"/>
              </a:rPr>
              <a:t>Metaspace</a:t>
            </a:r>
            <a:r>
              <a:rPr lang="en-US" b="0" i="0" dirty="0">
                <a:solidFill>
                  <a:srgbClr val="E2E2E5"/>
                </a:solidFill>
                <a:effectLst/>
                <a:latin typeface="Google Sans Text"/>
              </a:rPr>
              <a:t>.</a:t>
            </a:r>
          </a:p>
          <a:p>
            <a:pPr algn="l">
              <a:lnSpc>
                <a:spcPts val="1500"/>
              </a:lnSpc>
              <a:spcAft>
                <a:spcPts val="225"/>
              </a:spcAft>
              <a:buFont typeface="+mj-lt"/>
              <a:buAutoNum type="arabicPeriod"/>
            </a:pPr>
            <a:r>
              <a:rPr lang="en-US" b="1" i="0" dirty="0">
                <a:solidFill>
                  <a:srgbClr val="E2E2E5"/>
                </a:solidFill>
                <a:effectLst/>
                <a:latin typeface="Google Sans Text"/>
              </a:rPr>
              <a:t>The </a:t>
            </a:r>
            <a:r>
              <a:rPr lang="en-US" b="1" i="0" dirty="0" err="1">
                <a:solidFill>
                  <a:srgbClr val="E2E2E5"/>
                </a:solidFill>
                <a:effectLst/>
                <a:latin typeface="DM Mono" panose="020B0509040201040103" pitchFamily="49" charset="0"/>
              </a:rPr>
              <a:t>ArrayList</a:t>
            </a:r>
            <a:r>
              <a:rPr lang="en-US" b="1" i="0" dirty="0">
                <a:solidFill>
                  <a:srgbClr val="E2E2E5"/>
                </a:solidFill>
                <a:effectLst/>
                <a:latin typeface="Google Sans Text"/>
              </a:rPr>
              <a:t> Object</a:t>
            </a:r>
            <a:r>
              <a:rPr lang="en-US" b="0" i="0" dirty="0">
                <a:solidFill>
                  <a:srgbClr val="E2E2E5"/>
                </a:solidFill>
                <a:effectLst/>
                <a:latin typeface="Google Sans Text"/>
              </a:rPr>
              <a:t>: The actual </a:t>
            </a:r>
            <a:r>
              <a:rPr lang="en-US" b="0" i="0" dirty="0" err="1">
                <a:solidFill>
                  <a:srgbClr val="E2E2E5"/>
                </a:solidFill>
                <a:effectLst/>
                <a:latin typeface="DM Mono" panose="020B0509040201040103" pitchFamily="49" charset="0"/>
              </a:rPr>
              <a:t>ArrayList</a:t>
            </a:r>
            <a:r>
              <a:rPr lang="en-US" b="0" i="0" dirty="0">
                <a:solidFill>
                  <a:srgbClr val="E2E2E5"/>
                </a:solidFill>
                <a:effectLst/>
                <a:latin typeface="Google Sans Text"/>
              </a:rPr>
              <a:t> object that </a:t>
            </a:r>
            <a:r>
              <a:rPr lang="en-US" b="0" i="0" dirty="0">
                <a:solidFill>
                  <a:srgbClr val="E2E2E5"/>
                </a:solidFill>
                <a:effectLst/>
                <a:latin typeface="DM Mono" panose="020B0509040201040103" pitchFamily="49" charset="0"/>
              </a:rPr>
              <a:t>DEPARTMENTS</a:t>
            </a:r>
            <a:r>
              <a:rPr lang="en-US" b="0" i="0" dirty="0">
                <a:solidFill>
                  <a:srgbClr val="E2E2E5"/>
                </a:solidFill>
                <a:effectLst/>
                <a:latin typeface="Google Sans Text"/>
              </a:rPr>
              <a:t> points to (along with the </a:t>
            </a:r>
            <a:r>
              <a:rPr lang="en-US" b="0" i="0" dirty="0">
                <a:solidFill>
                  <a:srgbClr val="E2E2E5"/>
                </a:solidFill>
                <a:effectLst/>
                <a:latin typeface="DM Mono" panose="020B0509040201040103" pitchFamily="49" charset="0"/>
              </a:rPr>
              <a:t>String</a:t>
            </a:r>
            <a:r>
              <a:rPr lang="en-US" b="0" i="0" dirty="0">
                <a:solidFill>
                  <a:srgbClr val="E2E2E5"/>
                </a:solidFill>
                <a:effectLst/>
                <a:latin typeface="Google Sans Text"/>
              </a:rPr>
              <a:t> objects "Engineering" and "HR" it contains) lives on the </a:t>
            </a:r>
            <a:r>
              <a:rPr lang="en-US" b="1" i="0" dirty="0">
                <a:solidFill>
                  <a:srgbClr val="E2E2E5"/>
                </a:solidFill>
                <a:effectLst/>
                <a:latin typeface="Google Sans Text"/>
              </a:rPr>
              <a:t>Java Heap</a:t>
            </a:r>
            <a:r>
              <a:rPr lang="en-US" b="0" i="0" dirty="0">
                <a:solidFill>
                  <a:srgbClr val="E2E2E5"/>
                </a:solidFill>
                <a:effectLst/>
                <a:latin typeface="Google Sans Text"/>
              </a:rPr>
              <a:t>, just like any other object.</a:t>
            </a:r>
          </a:p>
          <a:p>
            <a:pPr algn="l">
              <a:lnSpc>
                <a:spcPts val="1500"/>
              </a:lnSpc>
              <a:spcAft>
                <a:spcPts val="225"/>
              </a:spcAft>
              <a:buFont typeface="+mj-lt"/>
              <a:buAutoNum type="arabicPeriod"/>
            </a:pPr>
            <a:endParaRPr lang="en-US" b="0" i="0" dirty="0">
              <a:solidFill>
                <a:srgbClr val="E2E2E5"/>
              </a:solidFill>
              <a:effectLst/>
              <a:latin typeface="Google Sans Text"/>
            </a:endParaRPr>
          </a:p>
          <a:p>
            <a:pPr algn="l">
              <a:lnSpc>
                <a:spcPts val="1500"/>
              </a:lnSpc>
              <a:spcAft>
                <a:spcPts val="1350"/>
              </a:spcAft>
              <a:buNone/>
            </a:pPr>
            <a:r>
              <a:rPr lang="en-US" b="0" i="0" dirty="0">
                <a:solidFill>
                  <a:srgbClr val="E2E2E5"/>
                </a:solidFill>
                <a:effectLst/>
                <a:latin typeface="Google Sans Text"/>
              </a:rPr>
              <a:t>The static reference in </a:t>
            </a:r>
            <a:r>
              <a:rPr lang="en-US" b="0" i="0" dirty="0" err="1">
                <a:solidFill>
                  <a:srgbClr val="E2E2E5"/>
                </a:solidFill>
                <a:effectLst/>
                <a:latin typeface="Google Sans Text"/>
              </a:rPr>
              <a:t>Metaspace</a:t>
            </a:r>
            <a:r>
              <a:rPr lang="en-US" b="0" i="0" dirty="0">
                <a:solidFill>
                  <a:srgbClr val="E2E2E5"/>
                </a:solidFill>
                <a:effectLst/>
                <a:latin typeface="Google Sans Text"/>
              </a:rPr>
              <a:t> acts as a </a:t>
            </a:r>
            <a:r>
              <a:rPr lang="en-US" b="1" i="0" dirty="0">
                <a:solidFill>
                  <a:srgbClr val="E2E2E5"/>
                </a:solidFill>
                <a:effectLst/>
                <a:latin typeface="Google Sans Text"/>
              </a:rPr>
              <a:t>Garbage Collection Root</a:t>
            </a:r>
            <a:r>
              <a:rPr lang="en-US" b="0" i="0" dirty="0">
                <a:solidFill>
                  <a:srgbClr val="E2E2E5"/>
                </a:solidFill>
                <a:effectLst/>
                <a:latin typeface="Google Sans Text"/>
              </a:rPr>
              <a:t>. As long as the </a:t>
            </a:r>
            <a:r>
              <a:rPr lang="en-US" b="0" i="0" dirty="0">
                <a:solidFill>
                  <a:srgbClr val="E2E2E5"/>
                </a:solidFill>
                <a:effectLst/>
                <a:latin typeface="DM Mono" panose="020B0509040201040103" pitchFamily="49" charset="0"/>
              </a:rPr>
              <a:t>Company</a:t>
            </a:r>
            <a:r>
              <a:rPr lang="en-US" b="0" i="0" dirty="0">
                <a:solidFill>
                  <a:srgbClr val="E2E2E5"/>
                </a:solidFill>
                <a:effectLst/>
                <a:latin typeface="Google Sans Text"/>
              </a:rPr>
              <a:t> class is loaded in the JVM, the </a:t>
            </a:r>
            <a:r>
              <a:rPr lang="en-US" b="0" i="0" dirty="0">
                <a:solidFill>
                  <a:srgbClr val="E2E2E5"/>
                </a:solidFill>
                <a:effectLst/>
                <a:latin typeface="DM Mono" panose="020B0509040201040103" pitchFamily="49" charset="0"/>
              </a:rPr>
              <a:t>DEPARTMENTS</a:t>
            </a:r>
            <a:r>
              <a:rPr lang="en-US" b="0" i="0" dirty="0">
                <a:solidFill>
                  <a:srgbClr val="E2E2E5"/>
                </a:solidFill>
                <a:effectLst/>
                <a:latin typeface="Google Sans Text"/>
              </a:rPr>
              <a:t> reference will exist, preventing the Garbage Collector from cleaning up the </a:t>
            </a:r>
            <a:r>
              <a:rPr lang="en-US" b="0" i="0" dirty="0" err="1">
                <a:solidFill>
                  <a:srgbClr val="E2E2E5"/>
                </a:solidFill>
                <a:effectLst/>
                <a:latin typeface="DM Mono" panose="020B0509040201040103" pitchFamily="49" charset="0"/>
              </a:rPr>
              <a:t>ArrayList</a:t>
            </a:r>
            <a:r>
              <a:rPr lang="en-US" b="0" i="0" dirty="0">
                <a:solidFill>
                  <a:srgbClr val="E2E2E5"/>
                </a:solidFill>
                <a:effectLst/>
                <a:latin typeface="Google Sans Text"/>
              </a:rPr>
              <a:t> object on the Heap.</a:t>
            </a:r>
          </a:p>
        </p:txBody>
      </p:sp>
      <p:sp>
        <p:nvSpPr>
          <p:cNvPr id="5" name="TextBox 4">
            <a:extLst>
              <a:ext uri="{FF2B5EF4-FFF2-40B4-BE49-F238E27FC236}">
                <a16:creationId xmlns:a16="http://schemas.microsoft.com/office/drawing/2014/main" id="{81D9DBDE-5D5D-D576-D33B-E6A5F930B8B5}"/>
              </a:ext>
            </a:extLst>
          </p:cNvPr>
          <p:cNvSpPr txBox="1"/>
          <p:nvPr/>
        </p:nvSpPr>
        <p:spPr>
          <a:xfrm>
            <a:off x="472361" y="62911"/>
            <a:ext cx="10682385" cy="3416320"/>
          </a:xfrm>
          <a:prstGeom prst="rect">
            <a:avLst/>
          </a:prstGeom>
          <a:noFill/>
          <a:ln>
            <a:solidFill>
              <a:schemeClr val="accent1"/>
            </a:solidFill>
          </a:ln>
        </p:spPr>
        <p:txBody>
          <a:bodyPr wrap="square">
            <a:spAutoFit/>
          </a:bodyPr>
          <a:lstStyle/>
          <a:p>
            <a:r>
              <a:rPr lang="en-US" dirty="0"/>
              <a:t>public class Company {</a:t>
            </a:r>
          </a:p>
          <a:p>
            <a:r>
              <a:rPr lang="en-US" dirty="0"/>
              <a:t>    // Static primitive - the value 123 is stored with the class metadata in </a:t>
            </a:r>
            <a:r>
              <a:rPr lang="en-US" dirty="0" err="1"/>
              <a:t>Metaspace</a:t>
            </a:r>
            <a:endParaRPr lang="en-US" dirty="0"/>
          </a:p>
          <a:p>
            <a:r>
              <a:rPr lang="en-US" dirty="0"/>
              <a:t>    public static int </a:t>
            </a:r>
            <a:r>
              <a:rPr lang="en-US" dirty="0" err="1"/>
              <a:t>Ticker_ID</a:t>
            </a:r>
            <a:r>
              <a:rPr lang="en-US" dirty="0"/>
              <a:t> = 123;</a:t>
            </a:r>
          </a:p>
          <a:p>
            <a:endParaRPr lang="en-US" dirty="0"/>
          </a:p>
          <a:p>
            <a:r>
              <a:rPr lang="en-US" dirty="0"/>
              <a:t>    // Static reference - the object it points to is on the Heap</a:t>
            </a:r>
          </a:p>
          <a:p>
            <a:r>
              <a:rPr lang="en-US" dirty="0"/>
              <a:t>    public static final List&lt;String&gt; DEPARTMENTS = new </a:t>
            </a:r>
            <a:r>
              <a:rPr lang="en-US" dirty="0" err="1"/>
              <a:t>ArrayList</a:t>
            </a:r>
            <a:r>
              <a:rPr lang="en-US" dirty="0"/>
              <a:t>&lt;&gt;();</a:t>
            </a:r>
          </a:p>
          <a:p>
            <a:endParaRPr lang="en-US" dirty="0"/>
          </a:p>
          <a:p>
            <a:r>
              <a:rPr lang="en-US" dirty="0"/>
              <a:t>    static {</a:t>
            </a:r>
          </a:p>
          <a:p>
            <a:r>
              <a:rPr lang="en-US" dirty="0"/>
              <a:t>        </a:t>
            </a:r>
            <a:r>
              <a:rPr lang="en-US" dirty="0" err="1"/>
              <a:t>DEPARTMENTS.add</a:t>
            </a:r>
            <a:r>
              <a:rPr lang="en-US" dirty="0"/>
              <a:t>("Engineering");</a:t>
            </a:r>
          </a:p>
          <a:p>
            <a:r>
              <a:rPr lang="en-US" dirty="0"/>
              <a:t>        </a:t>
            </a:r>
            <a:r>
              <a:rPr lang="en-US" dirty="0" err="1"/>
              <a:t>DEPARTMENTS.add</a:t>
            </a:r>
            <a:r>
              <a:rPr lang="en-US" dirty="0"/>
              <a:t>("HR");</a:t>
            </a:r>
          </a:p>
          <a:p>
            <a:r>
              <a:rPr lang="en-US" dirty="0"/>
              <a:t>    }</a:t>
            </a:r>
          </a:p>
          <a:p>
            <a:r>
              <a:rPr lang="en-US" dirty="0"/>
              <a:t>}</a:t>
            </a:r>
            <a:endParaRPr lang="en-IN" dirty="0"/>
          </a:p>
        </p:txBody>
      </p:sp>
    </p:spTree>
    <p:extLst>
      <p:ext uri="{BB962C8B-B14F-4D97-AF65-F5344CB8AC3E}">
        <p14:creationId xmlns:p14="http://schemas.microsoft.com/office/powerpoint/2010/main" val="2902144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41745-CA00-FC22-B626-C449647E3858}"/>
              </a:ext>
            </a:extLst>
          </p:cNvPr>
          <p:cNvSpPr>
            <a:spLocks noGrp="1"/>
          </p:cNvSpPr>
          <p:nvPr>
            <p:ph type="title"/>
          </p:nvPr>
        </p:nvSpPr>
        <p:spPr/>
        <p:txBody>
          <a:bodyPr>
            <a:normAutofit fontScale="90000"/>
          </a:bodyPr>
          <a:lstStyle/>
          <a:p>
            <a:r>
              <a:rPr lang="en-US" b="1" i="0" dirty="0">
                <a:solidFill>
                  <a:srgbClr val="E2E2E5"/>
                </a:solidFill>
                <a:effectLst/>
                <a:latin typeface="Google Sans Text"/>
              </a:rPr>
              <a:t>Garbage Collection (GC)</a:t>
            </a:r>
            <a:br>
              <a:rPr lang="en-US" b="0" i="0" dirty="0">
                <a:solidFill>
                  <a:srgbClr val="E2E2E5"/>
                </a:solidFill>
                <a:effectLst/>
                <a:latin typeface="Google Sans Text"/>
              </a:rPr>
            </a:br>
            <a:endParaRPr lang="en-IN" dirty="0"/>
          </a:p>
        </p:txBody>
      </p:sp>
      <p:sp>
        <p:nvSpPr>
          <p:cNvPr id="3" name="Content Placeholder 2">
            <a:extLst>
              <a:ext uri="{FF2B5EF4-FFF2-40B4-BE49-F238E27FC236}">
                <a16:creationId xmlns:a16="http://schemas.microsoft.com/office/drawing/2014/main" id="{6D82584C-CC1B-7A0D-8D3D-09408FA5DB87}"/>
              </a:ext>
            </a:extLst>
          </p:cNvPr>
          <p:cNvSpPr>
            <a:spLocks noGrp="1"/>
          </p:cNvSpPr>
          <p:nvPr>
            <p:ph idx="1"/>
          </p:nvPr>
        </p:nvSpPr>
        <p:spPr>
          <a:xfrm>
            <a:off x="1154954" y="2603500"/>
            <a:ext cx="9953140" cy="3713324"/>
          </a:xfrm>
        </p:spPr>
        <p:txBody>
          <a:bodyPr/>
          <a:lstStyle/>
          <a:p>
            <a:pPr algn="l">
              <a:lnSpc>
                <a:spcPts val="1500"/>
              </a:lnSpc>
              <a:spcAft>
                <a:spcPts val="1350"/>
              </a:spcAft>
            </a:pPr>
            <a:r>
              <a:rPr lang="en-US" b="0" i="0" dirty="0">
                <a:solidFill>
                  <a:srgbClr val="E2E2E5"/>
                </a:solidFill>
                <a:effectLst/>
                <a:latin typeface="Google Sans Text"/>
              </a:rPr>
              <a:t>Garbage collection is the process of automatically reclaiming memory that is no longer in use by the application. </a:t>
            </a:r>
          </a:p>
          <a:p>
            <a:pPr algn="l">
              <a:lnSpc>
                <a:spcPts val="1500"/>
              </a:lnSpc>
              <a:spcAft>
                <a:spcPts val="1350"/>
              </a:spcAft>
            </a:pPr>
            <a:r>
              <a:rPr lang="en-US" dirty="0">
                <a:solidFill>
                  <a:srgbClr val="E2E2E5"/>
                </a:solidFill>
                <a:effectLst/>
                <a:latin typeface="Google Sans Text"/>
              </a:rPr>
              <a:t>I</a:t>
            </a:r>
            <a:r>
              <a:rPr lang="en-US" b="0" i="0" dirty="0">
                <a:solidFill>
                  <a:srgbClr val="E2E2E5"/>
                </a:solidFill>
                <a:effectLst/>
                <a:latin typeface="Google Sans Text"/>
              </a:rPr>
              <a:t>dentifies objects that are not reachable (cannot be accessed by any part of the running program) and frees up the memory they occupy.</a:t>
            </a:r>
          </a:p>
          <a:p>
            <a:endParaRPr lang="en-IN" dirty="0"/>
          </a:p>
        </p:txBody>
      </p:sp>
    </p:spTree>
    <p:extLst>
      <p:ext uri="{BB962C8B-B14F-4D97-AF65-F5344CB8AC3E}">
        <p14:creationId xmlns:p14="http://schemas.microsoft.com/office/powerpoint/2010/main" val="2788513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514B-F9DA-A5B8-45FD-AE8AA895268D}"/>
              </a:ext>
            </a:extLst>
          </p:cNvPr>
          <p:cNvSpPr>
            <a:spLocks noGrp="1"/>
          </p:cNvSpPr>
          <p:nvPr>
            <p:ph type="title"/>
          </p:nvPr>
        </p:nvSpPr>
        <p:spPr/>
        <p:txBody>
          <a:bodyPr>
            <a:normAutofit/>
          </a:bodyPr>
          <a:lstStyle/>
          <a:p>
            <a:r>
              <a:rPr lang="en-US" dirty="0">
                <a:effectLst/>
              </a:rPr>
              <a:t>GC Core Principle: Reachability</a:t>
            </a:r>
            <a:endParaRPr lang="en-IN" dirty="0"/>
          </a:p>
        </p:txBody>
      </p:sp>
      <p:sp>
        <p:nvSpPr>
          <p:cNvPr id="3" name="Content Placeholder 2">
            <a:extLst>
              <a:ext uri="{FF2B5EF4-FFF2-40B4-BE49-F238E27FC236}">
                <a16:creationId xmlns:a16="http://schemas.microsoft.com/office/drawing/2014/main" id="{0DA16C32-4C04-8290-C5B1-26D7E11BA026}"/>
              </a:ext>
            </a:extLst>
          </p:cNvPr>
          <p:cNvSpPr>
            <a:spLocks noGrp="1"/>
          </p:cNvSpPr>
          <p:nvPr>
            <p:ph idx="1"/>
          </p:nvPr>
        </p:nvSpPr>
        <p:spPr/>
        <p:txBody>
          <a:bodyPr>
            <a:normAutofit fontScale="77500" lnSpcReduction="20000"/>
          </a:bodyPr>
          <a:lstStyle/>
          <a:p>
            <a:r>
              <a:rPr lang="en-US" dirty="0">
                <a:effectLst/>
              </a:rPr>
              <a:t>GC operates on a simple but powerful principle: </a:t>
            </a:r>
            <a:r>
              <a:rPr lang="en-US" b="1" dirty="0">
                <a:solidFill>
                  <a:srgbClr val="FFFF00"/>
                </a:solidFill>
                <a:effectLst/>
              </a:rPr>
              <a:t>An object is considered "garbage" if it is no longer reachable from the application.</a:t>
            </a:r>
            <a:endParaRPr lang="en-US" dirty="0">
              <a:solidFill>
                <a:srgbClr val="FFFF00"/>
              </a:solidFill>
              <a:effectLst/>
            </a:endParaRPr>
          </a:p>
          <a:p>
            <a:r>
              <a:rPr lang="en-US" dirty="0">
                <a:effectLst/>
              </a:rPr>
              <a:t>Think of all the objects in your program as a giant graph. </a:t>
            </a:r>
          </a:p>
          <a:p>
            <a:r>
              <a:rPr lang="en-US" dirty="0">
                <a:effectLst/>
              </a:rPr>
              <a:t>C starts from a set of known, always-alive references called </a:t>
            </a:r>
            <a:r>
              <a:rPr lang="en-US" b="1" dirty="0">
                <a:effectLst/>
              </a:rPr>
              <a:t>GC Roots</a:t>
            </a:r>
            <a:r>
              <a:rPr lang="en-US" dirty="0">
                <a:effectLst/>
              </a:rPr>
              <a:t> and traverses every object connected to them.</a:t>
            </a:r>
          </a:p>
          <a:p>
            <a:r>
              <a:rPr lang="en-US" b="1" dirty="0">
                <a:effectLst/>
              </a:rPr>
              <a:t>What are GC Roots --E</a:t>
            </a:r>
            <a:r>
              <a:rPr lang="en-US" dirty="0">
                <a:effectLst/>
              </a:rPr>
              <a:t>ntry points from which the GC starts its search. </a:t>
            </a:r>
          </a:p>
          <a:p>
            <a:r>
              <a:rPr lang="en-US" dirty="0">
                <a:effectLst/>
              </a:rPr>
              <a:t>Main GC Roots are:</a:t>
            </a:r>
          </a:p>
          <a:p>
            <a:pPr lvl="1"/>
            <a:r>
              <a:rPr lang="en-US" b="1" dirty="0">
                <a:effectLst/>
              </a:rPr>
              <a:t>Local variables on the Stack:</a:t>
            </a:r>
            <a:r>
              <a:rPr lang="en-US" dirty="0">
                <a:effectLst/>
              </a:rPr>
              <a:t> Any objects referenced by variables in a currently executing method. These are alive as long as the method is on the stack.</a:t>
            </a:r>
          </a:p>
          <a:p>
            <a:pPr lvl="1"/>
            <a:r>
              <a:rPr lang="en-US" b="1" dirty="0">
                <a:effectLst/>
              </a:rPr>
              <a:t>Static variables:</a:t>
            </a:r>
            <a:r>
              <a:rPr lang="en-US" dirty="0">
                <a:effectLst/>
              </a:rPr>
              <a:t> Objects referenced by static fields of a class. These are alive as long as the class is loaded.</a:t>
            </a:r>
          </a:p>
          <a:p>
            <a:pPr lvl="1"/>
            <a:r>
              <a:rPr lang="en-US" b="1" dirty="0">
                <a:effectLst/>
              </a:rPr>
              <a:t>JNI References:</a:t>
            </a:r>
            <a:r>
              <a:rPr lang="en-US" dirty="0">
                <a:effectLst/>
              </a:rPr>
              <a:t> Special references created from native code (C/C++).</a:t>
            </a:r>
          </a:p>
          <a:p>
            <a:pPr lvl="1"/>
            <a:r>
              <a:rPr lang="en-US" b="1" dirty="0">
                <a:effectLst/>
              </a:rPr>
              <a:t>Active Java Threads:</a:t>
            </a:r>
            <a:r>
              <a:rPr lang="en-US" dirty="0">
                <a:effectLst/>
              </a:rPr>
              <a:t> Thread objects themselves.</a:t>
            </a:r>
          </a:p>
          <a:p>
            <a:r>
              <a:rPr lang="en-US" dirty="0">
                <a:effectLst/>
              </a:rPr>
              <a:t>Any object that can be reached by following a chain of references from a GC Root is considered </a:t>
            </a:r>
            <a:r>
              <a:rPr lang="en-US" b="1" dirty="0">
                <a:effectLst/>
              </a:rPr>
              <a:t>"live"</a:t>
            </a:r>
            <a:r>
              <a:rPr lang="en-US" dirty="0">
                <a:effectLst/>
              </a:rPr>
              <a:t>. Everything else is </a:t>
            </a:r>
            <a:r>
              <a:rPr lang="en-US" b="1" dirty="0">
                <a:effectLst/>
              </a:rPr>
              <a:t>"garbage"</a:t>
            </a:r>
            <a:r>
              <a:rPr lang="en-US" dirty="0">
                <a:effectLst/>
              </a:rPr>
              <a:t>.</a:t>
            </a:r>
          </a:p>
          <a:p>
            <a:endParaRPr lang="en-IN" dirty="0"/>
          </a:p>
        </p:txBody>
      </p:sp>
    </p:spTree>
    <p:extLst>
      <p:ext uri="{BB962C8B-B14F-4D97-AF65-F5344CB8AC3E}">
        <p14:creationId xmlns:p14="http://schemas.microsoft.com/office/powerpoint/2010/main" val="2681096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98E347-A281-AD53-7261-2DD6EDF262D3}"/>
              </a:ext>
            </a:extLst>
          </p:cNvPr>
          <p:cNvSpPr>
            <a:spLocks noGrp="1"/>
          </p:cNvSpPr>
          <p:nvPr>
            <p:ph type="title"/>
          </p:nvPr>
        </p:nvSpPr>
        <p:spPr/>
        <p:txBody>
          <a:bodyPr>
            <a:normAutofit fontScale="90000"/>
          </a:bodyPr>
          <a:lstStyle/>
          <a:p>
            <a:r>
              <a:rPr lang="en-US">
                <a:effectLst/>
              </a:rPr>
              <a:t>Simple Example of an Object Becoming Garbage</a:t>
            </a:r>
            <a:endParaRPr lang="en-IN" dirty="0"/>
          </a:p>
        </p:txBody>
      </p:sp>
      <p:sp>
        <p:nvSpPr>
          <p:cNvPr id="9" name="TextBox 8">
            <a:extLst>
              <a:ext uri="{FF2B5EF4-FFF2-40B4-BE49-F238E27FC236}">
                <a16:creationId xmlns:a16="http://schemas.microsoft.com/office/drawing/2014/main" id="{658C43FA-70F1-1BA2-3FD5-29F19172DE9A}"/>
              </a:ext>
            </a:extLst>
          </p:cNvPr>
          <p:cNvSpPr txBox="1"/>
          <p:nvPr/>
        </p:nvSpPr>
        <p:spPr>
          <a:xfrm>
            <a:off x="802432" y="1433938"/>
            <a:ext cx="8419711" cy="4524315"/>
          </a:xfrm>
          <a:prstGeom prst="rect">
            <a:avLst/>
          </a:prstGeom>
          <a:noFill/>
        </p:spPr>
        <p:txBody>
          <a:bodyPr wrap="square">
            <a:spAutoFit/>
          </a:bodyPr>
          <a:lstStyle/>
          <a:p>
            <a:r>
              <a:rPr lang="en-US" dirty="0"/>
              <a:t>public class </a:t>
            </a:r>
            <a:r>
              <a:rPr lang="en-US" dirty="0" err="1"/>
              <a:t>GcExample</a:t>
            </a:r>
            <a:r>
              <a:rPr lang="en-US" dirty="0"/>
              <a:t> {</a:t>
            </a:r>
          </a:p>
          <a:p>
            <a:endParaRPr lang="en-US" dirty="0"/>
          </a:p>
          <a:p>
            <a:r>
              <a:rPr lang="en-US" dirty="0"/>
              <a:t>    public void </a:t>
            </a:r>
            <a:r>
              <a:rPr lang="en-US" dirty="0" err="1"/>
              <a:t>createPerson</a:t>
            </a:r>
            <a:r>
              <a:rPr lang="en-US" dirty="0"/>
              <a:t>() {</a:t>
            </a:r>
          </a:p>
          <a:p>
            <a:r>
              <a:rPr lang="en-US" dirty="0"/>
              <a:t>        // p1 is a local variable, a GC Root for this method's scope.</a:t>
            </a:r>
          </a:p>
          <a:p>
            <a:r>
              <a:rPr lang="en-US" dirty="0"/>
              <a:t>        // The new Person object is created on the Heap and is "reachable" through p1.</a:t>
            </a:r>
          </a:p>
          <a:p>
            <a:r>
              <a:rPr lang="en-US" dirty="0"/>
              <a:t>        Person p1 = new Person("Alice");</a:t>
            </a:r>
          </a:p>
          <a:p>
            <a:endParaRPr lang="en-US" dirty="0"/>
          </a:p>
          <a:p>
            <a:r>
              <a:rPr lang="en-US" dirty="0"/>
              <a:t>        // The Person object is in use here...</a:t>
            </a:r>
          </a:p>
          <a:p>
            <a:r>
              <a:rPr lang="en-US" dirty="0"/>
              <a:t>        p1.greet();</a:t>
            </a:r>
          </a:p>
          <a:p>
            <a:endParaRPr lang="en-US" dirty="0"/>
          </a:p>
          <a:p>
            <a:r>
              <a:rPr lang="en-US" dirty="0"/>
              <a:t>    } // &lt;-- p1 goes out of scope here.</a:t>
            </a:r>
          </a:p>
          <a:p>
            <a:endParaRPr lang="en-US" dirty="0"/>
          </a:p>
          <a:p>
            <a:r>
              <a:rPr lang="en-US" dirty="0"/>
              <a:t>    // At this point, the Person object created inside </a:t>
            </a:r>
            <a:r>
              <a:rPr lang="en-US" dirty="0" err="1"/>
              <a:t>createPerson</a:t>
            </a:r>
            <a:r>
              <a:rPr lang="en-US" dirty="0"/>
              <a:t>()</a:t>
            </a:r>
          </a:p>
          <a:p>
            <a:r>
              <a:rPr lang="en-US" dirty="0"/>
              <a:t>    // is no longer reachable from any GC Root. It is now eligible for</a:t>
            </a:r>
          </a:p>
          <a:p>
            <a:r>
              <a:rPr lang="en-US" dirty="0"/>
              <a:t>    // garbage collection.</a:t>
            </a:r>
          </a:p>
          <a:p>
            <a:r>
              <a:rPr lang="en-US" dirty="0"/>
              <a:t>}</a:t>
            </a:r>
            <a:endParaRPr lang="en-IN" dirty="0"/>
          </a:p>
        </p:txBody>
      </p:sp>
    </p:spTree>
    <p:extLst>
      <p:ext uri="{BB962C8B-B14F-4D97-AF65-F5344CB8AC3E}">
        <p14:creationId xmlns:p14="http://schemas.microsoft.com/office/powerpoint/2010/main" val="23187329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F8F5CA0-ED20-7419-49CA-67FCBCCF42DD}"/>
              </a:ext>
            </a:extLst>
          </p:cNvPr>
          <p:cNvSpPr>
            <a:spLocks noGrp="1"/>
          </p:cNvSpPr>
          <p:nvPr>
            <p:ph type="title"/>
          </p:nvPr>
        </p:nvSpPr>
        <p:spPr/>
        <p:txBody>
          <a:bodyPr>
            <a:normAutofit/>
          </a:bodyPr>
          <a:lstStyle/>
          <a:p>
            <a:r>
              <a:rPr lang="en-US" dirty="0"/>
              <a:t>Generational Garbage Collector.</a:t>
            </a:r>
            <a:endParaRPr lang="en-IN" dirty="0"/>
          </a:p>
        </p:txBody>
      </p:sp>
      <p:sp>
        <p:nvSpPr>
          <p:cNvPr id="4" name="Content Placeholder 3">
            <a:extLst>
              <a:ext uri="{FF2B5EF4-FFF2-40B4-BE49-F238E27FC236}">
                <a16:creationId xmlns:a16="http://schemas.microsoft.com/office/drawing/2014/main" id="{F6D24070-8DDB-BEB7-E6B8-74951A2B4573}"/>
              </a:ext>
            </a:extLst>
          </p:cNvPr>
          <p:cNvSpPr>
            <a:spLocks noGrp="1"/>
          </p:cNvSpPr>
          <p:nvPr>
            <p:ph idx="1"/>
          </p:nvPr>
        </p:nvSpPr>
        <p:spPr/>
        <p:txBody>
          <a:bodyPr/>
          <a:lstStyle/>
          <a:p>
            <a:r>
              <a:rPr lang="en-US" dirty="0">
                <a:effectLst/>
              </a:rPr>
              <a:t>A naive GC would have to pause the entire application and scan every single object on the heap every time. </a:t>
            </a:r>
          </a:p>
          <a:p>
            <a:r>
              <a:rPr lang="en-US" dirty="0">
                <a:effectLst/>
              </a:rPr>
              <a:t>This would be incredibly inefficient. </a:t>
            </a:r>
          </a:p>
          <a:p>
            <a:r>
              <a:rPr lang="en-US" dirty="0">
                <a:effectLst/>
              </a:rPr>
              <a:t>To solve this, the JVM uses a </a:t>
            </a:r>
            <a:r>
              <a:rPr lang="en-US" b="1" dirty="0">
                <a:effectLst/>
              </a:rPr>
              <a:t>Generational Garbage Collector</a:t>
            </a:r>
            <a:r>
              <a:rPr lang="en-US" dirty="0">
                <a:effectLst/>
              </a:rPr>
              <a:t>.</a:t>
            </a:r>
            <a:endParaRPr lang="en-US" dirty="0"/>
          </a:p>
          <a:p>
            <a:r>
              <a:rPr lang="en-US" dirty="0"/>
              <a:t>This approach is based on a simple observation known as the Generational Hypothesis:</a:t>
            </a:r>
          </a:p>
          <a:p>
            <a:pPr marL="450000" lvl="1" indent="0">
              <a:buNone/>
            </a:pPr>
            <a:r>
              <a:rPr lang="en-US" b="1" dirty="0">
                <a:solidFill>
                  <a:srgbClr val="FFFF00"/>
                </a:solidFill>
              </a:rPr>
              <a:t>						Most objects die young.</a:t>
            </a:r>
          </a:p>
          <a:p>
            <a:r>
              <a:rPr lang="en-US" dirty="0"/>
              <a:t>This means that most objects created with new become unreachable very quickly. </a:t>
            </a:r>
          </a:p>
          <a:p>
            <a:r>
              <a:rPr lang="en-US" dirty="0"/>
              <a:t>JVM leverages this by dividing the Heap into different "generations."</a:t>
            </a:r>
            <a:endParaRPr lang="en-IN" dirty="0"/>
          </a:p>
        </p:txBody>
      </p:sp>
    </p:spTree>
    <p:extLst>
      <p:ext uri="{BB962C8B-B14F-4D97-AF65-F5344CB8AC3E}">
        <p14:creationId xmlns:p14="http://schemas.microsoft.com/office/powerpoint/2010/main" val="19048799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D66FBC-CC64-DD95-5438-1E4C07FE4D36}"/>
              </a:ext>
            </a:extLst>
          </p:cNvPr>
          <p:cNvSpPr>
            <a:spLocks noGrp="1"/>
          </p:cNvSpPr>
          <p:nvPr>
            <p:ph type="title"/>
          </p:nvPr>
        </p:nvSpPr>
        <p:spPr/>
        <p:txBody>
          <a:bodyPr>
            <a:normAutofit/>
          </a:bodyPr>
          <a:lstStyle/>
          <a:p>
            <a:r>
              <a:rPr lang="en-US" dirty="0">
                <a:effectLst/>
              </a:rPr>
              <a:t>Structure of the Heap</a:t>
            </a:r>
            <a:endParaRPr lang="en-IN" dirty="0"/>
          </a:p>
        </p:txBody>
      </p:sp>
      <p:sp>
        <p:nvSpPr>
          <p:cNvPr id="3" name="Content Placeholder 2">
            <a:extLst>
              <a:ext uri="{FF2B5EF4-FFF2-40B4-BE49-F238E27FC236}">
                <a16:creationId xmlns:a16="http://schemas.microsoft.com/office/drawing/2014/main" id="{C4FB70F8-E024-3BA6-6E7D-359EF79226FB}"/>
              </a:ext>
            </a:extLst>
          </p:cNvPr>
          <p:cNvSpPr>
            <a:spLocks noGrp="1"/>
          </p:cNvSpPr>
          <p:nvPr>
            <p:ph idx="1"/>
          </p:nvPr>
        </p:nvSpPr>
        <p:spPr/>
        <p:txBody>
          <a:bodyPr/>
          <a:lstStyle/>
          <a:p>
            <a:r>
              <a:rPr lang="en-US" dirty="0">
                <a:effectLst/>
              </a:rPr>
              <a:t>Java Heap is typically divided into two main areas:</a:t>
            </a:r>
          </a:p>
          <a:p>
            <a:r>
              <a:rPr lang="en-US" b="1" dirty="0">
                <a:effectLst/>
              </a:rPr>
              <a:t>Young Generation:</a:t>
            </a:r>
            <a:r>
              <a:rPr lang="en-US" dirty="0">
                <a:effectLst/>
              </a:rPr>
              <a:t> Where all new objects are initially allocated. </a:t>
            </a:r>
          </a:p>
          <a:p>
            <a:pPr lvl="1"/>
            <a:r>
              <a:rPr lang="en-US" dirty="0">
                <a:effectLst/>
              </a:rPr>
              <a:t>This area is small and is collected frequently. </a:t>
            </a:r>
          </a:p>
          <a:p>
            <a:pPr lvl="1"/>
            <a:r>
              <a:rPr lang="en-US" dirty="0">
                <a:effectLst/>
              </a:rPr>
              <a:t>It is further divided into:</a:t>
            </a:r>
          </a:p>
          <a:p>
            <a:pPr lvl="1">
              <a:buFont typeface="Wingdings" panose="05000000000000000000" pitchFamily="2" charset="2"/>
              <a:buChar char="q"/>
            </a:pPr>
            <a:r>
              <a:rPr lang="en-US" b="1" dirty="0">
                <a:effectLst/>
              </a:rPr>
              <a:t>Eden Space:</a:t>
            </a:r>
            <a:r>
              <a:rPr lang="en-US" dirty="0">
                <a:effectLst/>
              </a:rPr>
              <a:t> The "birthplace" of almost all objects.</a:t>
            </a:r>
          </a:p>
          <a:p>
            <a:pPr lvl="1">
              <a:buFont typeface="Wingdings" panose="05000000000000000000" pitchFamily="2" charset="2"/>
              <a:buChar char="q"/>
            </a:pPr>
            <a:r>
              <a:rPr lang="en-US" b="1" dirty="0">
                <a:effectLst/>
              </a:rPr>
              <a:t>Two Survivor Spaces (S0 and S1):</a:t>
            </a:r>
            <a:r>
              <a:rPr lang="en-US" dirty="0">
                <a:effectLst/>
              </a:rPr>
              <a:t> Holding areas for objects that have survived at least one GC cycle in the Young Generation. </a:t>
            </a:r>
          </a:p>
          <a:p>
            <a:pPr lvl="2"/>
            <a:r>
              <a:rPr lang="en-US" dirty="0">
                <a:effectLst/>
              </a:rPr>
              <a:t>Only one survivor space is active at any given time.</a:t>
            </a:r>
          </a:p>
          <a:p>
            <a:r>
              <a:rPr lang="en-US" b="1" dirty="0">
                <a:effectLst/>
              </a:rPr>
              <a:t>Old Generation (or Tenured Generation):</a:t>
            </a:r>
            <a:r>
              <a:rPr lang="en-US" dirty="0">
                <a:effectLst/>
              </a:rPr>
              <a:t> For long-lived objects. </a:t>
            </a:r>
          </a:p>
          <a:p>
            <a:pPr lvl="1"/>
            <a:r>
              <a:rPr lang="en-US" dirty="0">
                <a:effectLst/>
              </a:rPr>
              <a:t>This area is much larger and is collected less frequently.</a:t>
            </a:r>
          </a:p>
          <a:p>
            <a:endParaRPr lang="en-IN" dirty="0"/>
          </a:p>
        </p:txBody>
      </p:sp>
    </p:spTree>
    <p:extLst>
      <p:ext uri="{BB962C8B-B14F-4D97-AF65-F5344CB8AC3E}">
        <p14:creationId xmlns:p14="http://schemas.microsoft.com/office/powerpoint/2010/main" val="32938465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6D3B0C-8419-C1E1-66A0-E655F303E27A}"/>
              </a:ext>
            </a:extLst>
          </p:cNvPr>
          <p:cNvSpPr>
            <a:spLocks noGrp="1"/>
          </p:cNvSpPr>
          <p:nvPr>
            <p:ph type="title"/>
          </p:nvPr>
        </p:nvSpPr>
        <p:spPr/>
        <p:txBody>
          <a:bodyPr>
            <a:normAutofit/>
          </a:bodyPr>
          <a:lstStyle/>
          <a:p>
            <a:r>
              <a:rPr lang="en-US" dirty="0">
                <a:effectLst/>
              </a:rPr>
              <a:t> Life of an Object: A Step-by-Step Journey</a:t>
            </a:r>
            <a:endParaRPr lang="en-IN" dirty="0"/>
          </a:p>
        </p:txBody>
      </p:sp>
      <p:sp>
        <p:nvSpPr>
          <p:cNvPr id="3" name="Content Placeholder 2">
            <a:extLst>
              <a:ext uri="{FF2B5EF4-FFF2-40B4-BE49-F238E27FC236}">
                <a16:creationId xmlns:a16="http://schemas.microsoft.com/office/drawing/2014/main" id="{808DAA5C-5B81-0E34-DD29-10E29AADCABE}"/>
              </a:ext>
            </a:extLst>
          </p:cNvPr>
          <p:cNvSpPr>
            <a:spLocks noGrp="1"/>
          </p:cNvSpPr>
          <p:nvPr>
            <p:ph idx="1"/>
          </p:nvPr>
        </p:nvSpPr>
        <p:spPr/>
        <p:txBody>
          <a:bodyPr/>
          <a:lstStyle/>
          <a:p>
            <a:r>
              <a:rPr lang="en-US" b="1" dirty="0">
                <a:effectLst/>
              </a:rPr>
              <a:t>Step 1: Birth in Eden</a:t>
            </a:r>
            <a:br>
              <a:rPr lang="en-US" dirty="0"/>
            </a:br>
            <a:r>
              <a:rPr lang="en-US" dirty="0"/>
              <a:t>A</a:t>
            </a:r>
            <a:r>
              <a:rPr lang="en-US" dirty="0">
                <a:effectLst/>
              </a:rPr>
              <a:t>pplication creates a new object. Memory is allocated for it in the </a:t>
            </a:r>
            <a:r>
              <a:rPr lang="en-US" b="1" dirty="0">
                <a:effectLst/>
              </a:rPr>
              <a:t>Eden Space</a:t>
            </a:r>
            <a:r>
              <a:rPr lang="en-US" dirty="0">
                <a:effectLst/>
              </a:rPr>
              <a:t>.</a:t>
            </a:r>
          </a:p>
          <a:p>
            <a:r>
              <a:rPr lang="en-US" dirty="0">
                <a:effectLst/>
              </a:rPr>
              <a:t>// Objects p1, p2, and p3 are allocated in Eden Space.</a:t>
            </a:r>
          </a:p>
          <a:p>
            <a:pPr marL="36900" indent="0">
              <a:buNone/>
            </a:pPr>
            <a:r>
              <a:rPr lang="en-US" dirty="0">
                <a:solidFill>
                  <a:srgbClr val="FFFF00"/>
                </a:solidFill>
                <a:effectLst/>
              </a:rPr>
              <a:t>Person p1 = new Person("Bob"); </a:t>
            </a:r>
          </a:p>
          <a:p>
            <a:pPr marL="36900" indent="0">
              <a:buNone/>
            </a:pPr>
            <a:r>
              <a:rPr lang="en-US" dirty="0">
                <a:solidFill>
                  <a:srgbClr val="FFFF00"/>
                </a:solidFill>
                <a:effectLst/>
              </a:rPr>
              <a:t>Person p2 = new Person("Charlie"); </a:t>
            </a:r>
          </a:p>
          <a:p>
            <a:pPr marL="36900" indent="0">
              <a:buNone/>
            </a:pPr>
            <a:r>
              <a:rPr lang="en-US" dirty="0">
                <a:solidFill>
                  <a:srgbClr val="FFFF00"/>
                </a:solidFill>
                <a:effectLst/>
              </a:rPr>
              <a:t>Person p3 = new Person("David");</a:t>
            </a:r>
            <a:endParaRPr lang="en-IN" dirty="0">
              <a:solidFill>
                <a:srgbClr val="FFFF00"/>
              </a:solidFill>
            </a:endParaRPr>
          </a:p>
        </p:txBody>
      </p:sp>
    </p:spTree>
    <p:extLst>
      <p:ext uri="{BB962C8B-B14F-4D97-AF65-F5344CB8AC3E}">
        <p14:creationId xmlns:p14="http://schemas.microsoft.com/office/powerpoint/2010/main" val="1996202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272E1-CAE7-0977-48A2-8D6DB51FB411}"/>
              </a:ext>
            </a:extLst>
          </p:cNvPr>
          <p:cNvSpPr>
            <a:spLocks noGrp="1"/>
          </p:cNvSpPr>
          <p:nvPr>
            <p:ph type="title"/>
          </p:nvPr>
        </p:nvSpPr>
        <p:spPr/>
        <p:txBody>
          <a:bodyPr/>
          <a:lstStyle/>
          <a:p>
            <a:r>
              <a:rPr lang="en-US" dirty="0">
                <a:effectLst/>
              </a:rPr>
              <a:t> Life of an Object: A Step-by-Step Journey</a:t>
            </a:r>
            <a:endParaRPr lang="en-IN" dirty="0"/>
          </a:p>
        </p:txBody>
      </p:sp>
      <p:sp>
        <p:nvSpPr>
          <p:cNvPr id="3" name="Content Placeholder 2">
            <a:extLst>
              <a:ext uri="{FF2B5EF4-FFF2-40B4-BE49-F238E27FC236}">
                <a16:creationId xmlns:a16="http://schemas.microsoft.com/office/drawing/2014/main" id="{8E386F5C-C1C6-3C12-B530-75BD04CC4A3A}"/>
              </a:ext>
            </a:extLst>
          </p:cNvPr>
          <p:cNvSpPr>
            <a:spLocks noGrp="1"/>
          </p:cNvSpPr>
          <p:nvPr>
            <p:ph idx="1"/>
          </p:nvPr>
        </p:nvSpPr>
        <p:spPr/>
        <p:txBody>
          <a:bodyPr>
            <a:normAutofit fontScale="92500" lnSpcReduction="20000"/>
          </a:bodyPr>
          <a:lstStyle/>
          <a:p>
            <a:r>
              <a:rPr lang="en-US" b="1" dirty="0">
                <a:effectLst/>
              </a:rPr>
              <a:t>Step 2: Minor GC (Scavenging)</a:t>
            </a:r>
          </a:p>
          <a:p>
            <a:r>
              <a:rPr lang="en-US" dirty="0">
                <a:effectLst/>
              </a:rPr>
              <a:t>As more objects are created, the Eden Space eventually fills up. </a:t>
            </a:r>
          </a:p>
          <a:p>
            <a:r>
              <a:rPr lang="en-US" dirty="0">
                <a:effectLst/>
              </a:rPr>
              <a:t>This triggers a </a:t>
            </a:r>
            <a:r>
              <a:rPr lang="en-US" b="1" dirty="0">
                <a:effectLst/>
              </a:rPr>
              <a:t>Minor Garbage Collection</a:t>
            </a:r>
            <a:r>
              <a:rPr lang="en-US" dirty="0">
                <a:effectLst/>
              </a:rPr>
              <a:t>, which is a fast GC that only operates on the </a:t>
            </a:r>
            <a:r>
              <a:rPr lang="en-US" b="1" dirty="0">
                <a:effectLst/>
              </a:rPr>
              <a:t>Young Generation</a:t>
            </a:r>
            <a:r>
              <a:rPr lang="en-US" dirty="0">
                <a:effectLst/>
              </a:rPr>
              <a:t>.</a:t>
            </a:r>
          </a:p>
          <a:p>
            <a:r>
              <a:rPr lang="en-US" b="1" dirty="0">
                <a:solidFill>
                  <a:srgbClr val="FFFF00"/>
                </a:solidFill>
                <a:effectLst/>
              </a:rPr>
              <a:t>Mark</a:t>
            </a:r>
            <a:r>
              <a:rPr lang="en-US" b="1" dirty="0">
                <a:effectLst/>
              </a:rPr>
              <a:t>:</a:t>
            </a:r>
            <a:r>
              <a:rPr lang="en-US" dirty="0">
                <a:effectLst/>
              </a:rPr>
              <a:t> The GC starts from the GC Roots and identifies all reachable ("live") objects in the Young Generation. </a:t>
            </a:r>
          </a:p>
          <a:p>
            <a:pPr lvl="1"/>
            <a:r>
              <a:rPr lang="en-US" dirty="0">
                <a:effectLst/>
              </a:rPr>
              <a:t>In our example, let's say p1 goes out of scope, but p2 and p3 are still in use.</a:t>
            </a:r>
          </a:p>
          <a:p>
            <a:r>
              <a:rPr lang="en-US" b="1" dirty="0">
                <a:solidFill>
                  <a:srgbClr val="FFFF00"/>
                </a:solidFill>
                <a:effectLst/>
              </a:rPr>
              <a:t>Move</a:t>
            </a:r>
            <a:r>
              <a:rPr lang="en-US" b="1" dirty="0">
                <a:effectLst/>
              </a:rPr>
              <a:t>:</a:t>
            </a:r>
            <a:r>
              <a:rPr lang="en-US" dirty="0">
                <a:effectLst/>
              </a:rPr>
              <a:t> All live objects (p2 and p3) are moved from Eden to one of the </a:t>
            </a:r>
            <a:r>
              <a:rPr lang="en-US" b="1" dirty="0">
                <a:effectLst/>
              </a:rPr>
              <a:t>Survivor Spaces</a:t>
            </a:r>
            <a:r>
              <a:rPr lang="en-US" dirty="0">
                <a:effectLst/>
              </a:rPr>
              <a:t> (let's say S0). The dead object (p1) is ignored.</a:t>
            </a:r>
          </a:p>
          <a:p>
            <a:r>
              <a:rPr lang="en-US" b="1" dirty="0">
                <a:solidFill>
                  <a:srgbClr val="FFFF00"/>
                </a:solidFill>
                <a:effectLst/>
              </a:rPr>
              <a:t>Age</a:t>
            </a:r>
            <a:r>
              <a:rPr lang="en-US" b="1" dirty="0">
                <a:effectLst/>
              </a:rPr>
              <a:t>:</a:t>
            </a:r>
            <a:r>
              <a:rPr lang="en-US" dirty="0">
                <a:effectLst/>
              </a:rPr>
              <a:t> The surviving objects (p2, p3) have their "age" counter incremented to 1.</a:t>
            </a:r>
          </a:p>
          <a:p>
            <a:r>
              <a:rPr lang="en-US" b="1" dirty="0">
                <a:solidFill>
                  <a:srgbClr val="FFFF00"/>
                </a:solidFill>
                <a:effectLst/>
              </a:rPr>
              <a:t>Clear</a:t>
            </a:r>
            <a:r>
              <a:rPr lang="en-US" b="1" dirty="0">
                <a:effectLst/>
              </a:rPr>
              <a:t>:</a:t>
            </a:r>
            <a:r>
              <a:rPr lang="en-US" dirty="0">
                <a:effectLst/>
              </a:rPr>
              <a:t> The entire Eden Space is wiped clean. This is very fast because it doesn't need to find and delete individual dead objects.</a:t>
            </a:r>
          </a:p>
          <a:p>
            <a:endParaRPr lang="en-IN" dirty="0"/>
          </a:p>
        </p:txBody>
      </p:sp>
    </p:spTree>
    <p:extLst>
      <p:ext uri="{BB962C8B-B14F-4D97-AF65-F5344CB8AC3E}">
        <p14:creationId xmlns:p14="http://schemas.microsoft.com/office/powerpoint/2010/main" val="2384370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CD097-D8C8-37BF-A3E5-780BCF3A9347}"/>
              </a:ext>
            </a:extLst>
          </p:cNvPr>
          <p:cNvSpPr>
            <a:spLocks noGrp="1"/>
          </p:cNvSpPr>
          <p:nvPr>
            <p:ph type="title"/>
          </p:nvPr>
        </p:nvSpPr>
        <p:spPr/>
        <p:txBody>
          <a:bodyPr/>
          <a:lstStyle/>
          <a:p>
            <a:r>
              <a:rPr lang="en-IN" dirty="0"/>
              <a:t>Memory Allocation</a:t>
            </a:r>
          </a:p>
        </p:txBody>
      </p:sp>
      <p:sp>
        <p:nvSpPr>
          <p:cNvPr id="3" name="Content Placeholder 2">
            <a:extLst>
              <a:ext uri="{FF2B5EF4-FFF2-40B4-BE49-F238E27FC236}">
                <a16:creationId xmlns:a16="http://schemas.microsoft.com/office/drawing/2014/main" id="{E4D0B0BC-3F86-0FC8-B307-2F7275BF2A5D}"/>
              </a:ext>
            </a:extLst>
          </p:cNvPr>
          <p:cNvSpPr>
            <a:spLocks noGrp="1"/>
          </p:cNvSpPr>
          <p:nvPr>
            <p:ph idx="1"/>
          </p:nvPr>
        </p:nvSpPr>
        <p:spPr/>
        <p:txBody>
          <a:bodyPr>
            <a:normAutofit lnSpcReduction="10000"/>
          </a:bodyPr>
          <a:lstStyle/>
          <a:p>
            <a:r>
              <a:rPr lang="en-US" dirty="0">
                <a:effectLst/>
              </a:rPr>
              <a:t>new keyword is the primary way a programmer explicitly triggers memory allocation for an object. </a:t>
            </a:r>
          </a:p>
          <a:p>
            <a:r>
              <a:rPr lang="en-US" dirty="0">
                <a:effectLst/>
              </a:rPr>
              <a:t>Allocation happens on the </a:t>
            </a:r>
            <a:r>
              <a:rPr lang="en-US" b="1" dirty="0">
                <a:effectLst/>
              </a:rPr>
              <a:t>Heap</a:t>
            </a:r>
            <a:r>
              <a:rPr lang="en-US" dirty="0">
                <a:effectLst/>
              </a:rPr>
              <a:t>, a large memory pool managed by the JVM.</a:t>
            </a:r>
          </a:p>
          <a:p>
            <a:r>
              <a:rPr lang="en-US" dirty="0">
                <a:effectLst/>
              </a:rPr>
              <a:t>While the new keyword is the trigger, the </a:t>
            </a:r>
            <a:r>
              <a:rPr lang="en-US" b="1" dirty="0">
                <a:effectLst/>
              </a:rPr>
              <a:t>Java Virtual Machine (JVM)</a:t>
            </a:r>
            <a:r>
              <a:rPr lang="en-US" dirty="0">
                <a:effectLst/>
              </a:rPr>
              <a:t> performs the actual work. </a:t>
            </a:r>
          </a:p>
          <a:p>
            <a:r>
              <a:rPr lang="en-US" dirty="0">
                <a:effectLst/>
              </a:rPr>
              <a:t>JVM manages several different memory areas, and allocation happens differently in each.</a:t>
            </a:r>
          </a:p>
          <a:p>
            <a:r>
              <a:rPr lang="en-US" dirty="0">
                <a:effectLst/>
              </a:rPr>
              <a:t>Two most important are the Heap and the Stack.</a:t>
            </a:r>
          </a:p>
          <a:p>
            <a:r>
              <a:rPr lang="en-US" dirty="0">
                <a:effectLst/>
              </a:rPr>
              <a:t>Heap: For Objects</a:t>
            </a:r>
          </a:p>
          <a:p>
            <a:pPr lvl="1"/>
            <a:r>
              <a:rPr lang="en-US" dirty="0">
                <a:effectLst/>
              </a:rPr>
              <a:t>Heap is where all Java objects and their instance variables are stored. </a:t>
            </a:r>
          </a:p>
          <a:p>
            <a:pPr lvl="1"/>
            <a:r>
              <a:rPr lang="en-US" dirty="0">
                <a:effectLst/>
              </a:rPr>
              <a:t>Main pool of memory that is shared among all threads in an application.</a:t>
            </a:r>
          </a:p>
          <a:p>
            <a:endParaRPr lang="en-IN" dirty="0"/>
          </a:p>
        </p:txBody>
      </p:sp>
    </p:spTree>
    <p:extLst>
      <p:ext uri="{BB962C8B-B14F-4D97-AF65-F5344CB8AC3E}">
        <p14:creationId xmlns:p14="http://schemas.microsoft.com/office/powerpoint/2010/main" val="17825630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3A572-EF18-C7B6-6EE6-C5E1E58B0B28}"/>
              </a:ext>
            </a:extLst>
          </p:cNvPr>
          <p:cNvSpPr>
            <a:spLocks noGrp="1"/>
          </p:cNvSpPr>
          <p:nvPr>
            <p:ph type="title"/>
          </p:nvPr>
        </p:nvSpPr>
        <p:spPr/>
        <p:txBody>
          <a:bodyPr/>
          <a:lstStyle/>
          <a:p>
            <a:r>
              <a:rPr lang="en-US" dirty="0">
                <a:effectLst/>
              </a:rPr>
              <a:t> Life of an Object: A Step-by-Step Journey</a:t>
            </a:r>
            <a:endParaRPr lang="en-IN" dirty="0"/>
          </a:p>
        </p:txBody>
      </p:sp>
      <p:sp>
        <p:nvSpPr>
          <p:cNvPr id="3" name="Content Placeholder 2">
            <a:extLst>
              <a:ext uri="{FF2B5EF4-FFF2-40B4-BE49-F238E27FC236}">
                <a16:creationId xmlns:a16="http://schemas.microsoft.com/office/drawing/2014/main" id="{96F91325-F835-5B73-0320-742642592A9E}"/>
              </a:ext>
            </a:extLst>
          </p:cNvPr>
          <p:cNvSpPr>
            <a:spLocks noGrp="1"/>
          </p:cNvSpPr>
          <p:nvPr>
            <p:ph idx="1"/>
          </p:nvPr>
        </p:nvSpPr>
        <p:spPr/>
        <p:txBody>
          <a:bodyPr>
            <a:normAutofit fontScale="92500" lnSpcReduction="10000"/>
          </a:bodyPr>
          <a:lstStyle/>
          <a:p>
            <a:r>
              <a:rPr lang="en-US" b="1" dirty="0">
                <a:effectLst/>
              </a:rPr>
              <a:t>Step 3: More Minor GCs and Aging</a:t>
            </a:r>
          </a:p>
          <a:p>
            <a:r>
              <a:rPr lang="en-US" dirty="0">
                <a:effectLst/>
              </a:rPr>
              <a:t>Application continues running, and Eden fills up again. </a:t>
            </a:r>
          </a:p>
          <a:p>
            <a:r>
              <a:rPr lang="en-US" dirty="0">
                <a:effectLst/>
              </a:rPr>
              <a:t>Another Minor GC is triggered.</a:t>
            </a:r>
          </a:p>
          <a:p>
            <a:r>
              <a:rPr lang="en-US" b="1" dirty="0">
                <a:solidFill>
                  <a:srgbClr val="FFFF00"/>
                </a:solidFill>
                <a:effectLst/>
              </a:rPr>
              <a:t>Mark</a:t>
            </a:r>
            <a:r>
              <a:rPr lang="en-US" b="1" dirty="0">
                <a:effectLst/>
              </a:rPr>
              <a:t>:</a:t>
            </a:r>
            <a:r>
              <a:rPr lang="en-US" dirty="0">
                <a:effectLst/>
              </a:rPr>
              <a:t> The GC again identifies all live objects. This time, it looks in both </a:t>
            </a:r>
            <a:r>
              <a:rPr lang="en-US" b="1" dirty="0">
                <a:effectLst/>
              </a:rPr>
              <a:t>Eden</a:t>
            </a:r>
            <a:r>
              <a:rPr lang="en-US" dirty="0">
                <a:effectLst/>
              </a:rPr>
              <a:t> and the currently used </a:t>
            </a:r>
            <a:r>
              <a:rPr lang="en-US" b="1" dirty="0">
                <a:effectLst/>
              </a:rPr>
              <a:t>Survivor Space (S0)</a:t>
            </a:r>
            <a:r>
              <a:rPr lang="en-US" dirty="0">
                <a:effectLst/>
              </a:rPr>
              <a:t>.</a:t>
            </a:r>
          </a:p>
          <a:p>
            <a:r>
              <a:rPr lang="en-US" b="1" dirty="0">
                <a:solidFill>
                  <a:srgbClr val="FFFF00"/>
                </a:solidFill>
                <a:effectLst/>
              </a:rPr>
              <a:t>Move</a:t>
            </a:r>
            <a:r>
              <a:rPr lang="en-US" b="1" dirty="0">
                <a:effectLst/>
              </a:rPr>
              <a:t>:</a:t>
            </a:r>
            <a:r>
              <a:rPr lang="en-US" dirty="0">
                <a:effectLst/>
              </a:rPr>
              <a:t> All live objects from both Eden and S0 are moved to the </a:t>
            </a:r>
            <a:r>
              <a:rPr lang="en-US" i="1" dirty="0">
                <a:effectLst/>
              </a:rPr>
              <a:t>other</a:t>
            </a:r>
            <a:r>
              <a:rPr lang="en-US" dirty="0">
                <a:effectLst/>
              </a:rPr>
              <a:t> Survivor Space (</a:t>
            </a:r>
            <a:r>
              <a:rPr lang="en-US" b="1" dirty="0">
                <a:effectLst/>
              </a:rPr>
              <a:t>S1</a:t>
            </a:r>
            <a:r>
              <a:rPr lang="en-US" dirty="0">
                <a:effectLst/>
              </a:rPr>
              <a:t>).</a:t>
            </a:r>
          </a:p>
          <a:p>
            <a:r>
              <a:rPr lang="en-US" b="1" dirty="0">
                <a:solidFill>
                  <a:srgbClr val="FFFF00"/>
                </a:solidFill>
                <a:effectLst/>
              </a:rPr>
              <a:t>Age</a:t>
            </a:r>
            <a:r>
              <a:rPr lang="en-US" b="1" dirty="0">
                <a:effectLst/>
              </a:rPr>
              <a:t>:</a:t>
            </a:r>
            <a:r>
              <a:rPr lang="en-US" dirty="0">
                <a:effectLst/>
              </a:rPr>
              <a:t> The age of any object that was already in S0 is incremented again (e.g., p2 and p3 are now age 2). New survivors from Eden get an age of 1.</a:t>
            </a:r>
          </a:p>
          <a:p>
            <a:r>
              <a:rPr lang="en-US" b="1" dirty="0">
                <a:solidFill>
                  <a:srgbClr val="FFFF00"/>
                </a:solidFill>
                <a:effectLst/>
              </a:rPr>
              <a:t>Clear</a:t>
            </a:r>
            <a:r>
              <a:rPr lang="en-US" b="1" dirty="0">
                <a:effectLst/>
              </a:rPr>
              <a:t>:</a:t>
            </a:r>
            <a:r>
              <a:rPr lang="en-US" dirty="0">
                <a:effectLst/>
              </a:rPr>
              <a:t> Eden and S0 are both wiped clean. S1 is now the active survivor space.</a:t>
            </a:r>
          </a:p>
          <a:p>
            <a:r>
              <a:rPr lang="en-US" dirty="0">
                <a:effectLst/>
              </a:rPr>
              <a:t>This process repeats, with live objects being copied back and forth between S0 and S1, with their age increasing each time.</a:t>
            </a:r>
          </a:p>
          <a:p>
            <a:endParaRPr lang="en-IN" dirty="0"/>
          </a:p>
        </p:txBody>
      </p:sp>
    </p:spTree>
    <p:extLst>
      <p:ext uri="{BB962C8B-B14F-4D97-AF65-F5344CB8AC3E}">
        <p14:creationId xmlns:p14="http://schemas.microsoft.com/office/powerpoint/2010/main" val="37823934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964D-0A9F-D97C-03AD-0116283130B3}"/>
              </a:ext>
            </a:extLst>
          </p:cNvPr>
          <p:cNvSpPr>
            <a:spLocks noGrp="1"/>
          </p:cNvSpPr>
          <p:nvPr>
            <p:ph type="title"/>
          </p:nvPr>
        </p:nvSpPr>
        <p:spPr/>
        <p:txBody>
          <a:bodyPr/>
          <a:lstStyle/>
          <a:p>
            <a:r>
              <a:rPr lang="en-US" dirty="0">
                <a:effectLst/>
              </a:rPr>
              <a:t> Life of an Object: A Step-by-Step Journey</a:t>
            </a:r>
            <a:endParaRPr lang="en-IN" dirty="0"/>
          </a:p>
        </p:txBody>
      </p:sp>
      <p:sp>
        <p:nvSpPr>
          <p:cNvPr id="3" name="Content Placeholder 2">
            <a:extLst>
              <a:ext uri="{FF2B5EF4-FFF2-40B4-BE49-F238E27FC236}">
                <a16:creationId xmlns:a16="http://schemas.microsoft.com/office/drawing/2014/main" id="{8EE0EB31-644D-5769-387D-93E2D2A8768C}"/>
              </a:ext>
            </a:extLst>
          </p:cNvPr>
          <p:cNvSpPr>
            <a:spLocks noGrp="1"/>
          </p:cNvSpPr>
          <p:nvPr>
            <p:ph idx="1"/>
          </p:nvPr>
        </p:nvSpPr>
        <p:spPr/>
        <p:txBody>
          <a:bodyPr/>
          <a:lstStyle/>
          <a:p>
            <a:r>
              <a:rPr lang="en-US" b="1" dirty="0">
                <a:effectLst/>
              </a:rPr>
              <a:t>Step 4: Promotion to the Old Generation</a:t>
            </a:r>
          </a:p>
          <a:p>
            <a:r>
              <a:rPr lang="en-US" dirty="0">
                <a:effectLst/>
              </a:rPr>
              <a:t>If an object survives enough Minor GCs (e.g., its age reaches a threshold, often around 15), it is considered long-lived.</a:t>
            </a:r>
          </a:p>
          <a:p>
            <a:r>
              <a:rPr lang="en-US" dirty="0">
                <a:effectLst/>
              </a:rPr>
              <a:t>During a Minor GC, when a surviving object's age reaches the </a:t>
            </a:r>
            <a:r>
              <a:rPr lang="en-US" b="1" dirty="0" err="1">
                <a:effectLst/>
              </a:rPr>
              <a:t>tenuring</a:t>
            </a:r>
            <a:r>
              <a:rPr lang="en-US" b="1" dirty="0">
                <a:effectLst/>
              </a:rPr>
              <a:t> threshold</a:t>
            </a:r>
            <a:r>
              <a:rPr lang="en-US" dirty="0">
                <a:effectLst/>
              </a:rPr>
              <a:t>, it is </a:t>
            </a:r>
            <a:r>
              <a:rPr lang="en-US" b="1" dirty="0">
                <a:effectLst/>
              </a:rPr>
              <a:t>promoted</a:t>
            </a:r>
            <a:r>
              <a:rPr lang="en-US" dirty="0">
                <a:effectLst/>
              </a:rPr>
              <a:t>: it's moved from the Survivor Space to the </a:t>
            </a:r>
            <a:r>
              <a:rPr lang="en-US" b="1" dirty="0">
                <a:effectLst/>
              </a:rPr>
              <a:t>Old Generation</a:t>
            </a:r>
            <a:r>
              <a:rPr lang="en-US" dirty="0">
                <a:effectLst/>
              </a:rPr>
              <a:t>.</a:t>
            </a:r>
          </a:p>
          <a:p>
            <a:endParaRPr lang="en-IN" dirty="0"/>
          </a:p>
        </p:txBody>
      </p:sp>
    </p:spTree>
    <p:extLst>
      <p:ext uri="{BB962C8B-B14F-4D97-AF65-F5344CB8AC3E}">
        <p14:creationId xmlns:p14="http://schemas.microsoft.com/office/powerpoint/2010/main" val="4173529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4C5C9-A84E-1F3C-8EF4-96623D024A74}"/>
              </a:ext>
            </a:extLst>
          </p:cNvPr>
          <p:cNvSpPr>
            <a:spLocks noGrp="1"/>
          </p:cNvSpPr>
          <p:nvPr>
            <p:ph type="title"/>
          </p:nvPr>
        </p:nvSpPr>
        <p:spPr/>
        <p:txBody>
          <a:bodyPr/>
          <a:lstStyle/>
          <a:p>
            <a:r>
              <a:rPr lang="en-US" dirty="0">
                <a:effectLst/>
              </a:rPr>
              <a:t> Life of an Object: A Step-by-Step Journey</a:t>
            </a:r>
            <a:endParaRPr lang="en-IN" dirty="0"/>
          </a:p>
        </p:txBody>
      </p:sp>
      <p:sp>
        <p:nvSpPr>
          <p:cNvPr id="3" name="Content Placeholder 2">
            <a:extLst>
              <a:ext uri="{FF2B5EF4-FFF2-40B4-BE49-F238E27FC236}">
                <a16:creationId xmlns:a16="http://schemas.microsoft.com/office/drawing/2014/main" id="{4D65A518-11D3-26F7-4213-4CFCC77AF619}"/>
              </a:ext>
            </a:extLst>
          </p:cNvPr>
          <p:cNvSpPr>
            <a:spLocks noGrp="1"/>
          </p:cNvSpPr>
          <p:nvPr>
            <p:ph idx="1"/>
          </p:nvPr>
        </p:nvSpPr>
        <p:spPr/>
        <p:txBody>
          <a:bodyPr>
            <a:normAutofit fontScale="92500" lnSpcReduction="20000"/>
          </a:bodyPr>
          <a:lstStyle/>
          <a:p>
            <a:r>
              <a:rPr lang="en-US" b="1" dirty="0">
                <a:effectLst/>
              </a:rPr>
              <a:t>Step 5: Major GC (Full GC)</a:t>
            </a:r>
          </a:p>
          <a:p>
            <a:r>
              <a:rPr lang="en-US" dirty="0">
                <a:effectLst/>
              </a:rPr>
              <a:t>The Old Generation fills up much more slowly. When it eventually runs out of space, a </a:t>
            </a:r>
            <a:r>
              <a:rPr lang="en-US" b="1" dirty="0">
                <a:effectLst/>
              </a:rPr>
              <a:t>Major Garbage Collection</a:t>
            </a:r>
            <a:r>
              <a:rPr lang="en-US" dirty="0">
                <a:effectLst/>
              </a:rPr>
              <a:t> (or Full GC) is triggered.</a:t>
            </a:r>
          </a:p>
          <a:p>
            <a:r>
              <a:rPr lang="en-US" dirty="0">
                <a:effectLst/>
              </a:rPr>
              <a:t>This is a much more expensive process that collects the </a:t>
            </a:r>
            <a:r>
              <a:rPr lang="en-US" b="1" dirty="0">
                <a:effectLst/>
              </a:rPr>
              <a:t>entire heap</a:t>
            </a:r>
            <a:r>
              <a:rPr lang="en-US" dirty="0">
                <a:effectLst/>
              </a:rPr>
              <a:t> (both Young and Old Generations).</a:t>
            </a:r>
          </a:p>
          <a:p>
            <a:r>
              <a:rPr lang="en-US" dirty="0">
                <a:effectLst/>
              </a:rPr>
              <a:t>It often involves a </a:t>
            </a:r>
            <a:r>
              <a:rPr lang="en-US" b="1" dirty="0">
                <a:effectLst/>
              </a:rPr>
              <a:t>"Stop-the-World" pause</a:t>
            </a:r>
            <a:r>
              <a:rPr lang="en-US" dirty="0">
                <a:effectLst/>
              </a:rPr>
              <a:t>, where the entire application is frozen while the GC does its work.</a:t>
            </a:r>
          </a:p>
          <a:p>
            <a:r>
              <a:rPr lang="en-US" dirty="0">
                <a:effectLst/>
              </a:rPr>
              <a:t>Modern GCs (like G1, ZGC) are designed to minimize the length of these pauses, but the fundamental cost is still higher than a Minor GC.</a:t>
            </a:r>
          </a:p>
          <a:p>
            <a:r>
              <a:rPr lang="en-US" dirty="0">
                <a:effectLst/>
              </a:rPr>
              <a:t>Algorithm for a Major GC is often </a:t>
            </a:r>
            <a:r>
              <a:rPr lang="en-US" b="1" dirty="0">
                <a:effectLst/>
              </a:rPr>
              <a:t>Mark-Sweep-Compact</a:t>
            </a:r>
            <a:r>
              <a:rPr lang="en-US" dirty="0">
                <a:effectLst/>
              </a:rPr>
              <a:t>:</a:t>
            </a:r>
          </a:p>
          <a:p>
            <a:r>
              <a:rPr lang="en-US" dirty="0">
                <a:effectLst/>
                <a:hlinkClick r:id="rId2" action="ppaction://hlinkfile"/>
              </a:rPr>
              <a:t>Example</a:t>
            </a:r>
            <a:br>
              <a:rPr lang="en-US" dirty="0">
                <a:effectLst/>
              </a:rPr>
            </a:br>
            <a:endParaRPr lang="en-US" dirty="0">
              <a:effectLst/>
            </a:endParaRPr>
          </a:p>
          <a:p>
            <a:endParaRPr lang="en-IN" dirty="0"/>
          </a:p>
        </p:txBody>
      </p:sp>
    </p:spTree>
    <p:extLst>
      <p:ext uri="{BB962C8B-B14F-4D97-AF65-F5344CB8AC3E}">
        <p14:creationId xmlns:p14="http://schemas.microsoft.com/office/powerpoint/2010/main" val="301504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00FC5-71FB-6F8C-112A-31D50986638F}"/>
              </a:ext>
            </a:extLst>
          </p:cNvPr>
          <p:cNvSpPr>
            <a:spLocks noGrp="1"/>
          </p:cNvSpPr>
          <p:nvPr>
            <p:ph type="title"/>
          </p:nvPr>
        </p:nvSpPr>
        <p:spPr/>
        <p:txBody>
          <a:bodyPr>
            <a:normAutofit fontScale="90000"/>
          </a:bodyPr>
          <a:lstStyle/>
          <a:p>
            <a:r>
              <a:rPr lang="en-US" b="1" i="0" dirty="0">
                <a:solidFill>
                  <a:srgbClr val="E2E2E5"/>
                </a:solidFill>
                <a:effectLst/>
                <a:latin typeface="Google Sans Text"/>
              </a:rPr>
              <a:t>How Garbage Collection Works</a:t>
            </a:r>
            <a:br>
              <a:rPr lang="en-US" b="0" i="0" dirty="0">
                <a:solidFill>
                  <a:srgbClr val="E2E2E5"/>
                </a:solidFill>
                <a:effectLst/>
                <a:latin typeface="Google Sans Text"/>
              </a:rPr>
            </a:br>
            <a:endParaRPr lang="en-IN" dirty="0"/>
          </a:p>
        </p:txBody>
      </p:sp>
      <p:sp>
        <p:nvSpPr>
          <p:cNvPr id="3" name="Content Placeholder 2">
            <a:extLst>
              <a:ext uri="{FF2B5EF4-FFF2-40B4-BE49-F238E27FC236}">
                <a16:creationId xmlns:a16="http://schemas.microsoft.com/office/drawing/2014/main" id="{8DC648DC-0694-0A77-EB25-CEFCF82AD484}"/>
              </a:ext>
            </a:extLst>
          </p:cNvPr>
          <p:cNvSpPr>
            <a:spLocks noGrp="1"/>
          </p:cNvSpPr>
          <p:nvPr>
            <p:ph idx="1"/>
          </p:nvPr>
        </p:nvSpPr>
        <p:spPr/>
        <p:txBody>
          <a:bodyPr/>
          <a:lstStyle/>
          <a:p>
            <a:pPr algn="l">
              <a:lnSpc>
                <a:spcPts val="1500"/>
              </a:lnSpc>
              <a:spcAft>
                <a:spcPts val="1350"/>
              </a:spcAft>
            </a:pPr>
            <a:r>
              <a:rPr lang="en-US" b="0" i="0" dirty="0">
                <a:solidFill>
                  <a:srgbClr val="E2E2E5"/>
                </a:solidFill>
                <a:effectLst/>
                <a:latin typeface="Google Sans Text"/>
              </a:rPr>
              <a:t>GC process typically involves these steps:</a:t>
            </a:r>
          </a:p>
          <a:p>
            <a:pPr algn="l">
              <a:lnSpc>
                <a:spcPts val="1500"/>
              </a:lnSpc>
              <a:spcAft>
                <a:spcPts val="225"/>
              </a:spcAft>
              <a:buFont typeface="+mj-lt"/>
              <a:buAutoNum type="arabicPeriod"/>
            </a:pPr>
            <a:r>
              <a:rPr lang="en-US" b="1" i="0" dirty="0">
                <a:solidFill>
                  <a:srgbClr val="E2E2E5"/>
                </a:solidFill>
                <a:effectLst/>
                <a:latin typeface="Google Sans Text"/>
              </a:rPr>
              <a:t>Marking:</a:t>
            </a:r>
            <a:endParaRPr lang="en-US" b="0" i="0" dirty="0">
              <a:solidFill>
                <a:srgbClr val="E2E2E5"/>
              </a:solidFill>
              <a:effectLst/>
              <a:latin typeface="Google Sans Text"/>
            </a:endParaRPr>
          </a:p>
          <a:p>
            <a:pPr marL="742950" lvl="1" indent="-285750" algn="l">
              <a:lnSpc>
                <a:spcPts val="1500"/>
              </a:lnSpc>
              <a:spcAft>
                <a:spcPts val="225"/>
              </a:spcAft>
              <a:buFont typeface="+mj-lt"/>
              <a:buAutoNum type="arabicPeriod"/>
            </a:pPr>
            <a:r>
              <a:rPr lang="en-US" b="0" i="0" dirty="0">
                <a:solidFill>
                  <a:srgbClr val="E2E2E5"/>
                </a:solidFill>
                <a:effectLst/>
                <a:latin typeface="Google Sans Text"/>
              </a:rPr>
              <a:t>GC starts by identifying a set of "root objects" (objects directly accessible from the stack, static variables, etc.).</a:t>
            </a:r>
          </a:p>
          <a:p>
            <a:pPr marL="742950" lvl="1" indent="-285750" algn="l">
              <a:lnSpc>
                <a:spcPts val="1500"/>
              </a:lnSpc>
              <a:spcAft>
                <a:spcPts val="225"/>
              </a:spcAft>
              <a:buFont typeface="+mj-lt"/>
              <a:buAutoNum type="arabicPeriod"/>
            </a:pPr>
            <a:r>
              <a:rPr lang="en-US" dirty="0">
                <a:solidFill>
                  <a:srgbClr val="E2E2E5"/>
                </a:solidFill>
                <a:effectLst/>
                <a:latin typeface="Google Sans Text"/>
              </a:rPr>
              <a:t>T</a:t>
            </a:r>
            <a:r>
              <a:rPr lang="en-US" b="0" i="0" dirty="0">
                <a:solidFill>
                  <a:srgbClr val="E2E2E5"/>
                </a:solidFill>
                <a:effectLst/>
                <a:latin typeface="Google Sans Text"/>
              </a:rPr>
              <a:t>hen traverses the object graph, marking all objects that are reachable from these roots.</a:t>
            </a:r>
          </a:p>
          <a:p>
            <a:pPr marL="742950" lvl="1" indent="-285750" algn="l">
              <a:lnSpc>
                <a:spcPts val="1500"/>
              </a:lnSpc>
              <a:spcAft>
                <a:spcPts val="225"/>
              </a:spcAft>
              <a:buFont typeface="+mj-lt"/>
              <a:buAutoNum type="arabicPeriod"/>
            </a:pPr>
            <a:r>
              <a:rPr lang="en-US" b="0" i="0" dirty="0">
                <a:solidFill>
                  <a:srgbClr val="E2E2E5"/>
                </a:solidFill>
                <a:effectLst/>
                <a:latin typeface="Google Sans Text"/>
              </a:rPr>
              <a:t>Unreachable objects are not marked.</a:t>
            </a:r>
          </a:p>
          <a:p>
            <a:pPr algn="l">
              <a:lnSpc>
                <a:spcPts val="1500"/>
              </a:lnSpc>
              <a:spcAft>
                <a:spcPts val="225"/>
              </a:spcAft>
              <a:buFont typeface="+mj-lt"/>
              <a:buAutoNum type="arabicPeriod"/>
            </a:pPr>
            <a:r>
              <a:rPr lang="en-US" b="1" i="0" dirty="0">
                <a:solidFill>
                  <a:srgbClr val="E2E2E5"/>
                </a:solidFill>
                <a:effectLst/>
                <a:latin typeface="Google Sans Text"/>
              </a:rPr>
              <a:t>Sweeping:</a:t>
            </a:r>
            <a:endParaRPr lang="en-US" b="0" i="0" dirty="0">
              <a:solidFill>
                <a:srgbClr val="E2E2E5"/>
              </a:solidFill>
              <a:effectLst/>
              <a:latin typeface="Google Sans Text"/>
            </a:endParaRPr>
          </a:p>
          <a:p>
            <a:pPr marL="742950" lvl="1" indent="-285750" algn="l">
              <a:lnSpc>
                <a:spcPts val="1500"/>
              </a:lnSpc>
              <a:spcAft>
                <a:spcPts val="225"/>
              </a:spcAft>
              <a:buFont typeface="+mj-lt"/>
              <a:buAutoNum type="arabicPeriod"/>
            </a:pPr>
            <a:r>
              <a:rPr lang="en-US" b="0" i="0" dirty="0">
                <a:solidFill>
                  <a:srgbClr val="E2E2E5"/>
                </a:solidFill>
                <a:effectLst/>
                <a:latin typeface="Google Sans Text"/>
              </a:rPr>
              <a:t>GC scans the heap and removes the unmarked objects (unreachable objects).</a:t>
            </a:r>
          </a:p>
          <a:p>
            <a:pPr algn="l">
              <a:lnSpc>
                <a:spcPts val="1500"/>
              </a:lnSpc>
              <a:spcAft>
                <a:spcPts val="225"/>
              </a:spcAft>
              <a:buFont typeface="+mj-lt"/>
              <a:buAutoNum type="arabicPeriod"/>
            </a:pPr>
            <a:r>
              <a:rPr lang="en-US" b="1" i="0" dirty="0">
                <a:solidFill>
                  <a:srgbClr val="E2E2E5"/>
                </a:solidFill>
                <a:effectLst/>
                <a:latin typeface="Google Sans Text"/>
              </a:rPr>
              <a:t>Compacting (optional):</a:t>
            </a:r>
            <a:endParaRPr lang="en-US" b="0" i="0" dirty="0">
              <a:solidFill>
                <a:srgbClr val="E2E2E5"/>
              </a:solidFill>
              <a:effectLst/>
              <a:latin typeface="Google Sans Text"/>
            </a:endParaRPr>
          </a:p>
          <a:p>
            <a:pPr marL="742950" lvl="1" indent="-285750" algn="l">
              <a:lnSpc>
                <a:spcPts val="1500"/>
              </a:lnSpc>
              <a:spcAft>
                <a:spcPts val="225"/>
              </a:spcAft>
              <a:buFont typeface="+mj-lt"/>
              <a:buAutoNum type="arabicPeriod"/>
            </a:pPr>
            <a:r>
              <a:rPr lang="en-US" b="0" i="0" dirty="0">
                <a:solidFill>
                  <a:srgbClr val="E2E2E5"/>
                </a:solidFill>
                <a:effectLst/>
                <a:latin typeface="Google Sans Text"/>
              </a:rPr>
              <a:t>After sweeping, there can be free spaces scattered across the heap (fragmentation).</a:t>
            </a:r>
          </a:p>
          <a:p>
            <a:pPr marL="742950" lvl="1" indent="-285750" algn="l">
              <a:lnSpc>
                <a:spcPts val="1500"/>
              </a:lnSpc>
              <a:spcAft>
                <a:spcPts val="225"/>
              </a:spcAft>
              <a:buFont typeface="+mj-lt"/>
              <a:buAutoNum type="arabicPeriod"/>
            </a:pPr>
            <a:r>
              <a:rPr lang="en-US" b="0" i="0" dirty="0">
                <a:solidFill>
                  <a:srgbClr val="E2E2E5"/>
                </a:solidFill>
                <a:effectLst/>
                <a:latin typeface="Google Sans Text"/>
              </a:rPr>
              <a:t>Compaction rearranges the objects in the heap to group all free spaces together, which helps with allocation speed.</a:t>
            </a:r>
          </a:p>
          <a:p>
            <a:pPr marL="457200" lvl="1" indent="0" algn="l">
              <a:lnSpc>
                <a:spcPts val="1500"/>
              </a:lnSpc>
              <a:spcAft>
                <a:spcPts val="225"/>
              </a:spcAft>
              <a:buNone/>
            </a:pPr>
            <a:endParaRPr lang="en-US" b="0" i="0" dirty="0">
              <a:solidFill>
                <a:srgbClr val="E2E2E5"/>
              </a:solidFill>
              <a:effectLst/>
              <a:latin typeface="Google Sans Text"/>
            </a:endParaRPr>
          </a:p>
          <a:p>
            <a:endParaRPr lang="en-IN" dirty="0"/>
          </a:p>
        </p:txBody>
      </p:sp>
    </p:spTree>
    <p:extLst>
      <p:ext uri="{BB962C8B-B14F-4D97-AF65-F5344CB8AC3E}">
        <p14:creationId xmlns:p14="http://schemas.microsoft.com/office/powerpoint/2010/main" val="40098866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DB2F1-F8DB-C476-834A-DFEE8AF30CCB}"/>
              </a:ext>
            </a:extLst>
          </p:cNvPr>
          <p:cNvSpPr>
            <a:spLocks noGrp="1"/>
          </p:cNvSpPr>
          <p:nvPr>
            <p:ph type="title"/>
          </p:nvPr>
        </p:nvSpPr>
        <p:spPr/>
        <p:txBody>
          <a:bodyPr/>
          <a:lstStyle/>
          <a:p>
            <a:r>
              <a:rPr lang="en-US" dirty="0"/>
              <a:t>Types of Garbage Collectors in JVM</a:t>
            </a:r>
            <a:endParaRPr lang="en-IN" dirty="0"/>
          </a:p>
        </p:txBody>
      </p:sp>
      <p:graphicFrame>
        <p:nvGraphicFramePr>
          <p:cNvPr id="7" name="Content Placeholder 6">
            <a:extLst>
              <a:ext uri="{FF2B5EF4-FFF2-40B4-BE49-F238E27FC236}">
                <a16:creationId xmlns:a16="http://schemas.microsoft.com/office/drawing/2014/main" id="{47E121C9-DBEE-6825-6C04-D611ECA6B824}"/>
              </a:ext>
            </a:extLst>
          </p:cNvPr>
          <p:cNvGraphicFramePr>
            <a:graphicFrameLocks noGrp="1"/>
          </p:cNvGraphicFramePr>
          <p:nvPr>
            <p:ph idx="1"/>
            <p:extLst>
              <p:ext uri="{D42A27DB-BD31-4B8C-83A1-F6EECF244321}">
                <p14:modId xmlns:p14="http://schemas.microsoft.com/office/powerpoint/2010/main" val="1716325504"/>
              </p:ext>
            </p:extLst>
          </p:nvPr>
        </p:nvGraphicFramePr>
        <p:xfrm>
          <a:off x="301895" y="1683582"/>
          <a:ext cx="11577561" cy="4741446"/>
        </p:xfrm>
        <a:graphic>
          <a:graphicData uri="http://schemas.openxmlformats.org/drawingml/2006/table">
            <a:tbl>
              <a:tblPr firstRow="1" bandRow="1">
                <a:tableStyleId>{5C22544A-7EE6-4342-B048-85BDC9FD1C3A}</a:tableStyleId>
              </a:tblPr>
              <a:tblGrid>
                <a:gridCol w="1523224">
                  <a:extLst>
                    <a:ext uri="{9D8B030D-6E8A-4147-A177-3AD203B41FA5}">
                      <a16:colId xmlns:a16="http://schemas.microsoft.com/office/drawing/2014/main" val="582012744"/>
                    </a:ext>
                  </a:extLst>
                </a:gridCol>
                <a:gridCol w="3107801">
                  <a:extLst>
                    <a:ext uri="{9D8B030D-6E8A-4147-A177-3AD203B41FA5}">
                      <a16:colId xmlns:a16="http://schemas.microsoft.com/office/drawing/2014/main" val="581711797"/>
                    </a:ext>
                  </a:extLst>
                </a:gridCol>
                <a:gridCol w="2315512">
                  <a:extLst>
                    <a:ext uri="{9D8B030D-6E8A-4147-A177-3AD203B41FA5}">
                      <a16:colId xmlns:a16="http://schemas.microsoft.com/office/drawing/2014/main" val="3658992373"/>
                    </a:ext>
                  </a:extLst>
                </a:gridCol>
                <a:gridCol w="2315512">
                  <a:extLst>
                    <a:ext uri="{9D8B030D-6E8A-4147-A177-3AD203B41FA5}">
                      <a16:colId xmlns:a16="http://schemas.microsoft.com/office/drawing/2014/main" val="3887838181"/>
                    </a:ext>
                  </a:extLst>
                </a:gridCol>
                <a:gridCol w="2315512">
                  <a:extLst>
                    <a:ext uri="{9D8B030D-6E8A-4147-A177-3AD203B41FA5}">
                      <a16:colId xmlns:a16="http://schemas.microsoft.com/office/drawing/2014/main" val="3588907880"/>
                    </a:ext>
                  </a:extLst>
                </a:gridCol>
              </a:tblGrid>
              <a:tr h="590257">
                <a:tc>
                  <a:txBody>
                    <a:bodyPr/>
                    <a:lstStyle/>
                    <a:p>
                      <a:pPr>
                        <a:lnSpc>
                          <a:spcPct val="107000"/>
                        </a:lnSpc>
                        <a:spcAft>
                          <a:spcPts val="800"/>
                        </a:spcAft>
                        <a:buNone/>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GC Type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Strengths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Weaknesses</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Use Case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378872793"/>
                  </a:ext>
                </a:extLst>
              </a:tr>
              <a:tr h="590257">
                <a:tc>
                  <a:txBody>
                    <a:bodyPr/>
                    <a:lstStyle/>
                    <a:p>
                      <a:pPr>
                        <a:lnSpc>
                          <a:spcPct val="107000"/>
                        </a:lnSpc>
                        <a:spcAft>
                          <a:spcPts val="800"/>
                        </a:spcAft>
                        <a:buNone/>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Serial GC</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Single-threaded, basic mark-sweep-compact</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Simple, low overhead</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Long stop-the-world pauses</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Small apps or low-resource environments</a:t>
                      </a:r>
                    </a:p>
                  </a:txBody>
                  <a:tcPr marL="9525" marR="9525" marT="9525" marB="9525" anchor="ctr"/>
                </a:tc>
                <a:extLst>
                  <a:ext uri="{0D108BD9-81ED-4DB2-BD59-A6C34878D82A}">
                    <a16:rowId xmlns:a16="http://schemas.microsoft.com/office/drawing/2014/main" val="2486663839"/>
                  </a:ext>
                </a:extLst>
              </a:tr>
              <a:tr h="590257">
                <a:tc>
                  <a:txBody>
                    <a:bodyPr/>
                    <a:lstStyle/>
                    <a:p>
                      <a:pPr>
                        <a:lnSpc>
                          <a:spcPct val="107000"/>
                        </a:lnSpc>
                        <a:spcAft>
                          <a:spcPts val="800"/>
                        </a:spcAft>
                        <a:buNone/>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Parallel GC</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Multi-threaded GC for throughput optimization</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High throughput</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Longer pause times during full GC</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Batch jobs, compute-heavy tasks</a:t>
                      </a:r>
                    </a:p>
                  </a:txBody>
                  <a:tcPr marL="9525" marR="9525" marT="9525" marB="9525" anchor="ctr"/>
                </a:tc>
                <a:extLst>
                  <a:ext uri="{0D108BD9-81ED-4DB2-BD59-A6C34878D82A}">
                    <a16:rowId xmlns:a16="http://schemas.microsoft.com/office/drawing/2014/main" val="1644850763"/>
                  </a:ext>
                </a:extLst>
              </a:tr>
              <a:tr h="590257">
                <a:tc>
                  <a:txBody>
                    <a:bodyPr/>
                    <a:lstStyle/>
                    <a:p>
                      <a:pPr>
                        <a:lnSpc>
                          <a:spcPct val="107000"/>
                        </a:lnSpc>
                        <a:spcAft>
                          <a:spcPts val="800"/>
                        </a:spcAft>
                        <a:buNone/>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CMS (Deprecated)</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Concurrent Mark Sweep for low pause times</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Low latency for Old Gen collection</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Fragmentation, deprecated since JDK 9</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Legacy systems</a:t>
                      </a:r>
                    </a:p>
                  </a:txBody>
                  <a:tcPr marL="9525" marR="9525" marT="9525" marB="9525" anchor="ctr"/>
                </a:tc>
                <a:extLst>
                  <a:ext uri="{0D108BD9-81ED-4DB2-BD59-A6C34878D82A}">
                    <a16:rowId xmlns:a16="http://schemas.microsoft.com/office/drawing/2014/main" val="4078828040"/>
                  </a:ext>
                </a:extLst>
              </a:tr>
              <a:tr h="590257">
                <a:tc>
                  <a:txBody>
                    <a:bodyPr/>
                    <a:lstStyle/>
                    <a:p>
                      <a:pPr>
                        <a:lnSpc>
                          <a:spcPct val="107000"/>
                        </a:lnSpc>
                        <a:spcAft>
                          <a:spcPts val="800"/>
                        </a:spcAft>
                        <a:buNone/>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G1 GC</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Region-based, replaces CMS; concurrent and incremental</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Balanced throughput and pause control</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More complex tuning</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Large heap, server-side apps</a:t>
                      </a:r>
                    </a:p>
                  </a:txBody>
                  <a:tcPr marL="9525" marR="9525" marT="9525" marB="9525" anchor="ctr"/>
                </a:tc>
                <a:extLst>
                  <a:ext uri="{0D108BD9-81ED-4DB2-BD59-A6C34878D82A}">
                    <a16:rowId xmlns:a16="http://schemas.microsoft.com/office/drawing/2014/main" val="4276295635"/>
                  </a:ext>
                </a:extLst>
              </a:tr>
              <a:tr h="590257">
                <a:tc>
                  <a:txBody>
                    <a:bodyPr/>
                    <a:lstStyle/>
                    <a:p>
                      <a:pPr>
                        <a:lnSpc>
                          <a:spcPct val="107000"/>
                        </a:lnSpc>
                        <a:spcAft>
                          <a:spcPts val="800"/>
                        </a:spcAft>
                        <a:buNone/>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ZGC</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Scalable low-latency collector with concurrent compacting</a:t>
                      </a:r>
                    </a:p>
                  </a:txBody>
                  <a:tcPr marL="9525" marR="9525" marT="9525" marB="9525" anchor="ctr"/>
                </a:tc>
                <a:tc>
                  <a:txBody>
                    <a:bodyPr/>
                    <a:lstStyle/>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Ultra-low pause time (&lt;10ms)</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High CPU usage</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Large heap, real-time apps</a:t>
                      </a:r>
                    </a:p>
                  </a:txBody>
                  <a:tcPr marL="9525" marR="9525" marT="9525" marB="9525" anchor="ctr"/>
                </a:tc>
                <a:extLst>
                  <a:ext uri="{0D108BD9-81ED-4DB2-BD59-A6C34878D82A}">
                    <a16:rowId xmlns:a16="http://schemas.microsoft.com/office/drawing/2014/main" val="1904764693"/>
                  </a:ext>
                </a:extLst>
              </a:tr>
              <a:tr h="590257">
                <a:tc>
                  <a:txBody>
                    <a:bodyPr/>
                    <a:lstStyle/>
                    <a:p>
                      <a:pPr>
                        <a:lnSpc>
                          <a:spcPct val="107000"/>
                        </a:lnSpc>
                        <a:spcAft>
                          <a:spcPts val="800"/>
                        </a:spcAft>
                        <a:buNone/>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Shenandoah GC</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Similar to ZGC; concurrent compacting collector</a:t>
                      </a:r>
                    </a:p>
                  </a:txBody>
                  <a:tcPr marL="9525" marR="9525" marT="9525" marB="9525" anchor="ctr"/>
                </a:tc>
                <a:tc>
                  <a:txBody>
                    <a:bodyPr/>
                    <a:lstStyle/>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Low latency</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Still evolving</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Latency-sensitive apps</a:t>
                      </a:r>
                    </a:p>
                  </a:txBody>
                  <a:tcPr marL="9525" marR="9525" marT="9525" marB="9525" anchor="ctr"/>
                </a:tc>
                <a:extLst>
                  <a:ext uri="{0D108BD9-81ED-4DB2-BD59-A6C34878D82A}">
                    <a16:rowId xmlns:a16="http://schemas.microsoft.com/office/drawing/2014/main" val="1282382913"/>
                  </a:ext>
                </a:extLst>
              </a:tr>
              <a:tr h="590257">
                <a:tc>
                  <a:txBody>
                    <a:bodyPr/>
                    <a:lstStyle/>
                    <a:p>
                      <a:pPr>
                        <a:lnSpc>
                          <a:spcPct val="107000"/>
                        </a:lnSpc>
                        <a:spcAft>
                          <a:spcPts val="800"/>
                        </a:spcAft>
                        <a:buNone/>
                      </a:pPr>
                      <a:r>
                        <a:rPr lang="en-IN" sz="1800" b="1" kern="100">
                          <a:effectLst/>
                          <a:latin typeface="Calibri" panose="020F0502020204030204" pitchFamily="34" charset="0"/>
                          <a:ea typeface="Calibri" panose="020F0502020204030204" pitchFamily="34" charset="0"/>
                          <a:cs typeface="Times New Roman" panose="02020603050405020304" pitchFamily="18" charset="0"/>
                        </a:rPr>
                        <a:t>Epsilon GC</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No-op collector (allocates memory, never collects)</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Benchmarking</a:t>
                      </a:r>
                    </a:p>
                  </a:txBody>
                  <a:tcPr marL="9525" marR="9525" marT="9525" marB="9525" anchor="ctr"/>
                </a:tc>
                <a:tc>
                  <a:txBody>
                    <a:bodyPr/>
                    <a:lstStyle/>
                    <a:p>
                      <a:pPr>
                        <a:lnSpc>
                          <a:spcPct val="107000"/>
                        </a:lnSpc>
                        <a:spcAft>
                          <a:spcPts val="800"/>
                        </a:spcAft>
                        <a:buNone/>
                      </a:pPr>
                      <a:r>
                        <a:rPr lang="en-IN" sz="1800" kern="100">
                          <a:effectLst/>
                          <a:latin typeface="Calibri" panose="020F0502020204030204" pitchFamily="34" charset="0"/>
                          <a:ea typeface="Calibri" panose="020F0502020204030204" pitchFamily="34" charset="0"/>
                          <a:cs typeface="Times New Roman" panose="02020603050405020304" pitchFamily="18" charset="0"/>
                        </a:rPr>
                        <a:t>No memory reclamation</a:t>
                      </a:r>
                    </a:p>
                  </a:txBody>
                  <a:tcPr marL="9525" marR="9525" marT="9525" marB="9525" anchor="ctr"/>
                </a:tc>
                <a:tc>
                  <a:txBody>
                    <a:bodyPr/>
                    <a:lstStyle/>
                    <a:p>
                      <a:pPr>
                        <a:lnSpc>
                          <a:spcPct val="107000"/>
                        </a:lnSpc>
                        <a:spcAft>
                          <a:spcPts val="800"/>
                        </a:spcAft>
                        <a:buNone/>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Performance testing</a:t>
                      </a:r>
                    </a:p>
                  </a:txBody>
                  <a:tcPr marL="9525" marR="9525" marT="9525" marB="9525" anchor="ctr"/>
                </a:tc>
                <a:extLst>
                  <a:ext uri="{0D108BD9-81ED-4DB2-BD59-A6C34878D82A}">
                    <a16:rowId xmlns:a16="http://schemas.microsoft.com/office/drawing/2014/main" val="670234868"/>
                  </a:ext>
                </a:extLst>
              </a:tr>
            </a:tbl>
          </a:graphicData>
        </a:graphic>
      </p:graphicFrame>
    </p:spTree>
    <p:extLst>
      <p:ext uri="{BB962C8B-B14F-4D97-AF65-F5344CB8AC3E}">
        <p14:creationId xmlns:p14="http://schemas.microsoft.com/office/powerpoint/2010/main" val="32698282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3B030-F730-8BC0-773E-9D07DFBE030B}"/>
              </a:ext>
            </a:extLst>
          </p:cNvPr>
          <p:cNvSpPr>
            <a:spLocks noGrp="1"/>
          </p:cNvSpPr>
          <p:nvPr>
            <p:ph type="title"/>
          </p:nvPr>
        </p:nvSpPr>
        <p:spPr/>
        <p:txBody>
          <a:bodyPr/>
          <a:lstStyle/>
          <a:p>
            <a:r>
              <a:rPr lang="en-IN" dirty="0"/>
              <a:t>STW</a:t>
            </a:r>
          </a:p>
        </p:txBody>
      </p:sp>
      <p:sp>
        <p:nvSpPr>
          <p:cNvPr id="3" name="Content Placeholder 2">
            <a:extLst>
              <a:ext uri="{FF2B5EF4-FFF2-40B4-BE49-F238E27FC236}">
                <a16:creationId xmlns:a16="http://schemas.microsoft.com/office/drawing/2014/main" id="{9EA675BA-1685-726A-E36B-4611E9D69C12}"/>
              </a:ext>
            </a:extLst>
          </p:cNvPr>
          <p:cNvSpPr>
            <a:spLocks noGrp="1"/>
          </p:cNvSpPr>
          <p:nvPr>
            <p:ph idx="1"/>
          </p:nvPr>
        </p:nvSpPr>
        <p:spPr/>
        <p:txBody>
          <a:bodyPr/>
          <a:lstStyle/>
          <a:p>
            <a:r>
              <a:rPr lang="en-US" b="1" dirty="0"/>
              <a:t>Stop-The-World (STW) pause is a moment when the JVM halts all application threads so it can safely perform internal operations—most commonly garbage collection (GC).</a:t>
            </a:r>
          </a:p>
          <a:p>
            <a:r>
              <a:rPr lang="en-US" dirty="0"/>
              <a:t>Certain GC tasks—like </a:t>
            </a:r>
            <a:r>
              <a:rPr lang="en-US" b="1" dirty="0"/>
              <a:t>marking live objects</a:t>
            </a:r>
            <a:r>
              <a:rPr lang="en-US" dirty="0"/>
              <a:t>, </a:t>
            </a:r>
            <a:r>
              <a:rPr lang="en-US" b="1" dirty="0"/>
              <a:t>compacting memory</a:t>
            </a:r>
            <a:r>
              <a:rPr lang="en-US" dirty="0"/>
              <a:t>, or </a:t>
            </a:r>
            <a:r>
              <a:rPr lang="en-US" b="1" dirty="0"/>
              <a:t>updating references</a:t>
            </a:r>
            <a:r>
              <a:rPr lang="en-US" dirty="0"/>
              <a:t>—require a consistent view of the heap. </a:t>
            </a:r>
          </a:p>
          <a:p>
            <a:r>
              <a:rPr lang="en-US" dirty="0"/>
              <a:t>To avoid race conditions or corrupted memory, the JVM temporarily suspends all threads except those doing GC work.</a:t>
            </a:r>
          </a:p>
          <a:p>
            <a:endParaRPr lang="en-US" b="1" dirty="0"/>
          </a:p>
          <a:p>
            <a:endParaRPr lang="en-IN" dirty="0"/>
          </a:p>
        </p:txBody>
      </p:sp>
    </p:spTree>
    <p:extLst>
      <p:ext uri="{BB962C8B-B14F-4D97-AF65-F5344CB8AC3E}">
        <p14:creationId xmlns:p14="http://schemas.microsoft.com/office/powerpoint/2010/main" val="1447465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26D8E-F11A-E01A-B439-C22C4EBFB39B}"/>
              </a:ext>
            </a:extLst>
          </p:cNvPr>
          <p:cNvSpPr>
            <a:spLocks noGrp="1"/>
          </p:cNvSpPr>
          <p:nvPr>
            <p:ph type="title"/>
          </p:nvPr>
        </p:nvSpPr>
        <p:spPr/>
        <p:txBody>
          <a:bodyPr>
            <a:normAutofit/>
          </a:bodyPr>
          <a:lstStyle/>
          <a:p>
            <a:r>
              <a:rPr lang="en-US" dirty="0"/>
              <a:t>What Triggers STW Events?</a:t>
            </a:r>
            <a:endParaRPr lang="en-IN" dirty="0"/>
          </a:p>
        </p:txBody>
      </p:sp>
      <p:sp>
        <p:nvSpPr>
          <p:cNvPr id="3" name="Content Placeholder 2">
            <a:extLst>
              <a:ext uri="{FF2B5EF4-FFF2-40B4-BE49-F238E27FC236}">
                <a16:creationId xmlns:a16="http://schemas.microsoft.com/office/drawing/2014/main" id="{DBC10785-06A2-A6C0-70D6-51BD08CB5233}"/>
              </a:ext>
            </a:extLst>
          </p:cNvPr>
          <p:cNvSpPr>
            <a:spLocks noGrp="1"/>
          </p:cNvSpPr>
          <p:nvPr>
            <p:ph idx="1"/>
          </p:nvPr>
        </p:nvSpPr>
        <p:spPr/>
        <p:txBody>
          <a:bodyPr/>
          <a:lstStyle/>
          <a:p>
            <a:r>
              <a:rPr lang="en-US" b="1" dirty="0"/>
              <a:t>Minor GC</a:t>
            </a:r>
            <a:r>
              <a:rPr lang="en-US" dirty="0"/>
              <a:t>: Young generation collection (e.g., Eden → Survivor) always causes STW.</a:t>
            </a:r>
          </a:p>
          <a:p>
            <a:r>
              <a:rPr lang="en-US" b="1" dirty="0"/>
              <a:t>Major/Full GC</a:t>
            </a:r>
            <a:r>
              <a:rPr lang="en-US" dirty="0"/>
              <a:t>: Old generation cleanup may involve longer STW pauses.</a:t>
            </a:r>
          </a:p>
          <a:p>
            <a:r>
              <a:rPr lang="en-US" b="1" dirty="0"/>
              <a:t>JIT Compilation &amp; Deoptimization</a:t>
            </a:r>
            <a:endParaRPr lang="en-US" dirty="0"/>
          </a:p>
          <a:p>
            <a:r>
              <a:rPr lang="en-US" b="1" dirty="0"/>
              <a:t>Biased lock revocation</a:t>
            </a:r>
            <a:endParaRPr lang="en-US" dirty="0"/>
          </a:p>
          <a:p>
            <a:r>
              <a:rPr lang="en-US" b="1" dirty="0"/>
              <a:t>Thread stack scanning</a:t>
            </a:r>
            <a:endParaRPr lang="en-US" dirty="0"/>
          </a:p>
          <a:p>
            <a:r>
              <a:rPr lang="en-US" dirty="0"/>
              <a:t>These pauses are coordinated at </a:t>
            </a:r>
            <a:r>
              <a:rPr lang="en-US" b="1" dirty="0" err="1"/>
              <a:t>safepoints</a:t>
            </a:r>
            <a:r>
              <a:rPr lang="en-US" dirty="0"/>
              <a:t>, where the JVM knows it can safely suspend threads.</a:t>
            </a:r>
          </a:p>
          <a:p>
            <a:endParaRPr lang="en-IN" dirty="0"/>
          </a:p>
        </p:txBody>
      </p:sp>
    </p:spTree>
    <p:extLst>
      <p:ext uri="{BB962C8B-B14F-4D97-AF65-F5344CB8AC3E}">
        <p14:creationId xmlns:p14="http://schemas.microsoft.com/office/powerpoint/2010/main" val="4412970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541B0-107E-7A06-4EAC-D592D49DFE72}"/>
              </a:ext>
            </a:extLst>
          </p:cNvPr>
          <p:cNvSpPr>
            <a:spLocks noGrp="1"/>
          </p:cNvSpPr>
          <p:nvPr>
            <p:ph type="title"/>
          </p:nvPr>
        </p:nvSpPr>
        <p:spPr/>
        <p:txBody>
          <a:bodyPr>
            <a:normAutofit/>
          </a:bodyPr>
          <a:lstStyle/>
          <a:p>
            <a:r>
              <a:rPr lang="en-IN" dirty="0"/>
              <a:t>How Long Do STW Pauses Last?</a:t>
            </a:r>
          </a:p>
        </p:txBody>
      </p:sp>
      <p:sp>
        <p:nvSpPr>
          <p:cNvPr id="3" name="Content Placeholder 2">
            <a:extLst>
              <a:ext uri="{FF2B5EF4-FFF2-40B4-BE49-F238E27FC236}">
                <a16:creationId xmlns:a16="http://schemas.microsoft.com/office/drawing/2014/main" id="{74CDF472-045B-36C6-FC57-4C59227A274A}"/>
              </a:ext>
            </a:extLst>
          </p:cNvPr>
          <p:cNvSpPr>
            <a:spLocks noGrp="1"/>
          </p:cNvSpPr>
          <p:nvPr>
            <p:ph idx="1"/>
          </p:nvPr>
        </p:nvSpPr>
        <p:spPr/>
        <p:txBody>
          <a:bodyPr>
            <a:normAutofit/>
          </a:bodyPr>
          <a:lstStyle/>
          <a:p>
            <a:pPr marL="36900" indent="0">
              <a:buNone/>
            </a:pPr>
            <a:r>
              <a:rPr lang="en-IN" dirty="0"/>
              <a:t>Depends on:</a:t>
            </a:r>
          </a:p>
          <a:p>
            <a:r>
              <a:rPr lang="en-IN" dirty="0"/>
              <a:t>GC algorithm (e.g., Serial GC vs. G1 vs. ZGC)</a:t>
            </a:r>
          </a:p>
          <a:p>
            <a:r>
              <a:rPr lang="en-IN" dirty="0"/>
              <a:t>Heap size and fragmentation</a:t>
            </a:r>
          </a:p>
          <a:p>
            <a:r>
              <a:rPr lang="en-IN" dirty="0"/>
              <a:t>Number of live objects</a:t>
            </a:r>
          </a:p>
          <a:p>
            <a:r>
              <a:rPr lang="en-IN" dirty="0"/>
              <a:t>JVM tuning flags</a:t>
            </a:r>
          </a:p>
          <a:p>
            <a:r>
              <a:rPr lang="en-IN" dirty="0"/>
              <a:t>For example:</a:t>
            </a:r>
          </a:p>
          <a:p>
            <a:r>
              <a:rPr lang="en-IN" b="1" dirty="0"/>
              <a:t>Serial GC</a:t>
            </a:r>
            <a:r>
              <a:rPr lang="en-IN" dirty="0"/>
              <a:t>: Long pauses, single-threaded</a:t>
            </a:r>
          </a:p>
          <a:p>
            <a:r>
              <a:rPr lang="en-IN" b="1" dirty="0"/>
              <a:t>G1 GC</a:t>
            </a:r>
            <a:r>
              <a:rPr lang="en-IN" dirty="0"/>
              <a:t>: Shorter, region-based pauses</a:t>
            </a:r>
          </a:p>
          <a:p>
            <a:r>
              <a:rPr lang="en-IN" b="1" dirty="0"/>
              <a:t>ZGC/Shenandoah</a:t>
            </a:r>
            <a:r>
              <a:rPr lang="en-IN" dirty="0"/>
              <a:t>: Ultra-low pause collectors (often &lt;10ms)</a:t>
            </a:r>
          </a:p>
          <a:p>
            <a:endParaRPr lang="en-IN" dirty="0"/>
          </a:p>
        </p:txBody>
      </p:sp>
    </p:spTree>
    <p:extLst>
      <p:ext uri="{BB962C8B-B14F-4D97-AF65-F5344CB8AC3E}">
        <p14:creationId xmlns:p14="http://schemas.microsoft.com/office/powerpoint/2010/main" val="1894256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BC554-1EBA-356B-266E-274C9F8C3279}"/>
              </a:ext>
            </a:extLst>
          </p:cNvPr>
          <p:cNvSpPr>
            <a:spLocks noGrp="1"/>
          </p:cNvSpPr>
          <p:nvPr>
            <p:ph type="title"/>
          </p:nvPr>
        </p:nvSpPr>
        <p:spPr/>
        <p:txBody>
          <a:bodyPr>
            <a:normAutofit fontScale="90000"/>
          </a:bodyPr>
          <a:lstStyle/>
          <a:p>
            <a:r>
              <a:rPr lang="en-US" b="1" i="0" dirty="0">
                <a:solidFill>
                  <a:srgbClr val="E2E2E5"/>
                </a:solidFill>
                <a:effectLst/>
                <a:latin typeface="Google Sans Text"/>
              </a:rPr>
              <a:t>Garbage Collection Algorithms</a:t>
            </a:r>
            <a:br>
              <a:rPr lang="en-US" b="0" i="0" dirty="0">
                <a:solidFill>
                  <a:srgbClr val="E2E2E5"/>
                </a:solidFill>
                <a:effectLst/>
                <a:latin typeface="Google Sans Text"/>
              </a:rPr>
            </a:br>
            <a:endParaRPr lang="en-IN" dirty="0"/>
          </a:p>
        </p:txBody>
      </p:sp>
      <p:sp>
        <p:nvSpPr>
          <p:cNvPr id="3" name="Content Placeholder 2">
            <a:extLst>
              <a:ext uri="{FF2B5EF4-FFF2-40B4-BE49-F238E27FC236}">
                <a16:creationId xmlns:a16="http://schemas.microsoft.com/office/drawing/2014/main" id="{F5859408-018A-6FF1-8B7F-0D5ACDC25007}"/>
              </a:ext>
            </a:extLst>
          </p:cNvPr>
          <p:cNvSpPr>
            <a:spLocks noGrp="1"/>
          </p:cNvSpPr>
          <p:nvPr>
            <p:ph idx="1"/>
          </p:nvPr>
        </p:nvSpPr>
        <p:spPr/>
        <p:txBody>
          <a:bodyPr/>
          <a:lstStyle/>
          <a:p>
            <a:pPr algn="l">
              <a:lnSpc>
                <a:spcPts val="1500"/>
              </a:lnSpc>
              <a:spcAft>
                <a:spcPts val="225"/>
              </a:spcAft>
              <a:buFont typeface="+mj-lt"/>
              <a:buAutoNum type="arabicPeriod"/>
            </a:pPr>
            <a:r>
              <a:rPr lang="en-US" b="1" i="0" dirty="0">
                <a:solidFill>
                  <a:srgbClr val="E2E2E5"/>
                </a:solidFill>
                <a:effectLst/>
                <a:latin typeface="Google Sans Text"/>
              </a:rPr>
              <a:t>Serial GC:</a:t>
            </a:r>
            <a:endParaRPr lang="en-US" b="0" i="0" dirty="0">
              <a:solidFill>
                <a:srgbClr val="E2E2E5"/>
              </a:solidFill>
              <a:effectLst/>
              <a:latin typeface="Google Sans Text"/>
            </a:endParaRPr>
          </a:p>
          <a:p>
            <a:pPr marL="742950" lvl="1" indent="-285750">
              <a:lnSpc>
                <a:spcPts val="1500"/>
              </a:lnSpc>
              <a:spcAft>
                <a:spcPts val="225"/>
              </a:spcAft>
            </a:pPr>
            <a:r>
              <a:rPr lang="en-US" b="0" i="0" dirty="0">
                <a:solidFill>
                  <a:srgbClr val="E2E2E5"/>
                </a:solidFill>
                <a:effectLst/>
                <a:latin typeface="Google Sans Text"/>
              </a:rPr>
              <a:t>Uses a single thread for GC, so it stops all application threads ("stop-the-world" pause) during garbage collection.</a:t>
            </a:r>
          </a:p>
          <a:p>
            <a:pPr marL="742950" lvl="1" indent="-285750">
              <a:lnSpc>
                <a:spcPts val="1500"/>
              </a:lnSpc>
              <a:spcAft>
                <a:spcPts val="225"/>
              </a:spcAft>
            </a:pPr>
            <a:r>
              <a:rPr lang="en-US" b="0" i="0" dirty="0">
                <a:solidFill>
                  <a:srgbClr val="E2E2E5"/>
                </a:solidFill>
                <a:effectLst/>
                <a:latin typeface="Google Sans Text"/>
              </a:rPr>
              <a:t>Suitable for small applications and simple environments.</a:t>
            </a:r>
          </a:p>
          <a:p>
            <a:pPr marL="742950" lvl="1" indent="-285750">
              <a:lnSpc>
                <a:spcPts val="1500"/>
              </a:lnSpc>
              <a:spcAft>
                <a:spcPts val="225"/>
              </a:spcAft>
            </a:pPr>
            <a:r>
              <a:rPr lang="en-US" b="0" i="0" dirty="0" err="1">
                <a:solidFill>
                  <a:srgbClr val="E2E2E5"/>
                </a:solidFill>
                <a:effectLst/>
                <a:latin typeface="DM Mono" panose="020F0502020204030204" pitchFamily="49" charset="0"/>
              </a:rPr>
              <a:t>UseSerialGC</a:t>
            </a:r>
            <a:r>
              <a:rPr lang="en-US" b="0" i="0" dirty="0">
                <a:solidFill>
                  <a:srgbClr val="E2E2E5"/>
                </a:solidFill>
                <a:effectLst/>
                <a:latin typeface="Google Sans Text"/>
              </a:rPr>
              <a:t> flag to enable.</a:t>
            </a:r>
          </a:p>
          <a:p>
            <a:pPr algn="l">
              <a:lnSpc>
                <a:spcPts val="1500"/>
              </a:lnSpc>
              <a:spcAft>
                <a:spcPts val="225"/>
              </a:spcAft>
              <a:buFont typeface="Arial" panose="020B0604020202020204" pitchFamily="34" charset="0"/>
              <a:buChar char="•"/>
            </a:pPr>
            <a:r>
              <a:rPr lang="en-US" b="1" i="0" dirty="0">
                <a:solidFill>
                  <a:srgbClr val="E2E2E5"/>
                </a:solidFill>
                <a:effectLst/>
                <a:latin typeface="Google Sans Text"/>
              </a:rPr>
              <a:t>(</a:t>
            </a:r>
            <a:r>
              <a:rPr lang="en-US" b="1" i="0" dirty="0">
                <a:solidFill>
                  <a:srgbClr val="E2E2E5"/>
                </a:solidFill>
                <a:effectLst/>
                <a:latin typeface="DM Mono" panose="020B0509040201040103" pitchFamily="49" charset="0"/>
              </a:rPr>
              <a:t>-XX:+</a:t>
            </a:r>
            <a:r>
              <a:rPr lang="en-US" b="1" i="0" dirty="0" err="1">
                <a:solidFill>
                  <a:srgbClr val="E2E2E5"/>
                </a:solidFill>
                <a:effectLst/>
                <a:latin typeface="DM Mono" panose="020B0509040201040103" pitchFamily="49" charset="0"/>
              </a:rPr>
              <a:t>UseSerialGC</a:t>
            </a:r>
            <a:r>
              <a:rPr lang="en-US" b="1" i="0" dirty="0">
                <a:solidFill>
                  <a:srgbClr val="E2E2E5"/>
                </a:solidFill>
                <a:effectLst/>
                <a:latin typeface="Google Sans Text"/>
              </a:rPr>
              <a:t>):</a:t>
            </a:r>
            <a:endParaRPr lang="en-US" b="0" i="0" dirty="0">
              <a:solidFill>
                <a:srgbClr val="E2E2E5"/>
              </a:solidFill>
              <a:effectLst/>
              <a:latin typeface="Google Sans Text"/>
            </a:endParaRPr>
          </a:p>
          <a:p>
            <a:pPr marL="742950" lvl="1" indent="-285750" algn="l">
              <a:lnSpc>
                <a:spcPts val="1500"/>
              </a:lnSpc>
              <a:spcAft>
                <a:spcPts val="225"/>
              </a:spcAft>
              <a:buFont typeface="Arial" panose="020B0604020202020204" pitchFamily="34" charset="0"/>
              <a:buChar char="•"/>
            </a:pPr>
            <a:r>
              <a:rPr lang="en-US" b="0" i="1" dirty="0">
                <a:solidFill>
                  <a:srgbClr val="E2E2E5"/>
                </a:solidFill>
                <a:effectLst/>
                <a:latin typeface="Google Sans Text"/>
              </a:rPr>
              <a:t>Use Case:</a:t>
            </a:r>
            <a:r>
              <a:rPr lang="en-US" b="0" i="0" dirty="0">
                <a:solidFill>
                  <a:srgbClr val="E2E2E5"/>
                </a:solidFill>
                <a:effectLst/>
                <a:latin typeface="Google Sans Text"/>
              </a:rPr>
              <a:t> Best for small applications with single-threaded execution or applications where pauses are not a concern, like simple command-line tools, single-threaded microservices.</a:t>
            </a:r>
          </a:p>
          <a:p>
            <a:pPr marL="742950" lvl="1" indent="-285750" algn="l">
              <a:lnSpc>
                <a:spcPts val="1500"/>
              </a:lnSpc>
              <a:spcAft>
                <a:spcPts val="225"/>
              </a:spcAft>
              <a:buFont typeface="Arial" panose="020B0604020202020204" pitchFamily="34" charset="0"/>
              <a:buChar char="•"/>
            </a:pPr>
            <a:r>
              <a:rPr lang="en-US" b="0" i="1" dirty="0">
                <a:solidFill>
                  <a:srgbClr val="E2E2E5"/>
                </a:solidFill>
                <a:effectLst/>
                <a:latin typeface="Google Sans Text"/>
              </a:rPr>
              <a:t>Pros:</a:t>
            </a:r>
            <a:r>
              <a:rPr lang="en-US" b="0" i="0" dirty="0">
                <a:solidFill>
                  <a:srgbClr val="E2E2E5"/>
                </a:solidFill>
                <a:effectLst/>
                <a:latin typeface="Google Sans Text"/>
              </a:rPr>
              <a:t> Simple to understand and debug. Low overhead.</a:t>
            </a:r>
          </a:p>
          <a:p>
            <a:pPr marL="742950" lvl="1" indent="-285750" algn="l">
              <a:lnSpc>
                <a:spcPts val="1500"/>
              </a:lnSpc>
              <a:spcAft>
                <a:spcPts val="225"/>
              </a:spcAft>
              <a:buFont typeface="Arial" panose="020B0604020202020204" pitchFamily="34" charset="0"/>
              <a:buChar char="•"/>
            </a:pPr>
            <a:r>
              <a:rPr lang="en-US" b="0" i="1" dirty="0">
                <a:solidFill>
                  <a:srgbClr val="E2E2E5"/>
                </a:solidFill>
                <a:effectLst/>
                <a:latin typeface="Google Sans Text"/>
              </a:rPr>
              <a:t>Cons:</a:t>
            </a:r>
            <a:r>
              <a:rPr lang="en-US" b="0" i="0" dirty="0">
                <a:solidFill>
                  <a:srgbClr val="E2E2E5"/>
                </a:solidFill>
                <a:effectLst/>
                <a:latin typeface="Google Sans Text"/>
              </a:rPr>
              <a:t> Long "stop-the-world" pauses, can be unsuitable for most applications, very poor throughput, single-threaded GC.</a:t>
            </a:r>
          </a:p>
          <a:p>
            <a:br>
              <a:rPr lang="en-US" dirty="0"/>
            </a:br>
            <a:endParaRPr lang="en-US" b="0" i="0" dirty="0">
              <a:solidFill>
                <a:srgbClr val="E2E2E5"/>
              </a:solidFill>
              <a:effectLst/>
              <a:latin typeface="Google Sans Text"/>
            </a:endParaRPr>
          </a:p>
          <a:p>
            <a:endParaRPr lang="en-IN" dirty="0"/>
          </a:p>
        </p:txBody>
      </p:sp>
    </p:spTree>
    <p:extLst>
      <p:ext uri="{BB962C8B-B14F-4D97-AF65-F5344CB8AC3E}">
        <p14:creationId xmlns:p14="http://schemas.microsoft.com/office/powerpoint/2010/main" val="25303462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D0715D-AEE7-A443-BA23-93A3F7C5FC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412DDF-1F2E-8696-AE69-5FEA08F9FFDA}"/>
              </a:ext>
            </a:extLst>
          </p:cNvPr>
          <p:cNvSpPr>
            <a:spLocks noGrp="1"/>
          </p:cNvSpPr>
          <p:nvPr>
            <p:ph type="title"/>
          </p:nvPr>
        </p:nvSpPr>
        <p:spPr/>
        <p:txBody>
          <a:bodyPr>
            <a:normAutofit fontScale="90000"/>
          </a:bodyPr>
          <a:lstStyle/>
          <a:p>
            <a:r>
              <a:rPr lang="en-US" b="1" i="0" dirty="0">
                <a:solidFill>
                  <a:srgbClr val="E2E2E5"/>
                </a:solidFill>
                <a:effectLst/>
                <a:latin typeface="Google Sans Text"/>
              </a:rPr>
              <a:t>Garbage Collection Algorithms</a:t>
            </a:r>
            <a:br>
              <a:rPr lang="en-US" b="0" i="0" dirty="0">
                <a:solidFill>
                  <a:srgbClr val="E2E2E5"/>
                </a:solidFill>
                <a:effectLst/>
                <a:latin typeface="Google Sans Text"/>
              </a:rPr>
            </a:br>
            <a:endParaRPr lang="en-IN" dirty="0"/>
          </a:p>
        </p:txBody>
      </p:sp>
      <p:sp>
        <p:nvSpPr>
          <p:cNvPr id="3" name="Content Placeholder 2">
            <a:extLst>
              <a:ext uri="{FF2B5EF4-FFF2-40B4-BE49-F238E27FC236}">
                <a16:creationId xmlns:a16="http://schemas.microsoft.com/office/drawing/2014/main" id="{172F62D8-56E5-400C-EDB1-4F6F7CD4345A}"/>
              </a:ext>
            </a:extLst>
          </p:cNvPr>
          <p:cNvSpPr>
            <a:spLocks noGrp="1"/>
          </p:cNvSpPr>
          <p:nvPr>
            <p:ph idx="1"/>
          </p:nvPr>
        </p:nvSpPr>
        <p:spPr/>
        <p:txBody>
          <a:bodyPr>
            <a:normAutofit fontScale="92500"/>
          </a:bodyPr>
          <a:lstStyle/>
          <a:p>
            <a:pPr>
              <a:lnSpc>
                <a:spcPts val="1500"/>
              </a:lnSpc>
              <a:spcAft>
                <a:spcPts val="225"/>
              </a:spcAft>
            </a:pPr>
            <a:r>
              <a:rPr lang="en-US" b="1" i="0" dirty="0">
                <a:solidFill>
                  <a:srgbClr val="E2E2E5"/>
                </a:solidFill>
                <a:effectLst/>
                <a:latin typeface="Google Sans Text"/>
              </a:rPr>
              <a:t>Parallel GC (Throughput GC):</a:t>
            </a:r>
            <a:endParaRPr lang="en-US" b="0" i="0" dirty="0">
              <a:solidFill>
                <a:srgbClr val="E2E2E5"/>
              </a:solidFill>
              <a:effectLst/>
              <a:latin typeface="Google Sans Text"/>
            </a:endParaRPr>
          </a:p>
          <a:p>
            <a:pPr marL="742950" lvl="1" indent="-285750">
              <a:lnSpc>
                <a:spcPts val="1500"/>
              </a:lnSpc>
              <a:spcAft>
                <a:spcPts val="225"/>
              </a:spcAft>
            </a:pPr>
            <a:r>
              <a:rPr lang="en-US" b="0" i="0" dirty="0">
                <a:solidFill>
                  <a:srgbClr val="E2E2E5"/>
                </a:solidFill>
                <a:effectLst/>
                <a:latin typeface="Google Sans Text"/>
              </a:rPr>
              <a:t>Uses multiple threads for garbage collection, reducing the length of pause times compared to Serial GC.</a:t>
            </a:r>
          </a:p>
          <a:p>
            <a:pPr marL="742950" lvl="1" indent="-285750">
              <a:lnSpc>
                <a:spcPts val="1500"/>
              </a:lnSpc>
              <a:spcAft>
                <a:spcPts val="225"/>
              </a:spcAft>
            </a:pPr>
            <a:r>
              <a:rPr lang="en-US" b="0" i="0" dirty="0">
                <a:solidFill>
                  <a:srgbClr val="E2E2E5"/>
                </a:solidFill>
                <a:effectLst/>
                <a:latin typeface="Google Sans Text"/>
              </a:rPr>
              <a:t>Still involves "stop-the-world" pauses.</a:t>
            </a:r>
          </a:p>
          <a:p>
            <a:pPr marL="742950" lvl="1" indent="-285750">
              <a:lnSpc>
                <a:spcPts val="1500"/>
              </a:lnSpc>
              <a:spcAft>
                <a:spcPts val="225"/>
              </a:spcAft>
            </a:pPr>
            <a:r>
              <a:rPr lang="en-US" b="0" i="0" dirty="0">
                <a:solidFill>
                  <a:srgbClr val="E2E2E5"/>
                </a:solidFill>
                <a:effectLst/>
                <a:latin typeface="Google Sans Text"/>
              </a:rPr>
              <a:t>Aims for high throughput.</a:t>
            </a:r>
          </a:p>
          <a:p>
            <a:pPr marL="742950" lvl="1" indent="-285750">
              <a:lnSpc>
                <a:spcPts val="1500"/>
              </a:lnSpc>
              <a:spcAft>
                <a:spcPts val="225"/>
              </a:spcAft>
            </a:pPr>
            <a:r>
              <a:rPr lang="en-US" b="1" dirty="0"/>
              <a:t>stops all application threads during both Minor and Major GCs, but performs GC work in parallel using multiple threads.</a:t>
            </a:r>
          </a:p>
          <a:p>
            <a:pPr marL="742950" lvl="1" indent="-285750">
              <a:lnSpc>
                <a:spcPts val="1500"/>
              </a:lnSpc>
              <a:spcAft>
                <a:spcPts val="225"/>
              </a:spcAft>
            </a:pPr>
            <a:r>
              <a:rPr lang="en-US" b="0" i="0" dirty="0" err="1">
                <a:solidFill>
                  <a:srgbClr val="E2E2E5"/>
                </a:solidFill>
                <a:effectLst/>
                <a:latin typeface="DM Mono" panose="020F0502020204030204" pitchFamily="49" charset="0"/>
              </a:rPr>
              <a:t>UseParallelGC</a:t>
            </a:r>
            <a:r>
              <a:rPr lang="en-US" b="0" i="0" dirty="0">
                <a:solidFill>
                  <a:srgbClr val="E2E2E5"/>
                </a:solidFill>
                <a:effectLst/>
                <a:latin typeface="Google Sans Text"/>
              </a:rPr>
              <a:t> flag to enable.</a:t>
            </a:r>
          </a:p>
          <a:p>
            <a:pPr algn="l">
              <a:lnSpc>
                <a:spcPts val="1500"/>
              </a:lnSpc>
              <a:spcAft>
                <a:spcPts val="225"/>
              </a:spcAft>
            </a:pPr>
            <a:r>
              <a:rPr lang="en-US" b="1" i="0" dirty="0">
                <a:solidFill>
                  <a:srgbClr val="E2E2E5"/>
                </a:solidFill>
                <a:effectLst/>
                <a:latin typeface="Google Sans Text"/>
              </a:rPr>
              <a:t>(</a:t>
            </a:r>
            <a:r>
              <a:rPr lang="en-US" b="1" i="0" dirty="0">
                <a:solidFill>
                  <a:srgbClr val="E2E2E5"/>
                </a:solidFill>
                <a:effectLst/>
                <a:latin typeface="DM Mono" panose="020B0509040201040103" pitchFamily="49" charset="0"/>
              </a:rPr>
              <a:t>-XX:+</a:t>
            </a:r>
            <a:r>
              <a:rPr lang="en-US" b="1" i="0" dirty="0" err="1">
                <a:solidFill>
                  <a:srgbClr val="E2E2E5"/>
                </a:solidFill>
                <a:effectLst/>
                <a:latin typeface="DM Mono" panose="020B0509040201040103" pitchFamily="49" charset="0"/>
              </a:rPr>
              <a:t>UseParallelGC</a:t>
            </a:r>
            <a:r>
              <a:rPr lang="en-US" b="1" i="0" dirty="0">
                <a:solidFill>
                  <a:srgbClr val="E2E2E5"/>
                </a:solidFill>
                <a:effectLst/>
                <a:latin typeface="Google Sans Text"/>
              </a:rPr>
              <a:t>):</a:t>
            </a:r>
            <a:endParaRPr lang="en-US" b="0" i="0" dirty="0">
              <a:solidFill>
                <a:srgbClr val="E2E2E5"/>
              </a:solidFill>
              <a:effectLst/>
              <a:latin typeface="Google Sans Text"/>
            </a:endParaRPr>
          </a:p>
          <a:p>
            <a:pPr algn="l">
              <a:lnSpc>
                <a:spcPts val="1500"/>
              </a:lnSpc>
              <a:spcAft>
                <a:spcPts val="225"/>
              </a:spcAft>
              <a:buFont typeface="Arial" panose="020B0604020202020204" pitchFamily="34" charset="0"/>
              <a:buChar char="•"/>
            </a:pPr>
            <a:r>
              <a:rPr lang="en-US" b="0" i="1" dirty="0">
                <a:solidFill>
                  <a:srgbClr val="E2E2E5"/>
                </a:solidFill>
                <a:effectLst/>
                <a:latin typeface="Google Sans Text"/>
              </a:rPr>
              <a:t>Use Case:</a:t>
            </a:r>
            <a:r>
              <a:rPr lang="en-US" b="0" i="0" dirty="0">
                <a:solidFill>
                  <a:srgbClr val="E2E2E5"/>
                </a:solidFill>
                <a:effectLst/>
                <a:latin typeface="Google Sans Text"/>
              </a:rPr>
              <a:t> A good default for applications where some pauses are acceptable in exchange for higher throughput. Suitable for batch processing, data analytics, where responsiveness is not primary.</a:t>
            </a:r>
          </a:p>
          <a:p>
            <a:pPr lvl="1">
              <a:lnSpc>
                <a:spcPts val="1500"/>
              </a:lnSpc>
              <a:spcAft>
                <a:spcPts val="225"/>
              </a:spcAft>
              <a:buFont typeface="Arial" panose="020B0604020202020204" pitchFamily="34" charset="0"/>
              <a:buChar char="•"/>
            </a:pPr>
            <a:r>
              <a:rPr lang="en-US" dirty="0"/>
              <a:t>Ideal for </a:t>
            </a:r>
            <a:r>
              <a:rPr lang="en-US" b="1" dirty="0"/>
              <a:t>batch processing, compute-heavy workloads</a:t>
            </a:r>
            <a:r>
              <a:rPr lang="en-US" dirty="0"/>
              <a:t>, and </a:t>
            </a:r>
            <a:r>
              <a:rPr lang="en-US" b="1" dirty="0"/>
              <a:t>multi-core systems</a:t>
            </a:r>
            <a:r>
              <a:rPr lang="en-US" dirty="0"/>
              <a:t>.</a:t>
            </a:r>
          </a:p>
          <a:p>
            <a:pPr lvl="1">
              <a:lnSpc>
                <a:spcPts val="1500"/>
              </a:lnSpc>
              <a:spcAft>
                <a:spcPts val="225"/>
              </a:spcAft>
              <a:buFont typeface="Arial" panose="020B0604020202020204" pitchFamily="34" charset="0"/>
              <a:buChar char="•"/>
            </a:pPr>
            <a:endParaRPr lang="en-US" b="0" i="0" dirty="0">
              <a:solidFill>
                <a:srgbClr val="E2E2E5"/>
              </a:solidFill>
              <a:effectLst/>
              <a:latin typeface="Google Sans Text"/>
            </a:endParaRPr>
          </a:p>
          <a:p>
            <a:pPr algn="l">
              <a:lnSpc>
                <a:spcPts val="1500"/>
              </a:lnSpc>
              <a:spcAft>
                <a:spcPts val="225"/>
              </a:spcAft>
              <a:buFont typeface="Arial" panose="020B0604020202020204" pitchFamily="34" charset="0"/>
              <a:buChar char="•"/>
            </a:pPr>
            <a:r>
              <a:rPr lang="en-US" b="0" i="1" dirty="0">
                <a:solidFill>
                  <a:srgbClr val="E2E2E5"/>
                </a:solidFill>
                <a:effectLst/>
                <a:latin typeface="Google Sans Text"/>
              </a:rPr>
              <a:t>Pros:</a:t>
            </a:r>
            <a:r>
              <a:rPr lang="en-US" b="0" i="0" dirty="0">
                <a:solidFill>
                  <a:srgbClr val="E2E2E5"/>
                </a:solidFill>
                <a:effectLst/>
                <a:latin typeface="Google Sans Text"/>
              </a:rPr>
              <a:t> Uses multiple threads for garbage collection, leading to better throughput than Serial GC.</a:t>
            </a:r>
          </a:p>
          <a:p>
            <a:pPr algn="l">
              <a:lnSpc>
                <a:spcPts val="1500"/>
              </a:lnSpc>
              <a:spcAft>
                <a:spcPts val="225"/>
              </a:spcAft>
              <a:buFont typeface="Arial" panose="020B0604020202020204" pitchFamily="34" charset="0"/>
              <a:buChar char="•"/>
            </a:pPr>
            <a:r>
              <a:rPr lang="en-US" b="0" i="1" dirty="0">
                <a:solidFill>
                  <a:srgbClr val="E2E2E5"/>
                </a:solidFill>
                <a:effectLst/>
                <a:latin typeface="Google Sans Text"/>
              </a:rPr>
              <a:t>Cons:</a:t>
            </a:r>
            <a:r>
              <a:rPr lang="en-US" b="0" i="0" dirty="0">
                <a:solidFill>
                  <a:srgbClr val="E2E2E5"/>
                </a:solidFill>
                <a:effectLst/>
                <a:latin typeface="Google Sans Text"/>
              </a:rPr>
              <a:t> Still involves "stop-the-world" pauses.</a:t>
            </a:r>
          </a:p>
          <a:p>
            <a:pPr marL="742950" lvl="1" indent="-285750">
              <a:lnSpc>
                <a:spcPts val="1500"/>
              </a:lnSpc>
              <a:spcAft>
                <a:spcPts val="225"/>
              </a:spcAft>
            </a:pPr>
            <a:endParaRPr lang="en-US" b="0" i="0" dirty="0">
              <a:solidFill>
                <a:srgbClr val="E2E2E5"/>
              </a:solidFill>
              <a:effectLst/>
              <a:latin typeface="Google Sans Text"/>
            </a:endParaRPr>
          </a:p>
          <a:p>
            <a:endParaRPr lang="en-IN" dirty="0"/>
          </a:p>
        </p:txBody>
      </p:sp>
    </p:spTree>
    <p:extLst>
      <p:ext uri="{BB962C8B-B14F-4D97-AF65-F5344CB8AC3E}">
        <p14:creationId xmlns:p14="http://schemas.microsoft.com/office/powerpoint/2010/main" val="12158560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D46F2-44C2-CBDC-964A-4E21D6D8054B}"/>
              </a:ext>
            </a:extLst>
          </p:cNvPr>
          <p:cNvSpPr>
            <a:spLocks noGrp="1"/>
          </p:cNvSpPr>
          <p:nvPr>
            <p:ph type="title"/>
          </p:nvPr>
        </p:nvSpPr>
        <p:spPr/>
        <p:txBody>
          <a:bodyPr>
            <a:normAutofit/>
          </a:bodyPr>
          <a:lstStyle/>
          <a:p>
            <a:r>
              <a:rPr lang="en-US" b="1" dirty="0">
                <a:effectLst/>
              </a:rPr>
              <a:t>Allocation Process on the Heap:</a:t>
            </a:r>
            <a:endParaRPr lang="en-IN" dirty="0"/>
          </a:p>
        </p:txBody>
      </p:sp>
      <p:sp>
        <p:nvSpPr>
          <p:cNvPr id="3" name="Content Placeholder 2">
            <a:extLst>
              <a:ext uri="{FF2B5EF4-FFF2-40B4-BE49-F238E27FC236}">
                <a16:creationId xmlns:a16="http://schemas.microsoft.com/office/drawing/2014/main" id="{5756DED3-B39F-13C2-7DAD-90D5F5F1513C}"/>
              </a:ext>
            </a:extLst>
          </p:cNvPr>
          <p:cNvSpPr>
            <a:spLocks noGrp="1"/>
          </p:cNvSpPr>
          <p:nvPr>
            <p:ph idx="1"/>
          </p:nvPr>
        </p:nvSpPr>
        <p:spPr/>
        <p:txBody>
          <a:bodyPr/>
          <a:lstStyle/>
          <a:p>
            <a:pPr marL="494100" indent="-457200">
              <a:buFont typeface="+mj-lt"/>
              <a:buAutoNum type="arabicPeriod"/>
            </a:pPr>
            <a:r>
              <a:rPr lang="en-US" b="1" dirty="0">
                <a:effectLst/>
              </a:rPr>
              <a:t>Request:</a:t>
            </a:r>
            <a:r>
              <a:rPr lang="en-US" dirty="0">
                <a:effectLst/>
              </a:rPr>
              <a:t> When your code executes new </a:t>
            </a:r>
            <a:r>
              <a:rPr lang="en-US" dirty="0" err="1">
                <a:effectLst/>
              </a:rPr>
              <a:t>MyObject</a:t>
            </a:r>
            <a:r>
              <a:rPr lang="en-US" dirty="0">
                <a:effectLst/>
              </a:rPr>
              <a:t>(), the JVM receives a request to allocate memory for an instance of </a:t>
            </a:r>
            <a:r>
              <a:rPr lang="en-US" dirty="0" err="1">
                <a:effectLst/>
              </a:rPr>
              <a:t>MyObject</a:t>
            </a:r>
            <a:r>
              <a:rPr lang="en-US" dirty="0">
                <a:effectLst/>
              </a:rPr>
              <a:t>.</a:t>
            </a:r>
          </a:p>
          <a:p>
            <a:pPr marL="494100" indent="-457200">
              <a:buFont typeface="+mj-lt"/>
              <a:buAutoNum type="arabicPeriod"/>
            </a:pPr>
            <a:r>
              <a:rPr lang="en-US" b="1" dirty="0">
                <a:effectLst/>
              </a:rPr>
              <a:t>Check for Space:</a:t>
            </a:r>
            <a:r>
              <a:rPr lang="en-US" dirty="0">
                <a:effectLst/>
              </a:rPr>
              <a:t> The JVM checks a specific part of the Heap called the </a:t>
            </a:r>
            <a:r>
              <a:rPr lang="en-US" b="1" dirty="0">
                <a:effectLst/>
              </a:rPr>
              <a:t>Eden Space</a:t>
            </a:r>
            <a:r>
              <a:rPr lang="en-US" dirty="0">
                <a:effectLst/>
              </a:rPr>
              <a:t> (part of the "Young Generation"). </a:t>
            </a:r>
          </a:p>
          <a:p>
            <a:pPr marL="871200" lvl="1" indent="-457200"/>
            <a:r>
              <a:rPr lang="en-US" dirty="0">
                <a:effectLst/>
              </a:rPr>
              <a:t>This is the primary landing spot for new objects.</a:t>
            </a:r>
          </a:p>
          <a:p>
            <a:pPr marL="494100" indent="-457200">
              <a:buFont typeface="+mj-lt"/>
              <a:buAutoNum type="arabicPeriod"/>
            </a:pPr>
            <a:r>
              <a:rPr lang="en-US" b="1" dirty="0">
                <a:effectLst/>
              </a:rPr>
              <a:t>TLAB (Thread-Local Allocation Buffer):</a:t>
            </a:r>
            <a:r>
              <a:rPr lang="en-US" dirty="0">
                <a:effectLst/>
              </a:rPr>
              <a:t> To avoid threads competing for memory and slowing each other down, the JVM often gives each thread its own small buffer inside the Eden space, called a TLAB. </a:t>
            </a:r>
          </a:p>
          <a:p>
            <a:pPr marL="871200" lvl="1" indent="-457200"/>
            <a:r>
              <a:rPr lang="en-US" dirty="0">
                <a:effectLst/>
              </a:rPr>
              <a:t>Allocation inside a TLAB is extremely fast as it doesn't require any locking.</a:t>
            </a:r>
          </a:p>
          <a:p>
            <a:endParaRPr lang="en-IN" dirty="0"/>
          </a:p>
        </p:txBody>
      </p:sp>
    </p:spTree>
    <p:extLst>
      <p:ext uri="{BB962C8B-B14F-4D97-AF65-F5344CB8AC3E}">
        <p14:creationId xmlns:p14="http://schemas.microsoft.com/office/powerpoint/2010/main" val="256049171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72A16-4FED-2776-2BC0-9DBE34EDAAA1}"/>
              </a:ext>
            </a:extLst>
          </p:cNvPr>
          <p:cNvSpPr>
            <a:spLocks noGrp="1"/>
          </p:cNvSpPr>
          <p:nvPr>
            <p:ph type="title"/>
          </p:nvPr>
        </p:nvSpPr>
        <p:spPr/>
        <p:txBody>
          <a:bodyPr>
            <a:normAutofit/>
          </a:bodyPr>
          <a:lstStyle/>
          <a:p>
            <a:r>
              <a:rPr lang="en-US" dirty="0"/>
              <a:t>Heap Structure</a:t>
            </a:r>
            <a:endParaRPr lang="en-IN" dirty="0"/>
          </a:p>
        </p:txBody>
      </p:sp>
      <p:sp>
        <p:nvSpPr>
          <p:cNvPr id="3" name="Content Placeholder 2">
            <a:extLst>
              <a:ext uri="{FF2B5EF4-FFF2-40B4-BE49-F238E27FC236}">
                <a16:creationId xmlns:a16="http://schemas.microsoft.com/office/drawing/2014/main" id="{F5068489-7471-EC26-439C-3B7FEAAA5E9A}"/>
              </a:ext>
            </a:extLst>
          </p:cNvPr>
          <p:cNvSpPr>
            <a:spLocks noGrp="1"/>
          </p:cNvSpPr>
          <p:nvPr>
            <p:ph idx="1"/>
          </p:nvPr>
        </p:nvSpPr>
        <p:spPr/>
        <p:txBody>
          <a:bodyPr/>
          <a:lstStyle/>
          <a:p>
            <a:r>
              <a:rPr lang="en-US" dirty="0"/>
              <a:t>Parallel GC uses the classic generational layout:</a:t>
            </a:r>
          </a:p>
          <a:p>
            <a:endParaRPr lang="en-IN" dirty="0"/>
          </a:p>
        </p:txBody>
      </p:sp>
      <p:graphicFrame>
        <p:nvGraphicFramePr>
          <p:cNvPr id="4" name="Content Placeholder 3">
            <a:extLst>
              <a:ext uri="{FF2B5EF4-FFF2-40B4-BE49-F238E27FC236}">
                <a16:creationId xmlns:a16="http://schemas.microsoft.com/office/drawing/2014/main" id="{F4A2EF70-DB05-109F-85D9-33E52A6EA5CC}"/>
              </a:ext>
            </a:extLst>
          </p:cNvPr>
          <p:cNvGraphicFramePr>
            <a:graphicFrameLocks/>
          </p:cNvGraphicFramePr>
          <p:nvPr>
            <p:extLst>
              <p:ext uri="{D42A27DB-BD31-4B8C-83A1-F6EECF244321}">
                <p14:modId xmlns:p14="http://schemas.microsoft.com/office/powerpoint/2010/main" val="4172053409"/>
              </p:ext>
            </p:extLst>
          </p:nvPr>
        </p:nvGraphicFramePr>
        <p:xfrm>
          <a:off x="1093410" y="2627011"/>
          <a:ext cx="10353674" cy="148336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1076589925"/>
                    </a:ext>
                  </a:extLst>
                </a:gridCol>
                <a:gridCol w="5176837">
                  <a:extLst>
                    <a:ext uri="{9D8B030D-6E8A-4147-A177-3AD203B41FA5}">
                      <a16:colId xmlns:a16="http://schemas.microsoft.com/office/drawing/2014/main" val="4158357388"/>
                    </a:ext>
                  </a:extLst>
                </a:gridCol>
              </a:tblGrid>
              <a:tr h="370840">
                <a:tc>
                  <a:txBody>
                    <a:bodyPr/>
                    <a:lstStyle/>
                    <a:p>
                      <a:pPr>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Generation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b="1" kern="100">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843566234"/>
                  </a:ext>
                </a:extLst>
              </a:tr>
              <a:tr h="370840">
                <a:tc>
                  <a:txBody>
                    <a:bodyPr/>
                    <a:lstStyle/>
                    <a:p>
                      <a:pPr>
                        <a:lnSpc>
                          <a:spcPct val="107000"/>
                        </a:lnSpc>
                        <a:spcAft>
                          <a:spcPts val="800"/>
                        </a:spcAft>
                        <a:buNone/>
                      </a:pPr>
                      <a:r>
                        <a:rPr lang="en-IN" sz="2000" b="1" kern="100">
                          <a:effectLst/>
                          <a:latin typeface="Calibri" panose="020F0502020204030204" pitchFamily="34" charset="0"/>
                          <a:ea typeface="Calibri" panose="020F0502020204030204" pitchFamily="34" charset="0"/>
                          <a:cs typeface="Times New Roman" panose="02020603050405020304" pitchFamily="18" charset="0"/>
                        </a:rPr>
                        <a:t>Young Gen</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a:effectLst/>
                          <a:latin typeface="Calibri" panose="020F0502020204030204" pitchFamily="34" charset="0"/>
                          <a:ea typeface="Calibri" panose="020F0502020204030204" pitchFamily="34" charset="0"/>
                          <a:cs typeface="Times New Roman" panose="02020603050405020304" pitchFamily="18" charset="0"/>
                        </a:rPr>
                        <a:t>Eden + Survivor spaces; frequent GC</a:t>
                      </a:r>
                    </a:p>
                  </a:txBody>
                  <a:tcPr marL="9525" marR="9525" marT="9525" marB="9525" anchor="ctr"/>
                </a:tc>
                <a:extLst>
                  <a:ext uri="{0D108BD9-81ED-4DB2-BD59-A6C34878D82A}">
                    <a16:rowId xmlns:a16="http://schemas.microsoft.com/office/drawing/2014/main" val="3672153275"/>
                  </a:ext>
                </a:extLst>
              </a:tr>
              <a:tr h="370840">
                <a:tc>
                  <a:txBody>
                    <a:bodyPr/>
                    <a:lstStyle/>
                    <a:p>
                      <a:pPr>
                        <a:lnSpc>
                          <a:spcPct val="107000"/>
                        </a:lnSpc>
                        <a:spcAft>
                          <a:spcPts val="800"/>
                        </a:spcAft>
                        <a:buNone/>
                      </a:pPr>
                      <a:r>
                        <a:rPr lang="en-IN" sz="2000" b="1" kern="100">
                          <a:effectLst/>
                          <a:latin typeface="Calibri" panose="020F0502020204030204" pitchFamily="34" charset="0"/>
                          <a:ea typeface="Calibri" panose="020F0502020204030204" pitchFamily="34" charset="0"/>
                          <a:cs typeface="Times New Roman" panose="02020603050405020304" pitchFamily="18" charset="0"/>
                        </a:rPr>
                        <a:t>Old Gen</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a:effectLst/>
                          <a:latin typeface="Calibri" panose="020F0502020204030204" pitchFamily="34" charset="0"/>
                          <a:ea typeface="Calibri" panose="020F0502020204030204" pitchFamily="34" charset="0"/>
                          <a:cs typeface="Times New Roman" panose="02020603050405020304" pitchFamily="18" charset="0"/>
                        </a:rPr>
                        <a:t>Long-lived objects; collected less often</a:t>
                      </a:r>
                    </a:p>
                  </a:txBody>
                  <a:tcPr marL="9525" marR="9525" marT="9525" marB="9525" anchor="ctr"/>
                </a:tc>
                <a:extLst>
                  <a:ext uri="{0D108BD9-81ED-4DB2-BD59-A6C34878D82A}">
                    <a16:rowId xmlns:a16="http://schemas.microsoft.com/office/drawing/2014/main" val="307522288"/>
                  </a:ext>
                </a:extLst>
              </a:tr>
              <a:tr h="370840">
                <a:tc>
                  <a:txBody>
                    <a:bodyPr/>
                    <a:lstStyle/>
                    <a:p>
                      <a:pPr>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Permanent Gen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Class metadata (pre-Java 8)</a:t>
                      </a:r>
                    </a:p>
                  </a:txBody>
                  <a:tcPr marL="9525" marR="9525" marT="9525" marB="9525" anchor="ctr"/>
                </a:tc>
                <a:extLst>
                  <a:ext uri="{0D108BD9-81ED-4DB2-BD59-A6C34878D82A}">
                    <a16:rowId xmlns:a16="http://schemas.microsoft.com/office/drawing/2014/main" val="1377195565"/>
                  </a:ext>
                </a:extLst>
              </a:tr>
            </a:tbl>
          </a:graphicData>
        </a:graphic>
      </p:graphicFrame>
    </p:spTree>
    <p:extLst>
      <p:ext uri="{BB962C8B-B14F-4D97-AF65-F5344CB8AC3E}">
        <p14:creationId xmlns:p14="http://schemas.microsoft.com/office/powerpoint/2010/main" val="18467289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0919-D91A-99E4-A1EC-6C5DCD21A529}"/>
              </a:ext>
            </a:extLst>
          </p:cNvPr>
          <p:cNvSpPr>
            <a:spLocks noGrp="1"/>
          </p:cNvSpPr>
          <p:nvPr>
            <p:ph type="title"/>
          </p:nvPr>
        </p:nvSpPr>
        <p:spPr/>
        <p:txBody>
          <a:bodyPr>
            <a:normAutofit/>
          </a:bodyPr>
          <a:lstStyle/>
          <a:p>
            <a:r>
              <a:rPr lang="en-IN" b="1" dirty="0">
                <a:effectLst/>
              </a:rPr>
              <a:t>GC Workflow</a:t>
            </a:r>
            <a:endParaRPr lang="en-IN" dirty="0"/>
          </a:p>
        </p:txBody>
      </p:sp>
      <p:sp>
        <p:nvSpPr>
          <p:cNvPr id="6" name="Content Placeholder 5">
            <a:extLst>
              <a:ext uri="{FF2B5EF4-FFF2-40B4-BE49-F238E27FC236}">
                <a16:creationId xmlns:a16="http://schemas.microsoft.com/office/drawing/2014/main" id="{E90083BC-7FA1-4F54-881F-5266425FF0AC}"/>
              </a:ext>
            </a:extLst>
          </p:cNvPr>
          <p:cNvSpPr>
            <a:spLocks noGrp="1"/>
          </p:cNvSpPr>
          <p:nvPr>
            <p:ph idx="1"/>
          </p:nvPr>
        </p:nvSpPr>
        <p:spPr/>
        <p:txBody>
          <a:bodyPr/>
          <a:lstStyle/>
          <a:p>
            <a:pPr marL="36900" indent="0">
              <a:buNone/>
            </a:pPr>
            <a:r>
              <a:rPr lang="en-IN" b="1" dirty="0">
                <a:effectLst/>
              </a:rPr>
              <a:t>1. Minor GC</a:t>
            </a:r>
            <a:endParaRPr lang="en-IN" dirty="0">
              <a:effectLst/>
            </a:endParaRPr>
          </a:p>
          <a:p>
            <a:pPr lvl="0"/>
            <a:r>
              <a:rPr lang="en-IN" dirty="0">
                <a:effectLst/>
              </a:rPr>
              <a:t>Collects </a:t>
            </a:r>
            <a:r>
              <a:rPr lang="en-IN" b="1" dirty="0">
                <a:effectLst/>
              </a:rPr>
              <a:t>Young Generation</a:t>
            </a:r>
            <a:r>
              <a:rPr lang="en-IN" dirty="0">
                <a:effectLst/>
              </a:rPr>
              <a:t> (Eden + Survivor)</a:t>
            </a:r>
          </a:p>
          <a:p>
            <a:pPr lvl="0"/>
            <a:r>
              <a:rPr lang="en-IN" dirty="0">
                <a:effectLst/>
              </a:rPr>
              <a:t>Uses </a:t>
            </a:r>
            <a:r>
              <a:rPr lang="en-IN" b="1" dirty="0">
                <a:effectLst/>
              </a:rPr>
              <a:t>multiple threads</a:t>
            </a:r>
            <a:r>
              <a:rPr lang="en-IN" dirty="0">
                <a:effectLst/>
              </a:rPr>
              <a:t> for fast cleanup</a:t>
            </a:r>
          </a:p>
          <a:p>
            <a:pPr lvl="0"/>
            <a:r>
              <a:rPr lang="en-IN" b="1" dirty="0">
                <a:effectLst/>
              </a:rPr>
              <a:t>Stop-the-world</a:t>
            </a:r>
            <a:r>
              <a:rPr lang="en-IN" dirty="0">
                <a:effectLst/>
              </a:rPr>
              <a:t> event</a:t>
            </a:r>
          </a:p>
          <a:p>
            <a:pPr marL="36900" indent="0">
              <a:buNone/>
            </a:pPr>
            <a:r>
              <a:rPr lang="en-IN" b="1" dirty="0">
                <a:effectLst/>
              </a:rPr>
              <a:t>2. Major GC (Full GC)</a:t>
            </a:r>
            <a:endParaRPr lang="en-IN" dirty="0">
              <a:effectLst/>
            </a:endParaRPr>
          </a:p>
          <a:p>
            <a:pPr lvl="0"/>
            <a:r>
              <a:rPr lang="en-IN" dirty="0">
                <a:effectLst/>
              </a:rPr>
              <a:t>Cleans </a:t>
            </a:r>
            <a:r>
              <a:rPr lang="en-IN" b="1" dirty="0">
                <a:effectLst/>
              </a:rPr>
              <a:t>Old Generation</a:t>
            </a:r>
            <a:endParaRPr lang="en-IN" dirty="0">
              <a:effectLst/>
            </a:endParaRPr>
          </a:p>
          <a:p>
            <a:pPr lvl="0"/>
            <a:r>
              <a:rPr lang="en-IN" dirty="0">
                <a:effectLst/>
              </a:rPr>
              <a:t>Also </a:t>
            </a:r>
            <a:r>
              <a:rPr lang="en-IN" b="1" dirty="0">
                <a:effectLst/>
              </a:rPr>
              <a:t>multi-threaded</a:t>
            </a:r>
            <a:endParaRPr lang="en-IN" dirty="0">
              <a:effectLst/>
            </a:endParaRPr>
          </a:p>
          <a:p>
            <a:pPr lvl="0"/>
            <a:r>
              <a:rPr lang="en-IN" dirty="0">
                <a:effectLst/>
              </a:rPr>
              <a:t>Longer </a:t>
            </a:r>
            <a:r>
              <a:rPr lang="en-IN" b="1" dirty="0">
                <a:effectLst/>
              </a:rPr>
              <a:t>stop-the-world</a:t>
            </a:r>
            <a:r>
              <a:rPr lang="en-IN" dirty="0">
                <a:effectLst/>
              </a:rPr>
              <a:t> pause</a:t>
            </a:r>
          </a:p>
          <a:p>
            <a:endParaRPr lang="en-IN" dirty="0"/>
          </a:p>
        </p:txBody>
      </p:sp>
    </p:spTree>
    <p:extLst>
      <p:ext uri="{BB962C8B-B14F-4D97-AF65-F5344CB8AC3E}">
        <p14:creationId xmlns:p14="http://schemas.microsoft.com/office/powerpoint/2010/main" val="39621921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D41CC-BFC0-587B-AA94-16D037B158D3}"/>
              </a:ext>
            </a:extLst>
          </p:cNvPr>
          <p:cNvSpPr>
            <a:spLocks noGrp="1"/>
          </p:cNvSpPr>
          <p:nvPr>
            <p:ph type="title"/>
          </p:nvPr>
        </p:nvSpPr>
        <p:spPr/>
        <p:txBody>
          <a:bodyPr>
            <a:normAutofit/>
          </a:bodyPr>
          <a:lstStyle/>
          <a:p>
            <a:r>
              <a:rPr lang="en-IN" dirty="0"/>
              <a:t>JVM Tuning Flags</a:t>
            </a:r>
          </a:p>
        </p:txBody>
      </p:sp>
      <p:sp>
        <p:nvSpPr>
          <p:cNvPr id="3" name="Content Placeholder 2">
            <a:extLst>
              <a:ext uri="{FF2B5EF4-FFF2-40B4-BE49-F238E27FC236}">
                <a16:creationId xmlns:a16="http://schemas.microsoft.com/office/drawing/2014/main" id="{D9A445FD-96BD-B26E-7483-FB1688C8F932}"/>
              </a:ext>
            </a:extLst>
          </p:cNvPr>
          <p:cNvSpPr>
            <a:spLocks noGrp="1"/>
          </p:cNvSpPr>
          <p:nvPr>
            <p:ph idx="1"/>
          </p:nvPr>
        </p:nvSpPr>
        <p:spPr/>
        <p:txBody>
          <a:bodyPr>
            <a:normAutofit/>
          </a:bodyPr>
          <a:lstStyle/>
          <a:p>
            <a:pPr marL="36900" indent="0">
              <a:buNone/>
            </a:pPr>
            <a:r>
              <a:rPr lang="en-IN" dirty="0"/>
              <a:t>Can fine-tune Parallel GC with these options:</a:t>
            </a:r>
          </a:p>
          <a:p>
            <a:r>
              <a:rPr lang="en-IN" dirty="0"/>
              <a:t>-XX:+</a:t>
            </a:r>
            <a:r>
              <a:rPr lang="en-IN" dirty="0" err="1"/>
              <a:t>UseParallelGC</a:t>
            </a:r>
            <a:r>
              <a:rPr lang="en-IN" dirty="0"/>
              <a:t>                     # Enable Parallel GC</a:t>
            </a:r>
          </a:p>
          <a:p>
            <a:r>
              <a:rPr lang="en-IN" dirty="0"/>
              <a:t>-</a:t>
            </a:r>
            <a:r>
              <a:rPr lang="en-IN" dirty="0" err="1"/>
              <a:t>XX:ParallelGCThreads</a:t>
            </a:r>
            <a:r>
              <a:rPr lang="en-IN" dirty="0"/>
              <a:t>=&lt;N&gt;             # Number of GC threads</a:t>
            </a:r>
          </a:p>
          <a:p>
            <a:r>
              <a:rPr lang="en-IN" dirty="0"/>
              <a:t>-</a:t>
            </a:r>
            <a:r>
              <a:rPr lang="en-IN" dirty="0" err="1"/>
              <a:t>XX:MaxGCPauseMillis</a:t>
            </a:r>
            <a:r>
              <a:rPr lang="en-IN" dirty="0"/>
              <a:t>=&lt;</a:t>
            </a:r>
            <a:r>
              <a:rPr lang="en-IN" dirty="0" err="1"/>
              <a:t>ms</a:t>
            </a:r>
            <a:r>
              <a:rPr lang="en-IN" dirty="0"/>
              <a:t>&gt;             # Target max pause time</a:t>
            </a:r>
          </a:p>
          <a:p>
            <a:r>
              <a:rPr lang="en-IN" dirty="0"/>
              <a:t>-</a:t>
            </a:r>
            <a:r>
              <a:rPr lang="en-IN" dirty="0" err="1"/>
              <a:t>XX:GCTimeRatio</a:t>
            </a:r>
            <a:r>
              <a:rPr lang="en-IN" dirty="0"/>
              <a:t>=&lt;N&gt;                   # Throughput goal (e.g., 99 = 1% GC time)</a:t>
            </a:r>
          </a:p>
          <a:p>
            <a:r>
              <a:rPr lang="en-IN" dirty="0"/>
              <a:t>-XX:+</a:t>
            </a:r>
            <a:r>
              <a:rPr lang="en-IN" dirty="0" err="1"/>
              <a:t>UseAdaptiveSizePolicy</a:t>
            </a:r>
            <a:r>
              <a:rPr lang="en-IN" dirty="0"/>
              <a:t>            # Auto-tune heap sizes</a:t>
            </a:r>
          </a:p>
          <a:p>
            <a:r>
              <a:rPr lang="en-IN" dirty="0"/>
              <a:t>📌 Example: -XX:+</a:t>
            </a:r>
            <a:r>
              <a:rPr lang="en-IN" dirty="0" err="1"/>
              <a:t>UseParallelGC</a:t>
            </a:r>
            <a:r>
              <a:rPr lang="en-IN" dirty="0"/>
              <a:t> -</a:t>
            </a:r>
            <a:r>
              <a:rPr lang="en-IN" dirty="0" err="1"/>
              <a:t>XX:ParallelGCThreads</a:t>
            </a:r>
            <a:r>
              <a:rPr lang="en-IN" dirty="0"/>
              <a:t>=4 -</a:t>
            </a:r>
            <a:r>
              <a:rPr lang="en-IN" dirty="0" err="1"/>
              <a:t>XX:MaxGCPauseMillis</a:t>
            </a:r>
            <a:r>
              <a:rPr lang="en-IN" dirty="0"/>
              <a:t>=200</a:t>
            </a:r>
          </a:p>
          <a:p>
            <a:endParaRPr lang="en-IN" dirty="0"/>
          </a:p>
        </p:txBody>
      </p:sp>
    </p:spTree>
    <p:extLst>
      <p:ext uri="{BB962C8B-B14F-4D97-AF65-F5344CB8AC3E}">
        <p14:creationId xmlns:p14="http://schemas.microsoft.com/office/powerpoint/2010/main" val="1696159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62C28E-5B42-1173-7810-3D2674F73CC2}"/>
              </a:ext>
            </a:extLst>
          </p:cNvPr>
          <p:cNvSpPr>
            <a:spLocks noGrp="1"/>
          </p:cNvSpPr>
          <p:nvPr>
            <p:ph type="title"/>
          </p:nvPr>
        </p:nvSpPr>
        <p:spPr/>
        <p:txBody>
          <a:bodyPr>
            <a:normAutofit/>
          </a:bodyPr>
          <a:lstStyle/>
          <a:p>
            <a:r>
              <a:rPr lang="en-US" b="1" i="0" dirty="0">
                <a:solidFill>
                  <a:srgbClr val="E2E2E5"/>
                </a:solidFill>
                <a:effectLst/>
                <a:latin typeface="Google Sans Text"/>
              </a:rPr>
              <a:t>Garbage Collection Algorithms</a:t>
            </a:r>
            <a:endParaRPr lang="en-IN" dirty="0"/>
          </a:p>
        </p:txBody>
      </p:sp>
      <p:sp>
        <p:nvSpPr>
          <p:cNvPr id="3" name="Content Placeholder 2">
            <a:extLst>
              <a:ext uri="{FF2B5EF4-FFF2-40B4-BE49-F238E27FC236}">
                <a16:creationId xmlns:a16="http://schemas.microsoft.com/office/drawing/2014/main" id="{86335313-B1BE-9530-E044-48A35F72326D}"/>
              </a:ext>
            </a:extLst>
          </p:cNvPr>
          <p:cNvSpPr>
            <a:spLocks noGrp="1"/>
          </p:cNvSpPr>
          <p:nvPr>
            <p:ph idx="1"/>
          </p:nvPr>
        </p:nvSpPr>
        <p:spPr/>
        <p:txBody>
          <a:bodyPr>
            <a:normAutofit fontScale="92500"/>
          </a:bodyPr>
          <a:lstStyle/>
          <a:p>
            <a:pPr>
              <a:lnSpc>
                <a:spcPts val="1500"/>
              </a:lnSpc>
              <a:spcAft>
                <a:spcPts val="225"/>
              </a:spcAft>
            </a:pPr>
            <a:r>
              <a:rPr lang="en-US" b="1" i="0" dirty="0">
                <a:solidFill>
                  <a:srgbClr val="E2E2E5"/>
                </a:solidFill>
                <a:effectLst/>
                <a:latin typeface="Google Sans Text"/>
              </a:rPr>
              <a:t>Concurrent Mark Sweep (CMS) GC:</a:t>
            </a:r>
            <a:endParaRPr lang="en-US" b="0" i="0" dirty="0">
              <a:solidFill>
                <a:srgbClr val="E2E2E5"/>
              </a:solidFill>
              <a:effectLst/>
              <a:latin typeface="Google Sans Text"/>
            </a:endParaRPr>
          </a:p>
          <a:p>
            <a:pPr marL="742950" lvl="1" indent="-285750">
              <a:lnSpc>
                <a:spcPts val="1500"/>
              </a:lnSpc>
              <a:spcAft>
                <a:spcPts val="225"/>
              </a:spcAft>
            </a:pPr>
            <a:r>
              <a:rPr lang="en-US" b="0" i="0" dirty="0">
                <a:solidFill>
                  <a:srgbClr val="E2E2E5"/>
                </a:solidFill>
                <a:effectLst/>
                <a:latin typeface="Google Sans Text"/>
              </a:rPr>
              <a:t>Tries to minimize pause times by doing much of the work concurrently while the application threads are running.</a:t>
            </a:r>
          </a:p>
          <a:p>
            <a:pPr marL="742950" lvl="1" indent="-285750">
              <a:lnSpc>
                <a:spcPts val="1500"/>
              </a:lnSpc>
              <a:spcAft>
                <a:spcPts val="225"/>
              </a:spcAft>
            </a:pPr>
            <a:r>
              <a:rPr lang="en-US" b="0" i="0" dirty="0">
                <a:solidFill>
                  <a:srgbClr val="E2E2E5"/>
                </a:solidFill>
                <a:effectLst/>
                <a:latin typeface="Google Sans Text"/>
              </a:rPr>
              <a:t>More complex and can lead to fragmentation if not tuned correctly.</a:t>
            </a:r>
          </a:p>
          <a:p>
            <a:pPr marL="742950" lvl="1" indent="-285750">
              <a:lnSpc>
                <a:spcPts val="1500"/>
              </a:lnSpc>
              <a:spcAft>
                <a:spcPts val="225"/>
              </a:spcAft>
            </a:pPr>
            <a:r>
              <a:rPr lang="en-US" b="0" i="0" dirty="0">
                <a:solidFill>
                  <a:srgbClr val="E2E2E5"/>
                </a:solidFill>
                <a:effectLst/>
                <a:latin typeface="Google Sans Text"/>
              </a:rPr>
              <a:t>Has been </a:t>
            </a:r>
            <a:r>
              <a:rPr lang="en-US" b="0" i="0" dirty="0">
                <a:solidFill>
                  <a:srgbClr val="FFFF00"/>
                </a:solidFill>
                <a:effectLst/>
                <a:latin typeface="Google Sans Text"/>
              </a:rPr>
              <a:t>deprecated</a:t>
            </a:r>
            <a:r>
              <a:rPr lang="en-US" b="0" i="0" dirty="0">
                <a:solidFill>
                  <a:srgbClr val="E2E2E5"/>
                </a:solidFill>
                <a:effectLst/>
                <a:latin typeface="Google Sans Text"/>
              </a:rPr>
              <a:t> in newer Java versions.</a:t>
            </a:r>
          </a:p>
          <a:p>
            <a:pPr marL="742950" lvl="1" indent="-285750">
              <a:lnSpc>
                <a:spcPts val="1500"/>
              </a:lnSpc>
              <a:spcAft>
                <a:spcPts val="225"/>
              </a:spcAft>
            </a:pPr>
            <a:r>
              <a:rPr lang="en-US" dirty="0">
                <a:effectLst/>
              </a:rPr>
              <a:t>CMS collector tries to avoid long "Stop-the-World" pauses for the Old Generation by breaking the work into phases. </a:t>
            </a:r>
          </a:p>
          <a:p>
            <a:pPr marL="742950" lvl="1" indent="-285750">
              <a:lnSpc>
                <a:spcPts val="1500"/>
              </a:lnSpc>
              <a:spcAft>
                <a:spcPts val="225"/>
              </a:spcAft>
            </a:pPr>
            <a:r>
              <a:rPr lang="en-US" dirty="0">
                <a:effectLst/>
              </a:rPr>
              <a:t>Most time-consuming phases (marking live objects and sweeping dead ones) are done concurrently, while the application is still running. </a:t>
            </a:r>
          </a:p>
          <a:p>
            <a:pPr marL="742950" lvl="1" indent="-285750">
              <a:lnSpc>
                <a:spcPts val="1500"/>
              </a:lnSpc>
              <a:spcAft>
                <a:spcPts val="225"/>
              </a:spcAft>
            </a:pPr>
            <a:r>
              <a:rPr lang="en-US" dirty="0">
                <a:effectLst/>
              </a:rPr>
              <a:t>There are still two very short "Stop-the-World" pauses for synchronization.</a:t>
            </a:r>
            <a:endParaRPr lang="en-US" b="0" i="0" dirty="0">
              <a:solidFill>
                <a:srgbClr val="E2E2E5"/>
              </a:solidFill>
              <a:effectLst/>
              <a:latin typeface="Google Sans Text"/>
            </a:endParaRPr>
          </a:p>
          <a:p>
            <a:pPr marL="742950" lvl="1" indent="-285750">
              <a:lnSpc>
                <a:spcPts val="1500"/>
              </a:lnSpc>
              <a:spcAft>
                <a:spcPts val="225"/>
              </a:spcAft>
            </a:pPr>
            <a:r>
              <a:rPr lang="en-US" b="0" i="0" dirty="0" err="1">
                <a:solidFill>
                  <a:srgbClr val="E2E2E5"/>
                </a:solidFill>
                <a:effectLst/>
                <a:latin typeface="DM Mono" panose="020B0509040201040103" pitchFamily="49" charset="0"/>
              </a:rPr>
              <a:t>UseConcMarkSweepGC</a:t>
            </a:r>
            <a:r>
              <a:rPr lang="en-US" b="0" i="0" dirty="0">
                <a:solidFill>
                  <a:srgbClr val="E2E2E5"/>
                </a:solidFill>
                <a:effectLst/>
                <a:latin typeface="Google Sans Text"/>
              </a:rPr>
              <a:t> flag to enable.</a:t>
            </a:r>
          </a:p>
          <a:p>
            <a:pPr algn="l">
              <a:lnSpc>
                <a:spcPts val="1500"/>
              </a:lnSpc>
              <a:spcAft>
                <a:spcPts val="225"/>
              </a:spcAft>
            </a:pPr>
            <a:r>
              <a:rPr lang="en-US" b="1" i="0" dirty="0">
                <a:solidFill>
                  <a:srgbClr val="E2E2E5"/>
                </a:solidFill>
                <a:effectLst/>
                <a:latin typeface="Google Sans Text"/>
              </a:rPr>
              <a:t>GC (</a:t>
            </a:r>
            <a:r>
              <a:rPr lang="en-US" b="1" i="0" dirty="0">
                <a:solidFill>
                  <a:srgbClr val="E2E2E5"/>
                </a:solidFill>
                <a:effectLst/>
                <a:latin typeface="DM Mono" panose="020B0509040201040103" pitchFamily="49" charset="0"/>
              </a:rPr>
              <a:t>-XX:+</a:t>
            </a:r>
            <a:r>
              <a:rPr lang="en-US" b="1" i="0" dirty="0" err="1">
                <a:solidFill>
                  <a:srgbClr val="E2E2E5"/>
                </a:solidFill>
                <a:effectLst/>
                <a:latin typeface="DM Mono" panose="020B0509040201040103" pitchFamily="49" charset="0"/>
              </a:rPr>
              <a:t>UseConcMarkSweepGC</a:t>
            </a:r>
            <a:r>
              <a:rPr lang="en-US" b="1" i="0" dirty="0">
                <a:solidFill>
                  <a:srgbClr val="E2E2E5"/>
                </a:solidFill>
                <a:effectLst/>
                <a:latin typeface="Google Sans Text"/>
              </a:rPr>
              <a:t>):</a:t>
            </a:r>
            <a:r>
              <a:rPr lang="en-US" b="0" i="0" dirty="0">
                <a:solidFill>
                  <a:srgbClr val="E2E2E5"/>
                </a:solidFill>
                <a:effectLst/>
                <a:latin typeface="Google Sans Text"/>
              </a:rPr>
              <a:t> </a:t>
            </a:r>
            <a:r>
              <a:rPr lang="en-US" b="0" i="1" dirty="0">
                <a:solidFill>
                  <a:srgbClr val="E2E2E5"/>
                </a:solidFill>
                <a:effectLst/>
                <a:latin typeface="Google Sans Text"/>
              </a:rPr>
              <a:t>(Deprecated in Java 9, removed in Java 14)</a:t>
            </a:r>
            <a:endParaRPr lang="en-US" b="0" i="0" dirty="0">
              <a:solidFill>
                <a:srgbClr val="E2E2E5"/>
              </a:solidFill>
              <a:effectLst/>
              <a:latin typeface="Google Sans Text"/>
            </a:endParaRPr>
          </a:p>
          <a:p>
            <a:pPr algn="l">
              <a:lnSpc>
                <a:spcPts val="1500"/>
              </a:lnSpc>
              <a:spcAft>
                <a:spcPts val="225"/>
              </a:spcAft>
              <a:buFont typeface="Arial" panose="020B0604020202020204" pitchFamily="34" charset="0"/>
              <a:buChar char="•"/>
            </a:pPr>
            <a:r>
              <a:rPr lang="en-US" b="0" i="1" dirty="0">
                <a:solidFill>
                  <a:srgbClr val="E2E2E5"/>
                </a:solidFill>
                <a:effectLst/>
                <a:latin typeface="Google Sans Text"/>
              </a:rPr>
              <a:t>Use Case:</a:t>
            </a:r>
            <a:r>
              <a:rPr lang="en-US" b="0" i="0" dirty="0">
                <a:solidFill>
                  <a:srgbClr val="E2E2E5"/>
                </a:solidFill>
                <a:effectLst/>
                <a:latin typeface="Google Sans Text"/>
              </a:rPr>
              <a:t> Was primarily used for applications that required lower pause times.</a:t>
            </a:r>
          </a:p>
          <a:p>
            <a:pPr algn="l">
              <a:lnSpc>
                <a:spcPts val="1500"/>
              </a:lnSpc>
              <a:spcAft>
                <a:spcPts val="225"/>
              </a:spcAft>
              <a:buFont typeface="Arial" panose="020B0604020202020204" pitchFamily="34" charset="0"/>
              <a:buChar char="•"/>
            </a:pPr>
            <a:r>
              <a:rPr lang="en-US" b="0" i="1" dirty="0">
                <a:solidFill>
                  <a:srgbClr val="E2E2E5"/>
                </a:solidFill>
                <a:effectLst/>
                <a:latin typeface="Google Sans Text"/>
              </a:rPr>
              <a:t>Pros:</a:t>
            </a:r>
            <a:r>
              <a:rPr lang="en-US" b="0" i="0" dirty="0">
                <a:solidFill>
                  <a:srgbClr val="E2E2E5"/>
                </a:solidFill>
                <a:effectLst/>
                <a:latin typeface="Google Sans Text"/>
              </a:rPr>
              <a:t> Tries to minimize pause times through concurrent collection.</a:t>
            </a:r>
          </a:p>
          <a:p>
            <a:pPr algn="l">
              <a:lnSpc>
                <a:spcPts val="1500"/>
              </a:lnSpc>
              <a:spcAft>
                <a:spcPts val="225"/>
              </a:spcAft>
              <a:buFont typeface="Arial" panose="020B0604020202020204" pitchFamily="34" charset="0"/>
              <a:buChar char="•"/>
            </a:pPr>
            <a:r>
              <a:rPr lang="en-US" b="0" i="1" dirty="0">
                <a:solidFill>
                  <a:srgbClr val="E2E2E5"/>
                </a:solidFill>
                <a:effectLst/>
                <a:latin typeface="Google Sans Text"/>
              </a:rPr>
              <a:t>Cons:</a:t>
            </a:r>
            <a:r>
              <a:rPr lang="en-US" b="0" i="0" dirty="0">
                <a:solidFill>
                  <a:srgbClr val="E2E2E5"/>
                </a:solidFill>
                <a:effectLst/>
                <a:latin typeface="Google Sans Text"/>
              </a:rPr>
              <a:t> Complex, prone to fragmentation, often slower throughput than G1 or Parallel GC, has been deprecated in later Java versions.</a:t>
            </a:r>
          </a:p>
          <a:p>
            <a:endParaRPr lang="en-IN" dirty="0"/>
          </a:p>
        </p:txBody>
      </p:sp>
    </p:spTree>
    <p:extLst>
      <p:ext uri="{BB962C8B-B14F-4D97-AF65-F5344CB8AC3E}">
        <p14:creationId xmlns:p14="http://schemas.microsoft.com/office/powerpoint/2010/main" val="13339909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434E9-9E80-411D-BB90-7AFC7B9BB1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ED0180-B27F-C497-3FED-92C7A05A3053}"/>
              </a:ext>
            </a:extLst>
          </p:cNvPr>
          <p:cNvSpPr>
            <a:spLocks noGrp="1"/>
          </p:cNvSpPr>
          <p:nvPr>
            <p:ph type="title"/>
          </p:nvPr>
        </p:nvSpPr>
        <p:spPr/>
        <p:txBody>
          <a:bodyPr>
            <a:normAutofit/>
          </a:bodyPr>
          <a:lstStyle/>
          <a:p>
            <a:r>
              <a:rPr lang="en-US" b="1" i="0" dirty="0">
                <a:solidFill>
                  <a:srgbClr val="E2E2E5"/>
                </a:solidFill>
                <a:effectLst/>
                <a:latin typeface="Google Sans Text"/>
              </a:rPr>
              <a:t>Garbage Collection Algorithms</a:t>
            </a:r>
            <a:endParaRPr lang="en-IN" dirty="0"/>
          </a:p>
        </p:txBody>
      </p:sp>
      <p:sp>
        <p:nvSpPr>
          <p:cNvPr id="3" name="Content Placeholder 2">
            <a:extLst>
              <a:ext uri="{FF2B5EF4-FFF2-40B4-BE49-F238E27FC236}">
                <a16:creationId xmlns:a16="http://schemas.microsoft.com/office/drawing/2014/main" id="{87E57850-FF33-EF8A-6BB6-3F317DD92671}"/>
              </a:ext>
            </a:extLst>
          </p:cNvPr>
          <p:cNvSpPr>
            <a:spLocks noGrp="1"/>
          </p:cNvSpPr>
          <p:nvPr>
            <p:ph idx="1"/>
          </p:nvPr>
        </p:nvSpPr>
        <p:spPr/>
        <p:txBody>
          <a:bodyPr/>
          <a:lstStyle/>
          <a:p>
            <a:pPr>
              <a:lnSpc>
                <a:spcPts val="1500"/>
              </a:lnSpc>
              <a:spcAft>
                <a:spcPts val="225"/>
              </a:spcAft>
            </a:pPr>
            <a:r>
              <a:rPr lang="en-US" b="1" i="0" dirty="0">
                <a:solidFill>
                  <a:srgbClr val="E2E2E5"/>
                </a:solidFill>
                <a:effectLst/>
                <a:latin typeface="Google Sans Text"/>
              </a:rPr>
              <a:t>Garbage First (G1) GC</a:t>
            </a:r>
            <a:endParaRPr lang="en-US" b="0" i="0" dirty="0">
              <a:solidFill>
                <a:srgbClr val="E2E2E5"/>
              </a:solidFill>
              <a:effectLst/>
              <a:latin typeface="Google Sans Text"/>
            </a:endParaRPr>
          </a:p>
          <a:p>
            <a:pPr marL="742950" lvl="1" indent="-285750">
              <a:lnSpc>
                <a:spcPts val="1500"/>
              </a:lnSpc>
              <a:spcAft>
                <a:spcPts val="225"/>
              </a:spcAft>
            </a:pPr>
            <a:r>
              <a:rPr lang="en-US" b="0" i="0" dirty="0">
                <a:solidFill>
                  <a:srgbClr val="E2E2E5"/>
                </a:solidFill>
                <a:effectLst/>
                <a:latin typeface="Google Sans Text"/>
              </a:rPr>
              <a:t>The default in Java 9+.</a:t>
            </a:r>
          </a:p>
          <a:p>
            <a:pPr marL="742950" lvl="1" indent="-285750">
              <a:lnSpc>
                <a:spcPts val="1500"/>
              </a:lnSpc>
              <a:spcAft>
                <a:spcPts val="225"/>
              </a:spcAft>
            </a:pPr>
            <a:r>
              <a:rPr lang="en-US" b="0" i="0" dirty="0">
                <a:solidFill>
                  <a:srgbClr val="E2E2E5"/>
                </a:solidFill>
                <a:effectLst/>
                <a:latin typeface="Google Sans Text"/>
              </a:rPr>
              <a:t>Designed to be a good all-rounder, balancing pause times and throughput.</a:t>
            </a:r>
          </a:p>
          <a:p>
            <a:pPr lvl="1"/>
            <a:r>
              <a:rPr lang="en-US" dirty="0"/>
              <a:t>G1 splits the heap into </a:t>
            </a:r>
            <a:r>
              <a:rPr lang="en-US" b="1" dirty="0">
                <a:solidFill>
                  <a:schemeClr val="accent1">
                    <a:lumMod val="60000"/>
                    <a:lumOff val="40000"/>
                  </a:schemeClr>
                </a:solidFill>
              </a:rPr>
              <a:t>equal-sized regions</a:t>
            </a:r>
            <a:r>
              <a:rPr lang="en-US" dirty="0">
                <a:solidFill>
                  <a:schemeClr val="accent1">
                    <a:lumMod val="60000"/>
                    <a:lumOff val="40000"/>
                  </a:schemeClr>
                </a:solidFill>
              </a:rPr>
              <a:t> (typically 1MB–32MB) and manages them dynamically.</a:t>
            </a:r>
          </a:p>
          <a:p>
            <a:pPr marL="742950" lvl="1" indent="-285750">
              <a:lnSpc>
                <a:spcPts val="1500"/>
              </a:lnSpc>
              <a:spcAft>
                <a:spcPts val="225"/>
              </a:spcAft>
            </a:pPr>
            <a:r>
              <a:rPr lang="en-US" b="0" i="0" dirty="0">
                <a:solidFill>
                  <a:srgbClr val="E2E2E5"/>
                </a:solidFill>
                <a:effectLst/>
                <a:latin typeface="Google Sans Text"/>
              </a:rPr>
              <a:t>More effective for large heap sizes.</a:t>
            </a:r>
          </a:p>
          <a:p>
            <a:pPr marL="742950" lvl="1" indent="-285750">
              <a:lnSpc>
                <a:spcPts val="1500"/>
              </a:lnSpc>
              <a:spcAft>
                <a:spcPts val="225"/>
              </a:spcAft>
            </a:pPr>
            <a:r>
              <a:rPr lang="en-US" b="0" i="0" dirty="0">
                <a:solidFill>
                  <a:srgbClr val="E2E2E5"/>
                </a:solidFill>
                <a:effectLst/>
                <a:latin typeface="DM Mono" panose="020B0509040201040103" pitchFamily="49" charset="0"/>
              </a:rPr>
              <a:t>UseG1GC</a:t>
            </a:r>
            <a:r>
              <a:rPr lang="en-US" b="0" i="0" dirty="0">
                <a:solidFill>
                  <a:srgbClr val="E2E2E5"/>
                </a:solidFill>
                <a:effectLst/>
                <a:latin typeface="Google Sans Text"/>
              </a:rPr>
              <a:t> flag to enable.</a:t>
            </a:r>
          </a:p>
          <a:p>
            <a:pPr algn="l">
              <a:lnSpc>
                <a:spcPts val="1500"/>
              </a:lnSpc>
              <a:spcAft>
                <a:spcPts val="225"/>
              </a:spcAft>
            </a:pPr>
            <a:r>
              <a:rPr lang="en-US" b="1" i="0" dirty="0">
                <a:solidFill>
                  <a:srgbClr val="E2E2E5"/>
                </a:solidFill>
                <a:effectLst/>
                <a:latin typeface="Google Sans Text"/>
              </a:rPr>
              <a:t>(</a:t>
            </a:r>
            <a:r>
              <a:rPr lang="en-US" b="1" i="0" dirty="0">
                <a:solidFill>
                  <a:srgbClr val="E2E2E5"/>
                </a:solidFill>
                <a:effectLst/>
                <a:latin typeface="DM Mono" panose="020B0509040201040103" pitchFamily="49" charset="0"/>
              </a:rPr>
              <a:t>-XX:+UseG1GC</a:t>
            </a:r>
            <a:r>
              <a:rPr lang="en-US" b="1" i="0" dirty="0">
                <a:solidFill>
                  <a:srgbClr val="E2E2E5"/>
                </a:solidFill>
                <a:effectLst/>
                <a:latin typeface="Google Sans Text"/>
              </a:rPr>
              <a:t>):</a:t>
            </a:r>
            <a:r>
              <a:rPr lang="en-US" b="0" i="0" dirty="0">
                <a:solidFill>
                  <a:srgbClr val="E2E2E5"/>
                </a:solidFill>
                <a:effectLst/>
                <a:latin typeface="Google Sans Text"/>
              </a:rPr>
              <a:t> (Default from Java 9)</a:t>
            </a:r>
          </a:p>
          <a:p>
            <a:pPr marL="36900" indent="0" algn="l">
              <a:lnSpc>
                <a:spcPts val="1500"/>
              </a:lnSpc>
              <a:spcAft>
                <a:spcPts val="225"/>
              </a:spcAft>
              <a:buNone/>
            </a:pPr>
            <a:endParaRPr lang="en-US" b="0" i="0" dirty="0">
              <a:solidFill>
                <a:srgbClr val="E2E2E5"/>
              </a:solidFill>
              <a:effectLst/>
              <a:latin typeface="Google Sans Text"/>
            </a:endParaRPr>
          </a:p>
          <a:p>
            <a:pPr algn="l">
              <a:lnSpc>
                <a:spcPts val="1500"/>
              </a:lnSpc>
              <a:spcAft>
                <a:spcPts val="225"/>
              </a:spcAft>
              <a:buFont typeface="Arial" panose="020B0604020202020204" pitchFamily="34" charset="0"/>
              <a:buChar char="•"/>
            </a:pPr>
            <a:r>
              <a:rPr lang="en-US" b="0" i="1" dirty="0">
                <a:solidFill>
                  <a:srgbClr val="E2E2E5"/>
                </a:solidFill>
                <a:effectLst/>
                <a:latin typeface="Google Sans Text"/>
              </a:rPr>
              <a:t>Use Case:</a:t>
            </a:r>
            <a:r>
              <a:rPr lang="en-US" b="0" i="0" dirty="0">
                <a:solidFill>
                  <a:srgbClr val="E2E2E5"/>
                </a:solidFill>
                <a:effectLst/>
                <a:latin typeface="Google Sans Text"/>
              </a:rPr>
              <a:t> A good general-purpose GC designed to handle large heaps(4gb+) effectively, balancing throughput, </a:t>
            </a:r>
            <a:r>
              <a:rPr lang="en-US" b="0" i="0" dirty="0" err="1">
                <a:solidFill>
                  <a:srgbClr val="E2E2E5"/>
                </a:solidFill>
                <a:effectLst/>
                <a:latin typeface="Google Sans Text"/>
              </a:rPr>
              <a:t>latencyand</a:t>
            </a:r>
            <a:r>
              <a:rPr lang="en-US" b="0" i="0" dirty="0">
                <a:solidFill>
                  <a:srgbClr val="E2E2E5"/>
                </a:solidFill>
                <a:effectLst/>
                <a:latin typeface="Google Sans Text"/>
              </a:rPr>
              <a:t> pause times.</a:t>
            </a:r>
          </a:p>
          <a:p>
            <a:pPr algn="l">
              <a:lnSpc>
                <a:spcPts val="1500"/>
              </a:lnSpc>
              <a:spcAft>
                <a:spcPts val="225"/>
              </a:spcAft>
              <a:buFont typeface="Arial" panose="020B0604020202020204" pitchFamily="34" charset="0"/>
              <a:buChar char="•"/>
            </a:pPr>
            <a:r>
              <a:rPr lang="en-US" b="0" i="1" dirty="0">
                <a:solidFill>
                  <a:srgbClr val="E2E2E5"/>
                </a:solidFill>
                <a:effectLst/>
                <a:latin typeface="Google Sans Text"/>
              </a:rPr>
              <a:t>Pros:</a:t>
            </a:r>
            <a:r>
              <a:rPr lang="en-US" b="0" i="0" dirty="0">
                <a:solidFill>
                  <a:srgbClr val="E2E2E5"/>
                </a:solidFill>
                <a:effectLst/>
                <a:latin typeface="Google Sans Text"/>
              </a:rPr>
              <a:t> Handles large heaps well, often better pause time control than parallel GC, default in new Java versions, good general-purpose option.</a:t>
            </a:r>
          </a:p>
          <a:p>
            <a:pPr algn="l">
              <a:lnSpc>
                <a:spcPts val="1500"/>
              </a:lnSpc>
              <a:spcAft>
                <a:spcPts val="225"/>
              </a:spcAft>
              <a:buFont typeface="Arial" panose="020B0604020202020204" pitchFamily="34" charset="0"/>
              <a:buChar char="•"/>
            </a:pPr>
            <a:r>
              <a:rPr lang="en-US" b="0" i="1" dirty="0">
                <a:solidFill>
                  <a:srgbClr val="E2E2E5"/>
                </a:solidFill>
                <a:effectLst/>
                <a:latin typeface="Google Sans Text"/>
              </a:rPr>
              <a:t>Cons:</a:t>
            </a:r>
            <a:r>
              <a:rPr lang="en-US" b="0" i="0" dirty="0">
                <a:solidFill>
                  <a:srgbClr val="E2E2E5"/>
                </a:solidFill>
                <a:effectLst/>
                <a:latin typeface="Google Sans Text"/>
              </a:rPr>
              <a:t> Requires a learning curve to tune effectively, can still have "stop-the-world" pauses.</a:t>
            </a:r>
          </a:p>
          <a:p>
            <a:pPr marL="365850" indent="-285750">
              <a:lnSpc>
                <a:spcPts val="1500"/>
              </a:lnSpc>
              <a:spcAft>
                <a:spcPts val="225"/>
              </a:spcAft>
            </a:pPr>
            <a:endParaRPr lang="en-US" b="0" i="0" dirty="0">
              <a:solidFill>
                <a:srgbClr val="E2E2E5"/>
              </a:solidFill>
              <a:effectLst/>
              <a:latin typeface="Google Sans Text"/>
            </a:endParaRPr>
          </a:p>
          <a:p>
            <a:endParaRPr lang="en-IN" dirty="0"/>
          </a:p>
        </p:txBody>
      </p:sp>
    </p:spTree>
    <p:extLst>
      <p:ext uri="{BB962C8B-B14F-4D97-AF65-F5344CB8AC3E}">
        <p14:creationId xmlns:p14="http://schemas.microsoft.com/office/powerpoint/2010/main" val="3021858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3A2A4-F3D4-50D4-69F8-1044918F5BEF}"/>
              </a:ext>
            </a:extLst>
          </p:cNvPr>
          <p:cNvSpPr>
            <a:spLocks noGrp="1"/>
          </p:cNvSpPr>
          <p:nvPr>
            <p:ph type="title"/>
          </p:nvPr>
        </p:nvSpPr>
        <p:spPr/>
        <p:txBody>
          <a:bodyPr/>
          <a:lstStyle/>
          <a:p>
            <a:r>
              <a:rPr lang="en-US" b="1" dirty="0">
                <a:effectLst/>
              </a:rPr>
              <a:t>How it Works:</a:t>
            </a:r>
            <a:r>
              <a:rPr lang="en-US" dirty="0">
                <a:effectLst/>
              </a:rPr>
              <a:t> G1</a:t>
            </a:r>
            <a:endParaRPr lang="en-IN" dirty="0"/>
          </a:p>
        </p:txBody>
      </p:sp>
      <p:sp>
        <p:nvSpPr>
          <p:cNvPr id="3" name="Content Placeholder 2">
            <a:extLst>
              <a:ext uri="{FF2B5EF4-FFF2-40B4-BE49-F238E27FC236}">
                <a16:creationId xmlns:a16="http://schemas.microsoft.com/office/drawing/2014/main" id="{1EB6F569-2183-4FDE-D83D-F2E7DBC46196}"/>
              </a:ext>
            </a:extLst>
          </p:cNvPr>
          <p:cNvSpPr>
            <a:spLocks noGrp="1"/>
          </p:cNvSpPr>
          <p:nvPr>
            <p:ph idx="1"/>
          </p:nvPr>
        </p:nvSpPr>
        <p:spPr/>
        <p:txBody>
          <a:bodyPr>
            <a:normAutofit fontScale="92500" lnSpcReduction="20000"/>
          </a:bodyPr>
          <a:lstStyle/>
          <a:p>
            <a:r>
              <a:rPr lang="en-US" dirty="0">
                <a:effectLst/>
              </a:rPr>
              <a:t>G1 revolutionizes the heap structure.</a:t>
            </a:r>
          </a:p>
          <a:p>
            <a:pPr lvl="1"/>
            <a:r>
              <a:rPr lang="en-US" b="1" dirty="0">
                <a:effectLst/>
              </a:rPr>
              <a:t>Region-based Heap:</a:t>
            </a:r>
            <a:r>
              <a:rPr lang="en-US" dirty="0">
                <a:effectLst/>
              </a:rPr>
              <a:t> It partitions the heap into a large number of small, equal-sized regions (e.g., 2048 regions of 1MB each). </a:t>
            </a:r>
          </a:p>
          <a:p>
            <a:pPr lvl="2"/>
            <a:r>
              <a:rPr lang="en-US" dirty="0">
                <a:effectLst/>
              </a:rPr>
              <a:t>Each region can be designated as Eden, Survivor, or Old Generation at any time. </a:t>
            </a:r>
          </a:p>
          <a:p>
            <a:pPr lvl="2"/>
            <a:r>
              <a:rPr lang="en-US" dirty="0">
                <a:effectLst/>
              </a:rPr>
              <a:t>This provides great flexibility.</a:t>
            </a:r>
          </a:p>
          <a:p>
            <a:pPr lvl="1"/>
            <a:r>
              <a:rPr lang="en-US" b="1" dirty="0">
                <a:effectLst/>
              </a:rPr>
              <a:t>Garbage-First Collection:</a:t>
            </a:r>
            <a:r>
              <a:rPr lang="en-US" dirty="0">
                <a:effectLst/>
              </a:rPr>
              <a:t> When it performs a collection cycle (called a "Mixed GC"), it doesn't have to collect the </a:t>
            </a:r>
            <a:r>
              <a:rPr lang="en-US" i="1" dirty="0">
                <a:effectLst/>
              </a:rPr>
              <a:t>entire</a:t>
            </a:r>
            <a:r>
              <a:rPr lang="en-US" dirty="0">
                <a:effectLst/>
              </a:rPr>
              <a:t> Old Generation. </a:t>
            </a:r>
          </a:p>
          <a:p>
            <a:pPr lvl="2"/>
            <a:r>
              <a:rPr lang="en-US" dirty="0">
                <a:effectLst/>
              </a:rPr>
              <a:t>Instead, it collects all of the Young Generation regions </a:t>
            </a:r>
            <a:r>
              <a:rPr lang="en-US" i="1" dirty="0">
                <a:effectLst/>
              </a:rPr>
              <a:t>plus</a:t>
            </a:r>
            <a:r>
              <a:rPr lang="en-US" dirty="0">
                <a:effectLst/>
              </a:rPr>
              <a:t> a predictable number of Old Generation regions that contain the most garbage (hence, "Garbage-First").</a:t>
            </a:r>
          </a:p>
          <a:p>
            <a:pPr lvl="1"/>
            <a:r>
              <a:rPr lang="en-US" b="1" dirty="0">
                <a:effectLst/>
              </a:rPr>
              <a:t>Pause Time Goal:</a:t>
            </a:r>
            <a:r>
              <a:rPr lang="en-US" dirty="0">
                <a:effectLst/>
              </a:rPr>
              <a:t> You can give G1 a soft goal for pause times (e.g., -</a:t>
            </a:r>
            <a:r>
              <a:rPr lang="en-US" dirty="0" err="1">
                <a:effectLst/>
              </a:rPr>
              <a:t>XX:MaxGCPauseMillis</a:t>
            </a:r>
            <a:r>
              <a:rPr lang="en-US" dirty="0">
                <a:effectLst/>
              </a:rPr>
              <a:t>=200).</a:t>
            </a:r>
          </a:p>
          <a:p>
            <a:pPr lvl="2"/>
            <a:r>
              <a:rPr lang="en-US" dirty="0">
                <a:effectLst/>
              </a:rPr>
              <a:t> It will try its best to meet this goal by choosing how many old regions to collect in each cycle.</a:t>
            </a:r>
          </a:p>
          <a:p>
            <a:pPr lvl="1"/>
            <a:r>
              <a:rPr lang="en-US" b="1" dirty="0">
                <a:effectLst/>
              </a:rPr>
              <a:t>Compaction:</a:t>
            </a:r>
            <a:r>
              <a:rPr lang="en-US" dirty="0">
                <a:effectLst/>
              </a:rPr>
              <a:t> It compacts memory as it goes, evacuating live objects from one region to another, thus avoiding fragmentation.</a:t>
            </a:r>
          </a:p>
          <a:p>
            <a:endParaRPr lang="en-IN" dirty="0"/>
          </a:p>
        </p:txBody>
      </p:sp>
    </p:spTree>
    <p:extLst>
      <p:ext uri="{BB962C8B-B14F-4D97-AF65-F5344CB8AC3E}">
        <p14:creationId xmlns:p14="http://schemas.microsoft.com/office/powerpoint/2010/main" val="18834001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CB30C-6909-99F0-39BE-2A2D7BF4D75E}"/>
              </a:ext>
            </a:extLst>
          </p:cNvPr>
          <p:cNvSpPr>
            <a:spLocks noGrp="1"/>
          </p:cNvSpPr>
          <p:nvPr>
            <p:ph type="title"/>
          </p:nvPr>
        </p:nvSpPr>
        <p:spPr/>
        <p:txBody>
          <a:bodyPr/>
          <a:lstStyle/>
          <a:p>
            <a:r>
              <a:rPr lang="en-IN" dirty="0"/>
              <a:t>Heap structure in G1</a:t>
            </a:r>
          </a:p>
        </p:txBody>
      </p:sp>
      <p:graphicFrame>
        <p:nvGraphicFramePr>
          <p:cNvPr id="6" name="Content Placeholder 5">
            <a:extLst>
              <a:ext uri="{FF2B5EF4-FFF2-40B4-BE49-F238E27FC236}">
                <a16:creationId xmlns:a16="http://schemas.microsoft.com/office/drawing/2014/main" id="{9B264D99-BED4-3F15-F2D1-AAA9A7556068}"/>
              </a:ext>
            </a:extLst>
          </p:cNvPr>
          <p:cNvGraphicFramePr>
            <a:graphicFrameLocks noGrp="1"/>
          </p:cNvGraphicFramePr>
          <p:nvPr>
            <p:ph idx="1"/>
            <p:extLst>
              <p:ext uri="{D42A27DB-BD31-4B8C-83A1-F6EECF244321}">
                <p14:modId xmlns:p14="http://schemas.microsoft.com/office/powerpoint/2010/main" val="2585052369"/>
              </p:ext>
            </p:extLst>
          </p:nvPr>
        </p:nvGraphicFramePr>
        <p:xfrm>
          <a:off x="914400" y="1731963"/>
          <a:ext cx="10353674" cy="185420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753255742"/>
                    </a:ext>
                  </a:extLst>
                </a:gridCol>
                <a:gridCol w="5176837">
                  <a:extLst>
                    <a:ext uri="{9D8B030D-6E8A-4147-A177-3AD203B41FA5}">
                      <a16:colId xmlns:a16="http://schemas.microsoft.com/office/drawing/2014/main" val="2108261180"/>
                    </a:ext>
                  </a:extLst>
                </a:gridCol>
              </a:tblGrid>
              <a:tr h="370840">
                <a:tc>
                  <a:txBody>
                    <a:bodyPr/>
                    <a:lstStyle/>
                    <a:p>
                      <a:pPr>
                        <a:buNone/>
                      </a:pPr>
                      <a:r>
                        <a:rPr lang="en-IN" dirty="0"/>
                        <a:t>Region Type</a:t>
                      </a:r>
                    </a:p>
                  </a:txBody>
                  <a:tcPr anchor="ctr"/>
                </a:tc>
                <a:tc>
                  <a:txBody>
                    <a:bodyPr/>
                    <a:lstStyle/>
                    <a:p>
                      <a:pPr>
                        <a:buNone/>
                      </a:pPr>
                      <a:r>
                        <a:rPr lang="en-IN"/>
                        <a:t>Purpose</a:t>
                      </a:r>
                    </a:p>
                  </a:txBody>
                  <a:tcPr anchor="ctr"/>
                </a:tc>
                <a:extLst>
                  <a:ext uri="{0D108BD9-81ED-4DB2-BD59-A6C34878D82A}">
                    <a16:rowId xmlns:a16="http://schemas.microsoft.com/office/drawing/2014/main" val="2779511655"/>
                  </a:ext>
                </a:extLst>
              </a:tr>
              <a:tr h="370840">
                <a:tc>
                  <a:txBody>
                    <a:bodyPr/>
                    <a:lstStyle/>
                    <a:p>
                      <a:pPr>
                        <a:buNone/>
                      </a:pPr>
                      <a:r>
                        <a:rPr lang="en-IN" b="1"/>
                        <a:t>Eden</a:t>
                      </a:r>
                      <a:endParaRPr lang="en-IN"/>
                    </a:p>
                  </a:txBody>
                  <a:tcPr anchor="ctr"/>
                </a:tc>
                <a:tc>
                  <a:txBody>
                    <a:bodyPr/>
                    <a:lstStyle/>
                    <a:p>
                      <a:pPr>
                        <a:buNone/>
                      </a:pPr>
                      <a:r>
                        <a:rPr lang="en-IN"/>
                        <a:t>New object allocation</a:t>
                      </a:r>
                    </a:p>
                  </a:txBody>
                  <a:tcPr anchor="ctr"/>
                </a:tc>
                <a:extLst>
                  <a:ext uri="{0D108BD9-81ED-4DB2-BD59-A6C34878D82A}">
                    <a16:rowId xmlns:a16="http://schemas.microsoft.com/office/drawing/2014/main" val="13779317"/>
                  </a:ext>
                </a:extLst>
              </a:tr>
              <a:tr h="370840">
                <a:tc>
                  <a:txBody>
                    <a:bodyPr/>
                    <a:lstStyle/>
                    <a:p>
                      <a:pPr>
                        <a:buNone/>
                      </a:pPr>
                      <a:r>
                        <a:rPr lang="en-IN" b="1"/>
                        <a:t>Survivor (S0/S1)</a:t>
                      </a:r>
                      <a:endParaRPr lang="en-IN"/>
                    </a:p>
                  </a:txBody>
                  <a:tcPr anchor="ctr"/>
                </a:tc>
                <a:tc>
                  <a:txBody>
                    <a:bodyPr/>
                    <a:lstStyle/>
                    <a:p>
                      <a:pPr>
                        <a:buNone/>
                      </a:pPr>
                      <a:r>
                        <a:rPr lang="en-US"/>
                        <a:t>Holds objects that survived GC</a:t>
                      </a:r>
                    </a:p>
                  </a:txBody>
                  <a:tcPr anchor="ctr"/>
                </a:tc>
                <a:extLst>
                  <a:ext uri="{0D108BD9-81ED-4DB2-BD59-A6C34878D82A}">
                    <a16:rowId xmlns:a16="http://schemas.microsoft.com/office/drawing/2014/main" val="4023933162"/>
                  </a:ext>
                </a:extLst>
              </a:tr>
              <a:tr h="370840">
                <a:tc>
                  <a:txBody>
                    <a:bodyPr/>
                    <a:lstStyle/>
                    <a:p>
                      <a:pPr>
                        <a:buNone/>
                      </a:pPr>
                      <a:r>
                        <a:rPr lang="en-IN" b="1"/>
                        <a:t>Old (Tenured)</a:t>
                      </a:r>
                      <a:endParaRPr lang="en-IN"/>
                    </a:p>
                  </a:txBody>
                  <a:tcPr anchor="ctr"/>
                </a:tc>
                <a:tc>
                  <a:txBody>
                    <a:bodyPr/>
                    <a:lstStyle/>
                    <a:p>
                      <a:pPr>
                        <a:buNone/>
                      </a:pPr>
                      <a:r>
                        <a:rPr lang="en-IN"/>
                        <a:t>Long-lived objects</a:t>
                      </a:r>
                    </a:p>
                  </a:txBody>
                  <a:tcPr anchor="ctr"/>
                </a:tc>
                <a:extLst>
                  <a:ext uri="{0D108BD9-81ED-4DB2-BD59-A6C34878D82A}">
                    <a16:rowId xmlns:a16="http://schemas.microsoft.com/office/drawing/2014/main" val="1464867285"/>
                  </a:ext>
                </a:extLst>
              </a:tr>
              <a:tr h="370840">
                <a:tc>
                  <a:txBody>
                    <a:bodyPr/>
                    <a:lstStyle/>
                    <a:p>
                      <a:pPr>
                        <a:buNone/>
                      </a:pPr>
                      <a:r>
                        <a:rPr lang="en-IN" b="1"/>
                        <a:t>Humongous</a:t>
                      </a:r>
                      <a:endParaRPr lang="en-IN"/>
                    </a:p>
                  </a:txBody>
                  <a:tcPr anchor="ctr"/>
                </a:tc>
                <a:tc>
                  <a:txBody>
                    <a:bodyPr/>
                    <a:lstStyle/>
                    <a:p>
                      <a:pPr>
                        <a:buNone/>
                      </a:pPr>
                      <a:r>
                        <a:rPr lang="en-US" dirty="0"/>
                        <a:t>Very large objects spanning multiple regions</a:t>
                      </a:r>
                    </a:p>
                  </a:txBody>
                  <a:tcPr anchor="ctr"/>
                </a:tc>
                <a:extLst>
                  <a:ext uri="{0D108BD9-81ED-4DB2-BD59-A6C34878D82A}">
                    <a16:rowId xmlns:a16="http://schemas.microsoft.com/office/drawing/2014/main" val="4153437005"/>
                  </a:ext>
                </a:extLst>
              </a:tr>
            </a:tbl>
          </a:graphicData>
        </a:graphic>
      </p:graphicFrame>
      <p:sp>
        <p:nvSpPr>
          <p:cNvPr id="8" name="TextBox 7">
            <a:extLst>
              <a:ext uri="{FF2B5EF4-FFF2-40B4-BE49-F238E27FC236}">
                <a16:creationId xmlns:a16="http://schemas.microsoft.com/office/drawing/2014/main" id="{5300058F-9F3D-7E10-571A-2B178846F503}"/>
              </a:ext>
            </a:extLst>
          </p:cNvPr>
          <p:cNvSpPr txBox="1"/>
          <p:nvPr/>
        </p:nvSpPr>
        <p:spPr>
          <a:xfrm>
            <a:off x="1054705" y="3987577"/>
            <a:ext cx="10169676" cy="369332"/>
          </a:xfrm>
          <a:prstGeom prst="rect">
            <a:avLst/>
          </a:prstGeom>
          <a:noFill/>
        </p:spPr>
        <p:txBody>
          <a:bodyPr wrap="square">
            <a:spAutoFit/>
          </a:bodyPr>
          <a:lstStyle/>
          <a:p>
            <a:pPr>
              <a:buNone/>
            </a:pPr>
            <a:r>
              <a:rPr lang="en-US" dirty="0"/>
              <a:t>G1 uses </a:t>
            </a:r>
            <a:r>
              <a:rPr lang="en-US" b="1" dirty="0"/>
              <a:t>non-contiguous regions</a:t>
            </a:r>
            <a:r>
              <a:rPr lang="en-US" dirty="0"/>
              <a:t>, which allows flexible memory management and better compaction.</a:t>
            </a:r>
          </a:p>
        </p:txBody>
      </p:sp>
    </p:spTree>
    <p:extLst>
      <p:ext uri="{BB962C8B-B14F-4D97-AF65-F5344CB8AC3E}">
        <p14:creationId xmlns:p14="http://schemas.microsoft.com/office/powerpoint/2010/main" val="40356455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1524B6-D4DF-58AF-A8DD-38781FBA94F6}"/>
              </a:ext>
            </a:extLst>
          </p:cNvPr>
          <p:cNvSpPr>
            <a:spLocks noGrp="1"/>
          </p:cNvSpPr>
          <p:nvPr>
            <p:ph type="title"/>
          </p:nvPr>
        </p:nvSpPr>
        <p:spPr/>
        <p:txBody>
          <a:bodyPr/>
          <a:lstStyle/>
          <a:p>
            <a:r>
              <a:rPr lang="en-IN" dirty="0"/>
              <a:t>G1 GC phases</a:t>
            </a:r>
          </a:p>
        </p:txBody>
      </p:sp>
      <p:graphicFrame>
        <p:nvGraphicFramePr>
          <p:cNvPr id="6" name="Content Placeholder 5">
            <a:extLst>
              <a:ext uri="{FF2B5EF4-FFF2-40B4-BE49-F238E27FC236}">
                <a16:creationId xmlns:a16="http://schemas.microsoft.com/office/drawing/2014/main" id="{A58DBB75-CAD8-9F57-0533-E54D85EA8F31}"/>
              </a:ext>
            </a:extLst>
          </p:cNvPr>
          <p:cNvGraphicFramePr>
            <a:graphicFrameLocks noGrp="1"/>
          </p:cNvGraphicFramePr>
          <p:nvPr>
            <p:ph idx="1"/>
            <p:extLst>
              <p:ext uri="{D42A27DB-BD31-4B8C-83A1-F6EECF244321}">
                <p14:modId xmlns:p14="http://schemas.microsoft.com/office/powerpoint/2010/main" val="44908671"/>
              </p:ext>
            </p:extLst>
          </p:nvPr>
        </p:nvGraphicFramePr>
        <p:xfrm>
          <a:off x="913795" y="1732449"/>
          <a:ext cx="10353762" cy="40587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04403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60F2-E7D5-4C9F-9CCD-23B05F6C3A82}"/>
              </a:ext>
            </a:extLst>
          </p:cNvPr>
          <p:cNvSpPr>
            <a:spLocks noGrp="1"/>
          </p:cNvSpPr>
          <p:nvPr>
            <p:ph type="title"/>
          </p:nvPr>
        </p:nvSpPr>
        <p:spPr/>
        <p:txBody>
          <a:bodyPr/>
          <a:lstStyle/>
          <a:p>
            <a:r>
              <a:rPr lang="en-IN" dirty="0"/>
              <a:t>Key JVM tuning flags for G1 </a:t>
            </a:r>
            <a:r>
              <a:rPr lang="en-IN" dirty="0" err="1"/>
              <a:t>gc</a:t>
            </a:r>
            <a:r>
              <a:rPr lang="en-IN" dirty="0"/>
              <a:t> </a:t>
            </a:r>
          </a:p>
        </p:txBody>
      </p:sp>
      <p:sp>
        <p:nvSpPr>
          <p:cNvPr id="3" name="Content Placeholder 2">
            <a:extLst>
              <a:ext uri="{FF2B5EF4-FFF2-40B4-BE49-F238E27FC236}">
                <a16:creationId xmlns:a16="http://schemas.microsoft.com/office/drawing/2014/main" id="{FE065B04-9B1A-9B5D-8320-3C6EC81903EA}"/>
              </a:ext>
            </a:extLst>
          </p:cNvPr>
          <p:cNvSpPr>
            <a:spLocks noGrp="1"/>
          </p:cNvSpPr>
          <p:nvPr>
            <p:ph idx="1"/>
          </p:nvPr>
        </p:nvSpPr>
        <p:spPr/>
        <p:txBody>
          <a:bodyPr/>
          <a:lstStyle/>
          <a:p>
            <a:r>
              <a:rPr lang="en-IN" dirty="0"/>
              <a:t>-XX:+UseG1GC                             # Enable G1 </a:t>
            </a:r>
          </a:p>
          <a:p>
            <a:r>
              <a:rPr lang="en-IN" dirty="0" err="1"/>
              <a:t>GC-XX:MaxGCPauseMillis</a:t>
            </a:r>
            <a:r>
              <a:rPr lang="en-IN" dirty="0"/>
              <a:t>=200                # Target max pause time</a:t>
            </a:r>
          </a:p>
          <a:p>
            <a:r>
              <a:rPr lang="en-IN" dirty="0"/>
              <a:t>-</a:t>
            </a:r>
            <a:r>
              <a:rPr lang="en-IN" dirty="0" err="1"/>
              <a:t>XX:InitiatingHeapOccupancyPercent</a:t>
            </a:r>
            <a:r>
              <a:rPr lang="en-IN" dirty="0"/>
              <a:t>=45   # Start concurrent marking at 45% heap usage</a:t>
            </a:r>
          </a:p>
          <a:p>
            <a:r>
              <a:rPr lang="en-IN" dirty="0"/>
              <a:t>-XX:+</a:t>
            </a:r>
            <a:r>
              <a:rPr lang="en-IN" dirty="0" err="1"/>
              <a:t>PrintGCDetails</a:t>
            </a:r>
            <a:r>
              <a:rPr lang="en-IN" dirty="0"/>
              <a:t>                     # Log GC events</a:t>
            </a:r>
          </a:p>
          <a:p>
            <a:r>
              <a:rPr lang="en-IN" dirty="0"/>
              <a:t>-XX:+</a:t>
            </a:r>
            <a:r>
              <a:rPr lang="en-IN" dirty="0" err="1"/>
              <a:t>UseStringDeduplication</a:t>
            </a:r>
            <a:r>
              <a:rPr lang="en-IN" dirty="0"/>
              <a:t>             # Optimize duplicate strings</a:t>
            </a:r>
          </a:p>
        </p:txBody>
      </p:sp>
    </p:spTree>
    <p:extLst>
      <p:ext uri="{BB962C8B-B14F-4D97-AF65-F5344CB8AC3E}">
        <p14:creationId xmlns:p14="http://schemas.microsoft.com/office/powerpoint/2010/main" val="140477748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74548-688C-4B82-4D85-2ED86EC454D5}"/>
              </a:ext>
            </a:extLst>
          </p:cNvPr>
          <p:cNvSpPr>
            <a:spLocks noGrp="1"/>
          </p:cNvSpPr>
          <p:nvPr>
            <p:ph type="title"/>
          </p:nvPr>
        </p:nvSpPr>
        <p:spPr/>
        <p:txBody>
          <a:bodyPr>
            <a:normAutofit/>
          </a:bodyPr>
          <a:lstStyle/>
          <a:p>
            <a:r>
              <a:rPr lang="en-US" b="1" i="0" dirty="0">
                <a:solidFill>
                  <a:srgbClr val="E2E2E5"/>
                </a:solidFill>
                <a:effectLst/>
                <a:latin typeface="Google Sans Text"/>
              </a:rPr>
              <a:t>Garbage Collection Algorithms</a:t>
            </a:r>
            <a:endParaRPr lang="en-IN" dirty="0"/>
          </a:p>
        </p:txBody>
      </p:sp>
      <p:sp>
        <p:nvSpPr>
          <p:cNvPr id="3" name="Content Placeholder 2">
            <a:extLst>
              <a:ext uri="{FF2B5EF4-FFF2-40B4-BE49-F238E27FC236}">
                <a16:creationId xmlns:a16="http://schemas.microsoft.com/office/drawing/2014/main" id="{0273876E-1525-CF56-1AA2-A23B57E65985}"/>
              </a:ext>
            </a:extLst>
          </p:cNvPr>
          <p:cNvSpPr>
            <a:spLocks noGrp="1"/>
          </p:cNvSpPr>
          <p:nvPr>
            <p:ph idx="1"/>
          </p:nvPr>
        </p:nvSpPr>
        <p:spPr>
          <a:xfrm>
            <a:off x="913795" y="1732449"/>
            <a:ext cx="10353762" cy="4561913"/>
          </a:xfrm>
        </p:spPr>
        <p:txBody>
          <a:bodyPr>
            <a:normAutofit/>
          </a:bodyPr>
          <a:lstStyle/>
          <a:p>
            <a:pPr algn="l">
              <a:lnSpc>
                <a:spcPts val="1500"/>
              </a:lnSpc>
              <a:spcAft>
                <a:spcPts val="225"/>
              </a:spcAft>
              <a:buFont typeface="+mj-lt"/>
              <a:buAutoNum type="arabicPeriod"/>
            </a:pPr>
            <a:r>
              <a:rPr lang="en-IN" b="1" i="0" dirty="0">
                <a:solidFill>
                  <a:srgbClr val="E2E2E5"/>
                </a:solidFill>
                <a:effectLst/>
                <a:latin typeface="Google Sans Text"/>
              </a:rPr>
              <a:t>Z Garbage Collector (ZGC):</a:t>
            </a:r>
            <a:endParaRPr lang="en-IN" b="0" i="0" dirty="0">
              <a:solidFill>
                <a:srgbClr val="E2E2E5"/>
              </a:solidFill>
              <a:effectLst/>
              <a:latin typeface="Google Sans Text"/>
            </a:endParaRPr>
          </a:p>
          <a:p>
            <a:pPr marL="742950" lvl="1" indent="-285750">
              <a:lnSpc>
                <a:spcPts val="1500"/>
              </a:lnSpc>
              <a:spcAft>
                <a:spcPts val="225"/>
              </a:spcAft>
            </a:pPr>
            <a:r>
              <a:rPr lang="en-IN" b="0" i="0" dirty="0">
                <a:solidFill>
                  <a:srgbClr val="E2E2E5"/>
                </a:solidFill>
                <a:effectLst/>
                <a:latin typeface="Google Sans Text"/>
              </a:rPr>
              <a:t>Available from Java 11.</a:t>
            </a:r>
          </a:p>
          <a:p>
            <a:pPr marL="742950" lvl="1" indent="-285750">
              <a:lnSpc>
                <a:spcPts val="1500"/>
              </a:lnSpc>
              <a:spcAft>
                <a:spcPts val="225"/>
              </a:spcAft>
            </a:pPr>
            <a:r>
              <a:rPr lang="en-IN" b="0" i="0" dirty="0">
                <a:solidFill>
                  <a:srgbClr val="E2E2E5"/>
                </a:solidFill>
                <a:effectLst/>
                <a:latin typeface="Google Sans Text"/>
              </a:rPr>
              <a:t>Focuses on extremely low pause times.</a:t>
            </a:r>
          </a:p>
          <a:p>
            <a:pPr marL="742950" lvl="1" indent="-285750">
              <a:lnSpc>
                <a:spcPts val="1500"/>
              </a:lnSpc>
              <a:spcAft>
                <a:spcPts val="225"/>
              </a:spcAft>
            </a:pPr>
            <a:r>
              <a:rPr lang="en-IN" b="0" i="0" dirty="0">
                <a:solidFill>
                  <a:srgbClr val="E2E2E5"/>
                </a:solidFill>
                <a:effectLst/>
                <a:latin typeface="Google Sans Text"/>
              </a:rPr>
              <a:t>Uses a highly concurrent algorithm.</a:t>
            </a:r>
          </a:p>
          <a:p>
            <a:pPr marL="742950" lvl="1" indent="-285750">
              <a:lnSpc>
                <a:spcPts val="1500"/>
              </a:lnSpc>
              <a:spcAft>
                <a:spcPts val="225"/>
              </a:spcAft>
            </a:pPr>
            <a:r>
              <a:rPr lang="en-IN" b="0" i="0" dirty="0">
                <a:solidFill>
                  <a:srgbClr val="E2E2E5"/>
                </a:solidFill>
                <a:effectLst/>
                <a:latin typeface="Google Sans Text"/>
              </a:rPr>
              <a:t>Optimized for large heaps.</a:t>
            </a:r>
          </a:p>
          <a:p>
            <a:pPr marL="742950" lvl="1" indent="-285750">
              <a:lnSpc>
                <a:spcPts val="1500"/>
              </a:lnSpc>
              <a:spcAft>
                <a:spcPts val="225"/>
              </a:spcAft>
            </a:pPr>
            <a:r>
              <a:rPr lang="en-US" b="0" i="0" dirty="0" err="1">
                <a:solidFill>
                  <a:srgbClr val="E2E2E5"/>
                </a:solidFill>
                <a:effectLst/>
                <a:latin typeface="Google Sans Text"/>
              </a:rPr>
              <a:t>Cocurrent</a:t>
            </a:r>
            <a:r>
              <a:rPr lang="en-US" b="0" i="0" dirty="0">
                <a:solidFill>
                  <a:srgbClr val="E2E2E5"/>
                </a:solidFill>
                <a:effectLst/>
                <a:latin typeface="Google Sans Text"/>
              </a:rPr>
              <a:t>, region-based, compacting garbage collector introduced in Java 11 (experimental) and made production-ready in Java 15. </a:t>
            </a:r>
          </a:p>
          <a:p>
            <a:pPr marL="742950" lvl="1" indent="-285750">
              <a:lnSpc>
                <a:spcPts val="1500"/>
              </a:lnSpc>
              <a:spcAft>
                <a:spcPts val="225"/>
              </a:spcAft>
            </a:pPr>
            <a:r>
              <a:rPr lang="en-US" b="0" i="0" dirty="0">
                <a:solidFill>
                  <a:srgbClr val="E2E2E5"/>
                </a:solidFill>
                <a:effectLst/>
                <a:latin typeface="Google Sans Text"/>
              </a:rPr>
              <a:t>Built to handle heaps from 8MB to 16TB while keeping pause times under 1ms, regardless of heap size.</a:t>
            </a:r>
          </a:p>
          <a:p>
            <a:pPr marL="742950" lvl="1" indent="-285750">
              <a:lnSpc>
                <a:spcPts val="1500"/>
              </a:lnSpc>
              <a:spcAft>
                <a:spcPts val="225"/>
              </a:spcAft>
            </a:pPr>
            <a:r>
              <a:rPr lang="en-IN" b="0" i="0" dirty="0" err="1">
                <a:solidFill>
                  <a:srgbClr val="E2E2E5"/>
                </a:solidFill>
                <a:effectLst/>
                <a:latin typeface="DM Mono" panose="020B0509040201040103" pitchFamily="49" charset="0"/>
              </a:rPr>
              <a:t>UseZGC</a:t>
            </a:r>
            <a:r>
              <a:rPr lang="en-IN" b="0" i="0" dirty="0">
                <a:solidFill>
                  <a:srgbClr val="E2E2E5"/>
                </a:solidFill>
                <a:effectLst/>
                <a:latin typeface="Google Sans Text"/>
              </a:rPr>
              <a:t> flag to enable.</a:t>
            </a:r>
          </a:p>
          <a:p>
            <a:pPr algn="l">
              <a:lnSpc>
                <a:spcPts val="1500"/>
              </a:lnSpc>
              <a:spcAft>
                <a:spcPts val="225"/>
              </a:spcAft>
            </a:pPr>
            <a:r>
              <a:rPr lang="en-US" b="1" i="0" dirty="0">
                <a:solidFill>
                  <a:srgbClr val="E2E2E5"/>
                </a:solidFill>
                <a:effectLst/>
                <a:latin typeface="Google Sans Text"/>
              </a:rPr>
              <a:t>(</a:t>
            </a:r>
            <a:r>
              <a:rPr lang="en-US" b="1" i="0" dirty="0">
                <a:solidFill>
                  <a:srgbClr val="E2E2E5"/>
                </a:solidFill>
                <a:effectLst/>
                <a:latin typeface="DM Mono" panose="020B0509040201040103" pitchFamily="49" charset="0"/>
              </a:rPr>
              <a:t>-XX:+</a:t>
            </a:r>
            <a:r>
              <a:rPr lang="en-US" b="1" i="0" dirty="0" err="1">
                <a:solidFill>
                  <a:srgbClr val="E2E2E5"/>
                </a:solidFill>
                <a:effectLst/>
                <a:latin typeface="DM Mono" panose="020B0509040201040103" pitchFamily="49" charset="0"/>
              </a:rPr>
              <a:t>UseZGC</a:t>
            </a:r>
            <a:r>
              <a:rPr lang="en-US" b="1" i="0" dirty="0">
                <a:solidFill>
                  <a:srgbClr val="E2E2E5"/>
                </a:solidFill>
                <a:effectLst/>
                <a:latin typeface="Google Sans Text"/>
              </a:rPr>
              <a:t>):</a:t>
            </a:r>
            <a:r>
              <a:rPr lang="en-US" b="0" i="0" dirty="0">
                <a:solidFill>
                  <a:srgbClr val="E2E2E5"/>
                </a:solidFill>
                <a:effectLst/>
                <a:latin typeface="Google Sans Text"/>
              </a:rPr>
              <a:t> (Available from Java 11)</a:t>
            </a:r>
          </a:p>
          <a:p>
            <a:pPr algn="l">
              <a:lnSpc>
                <a:spcPts val="1500"/>
              </a:lnSpc>
              <a:spcAft>
                <a:spcPts val="225"/>
              </a:spcAft>
              <a:buFont typeface="Arial" panose="020B0604020202020204" pitchFamily="34" charset="0"/>
              <a:buChar char="•"/>
            </a:pPr>
            <a:r>
              <a:rPr lang="en-US" b="0" i="1" dirty="0">
                <a:solidFill>
                  <a:srgbClr val="E2E2E5"/>
                </a:solidFill>
                <a:effectLst/>
                <a:latin typeface="Google Sans Text"/>
              </a:rPr>
              <a:t>Use Case:</a:t>
            </a:r>
            <a:r>
              <a:rPr lang="en-US" b="0" i="0" dirty="0">
                <a:solidFill>
                  <a:srgbClr val="E2E2E5"/>
                </a:solidFill>
                <a:effectLst/>
                <a:latin typeface="Google Sans Text"/>
              </a:rPr>
              <a:t> Best for applications that require extremely low pause times, regardless of heap size, especially for applications with very large heap sizes.</a:t>
            </a:r>
          </a:p>
          <a:p>
            <a:pPr algn="l">
              <a:lnSpc>
                <a:spcPts val="1500"/>
              </a:lnSpc>
              <a:spcAft>
                <a:spcPts val="225"/>
              </a:spcAft>
              <a:buFont typeface="Arial" panose="020B0604020202020204" pitchFamily="34" charset="0"/>
              <a:buChar char="•"/>
            </a:pPr>
            <a:r>
              <a:rPr lang="en-US" b="0" i="1" dirty="0">
                <a:solidFill>
                  <a:srgbClr val="E2E2E5"/>
                </a:solidFill>
                <a:effectLst/>
                <a:latin typeface="Google Sans Text"/>
              </a:rPr>
              <a:t>Pros:</a:t>
            </a:r>
            <a:r>
              <a:rPr lang="en-US" b="0" i="0" dirty="0">
                <a:solidFill>
                  <a:srgbClr val="E2E2E5"/>
                </a:solidFill>
                <a:effectLst/>
                <a:latin typeface="Google Sans Text"/>
              </a:rPr>
              <a:t> Designed for extremely low pause times, even with large heaps, highly concurrent.</a:t>
            </a:r>
          </a:p>
          <a:p>
            <a:pPr algn="l">
              <a:lnSpc>
                <a:spcPts val="1500"/>
              </a:lnSpc>
              <a:spcAft>
                <a:spcPts val="225"/>
              </a:spcAft>
              <a:buFont typeface="Arial" panose="020B0604020202020204" pitchFamily="34" charset="0"/>
              <a:buChar char="•"/>
            </a:pPr>
            <a:r>
              <a:rPr lang="en-US" b="0" i="1" dirty="0">
                <a:solidFill>
                  <a:srgbClr val="E2E2E5"/>
                </a:solidFill>
                <a:effectLst/>
                <a:latin typeface="Google Sans Text"/>
              </a:rPr>
              <a:t>Cons:</a:t>
            </a:r>
            <a:r>
              <a:rPr lang="en-US" b="0" i="0" dirty="0">
                <a:solidFill>
                  <a:srgbClr val="E2E2E5"/>
                </a:solidFill>
                <a:effectLst/>
                <a:latin typeface="Google Sans Text"/>
              </a:rPr>
              <a:t> Relatively new and may require more careful tuning, can use more CPU resources for garbage collection.</a:t>
            </a:r>
          </a:p>
          <a:p>
            <a:endParaRPr lang="en-IN" dirty="0"/>
          </a:p>
        </p:txBody>
      </p:sp>
    </p:spTree>
    <p:extLst>
      <p:ext uri="{BB962C8B-B14F-4D97-AF65-F5344CB8AC3E}">
        <p14:creationId xmlns:p14="http://schemas.microsoft.com/office/powerpoint/2010/main" val="4029290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0C452-8590-0139-ADA1-DE5D796BB74C}"/>
              </a:ext>
            </a:extLst>
          </p:cNvPr>
          <p:cNvSpPr>
            <a:spLocks noGrp="1"/>
          </p:cNvSpPr>
          <p:nvPr>
            <p:ph type="title"/>
          </p:nvPr>
        </p:nvSpPr>
        <p:spPr/>
        <p:txBody>
          <a:bodyPr/>
          <a:lstStyle/>
          <a:p>
            <a:r>
              <a:rPr lang="en-US" b="1" dirty="0">
                <a:effectLst/>
              </a:rPr>
              <a:t>Allocation Process on the Heap:	</a:t>
            </a:r>
            <a:endParaRPr lang="en-IN" dirty="0"/>
          </a:p>
        </p:txBody>
      </p:sp>
      <p:sp>
        <p:nvSpPr>
          <p:cNvPr id="3" name="Content Placeholder 2">
            <a:extLst>
              <a:ext uri="{FF2B5EF4-FFF2-40B4-BE49-F238E27FC236}">
                <a16:creationId xmlns:a16="http://schemas.microsoft.com/office/drawing/2014/main" id="{283DBA1B-8728-81A3-1EEC-2273890BCDBD}"/>
              </a:ext>
            </a:extLst>
          </p:cNvPr>
          <p:cNvSpPr>
            <a:spLocks noGrp="1"/>
          </p:cNvSpPr>
          <p:nvPr>
            <p:ph idx="1"/>
          </p:nvPr>
        </p:nvSpPr>
        <p:spPr/>
        <p:txBody>
          <a:bodyPr>
            <a:normAutofit fontScale="92500" lnSpcReduction="20000"/>
          </a:bodyPr>
          <a:lstStyle/>
          <a:p>
            <a:pPr marL="494100" indent="-457200">
              <a:buFont typeface="+mj-lt"/>
              <a:buAutoNum type="arabicPeriod"/>
            </a:pPr>
            <a:r>
              <a:rPr lang="en-US" b="1" dirty="0">
                <a:effectLst/>
              </a:rPr>
              <a:t>Allocation:</a:t>
            </a:r>
            <a:endParaRPr lang="en-US" dirty="0">
              <a:effectLst/>
            </a:endParaRPr>
          </a:p>
          <a:p>
            <a:pPr marL="792900" lvl="1" indent="-342900">
              <a:buFont typeface="+mj-lt"/>
              <a:buAutoNum type="arabicPeriod"/>
            </a:pPr>
            <a:r>
              <a:rPr lang="en-US" dirty="0">
                <a:effectLst/>
              </a:rPr>
              <a:t>If the object fits in the current thread's TLAB, it's placed there instantly.</a:t>
            </a:r>
          </a:p>
          <a:p>
            <a:pPr marL="792900" lvl="1" indent="-342900">
              <a:buFont typeface="+mj-lt"/>
              <a:buAutoNum type="arabicPeriod"/>
            </a:pPr>
            <a:r>
              <a:rPr lang="en-US" dirty="0">
                <a:effectLst/>
              </a:rPr>
              <a:t>If the TLAB is full or the object is too large, the JVM tries to allocate it in the shared Eden space, which requires a more costly, synchronized operation.</a:t>
            </a:r>
          </a:p>
          <a:p>
            <a:pPr marL="792900" lvl="1" indent="-342900">
              <a:buFont typeface="+mj-lt"/>
              <a:buAutoNum type="arabicPeriod"/>
            </a:pPr>
            <a:r>
              <a:rPr lang="en-US" dirty="0">
                <a:effectLst/>
              </a:rPr>
              <a:t>If the Eden space is full, a </a:t>
            </a:r>
            <a:r>
              <a:rPr lang="en-US" b="1" dirty="0">
                <a:effectLst/>
              </a:rPr>
              <a:t>Minor Garbage Collection</a:t>
            </a:r>
            <a:r>
              <a:rPr lang="en-US" dirty="0">
                <a:effectLst/>
              </a:rPr>
              <a:t> is triggered to clear out dead objects and make room.</a:t>
            </a:r>
          </a:p>
          <a:p>
            <a:pPr marL="792900" lvl="1" indent="-342900">
              <a:buFont typeface="+mj-lt"/>
              <a:buAutoNum type="arabicPeriod"/>
            </a:pPr>
            <a:r>
              <a:rPr lang="en-US" dirty="0">
                <a:effectLst/>
              </a:rPr>
              <a:t>If the object is exceptionally large, it might be allocated directly in the </a:t>
            </a:r>
            <a:r>
              <a:rPr lang="en-US" b="1" dirty="0">
                <a:effectLst/>
              </a:rPr>
              <a:t>Old Generation</a:t>
            </a:r>
            <a:r>
              <a:rPr lang="en-US" dirty="0">
                <a:effectLst/>
              </a:rPr>
              <a:t> of the heap to avoid overwhelming the Young Generation.</a:t>
            </a:r>
          </a:p>
          <a:p>
            <a:pPr marL="494100" indent="-457200">
              <a:buFont typeface="+mj-lt"/>
              <a:buAutoNum type="arabicPeriod"/>
            </a:pPr>
            <a:r>
              <a:rPr lang="en-US" b="1" dirty="0">
                <a:effectLst/>
              </a:rPr>
              <a:t>Return Reference:</a:t>
            </a:r>
            <a:r>
              <a:rPr lang="en-US" dirty="0">
                <a:effectLst/>
              </a:rPr>
              <a:t> Once the memory is allocated and the object's constructor is called, the JVM returns a </a:t>
            </a:r>
            <a:r>
              <a:rPr lang="en-US" i="1" dirty="0">
                <a:effectLst/>
              </a:rPr>
              <a:t>reference</a:t>
            </a:r>
            <a:r>
              <a:rPr lang="en-US" dirty="0">
                <a:effectLst/>
              </a:rPr>
              <a:t> (a memory address) to that object. </a:t>
            </a:r>
          </a:p>
          <a:p>
            <a:pPr marL="871200" lvl="1" indent="-457200"/>
            <a:r>
              <a:rPr lang="en-US" dirty="0">
                <a:effectLst/>
              </a:rPr>
              <a:t>This reference is then stored in your variable (e.g., person).</a:t>
            </a:r>
          </a:p>
          <a:p>
            <a:r>
              <a:rPr lang="en-US" dirty="0">
                <a:effectLst/>
              </a:rPr>
              <a:t>If, after attempting garbage collection, there is still not enough space, the JVM will throw an </a:t>
            </a:r>
            <a:r>
              <a:rPr lang="en-US" dirty="0" err="1">
                <a:effectLst/>
              </a:rPr>
              <a:t>OutOfMemoryError</a:t>
            </a:r>
            <a:r>
              <a:rPr lang="en-US" dirty="0">
                <a:effectLst/>
              </a:rPr>
              <a:t>.</a:t>
            </a:r>
          </a:p>
          <a:p>
            <a:pPr marL="494100" indent="-457200">
              <a:buFont typeface="+mj-lt"/>
              <a:buAutoNum type="arabicPeriod"/>
            </a:pPr>
            <a:endParaRPr lang="en-IN" dirty="0"/>
          </a:p>
        </p:txBody>
      </p:sp>
    </p:spTree>
    <p:extLst>
      <p:ext uri="{BB962C8B-B14F-4D97-AF65-F5344CB8AC3E}">
        <p14:creationId xmlns:p14="http://schemas.microsoft.com/office/powerpoint/2010/main" val="25905452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55178-C95D-9B08-1C65-A6460C161DA1}"/>
              </a:ext>
            </a:extLst>
          </p:cNvPr>
          <p:cNvSpPr>
            <a:spLocks noGrp="1"/>
          </p:cNvSpPr>
          <p:nvPr>
            <p:ph type="title"/>
          </p:nvPr>
        </p:nvSpPr>
        <p:spPr/>
        <p:txBody>
          <a:bodyPr>
            <a:normAutofit/>
          </a:bodyPr>
          <a:lstStyle/>
          <a:p>
            <a:r>
              <a:rPr lang="en-IN" b="1" dirty="0">
                <a:effectLst/>
              </a:rPr>
              <a:t>Key Features of </a:t>
            </a:r>
            <a:r>
              <a:rPr lang="en-IN" b="1" dirty="0" err="1">
                <a:effectLst/>
              </a:rPr>
              <a:t>Zgc</a:t>
            </a:r>
            <a:endParaRPr lang="en-IN" dirty="0"/>
          </a:p>
        </p:txBody>
      </p:sp>
      <p:graphicFrame>
        <p:nvGraphicFramePr>
          <p:cNvPr id="4" name="Content Placeholder 3">
            <a:extLst>
              <a:ext uri="{FF2B5EF4-FFF2-40B4-BE49-F238E27FC236}">
                <a16:creationId xmlns:a16="http://schemas.microsoft.com/office/drawing/2014/main" id="{3E62D5B8-5FCC-0694-2DC4-352E86690D91}"/>
              </a:ext>
            </a:extLst>
          </p:cNvPr>
          <p:cNvGraphicFramePr>
            <a:graphicFrameLocks noGrp="1"/>
          </p:cNvGraphicFramePr>
          <p:nvPr>
            <p:ph idx="1"/>
            <p:extLst>
              <p:ext uri="{D42A27DB-BD31-4B8C-83A1-F6EECF244321}">
                <p14:modId xmlns:p14="http://schemas.microsoft.com/office/powerpoint/2010/main" val="508078371"/>
              </p:ext>
            </p:extLst>
          </p:nvPr>
        </p:nvGraphicFramePr>
        <p:xfrm>
          <a:off x="914400" y="1731963"/>
          <a:ext cx="10353674" cy="2595880"/>
        </p:xfrm>
        <a:graphic>
          <a:graphicData uri="http://schemas.openxmlformats.org/drawingml/2006/table">
            <a:tbl>
              <a:tblPr firstRow="1" bandRow="1">
                <a:tableStyleId>{5C22544A-7EE6-4342-B048-85BDC9FD1C3A}</a:tableStyleId>
              </a:tblPr>
              <a:tblGrid>
                <a:gridCol w="3067352">
                  <a:extLst>
                    <a:ext uri="{9D8B030D-6E8A-4147-A177-3AD203B41FA5}">
                      <a16:colId xmlns:a16="http://schemas.microsoft.com/office/drawing/2014/main" val="1987395671"/>
                    </a:ext>
                  </a:extLst>
                </a:gridCol>
                <a:gridCol w="7286322">
                  <a:extLst>
                    <a:ext uri="{9D8B030D-6E8A-4147-A177-3AD203B41FA5}">
                      <a16:colId xmlns:a16="http://schemas.microsoft.com/office/drawing/2014/main" val="4234788700"/>
                    </a:ext>
                  </a:extLst>
                </a:gridCol>
              </a:tblGrid>
              <a:tr h="370840">
                <a:tc>
                  <a:txBody>
                    <a:bodyPr/>
                    <a:lstStyle/>
                    <a:p>
                      <a:pPr>
                        <a:lnSpc>
                          <a:spcPct val="107000"/>
                        </a:lnSpc>
                        <a:spcAft>
                          <a:spcPts val="800"/>
                        </a:spcAft>
                        <a:buNone/>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Feature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b="1" kern="100">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474847835"/>
                  </a:ext>
                </a:extLst>
              </a:tr>
              <a:tr h="370840">
                <a:tc>
                  <a:txBody>
                    <a:bodyPr/>
                    <a:lstStyle/>
                    <a:p>
                      <a:pPr>
                        <a:lnSpc>
                          <a:spcPct val="107000"/>
                        </a:lnSpc>
                        <a:spcAft>
                          <a:spcPts val="800"/>
                        </a:spcAft>
                        <a:buNone/>
                      </a:pPr>
                      <a:r>
                        <a:rPr lang="en-IN" sz="2000" b="1" kern="100">
                          <a:effectLst/>
                          <a:latin typeface="Calibri" panose="020F0502020204030204" pitchFamily="34" charset="0"/>
                          <a:ea typeface="Calibri" panose="020F0502020204030204" pitchFamily="34" charset="0"/>
                          <a:cs typeface="Times New Roman" panose="02020603050405020304" pitchFamily="18" charset="0"/>
                        </a:rPr>
                        <a:t>Concurrent GC</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a:effectLst/>
                          <a:latin typeface="Calibri" panose="020F0502020204030204" pitchFamily="34" charset="0"/>
                          <a:ea typeface="Calibri" panose="020F0502020204030204" pitchFamily="34" charset="0"/>
                          <a:cs typeface="Times New Roman" panose="02020603050405020304" pitchFamily="18" charset="0"/>
                        </a:rPr>
                        <a:t>Most GC work happens alongside application threads</a:t>
                      </a:r>
                    </a:p>
                  </a:txBody>
                  <a:tcPr marL="9525" marR="9525" marT="9525" marB="9525" anchor="ctr"/>
                </a:tc>
                <a:extLst>
                  <a:ext uri="{0D108BD9-81ED-4DB2-BD59-A6C34878D82A}">
                    <a16:rowId xmlns:a16="http://schemas.microsoft.com/office/drawing/2014/main" val="4147971083"/>
                  </a:ext>
                </a:extLst>
              </a:tr>
              <a:tr h="370840">
                <a:tc>
                  <a:txBody>
                    <a:bodyPr/>
                    <a:lstStyle/>
                    <a:p>
                      <a:pPr>
                        <a:lnSpc>
                          <a:spcPct val="107000"/>
                        </a:lnSpc>
                        <a:spcAft>
                          <a:spcPts val="800"/>
                        </a:spcAft>
                        <a:buNone/>
                      </a:pPr>
                      <a:r>
                        <a:rPr lang="en-IN" sz="2000" b="1" kern="100">
                          <a:effectLst/>
                          <a:latin typeface="Calibri" panose="020F0502020204030204" pitchFamily="34" charset="0"/>
                          <a:ea typeface="Calibri" panose="020F0502020204030204" pitchFamily="34" charset="0"/>
                          <a:cs typeface="Times New Roman" panose="02020603050405020304" pitchFamily="18" charset="0"/>
                        </a:rPr>
                        <a:t>Region-based heap</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a:effectLst/>
                          <a:latin typeface="Calibri" panose="020F0502020204030204" pitchFamily="34" charset="0"/>
                          <a:ea typeface="Calibri" panose="020F0502020204030204" pitchFamily="34" charset="0"/>
                          <a:cs typeface="Times New Roman" panose="02020603050405020304" pitchFamily="18" charset="0"/>
                        </a:rPr>
                        <a:t>Heap split into dynamic regions (ZPages)</a:t>
                      </a:r>
                    </a:p>
                  </a:txBody>
                  <a:tcPr marL="9525" marR="9525" marT="9525" marB="9525" anchor="ctr"/>
                </a:tc>
                <a:extLst>
                  <a:ext uri="{0D108BD9-81ED-4DB2-BD59-A6C34878D82A}">
                    <a16:rowId xmlns:a16="http://schemas.microsoft.com/office/drawing/2014/main" val="2547534699"/>
                  </a:ext>
                </a:extLst>
              </a:tr>
              <a:tr h="370840">
                <a:tc>
                  <a:txBody>
                    <a:bodyPr/>
                    <a:lstStyle/>
                    <a:p>
                      <a:pPr>
                        <a:lnSpc>
                          <a:spcPct val="107000"/>
                        </a:lnSpc>
                        <a:spcAft>
                          <a:spcPts val="800"/>
                        </a:spcAft>
                        <a:buNone/>
                      </a:pPr>
                      <a:r>
                        <a:rPr lang="en-IN" sz="2000" b="1" kern="100" dirty="0" err="1">
                          <a:effectLst/>
                          <a:latin typeface="Calibri" panose="020F0502020204030204" pitchFamily="34" charset="0"/>
                          <a:ea typeface="Calibri" panose="020F0502020204030204" pitchFamily="34" charset="0"/>
                          <a:cs typeface="Times New Roman" panose="02020603050405020304" pitchFamily="18" charset="0"/>
                        </a:rPr>
                        <a:t>Colored</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 pointers</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a:effectLst/>
                          <a:latin typeface="Calibri" panose="020F0502020204030204" pitchFamily="34" charset="0"/>
                          <a:ea typeface="Calibri" panose="020F0502020204030204" pitchFamily="34" charset="0"/>
                          <a:cs typeface="Times New Roman" panose="02020603050405020304" pitchFamily="18" charset="0"/>
                        </a:rPr>
                        <a:t>Encodes metadata directly into object references</a:t>
                      </a:r>
                    </a:p>
                  </a:txBody>
                  <a:tcPr marL="9525" marR="9525" marT="9525" marB="9525" anchor="ctr"/>
                </a:tc>
                <a:extLst>
                  <a:ext uri="{0D108BD9-81ED-4DB2-BD59-A6C34878D82A}">
                    <a16:rowId xmlns:a16="http://schemas.microsoft.com/office/drawing/2014/main" val="2620559680"/>
                  </a:ext>
                </a:extLst>
              </a:tr>
              <a:tr h="370840">
                <a:tc>
                  <a:txBody>
                    <a:bodyPr/>
                    <a:lstStyle/>
                    <a:p>
                      <a:pPr>
                        <a:lnSpc>
                          <a:spcPct val="107000"/>
                        </a:lnSpc>
                        <a:spcAft>
                          <a:spcPts val="800"/>
                        </a:spcAft>
                        <a:buNone/>
                      </a:pPr>
                      <a:r>
                        <a:rPr lang="en-IN" sz="2000" b="1" kern="100">
                          <a:effectLst/>
                          <a:latin typeface="Calibri" panose="020F0502020204030204" pitchFamily="34" charset="0"/>
                          <a:ea typeface="Calibri" panose="020F0502020204030204" pitchFamily="34" charset="0"/>
                          <a:cs typeface="Times New Roman" panose="02020603050405020304" pitchFamily="18" charset="0"/>
                        </a:rPr>
                        <a:t>Load barriers</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a:effectLst/>
                          <a:latin typeface="Calibri" panose="020F0502020204030204" pitchFamily="34" charset="0"/>
                          <a:ea typeface="Calibri" panose="020F0502020204030204" pitchFamily="34" charset="0"/>
                          <a:cs typeface="Times New Roman" panose="02020603050405020304" pitchFamily="18" charset="0"/>
                        </a:rPr>
                        <a:t>Ensures safe access to relocated objects</a:t>
                      </a:r>
                    </a:p>
                  </a:txBody>
                  <a:tcPr marL="9525" marR="9525" marT="9525" marB="9525" anchor="ctr"/>
                </a:tc>
                <a:extLst>
                  <a:ext uri="{0D108BD9-81ED-4DB2-BD59-A6C34878D82A}">
                    <a16:rowId xmlns:a16="http://schemas.microsoft.com/office/drawing/2014/main" val="3399286269"/>
                  </a:ext>
                </a:extLst>
              </a:tr>
              <a:tr h="370840">
                <a:tc>
                  <a:txBody>
                    <a:bodyPr/>
                    <a:lstStyle/>
                    <a:p>
                      <a:pPr>
                        <a:lnSpc>
                          <a:spcPct val="107000"/>
                        </a:lnSpc>
                        <a:spcAft>
                          <a:spcPts val="800"/>
                        </a:spcAft>
                        <a:buNone/>
                      </a:pPr>
                      <a:r>
                        <a:rPr lang="en-IN" sz="2000" b="1" kern="100">
                          <a:effectLst/>
                          <a:latin typeface="Calibri" panose="020F0502020204030204" pitchFamily="34" charset="0"/>
                          <a:ea typeface="Calibri" panose="020F0502020204030204" pitchFamily="34" charset="0"/>
                          <a:cs typeface="Times New Roman" panose="02020603050405020304" pitchFamily="18" charset="0"/>
                        </a:rPr>
                        <a:t>NUMA-aware</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a:effectLst/>
                          <a:latin typeface="Calibri" panose="020F0502020204030204" pitchFamily="34" charset="0"/>
                          <a:ea typeface="Calibri" panose="020F0502020204030204" pitchFamily="34" charset="0"/>
                          <a:cs typeface="Times New Roman" panose="02020603050405020304" pitchFamily="18" charset="0"/>
                        </a:rPr>
                        <a:t>Optimized for multi-core, multi-socket systems</a:t>
                      </a:r>
                    </a:p>
                  </a:txBody>
                  <a:tcPr marL="9525" marR="9525" marT="9525" marB="9525" anchor="ctr"/>
                </a:tc>
                <a:extLst>
                  <a:ext uri="{0D108BD9-81ED-4DB2-BD59-A6C34878D82A}">
                    <a16:rowId xmlns:a16="http://schemas.microsoft.com/office/drawing/2014/main" val="2629464195"/>
                  </a:ext>
                </a:extLst>
              </a:tr>
              <a:tr h="370840">
                <a:tc>
                  <a:txBody>
                    <a:bodyPr/>
                    <a:lstStyle/>
                    <a:p>
                      <a:pPr>
                        <a:lnSpc>
                          <a:spcPct val="107000"/>
                        </a:lnSpc>
                        <a:spcAft>
                          <a:spcPts val="800"/>
                        </a:spcAft>
                        <a:buNone/>
                      </a:pPr>
                      <a:r>
                        <a:rPr lang="en-IN" sz="2000" b="1" kern="100">
                          <a:effectLst/>
                          <a:latin typeface="Calibri" panose="020F0502020204030204" pitchFamily="34" charset="0"/>
                          <a:ea typeface="Calibri" panose="020F0502020204030204" pitchFamily="34" charset="0"/>
                          <a:cs typeface="Times New Roman" panose="02020603050405020304" pitchFamily="18" charset="0"/>
                        </a:rPr>
                        <a:t>Compact heap</a:t>
                      </a:r>
                      <a:endParaRPr lang="en-IN"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Performs concurrent compaction to reduce fragmentation</a:t>
                      </a:r>
                    </a:p>
                  </a:txBody>
                  <a:tcPr marL="9525" marR="9525" marT="9525" marB="9525" anchor="ctr"/>
                </a:tc>
                <a:extLst>
                  <a:ext uri="{0D108BD9-81ED-4DB2-BD59-A6C34878D82A}">
                    <a16:rowId xmlns:a16="http://schemas.microsoft.com/office/drawing/2014/main" val="4242757706"/>
                  </a:ext>
                </a:extLst>
              </a:tr>
            </a:tbl>
          </a:graphicData>
        </a:graphic>
      </p:graphicFrame>
    </p:spTree>
    <p:extLst>
      <p:ext uri="{BB962C8B-B14F-4D97-AF65-F5344CB8AC3E}">
        <p14:creationId xmlns:p14="http://schemas.microsoft.com/office/powerpoint/2010/main" val="1661746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3F996-9691-E9B2-3A7D-DF67822C6B10}"/>
              </a:ext>
            </a:extLst>
          </p:cNvPr>
          <p:cNvSpPr>
            <a:spLocks noGrp="1"/>
          </p:cNvSpPr>
          <p:nvPr>
            <p:ph type="title"/>
          </p:nvPr>
        </p:nvSpPr>
        <p:spPr/>
        <p:txBody>
          <a:bodyPr>
            <a:normAutofit/>
          </a:bodyPr>
          <a:lstStyle/>
          <a:p>
            <a:r>
              <a:rPr lang="en-IN" dirty="0"/>
              <a:t> GC Phases in ZGC</a:t>
            </a:r>
          </a:p>
        </p:txBody>
      </p:sp>
      <p:sp>
        <p:nvSpPr>
          <p:cNvPr id="3" name="Content Placeholder 2">
            <a:extLst>
              <a:ext uri="{FF2B5EF4-FFF2-40B4-BE49-F238E27FC236}">
                <a16:creationId xmlns:a16="http://schemas.microsoft.com/office/drawing/2014/main" id="{4206AFB5-3EAC-D07B-2D71-A8DF1A019EE9}"/>
              </a:ext>
            </a:extLst>
          </p:cNvPr>
          <p:cNvSpPr>
            <a:spLocks noGrp="1"/>
          </p:cNvSpPr>
          <p:nvPr>
            <p:ph idx="1"/>
          </p:nvPr>
        </p:nvSpPr>
        <p:spPr/>
        <p:txBody>
          <a:bodyPr/>
          <a:lstStyle/>
          <a:p>
            <a:r>
              <a:rPr lang="en-IN" dirty="0"/>
              <a:t>ZGC’s GC cycle includes three short stop-the-world (STW) phases:</a:t>
            </a:r>
          </a:p>
          <a:p>
            <a:pPr marL="36900" indent="0">
              <a:buNone/>
            </a:pPr>
            <a:r>
              <a:rPr lang="en-IN" dirty="0"/>
              <a:t>1.	Pause Mark Start: Marks root references (very fast)</a:t>
            </a:r>
          </a:p>
          <a:p>
            <a:pPr marL="36900" indent="0">
              <a:buNone/>
            </a:pPr>
            <a:r>
              <a:rPr lang="en-IN" dirty="0"/>
              <a:t>2.	Pause Mark End: Handles weak references, class unloading</a:t>
            </a:r>
          </a:p>
          <a:p>
            <a:pPr marL="36900" indent="0">
              <a:buNone/>
            </a:pPr>
            <a:r>
              <a:rPr lang="en-IN" dirty="0"/>
              <a:t>3.	Pause Relocate Start: Begins object relocation</a:t>
            </a:r>
          </a:p>
          <a:p>
            <a:r>
              <a:rPr lang="en-IN" dirty="0"/>
              <a:t> All other work—marking, relocating, remapping—is done concurrently, keeping your app responsive.</a:t>
            </a:r>
          </a:p>
          <a:p>
            <a:endParaRPr lang="en-IN" dirty="0"/>
          </a:p>
        </p:txBody>
      </p:sp>
    </p:spTree>
    <p:extLst>
      <p:ext uri="{BB962C8B-B14F-4D97-AF65-F5344CB8AC3E}">
        <p14:creationId xmlns:p14="http://schemas.microsoft.com/office/powerpoint/2010/main" val="32033103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FED79-2731-753C-5DEB-7EB98F8F1281}"/>
              </a:ext>
            </a:extLst>
          </p:cNvPr>
          <p:cNvSpPr>
            <a:spLocks noGrp="1"/>
          </p:cNvSpPr>
          <p:nvPr>
            <p:ph type="title"/>
          </p:nvPr>
        </p:nvSpPr>
        <p:spPr/>
        <p:txBody>
          <a:bodyPr/>
          <a:lstStyle/>
          <a:p>
            <a:r>
              <a:rPr lang="en-IN" dirty="0">
                <a:effectLst/>
              </a:rPr>
              <a:t>ZGC</a:t>
            </a:r>
            <a:endParaRPr lang="en-IN" dirty="0"/>
          </a:p>
        </p:txBody>
      </p:sp>
      <p:sp>
        <p:nvSpPr>
          <p:cNvPr id="3" name="Content Placeholder 2">
            <a:extLst>
              <a:ext uri="{FF2B5EF4-FFF2-40B4-BE49-F238E27FC236}">
                <a16:creationId xmlns:a16="http://schemas.microsoft.com/office/drawing/2014/main" id="{D490F724-D6E7-5D22-3E5F-02ECA79F4213}"/>
              </a:ext>
            </a:extLst>
          </p:cNvPr>
          <p:cNvSpPr>
            <a:spLocks noGrp="1"/>
          </p:cNvSpPr>
          <p:nvPr>
            <p:ph idx="1"/>
          </p:nvPr>
        </p:nvSpPr>
        <p:spPr/>
        <p:txBody>
          <a:bodyPr/>
          <a:lstStyle/>
          <a:p>
            <a:r>
              <a:rPr lang="en-IN" b="1" dirty="0" err="1">
                <a:effectLst/>
              </a:rPr>
              <a:t>Colored</a:t>
            </a:r>
            <a:r>
              <a:rPr lang="en-IN" b="1" dirty="0">
                <a:effectLst/>
              </a:rPr>
              <a:t> Pointers</a:t>
            </a:r>
            <a:endParaRPr lang="en-IN" dirty="0">
              <a:effectLst/>
            </a:endParaRPr>
          </a:p>
          <a:p>
            <a:r>
              <a:rPr lang="en-IN" dirty="0">
                <a:effectLst/>
              </a:rPr>
              <a:t>ZGC uses </a:t>
            </a:r>
            <a:r>
              <a:rPr lang="en-IN" b="1" dirty="0">
                <a:effectLst/>
              </a:rPr>
              <a:t>64-bit references</a:t>
            </a:r>
            <a:r>
              <a:rPr lang="en-IN" dirty="0">
                <a:effectLst/>
              </a:rPr>
              <a:t> with embedded metadata bits:</a:t>
            </a:r>
          </a:p>
          <a:p>
            <a:pPr lvl="0"/>
            <a:r>
              <a:rPr lang="en-IN" dirty="0">
                <a:effectLst/>
              </a:rPr>
              <a:t>Marked0 / Marked1: GC marking state</a:t>
            </a:r>
          </a:p>
          <a:p>
            <a:pPr lvl="0"/>
            <a:r>
              <a:rPr lang="en-IN" dirty="0">
                <a:effectLst/>
              </a:rPr>
              <a:t>Remapped: Indicates object has been relocated</a:t>
            </a:r>
          </a:p>
          <a:p>
            <a:pPr lvl="0"/>
            <a:r>
              <a:rPr lang="en-IN" dirty="0">
                <a:effectLst/>
              </a:rPr>
              <a:t>Finalizable: Reachable only via finalizer</a:t>
            </a:r>
          </a:p>
          <a:p>
            <a:r>
              <a:rPr lang="en-IN" dirty="0">
                <a:effectLst/>
              </a:rPr>
              <a:t>This technique allows ZGC to track object state </a:t>
            </a:r>
            <a:r>
              <a:rPr lang="en-IN" b="1" dirty="0">
                <a:effectLst/>
              </a:rPr>
              <a:t>without extra memory structures</a:t>
            </a:r>
            <a:r>
              <a:rPr lang="en-IN" dirty="0">
                <a:effectLst/>
              </a:rPr>
              <a:t>, boosting performance.</a:t>
            </a:r>
          </a:p>
          <a:p>
            <a:endParaRPr lang="en-IN" dirty="0"/>
          </a:p>
        </p:txBody>
      </p:sp>
    </p:spTree>
    <p:extLst>
      <p:ext uri="{BB962C8B-B14F-4D97-AF65-F5344CB8AC3E}">
        <p14:creationId xmlns:p14="http://schemas.microsoft.com/office/powerpoint/2010/main" val="22923025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FFF05-3E75-9462-6D09-A272B90B480A}"/>
              </a:ext>
            </a:extLst>
          </p:cNvPr>
          <p:cNvSpPr>
            <a:spLocks noGrp="1"/>
          </p:cNvSpPr>
          <p:nvPr>
            <p:ph type="title"/>
          </p:nvPr>
        </p:nvSpPr>
        <p:spPr/>
        <p:txBody>
          <a:bodyPr/>
          <a:lstStyle/>
          <a:p>
            <a:r>
              <a:rPr lang="en-IN" dirty="0">
                <a:effectLst/>
              </a:rPr>
              <a:t>ZGC</a:t>
            </a:r>
            <a:endParaRPr lang="en-IN" dirty="0"/>
          </a:p>
        </p:txBody>
      </p:sp>
      <p:sp>
        <p:nvSpPr>
          <p:cNvPr id="3" name="Content Placeholder 2">
            <a:extLst>
              <a:ext uri="{FF2B5EF4-FFF2-40B4-BE49-F238E27FC236}">
                <a16:creationId xmlns:a16="http://schemas.microsoft.com/office/drawing/2014/main" id="{B4D0237B-58C3-3ABB-AE01-0119AF310638}"/>
              </a:ext>
            </a:extLst>
          </p:cNvPr>
          <p:cNvSpPr>
            <a:spLocks noGrp="1"/>
          </p:cNvSpPr>
          <p:nvPr>
            <p:ph idx="1"/>
          </p:nvPr>
        </p:nvSpPr>
        <p:spPr/>
        <p:txBody>
          <a:bodyPr/>
          <a:lstStyle/>
          <a:p>
            <a:r>
              <a:rPr lang="en-IN" b="1" dirty="0">
                <a:effectLst/>
              </a:rPr>
              <a:t>Load Barriers</a:t>
            </a:r>
            <a:endParaRPr lang="en-IN" dirty="0">
              <a:effectLst/>
            </a:endParaRPr>
          </a:p>
          <a:p>
            <a:r>
              <a:rPr lang="en-IN" dirty="0">
                <a:effectLst/>
              </a:rPr>
              <a:t>When your app accesses an object, ZGC intercepts the reference using a </a:t>
            </a:r>
            <a:r>
              <a:rPr lang="en-IN" b="1" dirty="0">
                <a:effectLst/>
              </a:rPr>
              <a:t>load barrier</a:t>
            </a:r>
            <a:r>
              <a:rPr lang="en-IN" dirty="0">
                <a:effectLst/>
              </a:rPr>
              <a:t>. It checks the pointer’s metadata and </a:t>
            </a:r>
            <a:r>
              <a:rPr lang="en-IN" b="1" dirty="0">
                <a:effectLst/>
              </a:rPr>
              <a:t>remaps</a:t>
            </a:r>
            <a:r>
              <a:rPr lang="en-IN" dirty="0">
                <a:effectLst/>
              </a:rPr>
              <a:t> it if the object was relocated. This ensures </a:t>
            </a:r>
            <a:r>
              <a:rPr lang="en-IN" b="1" dirty="0">
                <a:effectLst/>
              </a:rPr>
              <a:t>safe and consistent access</a:t>
            </a:r>
            <a:r>
              <a:rPr lang="en-IN" dirty="0">
                <a:effectLst/>
              </a:rPr>
              <a:t> even during concurrent GC.</a:t>
            </a:r>
          </a:p>
          <a:p>
            <a:endParaRPr lang="en-IN" dirty="0"/>
          </a:p>
        </p:txBody>
      </p:sp>
    </p:spTree>
    <p:extLst>
      <p:ext uri="{BB962C8B-B14F-4D97-AF65-F5344CB8AC3E}">
        <p14:creationId xmlns:p14="http://schemas.microsoft.com/office/powerpoint/2010/main" val="33486914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2C4A9-E485-1E8C-D1FE-FE88E6CAEA58}"/>
              </a:ext>
            </a:extLst>
          </p:cNvPr>
          <p:cNvSpPr>
            <a:spLocks noGrp="1"/>
          </p:cNvSpPr>
          <p:nvPr>
            <p:ph type="title"/>
          </p:nvPr>
        </p:nvSpPr>
        <p:spPr/>
        <p:txBody>
          <a:bodyPr>
            <a:normAutofit/>
          </a:bodyPr>
          <a:lstStyle/>
          <a:p>
            <a:r>
              <a:rPr lang="en-IN" dirty="0"/>
              <a:t>JVM Flags for ZGC</a:t>
            </a:r>
          </a:p>
        </p:txBody>
      </p:sp>
      <p:sp>
        <p:nvSpPr>
          <p:cNvPr id="3" name="Content Placeholder 2">
            <a:extLst>
              <a:ext uri="{FF2B5EF4-FFF2-40B4-BE49-F238E27FC236}">
                <a16:creationId xmlns:a16="http://schemas.microsoft.com/office/drawing/2014/main" id="{419822BA-416C-9C8E-FBED-9C0CE36A8171}"/>
              </a:ext>
            </a:extLst>
          </p:cNvPr>
          <p:cNvSpPr>
            <a:spLocks noGrp="1"/>
          </p:cNvSpPr>
          <p:nvPr>
            <p:ph idx="1"/>
          </p:nvPr>
        </p:nvSpPr>
        <p:spPr/>
        <p:txBody>
          <a:bodyPr>
            <a:normAutofit/>
          </a:bodyPr>
          <a:lstStyle/>
          <a:p>
            <a:r>
              <a:rPr lang="en-IN" dirty="0"/>
              <a:t>XX:+</a:t>
            </a:r>
            <a:r>
              <a:rPr lang="en-IN" dirty="0" err="1"/>
              <a:t>UseZGC</a:t>
            </a:r>
            <a:r>
              <a:rPr lang="en-IN" dirty="0"/>
              <a:t>                          # Enable ZGC</a:t>
            </a:r>
          </a:p>
          <a:p>
            <a:r>
              <a:rPr lang="en-IN" dirty="0"/>
              <a:t>-XX:+</a:t>
            </a:r>
            <a:r>
              <a:rPr lang="en-IN" dirty="0" err="1"/>
              <a:t>ZGenerational</a:t>
            </a:r>
            <a:r>
              <a:rPr lang="en-IN" dirty="0"/>
              <a:t>                  # Use generational ZGC (Java 21+)</a:t>
            </a:r>
          </a:p>
          <a:p>
            <a:r>
              <a:rPr lang="en-IN" dirty="0"/>
              <a:t>-</a:t>
            </a:r>
            <a:r>
              <a:rPr lang="en-IN" dirty="0" err="1"/>
              <a:t>XX:ConcGCThreads</a:t>
            </a:r>
            <a:r>
              <a:rPr lang="en-IN" dirty="0"/>
              <a:t>=&lt;N&gt;               # Set concurrent GC threads</a:t>
            </a:r>
          </a:p>
          <a:p>
            <a:r>
              <a:rPr lang="en-IN" dirty="0"/>
              <a:t>-</a:t>
            </a:r>
            <a:r>
              <a:rPr lang="en-IN" dirty="0" err="1"/>
              <a:t>XX:ZCollectionInterval</a:t>
            </a:r>
            <a:r>
              <a:rPr lang="en-IN" dirty="0"/>
              <a:t>=&lt;seconds&gt;   # Time between GC cycles</a:t>
            </a:r>
          </a:p>
          <a:p>
            <a:r>
              <a:rPr lang="en-IN" dirty="0"/>
              <a:t>-XX:+</a:t>
            </a:r>
            <a:r>
              <a:rPr lang="en-IN" dirty="0" err="1"/>
              <a:t>UseLargePages</a:t>
            </a:r>
            <a:r>
              <a:rPr lang="en-IN" dirty="0"/>
              <a:t>                  # Enable large memory pages</a:t>
            </a:r>
          </a:p>
          <a:p>
            <a:r>
              <a:rPr lang="en-IN" dirty="0"/>
              <a:t>-XX:+</a:t>
            </a:r>
            <a:r>
              <a:rPr lang="en-IN" dirty="0" err="1"/>
              <a:t>ZUncommit</a:t>
            </a:r>
            <a:r>
              <a:rPr lang="en-IN" dirty="0"/>
              <a:t>                      # Return unused memory to OS</a:t>
            </a:r>
          </a:p>
          <a:p>
            <a:r>
              <a:rPr lang="en-IN" dirty="0"/>
              <a:t>ZGC is adaptive, so minimal tuning is needed. But these flags help fine-tune performance for specific workloads.</a:t>
            </a:r>
          </a:p>
          <a:p>
            <a:endParaRPr lang="en-IN" dirty="0"/>
          </a:p>
        </p:txBody>
      </p:sp>
    </p:spTree>
    <p:extLst>
      <p:ext uri="{BB962C8B-B14F-4D97-AF65-F5344CB8AC3E}">
        <p14:creationId xmlns:p14="http://schemas.microsoft.com/office/powerpoint/2010/main" val="39328201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42E5-D132-60B3-7DDC-76D124AE7FED}"/>
              </a:ext>
            </a:extLst>
          </p:cNvPr>
          <p:cNvSpPr>
            <a:spLocks noGrp="1"/>
          </p:cNvSpPr>
          <p:nvPr>
            <p:ph type="title"/>
          </p:nvPr>
        </p:nvSpPr>
        <p:spPr/>
        <p:txBody>
          <a:bodyPr>
            <a:normAutofit/>
          </a:bodyPr>
          <a:lstStyle/>
          <a:p>
            <a:r>
              <a:rPr lang="en-IN" b="1" dirty="0">
                <a:effectLst/>
              </a:rPr>
              <a:t>When to Use ZGC</a:t>
            </a:r>
            <a:endParaRPr lang="en-IN" dirty="0"/>
          </a:p>
        </p:txBody>
      </p:sp>
      <p:graphicFrame>
        <p:nvGraphicFramePr>
          <p:cNvPr id="4" name="Content Placeholder 3">
            <a:extLst>
              <a:ext uri="{FF2B5EF4-FFF2-40B4-BE49-F238E27FC236}">
                <a16:creationId xmlns:a16="http://schemas.microsoft.com/office/drawing/2014/main" id="{4B68C6FA-8B85-B117-C535-4033ED7C8237}"/>
              </a:ext>
            </a:extLst>
          </p:cNvPr>
          <p:cNvGraphicFramePr>
            <a:graphicFrameLocks noGrp="1"/>
          </p:cNvGraphicFramePr>
          <p:nvPr>
            <p:ph idx="1"/>
            <p:extLst>
              <p:ext uri="{D42A27DB-BD31-4B8C-83A1-F6EECF244321}">
                <p14:modId xmlns:p14="http://schemas.microsoft.com/office/powerpoint/2010/main" val="3529579128"/>
              </p:ext>
            </p:extLst>
          </p:nvPr>
        </p:nvGraphicFramePr>
        <p:xfrm>
          <a:off x="914400" y="1731963"/>
          <a:ext cx="10353674" cy="1572260"/>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4152322289"/>
                    </a:ext>
                  </a:extLst>
                </a:gridCol>
                <a:gridCol w="5176837">
                  <a:extLst>
                    <a:ext uri="{9D8B030D-6E8A-4147-A177-3AD203B41FA5}">
                      <a16:colId xmlns:a16="http://schemas.microsoft.com/office/drawing/2014/main" val="1082724367"/>
                    </a:ext>
                  </a:extLst>
                </a:gridCol>
              </a:tblGrid>
              <a:tr h="370840">
                <a:tc>
                  <a:txBody>
                    <a:bodyPr/>
                    <a:lstStyle/>
                    <a:p>
                      <a:pPr>
                        <a:lnSpc>
                          <a:spcPct val="107000"/>
                        </a:lnSpc>
                        <a:spcAft>
                          <a:spcPts val="800"/>
                        </a:spcAft>
                        <a:buNone/>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Ideal For</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400" b="1" kern="100">
                          <a:effectLst/>
                          <a:latin typeface="Calibri" panose="020F0502020204030204" pitchFamily="34" charset="0"/>
                          <a:ea typeface="Calibri" panose="020F0502020204030204" pitchFamily="34" charset="0"/>
                          <a:cs typeface="Times New Roman" panose="02020603050405020304" pitchFamily="18" charset="0"/>
                        </a:rPr>
                        <a:t>Avoid If</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504433755"/>
                  </a:ext>
                </a:extLst>
              </a:tr>
              <a:tr h="370840">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Large heaps (GBs to TBs)</a:t>
                      </a: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Small heaps (&lt;1GB)</a:t>
                      </a:r>
                    </a:p>
                  </a:txBody>
                  <a:tcPr marL="9525" marR="9525" marT="9525" marB="9525" anchor="ctr"/>
                </a:tc>
                <a:extLst>
                  <a:ext uri="{0D108BD9-81ED-4DB2-BD59-A6C34878D82A}">
                    <a16:rowId xmlns:a16="http://schemas.microsoft.com/office/drawing/2014/main" val="3737532581"/>
                  </a:ext>
                </a:extLst>
              </a:tr>
              <a:tr h="370840">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Low-latency applications</a:t>
                      </a: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Single-core systems</a:t>
                      </a:r>
                    </a:p>
                  </a:txBody>
                  <a:tcPr marL="9525" marR="9525" marT="9525" marB="9525" anchor="ctr"/>
                </a:tc>
                <a:extLst>
                  <a:ext uri="{0D108BD9-81ED-4DB2-BD59-A6C34878D82A}">
                    <a16:rowId xmlns:a16="http://schemas.microsoft.com/office/drawing/2014/main" val="3131248040"/>
                  </a:ext>
                </a:extLst>
              </a:tr>
              <a:tr h="370840">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Cloud platforms, real-time apps</a:t>
                      </a:r>
                    </a:p>
                  </a:txBody>
                  <a:tcPr marL="9525" marR="9525" marT="9525" marB="9525" anchor="ctr"/>
                </a:tc>
                <a:tc>
                  <a:txBody>
                    <a:bodyPr/>
                    <a:lstStyle/>
                    <a:p>
                      <a:pPr>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Memory-constrained environments</a:t>
                      </a:r>
                    </a:p>
                  </a:txBody>
                  <a:tcPr marL="9525" marR="9525" marT="9525" marB="9525" anchor="ctr"/>
                </a:tc>
                <a:extLst>
                  <a:ext uri="{0D108BD9-81ED-4DB2-BD59-A6C34878D82A}">
                    <a16:rowId xmlns:a16="http://schemas.microsoft.com/office/drawing/2014/main" val="1600351082"/>
                  </a:ext>
                </a:extLst>
              </a:tr>
            </a:tbl>
          </a:graphicData>
        </a:graphic>
      </p:graphicFrame>
    </p:spTree>
    <p:extLst>
      <p:ext uri="{BB962C8B-B14F-4D97-AF65-F5344CB8AC3E}">
        <p14:creationId xmlns:p14="http://schemas.microsoft.com/office/powerpoint/2010/main" val="36549992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0ADA8-EF41-937A-7A3E-946B2BEC1433}"/>
              </a:ext>
            </a:extLst>
          </p:cNvPr>
          <p:cNvSpPr>
            <a:spLocks noGrp="1"/>
          </p:cNvSpPr>
          <p:nvPr>
            <p:ph type="title"/>
          </p:nvPr>
        </p:nvSpPr>
        <p:spPr/>
        <p:txBody>
          <a:bodyPr>
            <a:normAutofit fontScale="90000"/>
          </a:bodyPr>
          <a:lstStyle/>
          <a:p>
            <a:r>
              <a:rPr lang="en-US" dirty="0"/>
              <a:t> Shenandoah GC?</a:t>
            </a:r>
            <a:br>
              <a:rPr lang="en-US" dirty="0"/>
            </a:br>
            <a:endParaRPr lang="en-IN" dirty="0"/>
          </a:p>
        </p:txBody>
      </p:sp>
      <p:sp>
        <p:nvSpPr>
          <p:cNvPr id="3" name="Content Placeholder 2">
            <a:extLst>
              <a:ext uri="{FF2B5EF4-FFF2-40B4-BE49-F238E27FC236}">
                <a16:creationId xmlns:a16="http://schemas.microsoft.com/office/drawing/2014/main" id="{C683FC31-DBE4-240E-689E-1D73DFC34F87}"/>
              </a:ext>
            </a:extLst>
          </p:cNvPr>
          <p:cNvSpPr>
            <a:spLocks noGrp="1"/>
          </p:cNvSpPr>
          <p:nvPr>
            <p:ph idx="1"/>
          </p:nvPr>
        </p:nvSpPr>
        <p:spPr/>
        <p:txBody>
          <a:bodyPr/>
          <a:lstStyle/>
          <a:p>
            <a:r>
              <a:rPr lang="en-US" dirty="0"/>
              <a:t>Java’s low-pause, concurrent GC designed for responsiveness and scalability. </a:t>
            </a:r>
          </a:p>
          <a:p>
            <a:r>
              <a:rPr lang="en-US" dirty="0"/>
              <a:t>Especially relevant if you're exploring alternatives to G1 or ZGC for latency-sensitive applications. </a:t>
            </a:r>
          </a:p>
          <a:p>
            <a:r>
              <a:rPr lang="en-US" b="1" dirty="0"/>
              <a:t>Shenandoah</a:t>
            </a:r>
            <a:r>
              <a:rPr lang="en-US" dirty="0"/>
              <a:t> is a </a:t>
            </a:r>
            <a:r>
              <a:rPr lang="en-US" b="1" dirty="0"/>
              <a:t>region-based, concurrent, compacting GC</a:t>
            </a:r>
            <a:r>
              <a:rPr lang="en-US" dirty="0"/>
              <a:t> introduced in </a:t>
            </a:r>
            <a:r>
              <a:rPr lang="en-US" b="1" dirty="0"/>
              <a:t>Java 12</a:t>
            </a:r>
            <a:r>
              <a:rPr lang="en-US" dirty="0"/>
              <a:t> and supported in OpenJDK 8, 11, 17, and beyond. </a:t>
            </a:r>
          </a:p>
          <a:p>
            <a:r>
              <a:rPr lang="en-US" dirty="0"/>
              <a:t>Core goal is to </a:t>
            </a:r>
            <a:r>
              <a:rPr lang="en-US" b="1" dirty="0"/>
              <a:t>keep pause times low and predictable</a:t>
            </a:r>
            <a:r>
              <a:rPr lang="en-US" dirty="0"/>
              <a:t>, regardless of heap size—even up to hundreds of GB.</a:t>
            </a:r>
          </a:p>
          <a:p>
            <a:r>
              <a:rPr lang="en-US" dirty="0"/>
              <a:t>Unlike traditional collectors, Shenandoah performs </a:t>
            </a:r>
            <a:r>
              <a:rPr lang="en-US" b="1" dirty="0"/>
              <a:t>object relocation and compaction concurrently</a:t>
            </a:r>
            <a:r>
              <a:rPr lang="en-US" dirty="0"/>
              <a:t> with application threads, avoiding long stop-the-world (STW) pauses.</a:t>
            </a:r>
          </a:p>
          <a:p>
            <a:endParaRPr lang="en-IN" dirty="0"/>
          </a:p>
        </p:txBody>
      </p:sp>
    </p:spTree>
    <p:extLst>
      <p:ext uri="{BB962C8B-B14F-4D97-AF65-F5344CB8AC3E}">
        <p14:creationId xmlns:p14="http://schemas.microsoft.com/office/powerpoint/2010/main" val="11671331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E4973-5FE8-1FA7-D944-E395954893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6343D8-5E94-C827-6C7F-A97789FB91C4}"/>
              </a:ext>
            </a:extLst>
          </p:cNvPr>
          <p:cNvSpPr>
            <a:spLocks noGrp="1"/>
          </p:cNvSpPr>
          <p:nvPr>
            <p:ph type="title"/>
          </p:nvPr>
        </p:nvSpPr>
        <p:spPr/>
        <p:txBody>
          <a:bodyPr>
            <a:normAutofit/>
          </a:bodyPr>
          <a:lstStyle/>
          <a:p>
            <a:r>
              <a:rPr lang="en-US" b="1" i="0" dirty="0">
                <a:solidFill>
                  <a:srgbClr val="E2E2E5"/>
                </a:solidFill>
                <a:effectLst/>
                <a:latin typeface="Google Sans Text"/>
              </a:rPr>
              <a:t>Garbage Collection Algorithms</a:t>
            </a:r>
            <a:endParaRPr lang="en-IN" dirty="0"/>
          </a:p>
        </p:txBody>
      </p:sp>
      <p:sp>
        <p:nvSpPr>
          <p:cNvPr id="3" name="Content Placeholder 2">
            <a:extLst>
              <a:ext uri="{FF2B5EF4-FFF2-40B4-BE49-F238E27FC236}">
                <a16:creationId xmlns:a16="http://schemas.microsoft.com/office/drawing/2014/main" id="{949256B8-64C7-EFE4-B955-CD978F1696B7}"/>
              </a:ext>
            </a:extLst>
          </p:cNvPr>
          <p:cNvSpPr>
            <a:spLocks noGrp="1"/>
          </p:cNvSpPr>
          <p:nvPr>
            <p:ph idx="1"/>
          </p:nvPr>
        </p:nvSpPr>
        <p:spPr/>
        <p:txBody>
          <a:bodyPr/>
          <a:lstStyle/>
          <a:p>
            <a:pPr>
              <a:lnSpc>
                <a:spcPts val="1500"/>
              </a:lnSpc>
              <a:spcAft>
                <a:spcPts val="225"/>
              </a:spcAft>
            </a:pPr>
            <a:r>
              <a:rPr lang="en-IN" b="1" i="0" dirty="0">
                <a:solidFill>
                  <a:srgbClr val="E2E2E5"/>
                </a:solidFill>
                <a:effectLst/>
                <a:latin typeface="Google Sans Text"/>
              </a:rPr>
              <a:t>Shenandoah GC:</a:t>
            </a:r>
            <a:endParaRPr lang="en-IN" b="0" i="0" dirty="0">
              <a:solidFill>
                <a:srgbClr val="E2E2E5"/>
              </a:solidFill>
              <a:effectLst/>
              <a:latin typeface="Google Sans Text"/>
            </a:endParaRPr>
          </a:p>
          <a:p>
            <a:pPr marL="742950" lvl="1" indent="-285750">
              <a:lnSpc>
                <a:spcPts val="1500"/>
              </a:lnSpc>
              <a:spcAft>
                <a:spcPts val="225"/>
              </a:spcAft>
            </a:pPr>
            <a:r>
              <a:rPr lang="en-IN" b="0" i="0" dirty="0">
                <a:solidFill>
                  <a:srgbClr val="E2E2E5"/>
                </a:solidFill>
                <a:effectLst/>
                <a:latin typeface="Google Sans Text"/>
              </a:rPr>
              <a:t>Also prioritizes extremely low pause times, introduced from Java 12.</a:t>
            </a:r>
          </a:p>
          <a:p>
            <a:pPr marL="742950" lvl="1" indent="-285750">
              <a:lnSpc>
                <a:spcPts val="1500"/>
              </a:lnSpc>
              <a:spcAft>
                <a:spcPts val="225"/>
              </a:spcAft>
            </a:pPr>
            <a:r>
              <a:rPr lang="en-IN" b="0" i="0" dirty="0">
                <a:solidFill>
                  <a:srgbClr val="E2E2E5"/>
                </a:solidFill>
                <a:effectLst/>
                <a:latin typeface="Google Sans Text"/>
              </a:rPr>
              <a:t>Performs most of the operations concurrently.</a:t>
            </a:r>
          </a:p>
          <a:p>
            <a:pPr marL="742950" lvl="1" indent="-285750">
              <a:lnSpc>
                <a:spcPts val="1500"/>
              </a:lnSpc>
              <a:spcAft>
                <a:spcPts val="225"/>
              </a:spcAft>
            </a:pPr>
            <a:r>
              <a:rPr lang="en-IN" b="0" i="0" dirty="0" err="1">
                <a:solidFill>
                  <a:srgbClr val="E2E2E5"/>
                </a:solidFill>
                <a:effectLst/>
                <a:latin typeface="DM Mono" panose="020B0509040201040103" pitchFamily="49" charset="0"/>
              </a:rPr>
              <a:t>UseShenandoahGC</a:t>
            </a:r>
            <a:r>
              <a:rPr lang="en-IN" b="0" i="0" dirty="0">
                <a:solidFill>
                  <a:srgbClr val="E2E2E5"/>
                </a:solidFill>
                <a:effectLst/>
                <a:latin typeface="Google Sans Text"/>
              </a:rPr>
              <a:t> flag to enable.</a:t>
            </a:r>
          </a:p>
          <a:p>
            <a:pPr algn="l">
              <a:lnSpc>
                <a:spcPts val="1500"/>
              </a:lnSpc>
              <a:spcAft>
                <a:spcPts val="225"/>
              </a:spcAft>
            </a:pPr>
            <a:r>
              <a:rPr lang="en-US" b="1" i="0" dirty="0">
                <a:solidFill>
                  <a:srgbClr val="E2E2E5"/>
                </a:solidFill>
                <a:effectLst/>
                <a:latin typeface="Google Sans Text"/>
              </a:rPr>
              <a:t>(</a:t>
            </a:r>
            <a:r>
              <a:rPr lang="en-US" b="1" i="0" dirty="0">
                <a:solidFill>
                  <a:srgbClr val="E2E2E5"/>
                </a:solidFill>
                <a:effectLst/>
                <a:latin typeface="DM Mono" panose="020B0509040201040103" pitchFamily="49" charset="0"/>
              </a:rPr>
              <a:t>-XX:+</a:t>
            </a:r>
            <a:r>
              <a:rPr lang="en-US" b="1" i="0" dirty="0" err="1">
                <a:solidFill>
                  <a:srgbClr val="E2E2E5"/>
                </a:solidFill>
                <a:effectLst/>
                <a:latin typeface="DM Mono" panose="020B0509040201040103" pitchFamily="49" charset="0"/>
              </a:rPr>
              <a:t>UseShenandoahGC</a:t>
            </a:r>
            <a:r>
              <a:rPr lang="en-US" b="1" i="0" dirty="0">
                <a:solidFill>
                  <a:srgbClr val="E2E2E5"/>
                </a:solidFill>
                <a:effectLst/>
                <a:latin typeface="Google Sans Text"/>
              </a:rPr>
              <a:t>):</a:t>
            </a:r>
            <a:r>
              <a:rPr lang="en-US" b="0" i="0" dirty="0">
                <a:solidFill>
                  <a:srgbClr val="E2E2E5"/>
                </a:solidFill>
                <a:effectLst/>
                <a:latin typeface="Google Sans Text"/>
              </a:rPr>
              <a:t> (Available from Java 12)</a:t>
            </a:r>
          </a:p>
          <a:p>
            <a:pPr algn="l">
              <a:lnSpc>
                <a:spcPts val="1500"/>
              </a:lnSpc>
              <a:spcAft>
                <a:spcPts val="225"/>
              </a:spcAft>
              <a:buFont typeface="Arial" panose="020B0604020202020204" pitchFamily="34" charset="0"/>
              <a:buChar char="•"/>
            </a:pPr>
            <a:r>
              <a:rPr lang="en-US" b="0" i="1" dirty="0">
                <a:solidFill>
                  <a:srgbClr val="E2E2E5"/>
                </a:solidFill>
                <a:effectLst/>
                <a:latin typeface="Google Sans Text"/>
              </a:rPr>
              <a:t>Use Case:</a:t>
            </a:r>
            <a:r>
              <a:rPr lang="en-US" b="0" i="0" dirty="0">
                <a:solidFill>
                  <a:srgbClr val="E2E2E5"/>
                </a:solidFill>
                <a:effectLst/>
                <a:latin typeface="Google Sans Text"/>
              </a:rPr>
              <a:t> Another low-pause-time GC, similar in intent to ZGC, for applications with very strict latency requirements, even with large heaps.</a:t>
            </a:r>
          </a:p>
          <a:p>
            <a:pPr algn="l">
              <a:lnSpc>
                <a:spcPts val="1500"/>
              </a:lnSpc>
              <a:spcAft>
                <a:spcPts val="225"/>
              </a:spcAft>
              <a:buFont typeface="Arial" panose="020B0604020202020204" pitchFamily="34" charset="0"/>
              <a:buChar char="•"/>
            </a:pPr>
            <a:r>
              <a:rPr lang="en-US" b="0" i="1" dirty="0">
                <a:solidFill>
                  <a:srgbClr val="E2E2E5"/>
                </a:solidFill>
                <a:effectLst/>
                <a:latin typeface="Google Sans Text"/>
              </a:rPr>
              <a:t>Pros:</a:t>
            </a:r>
            <a:r>
              <a:rPr lang="en-US" b="0" i="0" dirty="0">
                <a:solidFill>
                  <a:srgbClr val="E2E2E5"/>
                </a:solidFill>
                <a:effectLst/>
                <a:latin typeface="Google Sans Text"/>
              </a:rPr>
              <a:t> Very low pause times, high degree of concurrency.</a:t>
            </a:r>
          </a:p>
          <a:p>
            <a:pPr algn="l">
              <a:lnSpc>
                <a:spcPts val="1500"/>
              </a:lnSpc>
              <a:spcAft>
                <a:spcPts val="225"/>
              </a:spcAft>
              <a:buFont typeface="Arial" panose="020B0604020202020204" pitchFamily="34" charset="0"/>
              <a:buChar char="•"/>
            </a:pPr>
            <a:r>
              <a:rPr lang="en-US" b="0" i="1" dirty="0">
                <a:solidFill>
                  <a:srgbClr val="E2E2E5"/>
                </a:solidFill>
                <a:effectLst/>
                <a:latin typeface="Google Sans Text"/>
              </a:rPr>
              <a:t>Cons:</a:t>
            </a:r>
            <a:r>
              <a:rPr lang="en-US" b="0" i="0" dirty="0">
                <a:solidFill>
                  <a:srgbClr val="E2E2E5"/>
                </a:solidFill>
                <a:effectLst/>
                <a:latin typeface="Google Sans Text"/>
              </a:rPr>
              <a:t> Can be resource-intensive, relatively new.</a:t>
            </a:r>
          </a:p>
          <a:p>
            <a:pPr marL="365850" indent="-285750">
              <a:lnSpc>
                <a:spcPts val="1500"/>
              </a:lnSpc>
              <a:spcAft>
                <a:spcPts val="225"/>
              </a:spcAft>
            </a:pPr>
            <a:endParaRPr lang="en-IN" b="0" i="0" dirty="0">
              <a:solidFill>
                <a:srgbClr val="E2E2E5"/>
              </a:solidFill>
              <a:effectLst/>
              <a:latin typeface="Google Sans Text"/>
            </a:endParaRPr>
          </a:p>
          <a:p>
            <a:endParaRPr lang="en-IN" dirty="0"/>
          </a:p>
        </p:txBody>
      </p:sp>
    </p:spTree>
    <p:extLst>
      <p:ext uri="{BB962C8B-B14F-4D97-AF65-F5344CB8AC3E}">
        <p14:creationId xmlns:p14="http://schemas.microsoft.com/office/powerpoint/2010/main" val="5889761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7B0F5-23C7-5881-1823-35BD01471ABF}"/>
              </a:ext>
            </a:extLst>
          </p:cNvPr>
          <p:cNvSpPr>
            <a:spLocks noGrp="1"/>
          </p:cNvSpPr>
          <p:nvPr>
            <p:ph type="title"/>
          </p:nvPr>
        </p:nvSpPr>
        <p:spPr/>
        <p:txBody>
          <a:bodyPr>
            <a:normAutofit/>
          </a:bodyPr>
          <a:lstStyle/>
          <a:p>
            <a:r>
              <a:rPr lang="en-IN" b="1" dirty="0">
                <a:effectLst/>
              </a:rPr>
              <a:t>Key Characteristics</a:t>
            </a:r>
            <a:endParaRPr lang="en-IN" dirty="0"/>
          </a:p>
        </p:txBody>
      </p:sp>
      <p:graphicFrame>
        <p:nvGraphicFramePr>
          <p:cNvPr id="4" name="Content Placeholder 3">
            <a:extLst>
              <a:ext uri="{FF2B5EF4-FFF2-40B4-BE49-F238E27FC236}">
                <a16:creationId xmlns:a16="http://schemas.microsoft.com/office/drawing/2014/main" id="{BEFA0473-8E6D-07CA-B360-C68BBAD8337F}"/>
              </a:ext>
            </a:extLst>
          </p:cNvPr>
          <p:cNvGraphicFramePr>
            <a:graphicFrameLocks noGrp="1"/>
          </p:cNvGraphicFramePr>
          <p:nvPr>
            <p:ph idx="1"/>
            <p:extLst>
              <p:ext uri="{D42A27DB-BD31-4B8C-83A1-F6EECF244321}">
                <p14:modId xmlns:p14="http://schemas.microsoft.com/office/powerpoint/2010/main" val="3994139731"/>
              </p:ext>
            </p:extLst>
          </p:nvPr>
        </p:nvGraphicFramePr>
        <p:xfrm>
          <a:off x="914400" y="1731963"/>
          <a:ext cx="10353674" cy="5099561"/>
        </p:xfrm>
        <a:graphic>
          <a:graphicData uri="http://schemas.openxmlformats.org/drawingml/2006/table">
            <a:tbl>
              <a:tblPr firstRow="1" bandRow="1">
                <a:tableStyleId>{5C22544A-7EE6-4342-B048-85BDC9FD1C3A}</a:tableStyleId>
              </a:tblPr>
              <a:tblGrid>
                <a:gridCol w="5176837">
                  <a:extLst>
                    <a:ext uri="{9D8B030D-6E8A-4147-A177-3AD203B41FA5}">
                      <a16:colId xmlns:a16="http://schemas.microsoft.com/office/drawing/2014/main" val="3758150454"/>
                    </a:ext>
                  </a:extLst>
                </a:gridCol>
                <a:gridCol w="5176837">
                  <a:extLst>
                    <a:ext uri="{9D8B030D-6E8A-4147-A177-3AD203B41FA5}">
                      <a16:colId xmlns:a16="http://schemas.microsoft.com/office/drawing/2014/main" val="998455748"/>
                    </a:ext>
                  </a:extLst>
                </a:gridCol>
              </a:tblGrid>
              <a:tr h="370840">
                <a:tc>
                  <a:txBody>
                    <a:bodyPr/>
                    <a:lstStyle/>
                    <a:p>
                      <a:pPr>
                        <a:lnSpc>
                          <a:spcPct val="107000"/>
                        </a:lnSpc>
                        <a:spcAft>
                          <a:spcPts val="800"/>
                        </a:spcAft>
                        <a:buNone/>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Feature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400" b="1" kern="100">
                          <a:effectLst/>
                          <a:latin typeface="Calibri" panose="020F0502020204030204" pitchFamily="34" charset="0"/>
                          <a:ea typeface="Calibri" panose="020F0502020204030204" pitchFamily="34" charset="0"/>
                          <a:cs typeface="Times New Roman" panose="02020603050405020304" pitchFamily="18" charset="0"/>
                        </a:rPr>
                        <a:t>Description</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50576720"/>
                  </a:ext>
                </a:extLst>
              </a:tr>
              <a:tr h="370840">
                <a:tc>
                  <a:txBody>
                    <a:bodyPr/>
                    <a:lstStyle/>
                    <a:p>
                      <a:pPr>
                        <a:lnSpc>
                          <a:spcPct val="107000"/>
                        </a:lnSpc>
                        <a:spcAft>
                          <a:spcPts val="800"/>
                        </a:spcAft>
                        <a:buNone/>
                      </a:pPr>
                      <a:r>
                        <a:rPr lang="en-IN" sz="2400" b="1" kern="100">
                          <a:effectLst/>
                          <a:latin typeface="Calibri" panose="020F0502020204030204" pitchFamily="34" charset="0"/>
                          <a:ea typeface="Calibri" panose="020F0502020204030204" pitchFamily="34" charset="0"/>
                          <a:cs typeface="Times New Roman" panose="02020603050405020304" pitchFamily="18" charset="0"/>
                        </a:rPr>
                        <a:t>Concurrent Compaction</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Moves objects while app threads run, reducing fragmentation</a:t>
                      </a:r>
                    </a:p>
                  </a:txBody>
                  <a:tcPr marL="9525" marR="9525" marT="9525" marB="9525" anchor="ctr"/>
                </a:tc>
                <a:extLst>
                  <a:ext uri="{0D108BD9-81ED-4DB2-BD59-A6C34878D82A}">
                    <a16:rowId xmlns:a16="http://schemas.microsoft.com/office/drawing/2014/main" val="2126639650"/>
                  </a:ext>
                </a:extLst>
              </a:tr>
              <a:tr h="370840">
                <a:tc>
                  <a:txBody>
                    <a:bodyPr/>
                    <a:lstStyle/>
                    <a:p>
                      <a:pPr>
                        <a:lnSpc>
                          <a:spcPct val="107000"/>
                        </a:lnSpc>
                        <a:spcAft>
                          <a:spcPts val="800"/>
                        </a:spcAft>
                        <a:buNone/>
                      </a:pPr>
                      <a:r>
                        <a:rPr lang="en-IN" sz="2400" b="1" kern="100">
                          <a:effectLst/>
                          <a:latin typeface="Calibri" panose="020F0502020204030204" pitchFamily="34" charset="0"/>
                          <a:ea typeface="Calibri" panose="020F0502020204030204" pitchFamily="34" charset="0"/>
                          <a:cs typeface="Times New Roman" panose="02020603050405020304" pitchFamily="18" charset="0"/>
                        </a:rPr>
                        <a:t>Region-Based Heap</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Heap divided into equal-sized regions (like G1)</a:t>
                      </a:r>
                    </a:p>
                  </a:txBody>
                  <a:tcPr marL="9525" marR="9525" marT="9525" marB="9525" anchor="ctr"/>
                </a:tc>
                <a:extLst>
                  <a:ext uri="{0D108BD9-81ED-4DB2-BD59-A6C34878D82A}">
                    <a16:rowId xmlns:a16="http://schemas.microsoft.com/office/drawing/2014/main" val="235247415"/>
                  </a:ext>
                </a:extLst>
              </a:tr>
              <a:tr h="370840">
                <a:tc>
                  <a:txBody>
                    <a:bodyPr/>
                    <a:lstStyle/>
                    <a:p>
                      <a:pPr>
                        <a:lnSpc>
                          <a:spcPct val="107000"/>
                        </a:lnSpc>
                        <a:spcAft>
                          <a:spcPts val="800"/>
                        </a:spcAft>
                        <a:buNone/>
                      </a:pPr>
                      <a:r>
                        <a:rPr lang="en-IN" sz="2400" b="1" kern="100">
                          <a:effectLst/>
                          <a:latin typeface="Calibri" panose="020F0502020204030204" pitchFamily="34" charset="0"/>
                          <a:ea typeface="Calibri" panose="020F0502020204030204" pitchFamily="34" charset="0"/>
                          <a:cs typeface="Times New Roman" panose="02020603050405020304" pitchFamily="18" charset="0"/>
                        </a:rPr>
                        <a:t>Non-Generational</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No Young/Old gen split (though generational mode is emerging)</a:t>
                      </a:r>
                    </a:p>
                  </a:txBody>
                  <a:tcPr marL="9525" marR="9525" marT="9525" marB="9525" anchor="ctr"/>
                </a:tc>
                <a:extLst>
                  <a:ext uri="{0D108BD9-81ED-4DB2-BD59-A6C34878D82A}">
                    <a16:rowId xmlns:a16="http://schemas.microsoft.com/office/drawing/2014/main" val="1391016522"/>
                  </a:ext>
                </a:extLst>
              </a:tr>
              <a:tr h="370840">
                <a:tc>
                  <a:txBody>
                    <a:bodyPr/>
                    <a:lstStyle/>
                    <a:p>
                      <a:pPr>
                        <a:lnSpc>
                          <a:spcPct val="107000"/>
                        </a:lnSpc>
                        <a:spcAft>
                          <a:spcPts val="800"/>
                        </a:spcAft>
                        <a:buNone/>
                      </a:pPr>
                      <a:r>
                        <a:rPr lang="en-IN" sz="2400" b="1" kern="100">
                          <a:effectLst/>
                          <a:latin typeface="Calibri" panose="020F0502020204030204" pitchFamily="34" charset="0"/>
                          <a:ea typeface="Calibri" panose="020F0502020204030204" pitchFamily="34" charset="0"/>
                          <a:cs typeface="Times New Roman" panose="02020603050405020304" pitchFamily="18" charset="0"/>
                        </a:rPr>
                        <a:t>Brooks Pointer</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Indirection pointer added to each object for safe relocation</a:t>
                      </a:r>
                    </a:p>
                  </a:txBody>
                  <a:tcPr marL="9525" marR="9525" marT="9525" marB="9525" anchor="ctr"/>
                </a:tc>
                <a:extLst>
                  <a:ext uri="{0D108BD9-81ED-4DB2-BD59-A6C34878D82A}">
                    <a16:rowId xmlns:a16="http://schemas.microsoft.com/office/drawing/2014/main" val="2323219026"/>
                  </a:ext>
                </a:extLst>
              </a:tr>
              <a:tr h="370840">
                <a:tc>
                  <a:txBody>
                    <a:bodyPr/>
                    <a:lstStyle/>
                    <a:p>
                      <a:pPr>
                        <a:lnSpc>
                          <a:spcPct val="107000"/>
                        </a:lnSpc>
                        <a:spcAft>
                          <a:spcPts val="800"/>
                        </a:spcAft>
                        <a:buNone/>
                      </a:pPr>
                      <a:r>
                        <a:rPr lang="en-IN" sz="2400" b="1" kern="100">
                          <a:effectLst/>
                          <a:latin typeface="Calibri" panose="020F0502020204030204" pitchFamily="34" charset="0"/>
                          <a:ea typeface="Calibri" panose="020F0502020204030204" pitchFamily="34" charset="0"/>
                          <a:cs typeface="Times New Roman" panose="02020603050405020304" pitchFamily="18" charset="0"/>
                        </a:rPr>
                        <a:t>SATB Marking</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Snapshot-at-the-beginning algorithm for concurrent marking</a:t>
                      </a:r>
                    </a:p>
                  </a:txBody>
                  <a:tcPr marL="9525" marR="9525" marT="9525" marB="9525" anchor="ctr"/>
                </a:tc>
                <a:extLst>
                  <a:ext uri="{0D108BD9-81ED-4DB2-BD59-A6C34878D82A}">
                    <a16:rowId xmlns:a16="http://schemas.microsoft.com/office/drawing/2014/main" val="494959135"/>
                  </a:ext>
                </a:extLst>
              </a:tr>
              <a:tr h="370840">
                <a:tc>
                  <a:txBody>
                    <a:bodyPr/>
                    <a:lstStyle/>
                    <a:p>
                      <a:pPr>
                        <a:lnSpc>
                          <a:spcPct val="107000"/>
                        </a:lnSpc>
                        <a:spcAft>
                          <a:spcPts val="800"/>
                        </a:spcAft>
                        <a:buNone/>
                      </a:pPr>
                      <a:r>
                        <a:rPr lang="en-IN" sz="2400" b="1" kern="100">
                          <a:effectLst/>
                          <a:latin typeface="Calibri" panose="020F0502020204030204" pitchFamily="34" charset="0"/>
                          <a:ea typeface="Calibri" panose="020F0502020204030204" pitchFamily="34" charset="0"/>
                          <a:cs typeface="Times New Roman" panose="02020603050405020304" pitchFamily="18" charset="0"/>
                        </a:rPr>
                        <a:t>Multiple Barriers</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Uses read/write/SATB barriers to maintain heap consistency</a:t>
                      </a:r>
                    </a:p>
                  </a:txBody>
                  <a:tcPr marL="9525" marR="9525" marT="9525" marB="9525" anchor="ctr"/>
                </a:tc>
                <a:extLst>
                  <a:ext uri="{0D108BD9-81ED-4DB2-BD59-A6C34878D82A}">
                    <a16:rowId xmlns:a16="http://schemas.microsoft.com/office/drawing/2014/main" val="3362565696"/>
                  </a:ext>
                </a:extLst>
              </a:tr>
            </a:tbl>
          </a:graphicData>
        </a:graphic>
      </p:graphicFrame>
    </p:spTree>
    <p:extLst>
      <p:ext uri="{BB962C8B-B14F-4D97-AF65-F5344CB8AC3E}">
        <p14:creationId xmlns:p14="http://schemas.microsoft.com/office/powerpoint/2010/main" val="19461047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E1ADF-134E-8222-C2CB-2F6C39ACEE24}"/>
              </a:ext>
            </a:extLst>
          </p:cNvPr>
          <p:cNvSpPr>
            <a:spLocks noGrp="1"/>
          </p:cNvSpPr>
          <p:nvPr>
            <p:ph type="title"/>
          </p:nvPr>
        </p:nvSpPr>
        <p:spPr/>
        <p:txBody>
          <a:bodyPr>
            <a:normAutofit/>
          </a:bodyPr>
          <a:lstStyle/>
          <a:p>
            <a:r>
              <a:rPr lang="en-IN" b="1" dirty="0">
                <a:effectLst/>
              </a:rPr>
              <a:t>GC Phases</a:t>
            </a:r>
            <a:endParaRPr lang="en-IN" dirty="0"/>
          </a:p>
        </p:txBody>
      </p:sp>
      <p:sp>
        <p:nvSpPr>
          <p:cNvPr id="3" name="Content Placeholder 2">
            <a:extLst>
              <a:ext uri="{FF2B5EF4-FFF2-40B4-BE49-F238E27FC236}">
                <a16:creationId xmlns:a16="http://schemas.microsoft.com/office/drawing/2014/main" id="{C28FE263-A4E8-45A8-336D-2BC22E77A4B8}"/>
              </a:ext>
            </a:extLst>
          </p:cNvPr>
          <p:cNvSpPr>
            <a:spLocks noGrp="1"/>
          </p:cNvSpPr>
          <p:nvPr>
            <p:ph idx="1"/>
          </p:nvPr>
        </p:nvSpPr>
        <p:spPr/>
        <p:txBody>
          <a:bodyPr>
            <a:normAutofit lnSpcReduction="10000"/>
          </a:bodyPr>
          <a:lstStyle/>
          <a:p>
            <a:r>
              <a:rPr lang="en-IN" dirty="0">
                <a:effectLst/>
              </a:rPr>
              <a:t>Shenandoah’s collection cycle includes:</a:t>
            </a:r>
          </a:p>
          <a:p>
            <a:pPr lvl="0"/>
            <a:r>
              <a:rPr lang="en-IN" b="1" dirty="0">
                <a:effectLst/>
              </a:rPr>
              <a:t>Marking Phase</a:t>
            </a:r>
            <a:endParaRPr lang="en-IN" dirty="0">
              <a:effectLst/>
            </a:endParaRPr>
          </a:p>
          <a:p>
            <a:pPr lvl="1"/>
            <a:r>
              <a:rPr lang="en-IN" dirty="0">
                <a:effectLst/>
              </a:rPr>
              <a:t>Identifies live objects using SATB</a:t>
            </a:r>
          </a:p>
          <a:p>
            <a:pPr lvl="1"/>
            <a:r>
              <a:rPr lang="en-IN" dirty="0">
                <a:effectLst/>
              </a:rPr>
              <a:t>Mostly concurrent, with brief STW for </a:t>
            </a:r>
            <a:r>
              <a:rPr lang="en-IN" dirty="0" err="1">
                <a:effectLst/>
              </a:rPr>
              <a:t>init</a:t>
            </a:r>
            <a:r>
              <a:rPr lang="en-IN" dirty="0">
                <a:effectLst/>
              </a:rPr>
              <a:t>-mark and final-mark</a:t>
            </a:r>
          </a:p>
          <a:p>
            <a:pPr lvl="0"/>
            <a:r>
              <a:rPr lang="en-IN" b="1" dirty="0">
                <a:effectLst/>
              </a:rPr>
              <a:t>Evacuation Phase</a:t>
            </a:r>
            <a:endParaRPr lang="en-IN" dirty="0">
              <a:effectLst/>
            </a:endParaRPr>
          </a:p>
          <a:p>
            <a:pPr lvl="1"/>
            <a:r>
              <a:rPr lang="en-IN" dirty="0">
                <a:effectLst/>
              </a:rPr>
              <a:t>Moves live objects to compact memory</a:t>
            </a:r>
          </a:p>
          <a:p>
            <a:pPr lvl="1"/>
            <a:r>
              <a:rPr lang="en-IN" dirty="0">
                <a:effectLst/>
              </a:rPr>
              <a:t>Fully concurrent using Brooks pointers and barriers</a:t>
            </a:r>
          </a:p>
          <a:p>
            <a:pPr lvl="0"/>
            <a:r>
              <a:rPr lang="en-IN" b="1" dirty="0">
                <a:effectLst/>
              </a:rPr>
              <a:t>Reference Update Phase</a:t>
            </a:r>
            <a:endParaRPr lang="en-IN" dirty="0">
              <a:effectLst/>
            </a:endParaRPr>
          </a:p>
          <a:p>
            <a:pPr lvl="1"/>
            <a:r>
              <a:rPr lang="en-IN" dirty="0">
                <a:effectLst/>
              </a:rPr>
              <a:t>Updates references to relocated objects</a:t>
            </a:r>
          </a:p>
          <a:p>
            <a:pPr lvl="1"/>
            <a:r>
              <a:rPr lang="en-IN" dirty="0">
                <a:effectLst/>
              </a:rPr>
              <a:t>Mostly concurrent, with short STW for root updates</a:t>
            </a:r>
          </a:p>
          <a:p>
            <a:endParaRPr lang="en-IN" dirty="0"/>
          </a:p>
        </p:txBody>
      </p:sp>
    </p:spTree>
    <p:extLst>
      <p:ext uri="{BB962C8B-B14F-4D97-AF65-F5344CB8AC3E}">
        <p14:creationId xmlns:p14="http://schemas.microsoft.com/office/powerpoint/2010/main" val="2085198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66F66-3FFE-D9E0-A99F-C0B98B87D004}"/>
              </a:ext>
            </a:extLst>
          </p:cNvPr>
          <p:cNvSpPr>
            <a:spLocks noGrp="1"/>
          </p:cNvSpPr>
          <p:nvPr>
            <p:ph type="title"/>
          </p:nvPr>
        </p:nvSpPr>
        <p:spPr/>
        <p:txBody>
          <a:bodyPr/>
          <a:lstStyle/>
          <a:p>
            <a:r>
              <a:rPr lang="en-US" dirty="0">
                <a:effectLst/>
              </a:rPr>
              <a:t>Stack</a:t>
            </a:r>
            <a:endParaRPr lang="en-IN" dirty="0"/>
          </a:p>
        </p:txBody>
      </p:sp>
      <p:sp>
        <p:nvSpPr>
          <p:cNvPr id="3" name="Content Placeholder 2">
            <a:extLst>
              <a:ext uri="{FF2B5EF4-FFF2-40B4-BE49-F238E27FC236}">
                <a16:creationId xmlns:a16="http://schemas.microsoft.com/office/drawing/2014/main" id="{14A2E2A4-AC1E-1DEE-71B7-C9367CBFEF34}"/>
              </a:ext>
            </a:extLst>
          </p:cNvPr>
          <p:cNvSpPr>
            <a:spLocks noGrp="1"/>
          </p:cNvSpPr>
          <p:nvPr>
            <p:ph idx="1"/>
          </p:nvPr>
        </p:nvSpPr>
        <p:spPr/>
        <p:txBody>
          <a:bodyPr>
            <a:normAutofit lnSpcReduction="10000"/>
          </a:bodyPr>
          <a:lstStyle/>
          <a:p>
            <a:r>
              <a:rPr lang="en-US" dirty="0">
                <a:effectLst/>
              </a:rPr>
              <a:t> Stack: For Method Calls and Local Variables</a:t>
            </a:r>
          </a:p>
          <a:p>
            <a:r>
              <a:rPr lang="en-US" dirty="0">
                <a:effectLst/>
              </a:rPr>
              <a:t>Separate memory area used for method execution. Each thread has its own private Stack.</a:t>
            </a:r>
          </a:p>
          <a:p>
            <a:r>
              <a:rPr lang="en-US" b="1" dirty="0">
                <a:effectLst/>
              </a:rPr>
              <a:t>What's Allocated?</a:t>
            </a:r>
            <a:r>
              <a:rPr lang="en-US" dirty="0">
                <a:effectLst/>
              </a:rPr>
              <a:t> When a method is called, a new </a:t>
            </a:r>
            <a:r>
              <a:rPr lang="en-US" b="1" dirty="0">
                <a:effectLst/>
              </a:rPr>
              <a:t>Stack Frame</a:t>
            </a:r>
            <a:r>
              <a:rPr lang="en-US" dirty="0">
                <a:effectLst/>
              </a:rPr>
              <a:t> is pushed onto that thread's stack. This frame holds:</a:t>
            </a:r>
          </a:p>
          <a:p>
            <a:pPr lvl="1"/>
            <a:r>
              <a:rPr lang="en-US" b="1" dirty="0">
                <a:effectLst/>
              </a:rPr>
              <a:t>Local primitive variables</a:t>
            </a:r>
            <a:r>
              <a:rPr lang="en-US" dirty="0">
                <a:effectLst/>
              </a:rPr>
              <a:t> (like int, double, </a:t>
            </a:r>
            <a:r>
              <a:rPr lang="en-US" dirty="0" err="1">
                <a:effectLst/>
              </a:rPr>
              <a:t>boolean</a:t>
            </a:r>
            <a:r>
              <a:rPr lang="en-US" dirty="0">
                <a:effectLst/>
              </a:rPr>
              <a:t>).</a:t>
            </a:r>
          </a:p>
          <a:p>
            <a:pPr lvl="1"/>
            <a:r>
              <a:rPr lang="en-US" b="1" dirty="0">
                <a:effectLst/>
              </a:rPr>
              <a:t>References to objects</a:t>
            </a:r>
            <a:r>
              <a:rPr lang="en-US" dirty="0">
                <a:effectLst/>
              </a:rPr>
              <a:t> that are stored on the Heap.</a:t>
            </a:r>
          </a:p>
          <a:p>
            <a:r>
              <a:rPr lang="en-US" b="1" dirty="0">
                <a:effectLst/>
              </a:rPr>
              <a:t>Allocation Process:</a:t>
            </a:r>
            <a:r>
              <a:rPr lang="en-US" dirty="0">
                <a:effectLst/>
              </a:rPr>
              <a:t> Allocation on the stack is extremely simple and fast. </a:t>
            </a:r>
          </a:p>
          <a:p>
            <a:r>
              <a:rPr lang="en-US" dirty="0">
                <a:effectLst/>
              </a:rPr>
              <a:t>JVM simply moves a "stack pointer" up or down. </a:t>
            </a:r>
          </a:p>
          <a:p>
            <a:r>
              <a:rPr lang="en-US" dirty="0">
                <a:effectLst/>
              </a:rPr>
              <a:t>When a method finishes, its stack frame is popped off, and all the memory it used is instantly available again.</a:t>
            </a:r>
          </a:p>
          <a:p>
            <a:endParaRPr lang="en-IN" dirty="0"/>
          </a:p>
        </p:txBody>
      </p:sp>
    </p:spTree>
    <p:extLst>
      <p:ext uri="{BB962C8B-B14F-4D97-AF65-F5344CB8AC3E}">
        <p14:creationId xmlns:p14="http://schemas.microsoft.com/office/powerpoint/2010/main" val="36626552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3F765-1B20-A60A-97D8-A86D91919DF1}"/>
              </a:ext>
            </a:extLst>
          </p:cNvPr>
          <p:cNvSpPr>
            <a:spLocks noGrp="1"/>
          </p:cNvSpPr>
          <p:nvPr>
            <p:ph type="title"/>
          </p:nvPr>
        </p:nvSpPr>
        <p:spPr/>
        <p:txBody>
          <a:bodyPr>
            <a:normAutofit/>
          </a:bodyPr>
          <a:lstStyle/>
          <a:p>
            <a:r>
              <a:rPr lang="en-IN" b="1" dirty="0">
                <a:effectLst/>
              </a:rPr>
              <a:t>JVM Flags</a:t>
            </a:r>
            <a:endParaRPr lang="en-IN" dirty="0"/>
          </a:p>
        </p:txBody>
      </p:sp>
      <p:sp>
        <p:nvSpPr>
          <p:cNvPr id="3" name="Content Placeholder 2">
            <a:extLst>
              <a:ext uri="{FF2B5EF4-FFF2-40B4-BE49-F238E27FC236}">
                <a16:creationId xmlns:a16="http://schemas.microsoft.com/office/drawing/2014/main" id="{D5D410DF-AE28-AB02-9910-DB36826EC8B5}"/>
              </a:ext>
            </a:extLst>
          </p:cNvPr>
          <p:cNvSpPr>
            <a:spLocks noGrp="1"/>
          </p:cNvSpPr>
          <p:nvPr>
            <p:ph idx="1"/>
          </p:nvPr>
        </p:nvSpPr>
        <p:spPr/>
        <p:txBody>
          <a:bodyPr/>
          <a:lstStyle/>
          <a:p>
            <a:r>
              <a:rPr lang="en-IN" dirty="0">
                <a:effectLst/>
              </a:rPr>
              <a:t>-XX:+</a:t>
            </a:r>
            <a:r>
              <a:rPr lang="en-IN" dirty="0" err="1">
                <a:effectLst/>
              </a:rPr>
              <a:t>UseShenandoahGC</a:t>
            </a:r>
            <a:r>
              <a:rPr lang="en-IN" dirty="0">
                <a:effectLst/>
              </a:rPr>
              <a:t>                      # Enable Shenandoah</a:t>
            </a:r>
          </a:p>
          <a:p>
            <a:r>
              <a:rPr lang="en-IN" dirty="0">
                <a:effectLst/>
              </a:rPr>
              <a:t>-XX:+</a:t>
            </a:r>
            <a:r>
              <a:rPr lang="en-IN" dirty="0" err="1">
                <a:effectLst/>
              </a:rPr>
              <a:t>UnlockExperimentalVMOptions</a:t>
            </a:r>
            <a:r>
              <a:rPr lang="en-IN" dirty="0">
                <a:effectLst/>
              </a:rPr>
              <a:t>         # Required in older JDKs</a:t>
            </a:r>
          </a:p>
          <a:p>
            <a:r>
              <a:rPr lang="en-IN" dirty="0">
                <a:effectLst/>
              </a:rPr>
              <a:t>-</a:t>
            </a:r>
            <a:r>
              <a:rPr lang="en-IN" dirty="0" err="1">
                <a:effectLst/>
              </a:rPr>
              <a:t>XX:ShenandoahGCMode</a:t>
            </a:r>
            <a:r>
              <a:rPr lang="en-IN" dirty="0">
                <a:effectLst/>
              </a:rPr>
              <a:t>=generational        # Enable generational mode (experimental)</a:t>
            </a:r>
          </a:p>
          <a:p>
            <a:r>
              <a:rPr lang="en-IN" dirty="0">
                <a:effectLst/>
              </a:rPr>
              <a:t>-XX:+</a:t>
            </a:r>
            <a:r>
              <a:rPr lang="en-IN" dirty="0" err="1">
                <a:effectLst/>
              </a:rPr>
              <a:t>PrintGCDetails</a:t>
            </a:r>
            <a:r>
              <a:rPr lang="en-IN" dirty="0">
                <a:effectLst/>
              </a:rPr>
              <a:t>                      # GC logging</a:t>
            </a:r>
          </a:p>
          <a:p>
            <a:r>
              <a:rPr lang="en-IN" dirty="0">
                <a:effectLst/>
              </a:rPr>
              <a:t>-XX:+</a:t>
            </a:r>
            <a:r>
              <a:rPr lang="en-IN" dirty="0" err="1">
                <a:effectLst/>
              </a:rPr>
              <a:t>UseLargePages</a:t>
            </a:r>
            <a:r>
              <a:rPr lang="en-IN" dirty="0">
                <a:effectLst/>
              </a:rPr>
              <a:t>                       # Optimize memory access</a:t>
            </a:r>
          </a:p>
          <a:p>
            <a:r>
              <a:rPr lang="en-IN" dirty="0">
                <a:effectLst/>
              </a:rPr>
              <a:t>You can also tune heuristics like region selection and pacing </a:t>
            </a:r>
            <a:r>
              <a:rPr lang="en-IN" dirty="0" err="1">
                <a:effectLst/>
              </a:rPr>
              <a:t>behavior</a:t>
            </a:r>
            <a:r>
              <a:rPr lang="en-IN" dirty="0">
                <a:effectLst/>
              </a:rPr>
              <a:t>.</a:t>
            </a:r>
          </a:p>
          <a:p>
            <a:endParaRPr lang="en-IN" dirty="0"/>
          </a:p>
        </p:txBody>
      </p:sp>
    </p:spTree>
    <p:extLst>
      <p:ext uri="{BB962C8B-B14F-4D97-AF65-F5344CB8AC3E}">
        <p14:creationId xmlns:p14="http://schemas.microsoft.com/office/powerpoint/2010/main" val="39226238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B9072-2BF3-11EF-005E-61206F115788}"/>
              </a:ext>
            </a:extLst>
          </p:cNvPr>
          <p:cNvSpPr>
            <a:spLocks noGrp="1"/>
          </p:cNvSpPr>
          <p:nvPr>
            <p:ph type="title"/>
          </p:nvPr>
        </p:nvSpPr>
        <p:spPr/>
        <p:txBody>
          <a:bodyPr>
            <a:normAutofit/>
          </a:bodyPr>
          <a:lstStyle/>
          <a:p>
            <a:r>
              <a:rPr lang="en-IN" b="1" dirty="0">
                <a:effectLst/>
              </a:rPr>
              <a:t>Shenandoah vs Other GCs</a:t>
            </a:r>
            <a:endParaRPr lang="en-IN" dirty="0"/>
          </a:p>
        </p:txBody>
      </p:sp>
      <p:graphicFrame>
        <p:nvGraphicFramePr>
          <p:cNvPr id="4" name="Content Placeholder 3">
            <a:extLst>
              <a:ext uri="{FF2B5EF4-FFF2-40B4-BE49-F238E27FC236}">
                <a16:creationId xmlns:a16="http://schemas.microsoft.com/office/drawing/2014/main" id="{2341BF83-BA15-07EF-2513-08D8336584FA}"/>
              </a:ext>
            </a:extLst>
          </p:cNvPr>
          <p:cNvGraphicFramePr>
            <a:graphicFrameLocks noGrp="1"/>
          </p:cNvGraphicFramePr>
          <p:nvPr>
            <p:ph idx="1"/>
            <p:extLst>
              <p:ext uri="{D42A27DB-BD31-4B8C-83A1-F6EECF244321}">
                <p14:modId xmlns:p14="http://schemas.microsoft.com/office/powerpoint/2010/main" val="2070742471"/>
              </p:ext>
            </p:extLst>
          </p:nvPr>
        </p:nvGraphicFramePr>
        <p:xfrm>
          <a:off x="914400" y="1731963"/>
          <a:ext cx="10353675" cy="3920364"/>
        </p:xfrm>
        <a:graphic>
          <a:graphicData uri="http://schemas.openxmlformats.org/drawingml/2006/table">
            <a:tbl>
              <a:tblPr firstRow="1" bandRow="1">
                <a:tableStyleId>{5C22544A-7EE6-4342-B048-85BDC9FD1C3A}</a:tableStyleId>
              </a:tblPr>
              <a:tblGrid>
                <a:gridCol w="2070735">
                  <a:extLst>
                    <a:ext uri="{9D8B030D-6E8A-4147-A177-3AD203B41FA5}">
                      <a16:colId xmlns:a16="http://schemas.microsoft.com/office/drawing/2014/main" val="358420053"/>
                    </a:ext>
                  </a:extLst>
                </a:gridCol>
                <a:gridCol w="2070735">
                  <a:extLst>
                    <a:ext uri="{9D8B030D-6E8A-4147-A177-3AD203B41FA5}">
                      <a16:colId xmlns:a16="http://schemas.microsoft.com/office/drawing/2014/main" val="775037936"/>
                    </a:ext>
                  </a:extLst>
                </a:gridCol>
                <a:gridCol w="2070735">
                  <a:extLst>
                    <a:ext uri="{9D8B030D-6E8A-4147-A177-3AD203B41FA5}">
                      <a16:colId xmlns:a16="http://schemas.microsoft.com/office/drawing/2014/main" val="1146575649"/>
                    </a:ext>
                  </a:extLst>
                </a:gridCol>
                <a:gridCol w="2070735">
                  <a:extLst>
                    <a:ext uri="{9D8B030D-6E8A-4147-A177-3AD203B41FA5}">
                      <a16:colId xmlns:a16="http://schemas.microsoft.com/office/drawing/2014/main" val="19679920"/>
                    </a:ext>
                  </a:extLst>
                </a:gridCol>
                <a:gridCol w="2070735">
                  <a:extLst>
                    <a:ext uri="{9D8B030D-6E8A-4147-A177-3AD203B41FA5}">
                      <a16:colId xmlns:a16="http://schemas.microsoft.com/office/drawing/2014/main" val="1702698084"/>
                    </a:ext>
                  </a:extLst>
                </a:gridCol>
              </a:tblGrid>
              <a:tr h="370840">
                <a:tc>
                  <a:txBody>
                    <a:bodyPr/>
                    <a:lstStyle/>
                    <a:p>
                      <a:pPr>
                        <a:lnSpc>
                          <a:spcPct val="107000"/>
                        </a:lnSpc>
                        <a:spcAft>
                          <a:spcPts val="800"/>
                        </a:spcAft>
                        <a:buNone/>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GC Type</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400" b="1" kern="100">
                          <a:effectLst/>
                          <a:latin typeface="Calibri" panose="020F0502020204030204" pitchFamily="34" charset="0"/>
                          <a:ea typeface="Calibri" panose="020F0502020204030204" pitchFamily="34" charset="0"/>
                          <a:cs typeface="Times New Roman" panose="02020603050405020304" pitchFamily="18" charset="0"/>
                        </a:rPr>
                        <a:t>Pause Time Goal</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400" b="1" kern="100">
                          <a:effectLst/>
                          <a:latin typeface="Calibri" panose="020F0502020204030204" pitchFamily="34" charset="0"/>
                          <a:ea typeface="Calibri" panose="020F0502020204030204" pitchFamily="34" charset="0"/>
                          <a:cs typeface="Times New Roman" panose="02020603050405020304" pitchFamily="18" charset="0"/>
                        </a:rPr>
                        <a:t>Compaction</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400" b="1" kern="100">
                          <a:effectLst/>
                          <a:latin typeface="Calibri" panose="020F0502020204030204" pitchFamily="34" charset="0"/>
                          <a:ea typeface="Calibri" panose="020F0502020204030204" pitchFamily="34" charset="0"/>
                          <a:cs typeface="Times New Roman" panose="02020603050405020304" pitchFamily="18" charset="0"/>
                        </a:rPr>
                        <a:t>Generational</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400" b="1" kern="100">
                          <a:effectLst/>
                          <a:latin typeface="Calibri" panose="020F0502020204030204" pitchFamily="34" charset="0"/>
                          <a:ea typeface="Calibri" panose="020F0502020204030204" pitchFamily="34" charset="0"/>
                          <a:cs typeface="Times New Roman" panose="02020603050405020304" pitchFamily="18" charset="0"/>
                        </a:rPr>
                        <a:t>Best For</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853489091"/>
                  </a:ext>
                </a:extLst>
              </a:tr>
              <a:tr h="370840">
                <a:tc>
                  <a:txBody>
                    <a:bodyPr/>
                    <a:lstStyle/>
                    <a:p>
                      <a:pPr>
                        <a:lnSpc>
                          <a:spcPct val="107000"/>
                        </a:lnSpc>
                        <a:spcAft>
                          <a:spcPts val="800"/>
                        </a:spcAft>
                        <a:buNone/>
                      </a:pPr>
                      <a:r>
                        <a:rPr lang="en-IN" sz="2400" b="1" kern="100">
                          <a:effectLst/>
                          <a:latin typeface="Calibri" panose="020F0502020204030204" pitchFamily="34" charset="0"/>
                          <a:ea typeface="Calibri" panose="020F0502020204030204" pitchFamily="34" charset="0"/>
                          <a:cs typeface="Times New Roman" panose="02020603050405020304" pitchFamily="18" charset="0"/>
                        </a:rPr>
                        <a:t>G1 GC</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~100ms</a:t>
                      </a: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Incremental</a:t>
                      </a: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Yes</a:t>
                      </a: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Balanced workloads</a:t>
                      </a:r>
                    </a:p>
                  </a:txBody>
                  <a:tcPr marL="9525" marR="9525" marT="9525" marB="9525" anchor="ctr"/>
                </a:tc>
                <a:extLst>
                  <a:ext uri="{0D108BD9-81ED-4DB2-BD59-A6C34878D82A}">
                    <a16:rowId xmlns:a16="http://schemas.microsoft.com/office/drawing/2014/main" val="444185897"/>
                  </a:ext>
                </a:extLst>
              </a:tr>
              <a:tr h="370840">
                <a:tc>
                  <a:txBody>
                    <a:bodyPr/>
                    <a:lstStyle/>
                    <a:p>
                      <a:pPr>
                        <a:lnSpc>
                          <a:spcPct val="107000"/>
                        </a:lnSpc>
                        <a:spcAft>
                          <a:spcPts val="800"/>
                        </a:spcAft>
                        <a:buNone/>
                      </a:pPr>
                      <a:r>
                        <a:rPr lang="en-IN" sz="2400" b="1" kern="100">
                          <a:effectLst/>
                          <a:latin typeface="Calibri" panose="020F0502020204030204" pitchFamily="34" charset="0"/>
                          <a:ea typeface="Calibri" panose="020F0502020204030204" pitchFamily="34" charset="0"/>
                          <a:cs typeface="Times New Roman" panose="02020603050405020304" pitchFamily="18" charset="0"/>
                        </a:rPr>
                        <a:t>ZGC</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&lt;10ms</a:t>
                      </a: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Concurrent</a:t>
                      </a: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Yes</a:t>
                      </a: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Large heaps, real-time systems</a:t>
                      </a:r>
                    </a:p>
                  </a:txBody>
                  <a:tcPr marL="9525" marR="9525" marT="9525" marB="9525" anchor="ctr"/>
                </a:tc>
                <a:extLst>
                  <a:ext uri="{0D108BD9-81ED-4DB2-BD59-A6C34878D82A}">
                    <a16:rowId xmlns:a16="http://schemas.microsoft.com/office/drawing/2014/main" val="3011583077"/>
                  </a:ext>
                </a:extLst>
              </a:tr>
              <a:tr h="370840">
                <a:tc>
                  <a:txBody>
                    <a:bodyPr/>
                    <a:lstStyle/>
                    <a:p>
                      <a:pPr>
                        <a:lnSpc>
                          <a:spcPct val="107000"/>
                        </a:lnSpc>
                        <a:spcAft>
                          <a:spcPts val="800"/>
                        </a:spcAft>
                        <a:buNone/>
                      </a:pPr>
                      <a:r>
                        <a:rPr lang="en-IN" sz="2400" b="1" kern="100">
                          <a:effectLst/>
                          <a:latin typeface="Calibri" panose="020F0502020204030204" pitchFamily="34" charset="0"/>
                          <a:ea typeface="Calibri" panose="020F0502020204030204" pitchFamily="34" charset="0"/>
                          <a:cs typeface="Times New Roman" panose="02020603050405020304" pitchFamily="18" charset="0"/>
                        </a:rPr>
                        <a:t>Shenandoah</a:t>
                      </a:r>
                      <a:endParaRPr lang="en-IN" sz="24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&lt;10ms</a:t>
                      </a: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Concurrent</a:t>
                      </a:r>
                    </a:p>
                  </a:txBody>
                  <a:tcPr marL="9525" marR="9525" marT="9525" marB="9525" anchor="ctr"/>
                </a:tc>
                <a:tc>
                  <a:txBody>
                    <a:bodyPr/>
                    <a:lstStyle/>
                    <a:p>
                      <a:pPr>
                        <a:lnSpc>
                          <a:spcPct val="107000"/>
                        </a:lnSpc>
                        <a:spcAft>
                          <a:spcPts val="800"/>
                        </a:spcAft>
                        <a:buNone/>
                      </a:pPr>
                      <a:r>
                        <a:rPr lang="en-IN" sz="2400" kern="100">
                          <a:effectLst/>
                          <a:latin typeface="Calibri" panose="020F0502020204030204" pitchFamily="34" charset="0"/>
                          <a:ea typeface="Calibri" panose="020F0502020204030204" pitchFamily="34" charset="0"/>
                          <a:cs typeface="Times New Roman" panose="02020603050405020304" pitchFamily="18" charset="0"/>
                        </a:rPr>
                        <a:t>No (yet)</a:t>
                      </a:r>
                    </a:p>
                  </a:txBody>
                  <a:tcPr marL="9525" marR="9525" marT="9525" marB="9525" anchor="ctr"/>
                </a:tc>
                <a:tc>
                  <a:txBody>
                    <a:bodyPr/>
                    <a:lstStyle/>
                    <a:p>
                      <a:pPr>
                        <a:lnSpc>
                          <a:spcPct val="107000"/>
                        </a:lnSpc>
                        <a:spcAft>
                          <a:spcPts val="800"/>
                        </a:spcAft>
                        <a:buNone/>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Low-latency, medium-large heaps</a:t>
                      </a:r>
                    </a:p>
                  </a:txBody>
                  <a:tcPr marL="9525" marR="9525" marT="9525" marB="9525" anchor="ctr"/>
                </a:tc>
                <a:extLst>
                  <a:ext uri="{0D108BD9-81ED-4DB2-BD59-A6C34878D82A}">
                    <a16:rowId xmlns:a16="http://schemas.microsoft.com/office/drawing/2014/main" val="2032226861"/>
                  </a:ext>
                </a:extLst>
              </a:tr>
            </a:tbl>
          </a:graphicData>
        </a:graphic>
      </p:graphicFrame>
    </p:spTree>
    <p:extLst>
      <p:ext uri="{BB962C8B-B14F-4D97-AF65-F5344CB8AC3E}">
        <p14:creationId xmlns:p14="http://schemas.microsoft.com/office/powerpoint/2010/main" val="419512432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669A4-E8B0-18B6-43B9-ED5A433B241E}"/>
              </a:ext>
            </a:extLst>
          </p:cNvPr>
          <p:cNvSpPr>
            <a:spLocks noGrp="1"/>
          </p:cNvSpPr>
          <p:nvPr>
            <p:ph type="title"/>
          </p:nvPr>
        </p:nvSpPr>
        <p:spPr/>
        <p:txBody>
          <a:bodyPr>
            <a:normAutofit/>
          </a:bodyPr>
          <a:lstStyle/>
          <a:p>
            <a:r>
              <a:rPr lang="en-US" dirty="0"/>
              <a:t>Use Cases</a:t>
            </a:r>
            <a:endParaRPr lang="en-IN" dirty="0"/>
          </a:p>
        </p:txBody>
      </p:sp>
      <p:sp>
        <p:nvSpPr>
          <p:cNvPr id="3" name="Content Placeholder 2">
            <a:extLst>
              <a:ext uri="{FF2B5EF4-FFF2-40B4-BE49-F238E27FC236}">
                <a16:creationId xmlns:a16="http://schemas.microsoft.com/office/drawing/2014/main" id="{A7AA99C3-F7DE-3830-B7FD-497C38BADCAA}"/>
              </a:ext>
            </a:extLst>
          </p:cNvPr>
          <p:cNvSpPr>
            <a:spLocks noGrp="1"/>
          </p:cNvSpPr>
          <p:nvPr>
            <p:ph idx="1"/>
          </p:nvPr>
        </p:nvSpPr>
        <p:spPr/>
        <p:txBody>
          <a:bodyPr/>
          <a:lstStyle/>
          <a:p>
            <a:r>
              <a:rPr lang="en-US" dirty="0"/>
              <a:t>Shenandoah shines in:</a:t>
            </a:r>
          </a:p>
          <a:p>
            <a:r>
              <a:rPr lang="en-US" dirty="0"/>
              <a:t>•	Microservices with consistent allocation patterns</a:t>
            </a:r>
          </a:p>
          <a:p>
            <a:r>
              <a:rPr lang="en-US" dirty="0"/>
              <a:t>•	Enterprise apps needing predictable latency</a:t>
            </a:r>
          </a:p>
          <a:p>
            <a:r>
              <a:rPr lang="en-US" dirty="0"/>
              <a:t>•	Containerized environments with moderate heap sizes</a:t>
            </a:r>
          </a:p>
          <a:p>
            <a:r>
              <a:rPr lang="en-US" dirty="0"/>
              <a:t>It’s less ideal for workloads with many short-lived objects, where generational collectors like G1 or Parallel GC may outperform.</a:t>
            </a:r>
          </a:p>
          <a:p>
            <a:pPr marL="36900" indent="0">
              <a:buNone/>
            </a:pPr>
            <a:endParaRPr lang="en-IN" dirty="0"/>
          </a:p>
        </p:txBody>
      </p:sp>
    </p:spTree>
    <p:extLst>
      <p:ext uri="{BB962C8B-B14F-4D97-AF65-F5344CB8AC3E}">
        <p14:creationId xmlns:p14="http://schemas.microsoft.com/office/powerpoint/2010/main" val="116425759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41A157-4E71-CA0B-CF54-257294FEFB4B}"/>
              </a:ext>
            </a:extLst>
          </p:cNvPr>
          <p:cNvSpPr>
            <a:spLocks noGrp="1"/>
          </p:cNvSpPr>
          <p:nvPr>
            <p:ph type="title"/>
          </p:nvPr>
        </p:nvSpPr>
        <p:spPr/>
        <p:txBody>
          <a:bodyPr>
            <a:normAutofit fontScale="90000"/>
          </a:bodyPr>
          <a:lstStyle/>
          <a:p>
            <a:r>
              <a:rPr lang="en-IN" b="1" i="0" dirty="0">
                <a:solidFill>
                  <a:srgbClr val="E2E2E5"/>
                </a:solidFill>
                <a:effectLst/>
                <a:latin typeface="Google Sans Text"/>
              </a:rPr>
              <a:t>Decision Tree (Simplified)</a:t>
            </a:r>
            <a:br>
              <a:rPr lang="en-IN" b="0" i="0" dirty="0">
                <a:solidFill>
                  <a:srgbClr val="E2E2E5"/>
                </a:solidFill>
                <a:effectLst/>
                <a:latin typeface="Google Sans Text"/>
              </a:rPr>
            </a:br>
            <a:endParaRPr lang="en-IN" dirty="0"/>
          </a:p>
        </p:txBody>
      </p:sp>
      <p:sp>
        <p:nvSpPr>
          <p:cNvPr id="3" name="Content Placeholder 2">
            <a:extLst>
              <a:ext uri="{FF2B5EF4-FFF2-40B4-BE49-F238E27FC236}">
                <a16:creationId xmlns:a16="http://schemas.microsoft.com/office/drawing/2014/main" id="{EF324E80-ECD2-BC66-7A69-860925DCA93D}"/>
              </a:ext>
            </a:extLst>
          </p:cNvPr>
          <p:cNvSpPr>
            <a:spLocks noGrp="1"/>
          </p:cNvSpPr>
          <p:nvPr>
            <p:ph idx="1"/>
          </p:nvPr>
        </p:nvSpPr>
        <p:spPr/>
        <p:txBody>
          <a:bodyPr/>
          <a:lstStyle/>
          <a:p>
            <a:pPr algn="l">
              <a:lnSpc>
                <a:spcPts val="1500"/>
              </a:lnSpc>
              <a:spcAft>
                <a:spcPts val="1350"/>
              </a:spcAft>
            </a:pPr>
            <a:r>
              <a:rPr lang="en-IN" b="0" i="0" dirty="0">
                <a:solidFill>
                  <a:srgbClr val="E2E2E5"/>
                </a:solidFill>
                <a:effectLst/>
                <a:latin typeface="Google Sans Text"/>
              </a:rPr>
              <a:t>Here's a simple decision-making guideline:</a:t>
            </a:r>
          </a:p>
          <a:p>
            <a:pPr algn="l">
              <a:lnSpc>
                <a:spcPts val="1500"/>
              </a:lnSpc>
              <a:spcAft>
                <a:spcPts val="225"/>
              </a:spcAft>
              <a:buFont typeface="Arial" panose="020B0604020202020204" pitchFamily="34" charset="0"/>
              <a:buChar char="•"/>
            </a:pPr>
            <a:r>
              <a:rPr lang="en-IN" b="1" i="0" dirty="0">
                <a:solidFill>
                  <a:srgbClr val="E2E2E5"/>
                </a:solidFill>
                <a:effectLst/>
                <a:latin typeface="Google Sans Text"/>
              </a:rPr>
              <a:t>Very Small Apps, Simple Tools:</a:t>
            </a:r>
            <a:r>
              <a:rPr lang="en-IN" b="0" i="0" dirty="0">
                <a:solidFill>
                  <a:srgbClr val="E2E2E5"/>
                </a:solidFill>
                <a:effectLst/>
                <a:latin typeface="Google Sans Text"/>
              </a:rPr>
              <a:t> </a:t>
            </a:r>
            <a:r>
              <a:rPr lang="en-IN" b="0" i="0" dirty="0">
                <a:solidFill>
                  <a:srgbClr val="E2E2E5"/>
                </a:solidFill>
                <a:effectLst/>
                <a:latin typeface="DM Mono" panose="020B0509040201040103" pitchFamily="49" charset="0"/>
              </a:rPr>
              <a:t>Serial GC</a:t>
            </a:r>
            <a:r>
              <a:rPr lang="en-IN" b="0" i="0" dirty="0">
                <a:solidFill>
                  <a:srgbClr val="E2E2E5"/>
                </a:solidFill>
                <a:effectLst/>
                <a:latin typeface="Google Sans Text"/>
              </a:rPr>
              <a:t>.</a:t>
            </a:r>
          </a:p>
          <a:p>
            <a:pPr algn="l">
              <a:lnSpc>
                <a:spcPts val="1500"/>
              </a:lnSpc>
              <a:spcAft>
                <a:spcPts val="225"/>
              </a:spcAft>
              <a:buFont typeface="Arial" panose="020B0604020202020204" pitchFamily="34" charset="0"/>
              <a:buChar char="•"/>
            </a:pPr>
            <a:r>
              <a:rPr lang="en-IN" b="1" i="0" dirty="0">
                <a:solidFill>
                  <a:srgbClr val="E2E2E5"/>
                </a:solidFill>
                <a:effectLst/>
                <a:latin typeface="Google Sans Text"/>
              </a:rPr>
              <a:t>Moderate Throughput, Some Pause Tolerance:</a:t>
            </a:r>
            <a:r>
              <a:rPr lang="en-IN" b="0" i="0" dirty="0">
                <a:solidFill>
                  <a:srgbClr val="E2E2E5"/>
                </a:solidFill>
                <a:effectLst/>
                <a:latin typeface="Google Sans Text"/>
              </a:rPr>
              <a:t> </a:t>
            </a:r>
            <a:r>
              <a:rPr lang="en-IN" b="0" i="0" dirty="0">
                <a:solidFill>
                  <a:srgbClr val="E2E2E5"/>
                </a:solidFill>
                <a:effectLst/>
                <a:latin typeface="DM Mono" panose="020B0509040201040103" pitchFamily="49" charset="0"/>
              </a:rPr>
              <a:t>Parallel GC</a:t>
            </a:r>
            <a:r>
              <a:rPr lang="en-IN" b="0" i="0" dirty="0">
                <a:solidFill>
                  <a:srgbClr val="E2E2E5"/>
                </a:solidFill>
                <a:effectLst/>
                <a:latin typeface="Google Sans Text"/>
              </a:rPr>
              <a:t>.</a:t>
            </a:r>
          </a:p>
          <a:p>
            <a:pPr algn="l">
              <a:lnSpc>
                <a:spcPts val="1500"/>
              </a:lnSpc>
              <a:spcAft>
                <a:spcPts val="225"/>
              </a:spcAft>
              <a:buFont typeface="Arial" panose="020B0604020202020204" pitchFamily="34" charset="0"/>
              <a:buChar char="•"/>
            </a:pPr>
            <a:r>
              <a:rPr lang="en-IN" b="1" i="0" dirty="0">
                <a:solidFill>
                  <a:srgbClr val="E2E2E5"/>
                </a:solidFill>
                <a:effectLst/>
                <a:latin typeface="Google Sans Text"/>
              </a:rPr>
              <a:t>General-Purpose, Good Balance:</a:t>
            </a:r>
            <a:r>
              <a:rPr lang="en-IN" b="0" i="0" dirty="0">
                <a:solidFill>
                  <a:srgbClr val="E2E2E5"/>
                </a:solidFill>
                <a:effectLst/>
                <a:latin typeface="Google Sans Text"/>
              </a:rPr>
              <a:t> </a:t>
            </a:r>
            <a:r>
              <a:rPr lang="en-IN" b="0" i="0" dirty="0">
                <a:solidFill>
                  <a:srgbClr val="E2E2E5"/>
                </a:solidFill>
                <a:effectLst/>
                <a:latin typeface="DM Mono" panose="020B0509040201040103" pitchFamily="49" charset="0"/>
              </a:rPr>
              <a:t>G1 GC</a:t>
            </a:r>
            <a:r>
              <a:rPr lang="en-IN" b="0" i="0" dirty="0">
                <a:solidFill>
                  <a:srgbClr val="E2E2E5"/>
                </a:solidFill>
                <a:effectLst/>
                <a:latin typeface="Google Sans Text"/>
              </a:rPr>
              <a:t> (the default).</a:t>
            </a:r>
          </a:p>
          <a:p>
            <a:pPr algn="l">
              <a:lnSpc>
                <a:spcPts val="1500"/>
              </a:lnSpc>
              <a:spcAft>
                <a:spcPts val="225"/>
              </a:spcAft>
              <a:buFont typeface="Arial" panose="020B0604020202020204" pitchFamily="34" charset="0"/>
              <a:buChar char="•"/>
            </a:pPr>
            <a:r>
              <a:rPr lang="en-IN" b="1" i="0" dirty="0">
                <a:solidFill>
                  <a:srgbClr val="E2E2E5"/>
                </a:solidFill>
                <a:effectLst/>
                <a:latin typeface="Google Sans Text"/>
              </a:rPr>
              <a:t>Low Pause Time, Large Heaps, Strict Latency:</a:t>
            </a:r>
            <a:r>
              <a:rPr lang="en-IN" b="0" i="0" dirty="0">
                <a:solidFill>
                  <a:srgbClr val="E2E2E5"/>
                </a:solidFill>
                <a:effectLst/>
                <a:latin typeface="Google Sans Text"/>
              </a:rPr>
              <a:t> </a:t>
            </a:r>
            <a:r>
              <a:rPr lang="en-IN" b="0" i="0" dirty="0">
                <a:solidFill>
                  <a:srgbClr val="E2E2E5"/>
                </a:solidFill>
                <a:effectLst/>
                <a:latin typeface="DM Mono" panose="020B0509040201040103" pitchFamily="49" charset="0"/>
              </a:rPr>
              <a:t>ZGC</a:t>
            </a:r>
            <a:r>
              <a:rPr lang="en-IN" b="0" i="0" dirty="0">
                <a:solidFill>
                  <a:srgbClr val="E2E2E5"/>
                </a:solidFill>
                <a:effectLst/>
                <a:latin typeface="Google Sans Text"/>
              </a:rPr>
              <a:t> or </a:t>
            </a:r>
            <a:r>
              <a:rPr lang="en-IN" b="0" i="0" dirty="0">
                <a:solidFill>
                  <a:srgbClr val="E2E2E5"/>
                </a:solidFill>
                <a:effectLst/>
                <a:latin typeface="DM Mono" panose="020B0509040201040103" pitchFamily="49" charset="0"/>
              </a:rPr>
              <a:t>Shenandoah GC</a:t>
            </a:r>
            <a:r>
              <a:rPr lang="en-IN" b="0" i="0" dirty="0">
                <a:solidFill>
                  <a:srgbClr val="E2E2E5"/>
                </a:solidFill>
                <a:effectLst/>
                <a:latin typeface="Google Sans Text"/>
              </a:rPr>
              <a:t>.</a:t>
            </a:r>
          </a:p>
          <a:p>
            <a:endParaRPr lang="en-IN" dirty="0"/>
          </a:p>
        </p:txBody>
      </p:sp>
    </p:spTree>
    <p:extLst>
      <p:ext uri="{BB962C8B-B14F-4D97-AF65-F5344CB8AC3E}">
        <p14:creationId xmlns:p14="http://schemas.microsoft.com/office/powerpoint/2010/main" val="287831291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9076-791E-29BA-73CF-D7BD04DC6357}"/>
              </a:ext>
            </a:extLst>
          </p:cNvPr>
          <p:cNvSpPr>
            <a:spLocks noGrp="1"/>
          </p:cNvSpPr>
          <p:nvPr>
            <p:ph type="title"/>
          </p:nvPr>
        </p:nvSpPr>
        <p:spPr/>
        <p:txBody>
          <a:bodyPr>
            <a:normAutofit/>
          </a:bodyPr>
          <a:lstStyle/>
          <a:p>
            <a:r>
              <a:rPr lang="en-US" b="1" i="0" dirty="0">
                <a:solidFill>
                  <a:srgbClr val="E2E2E5"/>
                </a:solidFill>
                <a:effectLst/>
                <a:latin typeface="Google Sans Text"/>
              </a:rPr>
              <a:t>Understanding the Trade-offs</a:t>
            </a:r>
            <a:endParaRPr lang="en-IN" dirty="0"/>
          </a:p>
        </p:txBody>
      </p:sp>
      <p:sp>
        <p:nvSpPr>
          <p:cNvPr id="3" name="Content Placeholder 2">
            <a:extLst>
              <a:ext uri="{FF2B5EF4-FFF2-40B4-BE49-F238E27FC236}">
                <a16:creationId xmlns:a16="http://schemas.microsoft.com/office/drawing/2014/main" id="{B4E95E81-01E8-DE61-61B4-892C8EB61924}"/>
              </a:ext>
            </a:extLst>
          </p:cNvPr>
          <p:cNvSpPr>
            <a:spLocks noGrp="1"/>
          </p:cNvSpPr>
          <p:nvPr>
            <p:ph idx="1"/>
          </p:nvPr>
        </p:nvSpPr>
        <p:spPr/>
        <p:txBody>
          <a:bodyPr/>
          <a:lstStyle/>
          <a:p>
            <a:pPr algn="l">
              <a:lnSpc>
                <a:spcPts val="1500"/>
              </a:lnSpc>
              <a:spcAft>
                <a:spcPts val="1350"/>
              </a:spcAft>
            </a:pPr>
            <a:r>
              <a:rPr lang="en-US" b="0" i="0" dirty="0">
                <a:solidFill>
                  <a:srgbClr val="E2E2E5"/>
                </a:solidFill>
                <a:effectLst/>
                <a:latin typeface="Google Sans Text"/>
              </a:rPr>
              <a:t>Before diving into selection, it's vital to understand that each GC algorithm makes different trade-offs, primarily between:</a:t>
            </a:r>
          </a:p>
          <a:p>
            <a:pPr algn="l">
              <a:lnSpc>
                <a:spcPts val="1500"/>
              </a:lnSpc>
              <a:spcAft>
                <a:spcPts val="225"/>
              </a:spcAft>
              <a:buFont typeface="Arial" panose="020B0604020202020204" pitchFamily="34" charset="0"/>
              <a:buChar char="•"/>
            </a:pPr>
            <a:r>
              <a:rPr lang="en-US" b="1" i="0" dirty="0">
                <a:solidFill>
                  <a:srgbClr val="E2E2E5"/>
                </a:solidFill>
                <a:effectLst/>
                <a:latin typeface="Google Sans Text"/>
              </a:rPr>
              <a:t>Throughput:</a:t>
            </a:r>
            <a:r>
              <a:rPr lang="en-US" b="0" i="0" dirty="0">
                <a:solidFill>
                  <a:srgbClr val="E2E2E5"/>
                </a:solidFill>
                <a:effectLst/>
                <a:latin typeface="Google Sans Text"/>
              </a:rPr>
              <a:t> The amount of application work that can be done per unit of time. Higher throughput is generally desirable.</a:t>
            </a:r>
          </a:p>
          <a:p>
            <a:pPr algn="l">
              <a:lnSpc>
                <a:spcPts val="1500"/>
              </a:lnSpc>
              <a:spcAft>
                <a:spcPts val="225"/>
              </a:spcAft>
              <a:buFont typeface="Arial" panose="020B0604020202020204" pitchFamily="34" charset="0"/>
              <a:buChar char="•"/>
            </a:pPr>
            <a:r>
              <a:rPr lang="en-US" b="1" i="0" dirty="0">
                <a:solidFill>
                  <a:srgbClr val="E2E2E5"/>
                </a:solidFill>
                <a:effectLst/>
                <a:latin typeface="Google Sans Text"/>
              </a:rPr>
              <a:t>Pause Times:</a:t>
            </a:r>
            <a:r>
              <a:rPr lang="en-US" b="0" i="0" dirty="0">
                <a:solidFill>
                  <a:srgbClr val="E2E2E5"/>
                </a:solidFill>
                <a:effectLst/>
                <a:latin typeface="Google Sans Text"/>
              </a:rPr>
              <a:t> The duration for which the application is paused during garbage collection. Lower pause times are essential for responsive applications.</a:t>
            </a:r>
          </a:p>
          <a:p>
            <a:pPr algn="l">
              <a:lnSpc>
                <a:spcPts val="1500"/>
              </a:lnSpc>
              <a:spcAft>
                <a:spcPts val="225"/>
              </a:spcAft>
              <a:buFont typeface="Arial" panose="020B0604020202020204" pitchFamily="34" charset="0"/>
              <a:buChar char="•"/>
            </a:pPr>
            <a:r>
              <a:rPr lang="en-US" b="1" i="0" dirty="0">
                <a:solidFill>
                  <a:srgbClr val="E2E2E5"/>
                </a:solidFill>
                <a:effectLst/>
                <a:latin typeface="Google Sans Text"/>
              </a:rPr>
              <a:t>Memory Overhead:</a:t>
            </a:r>
            <a:r>
              <a:rPr lang="en-US" b="0" i="0" dirty="0">
                <a:solidFill>
                  <a:srgbClr val="E2E2E5"/>
                </a:solidFill>
                <a:effectLst/>
                <a:latin typeface="Google Sans Text"/>
              </a:rPr>
              <a:t> The additional memory used by the GC algorithm itself.</a:t>
            </a:r>
          </a:p>
          <a:p>
            <a:pPr algn="l">
              <a:lnSpc>
                <a:spcPts val="1500"/>
              </a:lnSpc>
              <a:spcAft>
                <a:spcPts val="225"/>
              </a:spcAft>
              <a:buFont typeface="Arial" panose="020B0604020202020204" pitchFamily="34" charset="0"/>
              <a:buChar char="•"/>
            </a:pPr>
            <a:r>
              <a:rPr lang="en-US" b="0" i="0" dirty="0">
                <a:solidFill>
                  <a:srgbClr val="E2E2E5"/>
                </a:solidFill>
                <a:effectLst/>
                <a:latin typeface="Google Sans Text"/>
              </a:rPr>
              <a:t>No single algorithm is ideal for every situation. </a:t>
            </a:r>
          </a:p>
          <a:p>
            <a:pPr algn="l">
              <a:lnSpc>
                <a:spcPts val="1500"/>
              </a:lnSpc>
              <a:spcAft>
                <a:spcPts val="225"/>
              </a:spcAft>
              <a:buFont typeface="Arial" panose="020B0604020202020204" pitchFamily="34" charset="0"/>
              <a:buChar char="•"/>
            </a:pPr>
            <a:r>
              <a:rPr lang="en-US" dirty="0">
                <a:solidFill>
                  <a:srgbClr val="E2E2E5"/>
                </a:solidFill>
                <a:effectLst/>
                <a:latin typeface="Google Sans Text"/>
              </a:rPr>
              <a:t>N</a:t>
            </a:r>
            <a:r>
              <a:rPr lang="en-US" b="0" i="0" dirty="0">
                <a:solidFill>
                  <a:srgbClr val="E2E2E5"/>
                </a:solidFill>
                <a:effectLst/>
                <a:latin typeface="Google Sans Text"/>
              </a:rPr>
              <a:t>eed to choose the one that best matches your application's specific needs.</a:t>
            </a:r>
          </a:p>
          <a:p>
            <a:endParaRPr lang="en-IN" dirty="0"/>
          </a:p>
        </p:txBody>
      </p:sp>
    </p:spTree>
    <p:extLst>
      <p:ext uri="{BB962C8B-B14F-4D97-AF65-F5344CB8AC3E}">
        <p14:creationId xmlns:p14="http://schemas.microsoft.com/office/powerpoint/2010/main" val="270195109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20F4C-2A0D-C0EA-DCE3-63D93C011DA4}"/>
              </a:ext>
            </a:extLst>
          </p:cNvPr>
          <p:cNvSpPr>
            <a:spLocks noGrp="1"/>
          </p:cNvSpPr>
          <p:nvPr>
            <p:ph type="title"/>
          </p:nvPr>
        </p:nvSpPr>
        <p:spPr/>
        <p:txBody>
          <a:bodyPr/>
          <a:lstStyle/>
          <a:p>
            <a:r>
              <a:rPr lang="en-US" b="1" i="0" dirty="0">
                <a:solidFill>
                  <a:srgbClr val="E2E2E5"/>
                </a:solidFill>
                <a:effectLst/>
                <a:latin typeface="Google Sans Text"/>
              </a:rPr>
              <a:t>How to influence Garbage Collection:</a:t>
            </a:r>
            <a:endParaRPr lang="en-IN" dirty="0"/>
          </a:p>
        </p:txBody>
      </p:sp>
      <p:sp>
        <p:nvSpPr>
          <p:cNvPr id="3" name="Content Placeholder 2">
            <a:extLst>
              <a:ext uri="{FF2B5EF4-FFF2-40B4-BE49-F238E27FC236}">
                <a16:creationId xmlns:a16="http://schemas.microsoft.com/office/drawing/2014/main" id="{F5D2CF19-EF93-5223-510E-51485837A2F3}"/>
              </a:ext>
            </a:extLst>
          </p:cNvPr>
          <p:cNvSpPr>
            <a:spLocks noGrp="1"/>
          </p:cNvSpPr>
          <p:nvPr>
            <p:ph idx="1"/>
          </p:nvPr>
        </p:nvSpPr>
        <p:spPr/>
        <p:txBody>
          <a:bodyPr/>
          <a:lstStyle/>
          <a:p>
            <a:pPr algn="l">
              <a:lnSpc>
                <a:spcPts val="1500"/>
              </a:lnSpc>
              <a:spcAft>
                <a:spcPts val="225"/>
              </a:spcAft>
              <a:buFont typeface="Arial" panose="020B0604020202020204" pitchFamily="34" charset="0"/>
              <a:buChar char="•"/>
            </a:pPr>
            <a:r>
              <a:rPr lang="en-US" b="1" i="0" dirty="0">
                <a:solidFill>
                  <a:srgbClr val="E2E2E5"/>
                </a:solidFill>
                <a:effectLst/>
                <a:latin typeface="Google Sans Text"/>
              </a:rPr>
              <a:t>Object Scope:</a:t>
            </a:r>
            <a:r>
              <a:rPr lang="en-US" b="0" i="0" dirty="0">
                <a:solidFill>
                  <a:srgbClr val="E2E2E5"/>
                </a:solidFill>
                <a:effectLst/>
                <a:latin typeface="Google Sans Text"/>
              </a:rPr>
              <a:t> Limit the scope of your objects. Objects declared within a method will be automatically eligible for GC when the method exits.</a:t>
            </a:r>
          </a:p>
          <a:p>
            <a:pPr algn="l">
              <a:lnSpc>
                <a:spcPts val="1500"/>
              </a:lnSpc>
              <a:spcAft>
                <a:spcPts val="225"/>
              </a:spcAft>
              <a:buFont typeface="Arial" panose="020B0604020202020204" pitchFamily="34" charset="0"/>
              <a:buChar char="•"/>
            </a:pPr>
            <a:r>
              <a:rPr lang="en-US" b="1" i="0" dirty="0">
                <a:solidFill>
                  <a:srgbClr val="E2E2E5"/>
                </a:solidFill>
                <a:effectLst/>
                <a:latin typeface="Google Sans Text"/>
              </a:rPr>
              <a:t>Nulling References:</a:t>
            </a:r>
            <a:r>
              <a:rPr lang="en-US" b="0" i="0" dirty="0">
                <a:solidFill>
                  <a:srgbClr val="E2E2E5"/>
                </a:solidFill>
                <a:effectLst/>
                <a:latin typeface="Google Sans Text"/>
              </a:rPr>
              <a:t> If you have an object that's no longer needed, setting references to it to </a:t>
            </a:r>
            <a:r>
              <a:rPr lang="en-US" b="0" i="0" dirty="0">
                <a:solidFill>
                  <a:srgbClr val="E2E2E5"/>
                </a:solidFill>
                <a:effectLst/>
                <a:latin typeface="DM Mono" panose="020B0509040201040103" pitchFamily="49" charset="0"/>
              </a:rPr>
              <a:t>null</a:t>
            </a:r>
            <a:r>
              <a:rPr lang="en-US" b="0" i="0" dirty="0">
                <a:solidFill>
                  <a:srgbClr val="E2E2E5"/>
                </a:solidFill>
                <a:effectLst/>
                <a:latin typeface="Google Sans Text"/>
              </a:rPr>
              <a:t> can make it eligible for GC sooner.</a:t>
            </a:r>
          </a:p>
          <a:p>
            <a:pPr algn="l">
              <a:lnSpc>
                <a:spcPts val="1500"/>
              </a:lnSpc>
              <a:spcAft>
                <a:spcPts val="225"/>
              </a:spcAft>
              <a:buFont typeface="Arial" panose="020B0604020202020204" pitchFamily="34" charset="0"/>
              <a:buChar char="•"/>
            </a:pPr>
            <a:r>
              <a:rPr lang="en-US" b="1" i="0" dirty="0">
                <a:solidFill>
                  <a:srgbClr val="E2E2E5"/>
                </a:solidFill>
                <a:effectLst/>
                <a:latin typeface="Google Sans Text"/>
              </a:rPr>
              <a:t>Weak, Soft, and Phantom References:</a:t>
            </a:r>
            <a:r>
              <a:rPr lang="en-US" b="0" i="0" dirty="0">
                <a:solidFill>
                  <a:srgbClr val="E2E2E5"/>
                </a:solidFill>
                <a:effectLst/>
                <a:latin typeface="Google Sans Text"/>
              </a:rPr>
              <a:t> Use these reference types to manage caching and resource cleanup when memory is low or when objects are about to be garbage collected.</a:t>
            </a:r>
          </a:p>
          <a:p>
            <a:pPr algn="l">
              <a:lnSpc>
                <a:spcPts val="1500"/>
              </a:lnSpc>
              <a:spcAft>
                <a:spcPts val="225"/>
              </a:spcAft>
              <a:buFont typeface="Arial" panose="020B0604020202020204" pitchFamily="34" charset="0"/>
              <a:buChar char="•"/>
            </a:pPr>
            <a:r>
              <a:rPr lang="en-US" b="1" i="0" dirty="0">
                <a:solidFill>
                  <a:srgbClr val="E2E2E5"/>
                </a:solidFill>
                <a:effectLst/>
                <a:latin typeface="Google Sans Text"/>
              </a:rPr>
              <a:t>JVM Options:</a:t>
            </a:r>
            <a:r>
              <a:rPr lang="en-US" b="0" i="0" dirty="0">
                <a:solidFill>
                  <a:srgbClr val="E2E2E5"/>
                </a:solidFill>
                <a:effectLst/>
                <a:latin typeface="Google Sans Text"/>
              </a:rPr>
              <a:t> You can configure garbage collector parameters using JVM flags. For instance:</a:t>
            </a:r>
          </a:p>
          <a:p>
            <a:pPr marL="742950" lvl="1" indent="-285750" algn="l">
              <a:lnSpc>
                <a:spcPts val="1500"/>
              </a:lnSpc>
              <a:spcAft>
                <a:spcPts val="225"/>
              </a:spcAft>
              <a:buFont typeface="Arial" panose="020B0604020202020204" pitchFamily="34" charset="0"/>
              <a:buChar char="•"/>
            </a:pPr>
            <a:r>
              <a:rPr lang="en-US" b="0" i="0" dirty="0">
                <a:solidFill>
                  <a:srgbClr val="E2E2E5"/>
                </a:solidFill>
                <a:effectLst/>
                <a:latin typeface="DM Mono" panose="020B0509040201040103" pitchFamily="49" charset="0"/>
              </a:rPr>
              <a:t>-</a:t>
            </a:r>
            <a:r>
              <a:rPr lang="en-US" b="0" i="0" dirty="0" err="1">
                <a:solidFill>
                  <a:srgbClr val="E2E2E5"/>
                </a:solidFill>
                <a:effectLst/>
                <a:latin typeface="DM Mono" panose="020B0509040201040103" pitchFamily="49" charset="0"/>
              </a:rPr>
              <a:t>Xmx</a:t>
            </a:r>
            <a:r>
              <a:rPr lang="en-US" b="0" i="0" dirty="0">
                <a:solidFill>
                  <a:srgbClr val="E2E2E5"/>
                </a:solidFill>
                <a:effectLst/>
                <a:latin typeface="DM Mono" panose="020B0509040201040103" pitchFamily="49" charset="0"/>
              </a:rPr>
              <a:t>&lt;size&gt;</a:t>
            </a:r>
            <a:r>
              <a:rPr lang="en-US" b="0" i="0" dirty="0">
                <a:solidFill>
                  <a:srgbClr val="E2E2E5"/>
                </a:solidFill>
                <a:effectLst/>
                <a:latin typeface="Google Sans Text"/>
              </a:rPr>
              <a:t>: Sets maximum heap size.</a:t>
            </a:r>
          </a:p>
          <a:p>
            <a:pPr marL="742950" lvl="1" indent="-285750" algn="l">
              <a:lnSpc>
                <a:spcPts val="1500"/>
              </a:lnSpc>
              <a:spcAft>
                <a:spcPts val="225"/>
              </a:spcAft>
              <a:buFont typeface="Arial" panose="020B0604020202020204" pitchFamily="34" charset="0"/>
              <a:buChar char="•"/>
            </a:pPr>
            <a:r>
              <a:rPr lang="en-US" b="0" i="0" dirty="0">
                <a:solidFill>
                  <a:srgbClr val="E2E2E5"/>
                </a:solidFill>
                <a:effectLst/>
                <a:latin typeface="DM Mono" panose="020B0509040201040103" pitchFamily="49" charset="0"/>
              </a:rPr>
              <a:t>-</a:t>
            </a:r>
            <a:r>
              <a:rPr lang="en-US" b="0" i="0" dirty="0" err="1">
                <a:solidFill>
                  <a:srgbClr val="E2E2E5"/>
                </a:solidFill>
                <a:effectLst/>
                <a:latin typeface="DM Mono" panose="020B0509040201040103" pitchFamily="49" charset="0"/>
              </a:rPr>
              <a:t>Xms</a:t>
            </a:r>
            <a:r>
              <a:rPr lang="en-US" b="0" i="0" dirty="0">
                <a:solidFill>
                  <a:srgbClr val="E2E2E5"/>
                </a:solidFill>
                <a:effectLst/>
                <a:latin typeface="DM Mono" panose="020B0509040201040103" pitchFamily="49" charset="0"/>
              </a:rPr>
              <a:t>&lt;size&gt;</a:t>
            </a:r>
            <a:r>
              <a:rPr lang="en-US" b="0" i="0" dirty="0">
                <a:solidFill>
                  <a:srgbClr val="E2E2E5"/>
                </a:solidFill>
                <a:effectLst/>
                <a:latin typeface="Google Sans Text"/>
              </a:rPr>
              <a:t>: Sets initial heap size.</a:t>
            </a:r>
          </a:p>
          <a:p>
            <a:pPr marL="742950" lvl="1" indent="-285750" algn="l">
              <a:lnSpc>
                <a:spcPts val="1500"/>
              </a:lnSpc>
              <a:spcAft>
                <a:spcPts val="225"/>
              </a:spcAft>
              <a:buFont typeface="Arial" panose="020B0604020202020204" pitchFamily="34" charset="0"/>
              <a:buChar char="•"/>
            </a:pPr>
            <a:r>
              <a:rPr lang="en-US" b="0" i="0" dirty="0">
                <a:solidFill>
                  <a:srgbClr val="E2E2E5"/>
                </a:solidFill>
                <a:effectLst/>
                <a:latin typeface="DM Mono" panose="020B0509040201040103" pitchFamily="49" charset="0"/>
              </a:rPr>
              <a:t>-</a:t>
            </a:r>
            <a:r>
              <a:rPr lang="en-US" b="0" i="0" dirty="0" err="1">
                <a:solidFill>
                  <a:srgbClr val="E2E2E5"/>
                </a:solidFill>
                <a:effectLst/>
                <a:latin typeface="DM Mono" panose="020B0509040201040103" pitchFamily="49" charset="0"/>
              </a:rPr>
              <a:t>XX:NewRatio</a:t>
            </a:r>
            <a:r>
              <a:rPr lang="en-US" b="0" i="0" dirty="0">
                <a:solidFill>
                  <a:srgbClr val="E2E2E5"/>
                </a:solidFill>
                <a:effectLst/>
                <a:latin typeface="DM Mono" panose="020B0509040201040103" pitchFamily="49" charset="0"/>
              </a:rPr>
              <a:t>=&lt;ratio&gt;</a:t>
            </a:r>
            <a:r>
              <a:rPr lang="en-US" b="0" i="0" dirty="0">
                <a:solidFill>
                  <a:srgbClr val="E2E2E5"/>
                </a:solidFill>
                <a:effectLst/>
                <a:latin typeface="Google Sans Text"/>
              </a:rPr>
              <a:t>: Controls the size of the young generation in the heap.</a:t>
            </a:r>
          </a:p>
          <a:p>
            <a:pPr marL="742950" lvl="1" indent="-285750" algn="l">
              <a:lnSpc>
                <a:spcPts val="1500"/>
              </a:lnSpc>
              <a:spcAft>
                <a:spcPts val="225"/>
              </a:spcAft>
              <a:buFont typeface="Arial" panose="020B0604020202020204" pitchFamily="34" charset="0"/>
              <a:buChar char="•"/>
            </a:pPr>
            <a:r>
              <a:rPr lang="en-US" b="0" i="0" dirty="0">
                <a:solidFill>
                  <a:srgbClr val="E2E2E5"/>
                </a:solidFill>
                <a:effectLst/>
                <a:latin typeface="DM Mono" panose="020B0509040201040103" pitchFamily="49" charset="0"/>
              </a:rPr>
              <a:t>-XX:+UseG1GC</a:t>
            </a:r>
            <a:r>
              <a:rPr lang="en-US" b="0" i="0" dirty="0">
                <a:solidFill>
                  <a:srgbClr val="E2E2E5"/>
                </a:solidFill>
                <a:effectLst/>
                <a:latin typeface="Google Sans Text"/>
              </a:rPr>
              <a:t>: Enables G1 garbage collector.</a:t>
            </a:r>
          </a:p>
          <a:p>
            <a:pPr marL="742950" lvl="1" indent="-285750" algn="l">
              <a:lnSpc>
                <a:spcPts val="1500"/>
              </a:lnSpc>
              <a:spcAft>
                <a:spcPts val="225"/>
              </a:spcAft>
              <a:buFont typeface="Arial" panose="020B0604020202020204" pitchFamily="34" charset="0"/>
              <a:buChar char="•"/>
            </a:pPr>
            <a:r>
              <a:rPr lang="en-US" b="0" i="0" dirty="0">
                <a:solidFill>
                  <a:srgbClr val="E2E2E5"/>
                </a:solidFill>
                <a:effectLst/>
                <a:latin typeface="Google Sans Text"/>
              </a:rPr>
              <a:t>Many more options available to configure the GC.</a:t>
            </a:r>
          </a:p>
          <a:p>
            <a:endParaRPr lang="en-IN" dirty="0"/>
          </a:p>
        </p:txBody>
      </p:sp>
    </p:spTree>
    <p:extLst>
      <p:ext uri="{BB962C8B-B14F-4D97-AF65-F5344CB8AC3E}">
        <p14:creationId xmlns:p14="http://schemas.microsoft.com/office/powerpoint/2010/main" val="273114886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D955-0D48-3A27-10D5-657489A38C0D}"/>
              </a:ext>
            </a:extLst>
          </p:cNvPr>
          <p:cNvSpPr>
            <a:spLocks noGrp="1"/>
          </p:cNvSpPr>
          <p:nvPr>
            <p:ph type="title"/>
          </p:nvPr>
        </p:nvSpPr>
        <p:spPr/>
        <p:txBody>
          <a:bodyPr>
            <a:normAutofit/>
          </a:bodyPr>
          <a:lstStyle/>
          <a:p>
            <a:r>
              <a:rPr lang="en-US" b="1" i="0" dirty="0">
                <a:solidFill>
                  <a:srgbClr val="E2E2E5"/>
                </a:solidFill>
                <a:effectLst/>
                <a:latin typeface="Google Sans Text"/>
              </a:rPr>
              <a:t>Common Memory Problems:</a:t>
            </a:r>
            <a:endParaRPr lang="en-IN" dirty="0"/>
          </a:p>
        </p:txBody>
      </p:sp>
      <p:sp>
        <p:nvSpPr>
          <p:cNvPr id="3" name="Content Placeholder 2">
            <a:extLst>
              <a:ext uri="{FF2B5EF4-FFF2-40B4-BE49-F238E27FC236}">
                <a16:creationId xmlns:a16="http://schemas.microsoft.com/office/drawing/2014/main" id="{BA785E4B-CD38-D0BA-04AB-01EF30F07C78}"/>
              </a:ext>
            </a:extLst>
          </p:cNvPr>
          <p:cNvSpPr>
            <a:spLocks noGrp="1"/>
          </p:cNvSpPr>
          <p:nvPr>
            <p:ph idx="1"/>
          </p:nvPr>
        </p:nvSpPr>
        <p:spPr/>
        <p:txBody>
          <a:bodyPr/>
          <a:lstStyle/>
          <a:p>
            <a:pPr algn="l">
              <a:lnSpc>
                <a:spcPts val="1500"/>
              </a:lnSpc>
              <a:spcAft>
                <a:spcPts val="225"/>
              </a:spcAft>
              <a:buFont typeface="Arial" panose="020B0604020202020204" pitchFamily="34" charset="0"/>
              <a:buChar char="•"/>
            </a:pPr>
            <a:r>
              <a:rPr lang="en-US" b="1" i="0" dirty="0">
                <a:solidFill>
                  <a:srgbClr val="E2E2E5"/>
                </a:solidFill>
                <a:effectLst/>
                <a:latin typeface="Google Sans Text"/>
              </a:rPr>
              <a:t>Memory Leaks:</a:t>
            </a:r>
            <a:r>
              <a:rPr lang="en-US" b="0" i="0" dirty="0">
                <a:solidFill>
                  <a:srgbClr val="E2E2E5"/>
                </a:solidFill>
                <a:effectLst/>
                <a:latin typeface="Google Sans Text"/>
              </a:rPr>
              <a:t> Although Java has GC, you can still create memory leaks through long-living object references. (e.g. Storing objects in a global variable but never removing them).</a:t>
            </a:r>
          </a:p>
          <a:p>
            <a:pPr algn="l">
              <a:lnSpc>
                <a:spcPts val="1500"/>
              </a:lnSpc>
              <a:spcAft>
                <a:spcPts val="225"/>
              </a:spcAft>
              <a:buFont typeface="Arial" panose="020B0604020202020204" pitchFamily="34" charset="0"/>
              <a:buChar char="•"/>
            </a:pPr>
            <a:r>
              <a:rPr lang="en-US" b="1" i="0" dirty="0">
                <a:solidFill>
                  <a:srgbClr val="E2E2E5"/>
                </a:solidFill>
                <a:effectLst/>
                <a:latin typeface="Google Sans Text"/>
              </a:rPr>
              <a:t>Out of Memory Errors (OOM):</a:t>
            </a:r>
            <a:r>
              <a:rPr lang="en-US" b="0" i="0" dirty="0">
                <a:solidFill>
                  <a:srgbClr val="E2E2E5"/>
                </a:solidFill>
                <a:effectLst/>
                <a:latin typeface="Google Sans Text"/>
              </a:rPr>
              <a:t> Occur when the heap runs out of space. Can be caused by memory leaks, too large memory usage, or an inadequate heap size.</a:t>
            </a:r>
          </a:p>
          <a:p>
            <a:pPr algn="l">
              <a:lnSpc>
                <a:spcPts val="1500"/>
              </a:lnSpc>
              <a:spcAft>
                <a:spcPts val="225"/>
              </a:spcAft>
              <a:buFont typeface="Arial" panose="020B0604020202020204" pitchFamily="34" charset="0"/>
              <a:buChar char="•"/>
            </a:pPr>
            <a:r>
              <a:rPr lang="en-US" b="1" i="0" dirty="0">
                <a:solidFill>
                  <a:srgbClr val="E2E2E5"/>
                </a:solidFill>
                <a:effectLst/>
                <a:latin typeface="Google Sans Text"/>
              </a:rPr>
              <a:t>Excessive GC Pauses:</a:t>
            </a:r>
            <a:r>
              <a:rPr lang="en-US" b="0" i="0" dirty="0">
                <a:solidFill>
                  <a:srgbClr val="E2E2E5"/>
                </a:solidFill>
                <a:effectLst/>
                <a:latin typeface="Google Sans Text"/>
              </a:rPr>
              <a:t> Can impact application performance. Tuning the GC algorithm and heap size can help minimize these pauses.</a:t>
            </a:r>
          </a:p>
          <a:p>
            <a:endParaRPr lang="en-IN" dirty="0"/>
          </a:p>
        </p:txBody>
      </p:sp>
    </p:spTree>
    <p:extLst>
      <p:ext uri="{BB962C8B-B14F-4D97-AF65-F5344CB8AC3E}">
        <p14:creationId xmlns:p14="http://schemas.microsoft.com/office/powerpoint/2010/main" val="33376565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CF00B-A377-450F-DA40-58F145A16E7B}"/>
              </a:ext>
            </a:extLst>
          </p:cNvPr>
          <p:cNvSpPr>
            <a:spLocks noGrp="1"/>
          </p:cNvSpPr>
          <p:nvPr>
            <p:ph type="title"/>
          </p:nvPr>
        </p:nvSpPr>
        <p:spPr/>
        <p:txBody>
          <a:bodyPr>
            <a:normAutofit/>
          </a:bodyPr>
          <a:lstStyle/>
          <a:p>
            <a:r>
              <a:rPr lang="en-US" b="1" i="0" dirty="0">
                <a:solidFill>
                  <a:srgbClr val="E2E2E5"/>
                </a:solidFill>
                <a:effectLst/>
                <a:latin typeface="Google Sans Text"/>
              </a:rPr>
              <a:t>Best Practices for Memory Management:</a:t>
            </a:r>
            <a:endParaRPr lang="en-IN" dirty="0"/>
          </a:p>
        </p:txBody>
      </p:sp>
      <p:sp>
        <p:nvSpPr>
          <p:cNvPr id="3" name="Content Placeholder 2">
            <a:extLst>
              <a:ext uri="{FF2B5EF4-FFF2-40B4-BE49-F238E27FC236}">
                <a16:creationId xmlns:a16="http://schemas.microsoft.com/office/drawing/2014/main" id="{DAEBD0B0-4550-D925-9B4D-1AE40A0790DD}"/>
              </a:ext>
            </a:extLst>
          </p:cNvPr>
          <p:cNvSpPr>
            <a:spLocks noGrp="1"/>
          </p:cNvSpPr>
          <p:nvPr>
            <p:ph idx="1"/>
          </p:nvPr>
        </p:nvSpPr>
        <p:spPr/>
        <p:txBody>
          <a:bodyPr/>
          <a:lstStyle/>
          <a:p>
            <a:pPr algn="l">
              <a:lnSpc>
                <a:spcPts val="1500"/>
              </a:lnSpc>
              <a:spcAft>
                <a:spcPts val="225"/>
              </a:spcAft>
              <a:buFont typeface="Arial" panose="020B0604020202020204" pitchFamily="34" charset="0"/>
              <a:buChar char="•"/>
            </a:pPr>
            <a:r>
              <a:rPr lang="en-US" b="1" i="0" dirty="0">
                <a:solidFill>
                  <a:srgbClr val="E2E2E5"/>
                </a:solidFill>
                <a:effectLst/>
                <a:latin typeface="Google Sans Text"/>
              </a:rPr>
              <a:t>Profile Your Code:</a:t>
            </a:r>
            <a:r>
              <a:rPr lang="en-US" b="0" i="0" dirty="0">
                <a:solidFill>
                  <a:srgbClr val="E2E2E5"/>
                </a:solidFill>
                <a:effectLst/>
                <a:latin typeface="Google Sans Text"/>
              </a:rPr>
              <a:t> Use profiling tools (like </a:t>
            </a:r>
            <a:r>
              <a:rPr lang="en-US" b="0" i="0" dirty="0" err="1">
                <a:solidFill>
                  <a:srgbClr val="E2E2E5"/>
                </a:solidFill>
                <a:effectLst/>
                <a:latin typeface="Google Sans Text"/>
              </a:rPr>
              <a:t>VisualVM</a:t>
            </a:r>
            <a:r>
              <a:rPr lang="en-US" b="0" i="0" dirty="0">
                <a:solidFill>
                  <a:srgbClr val="E2E2E5"/>
                </a:solidFill>
                <a:effectLst/>
                <a:latin typeface="Google Sans Text"/>
              </a:rPr>
              <a:t>, JProfiler) to identify memory bottlenecks in your application.</a:t>
            </a:r>
          </a:p>
          <a:p>
            <a:pPr algn="l">
              <a:lnSpc>
                <a:spcPts val="1500"/>
              </a:lnSpc>
              <a:spcAft>
                <a:spcPts val="225"/>
              </a:spcAft>
              <a:buFont typeface="Arial" panose="020B0604020202020204" pitchFamily="34" charset="0"/>
              <a:buChar char="•"/>
            </a:pPr>
            <a:r>
              <a:rPr lang="en-US" b="1" i="0" dirty="0">
                <a:solidFill>
                  <a:srgbClr val="E2E2E5"/>
                </a:solidFill>
                <a:effectLst/>
                <a:latin typeface="Google Sans Text"/>
              </a:rPr>
              <a:t>Choose the Right Data Structures:</a:t>
            </a:r>
            <a:r>
              <a:rPr lang="en-US" b="0" i="0" dirty="0">
                <a:solidFill>
                  <a:srgbClr val="E2E2E5"/>
                </a:solidFill>
                <a:effectLst/>
                <a:latin typeface="Google Sans Text"/>
              </a:rPr>
              <a:t> Use appropriate data structures to minimize memory usage.</a:t>
            </a:r>
          </a:p>
          <a:p>
            <a:pPr algn="l">
              <a:lnSpc>
                <a:spcPts val="1500"/>
              </a:lnSpc>
              <a:spcAft>
                <a:spcPts val="225"/>
              </a:spcAft>
              <a:buFont typeface="Arial" panose="020B0604020202020204" pitchFamily="34" charset="0"/>
              <a:buChar char="•"/>
            </a:pPr>
            <a:r>
              <a:rPr lang="en-US" b="1" i="0" dirty="0">
                <a:solidFill>
                  <a:srgbClr val="E2E2E5"/>
                </a:solidFill>
                <a:effectLst/>
                <a:latin typeface="Google Sans Text"/>
              </a:rPr>
              <a:t>Avoid Creating Unnecessary Objects:</a:t>
            </a:r>
            <a:r>
              <a:rPr lang="en-US" b="0" i="0" dirty="0">
                <a:solidFill>
                  <a:srgbClr val="E2E2E5"/>
                </a:solidFill>
                <a:effectLst/>
                <a:latin typeface="Google Sans Text"/>
              </a:rPr>
              <a:t> Object creation is costly.</a:t>
            </a:r>
          </a:p>
          <a:p>
            <a:pPr algn="l">
              <a:lnSpc>
                <a:spcPts val="1500"/>
              </a:lnSpc>
              <a:spcAft>
                <a:spcPts val="225"/>
              </a:spcAft>
              <a:buFont typeface="Arial" panose="020B0604020202020204" pitchFamily="34" charset="0"/>
              <a:buChar char="•"/>
            </a:pPr>
            <a:r>
              <a:rPr lang="en-US" b="1" i="0" dirty="0">
                <a:solidFill>
                  <a:srgbClr val="E2E2E5"/>
                </a:solidFill>
                <a:effectLst/>
                <a:latin typeface="Google Sans Text"/>
              </a:rPr>
              <a:t>Use Object Pooling:</a:t>
            </a:r>
            <a:r>
              <a:rPr lang="en-US" b="0" i="0" dirty="0">
                <a:solidFill>
                  <a:srgbClr val="E2E2E5"/>
                </a:solidFill>
                <a:effectLst/>
                <a:latin typeface="Google Sans Text"/>
              </a:rPr>
              <a:t> Reuse existing objects when possible.</a:t>
            </a:r>
          </a:p>
          <a:p>
            <a:pPr algn="l">
              <a:lnSpc>
                <a:spcPts val="1500"/>
              </a:lnSpc>
              <a:spcAft>
                <a:spcPts val="225"/>
              </a:spcAft>
              <a:buFont typeface="Arial" panose="020B0604020202020204" pitchFamily="34" charset="0"/>
              <a:buChar char="•"/>
            </a:pPr>
            <a:r>
              <a:rPr lang="en-US" b="1" i="0" dirty="0">
                <a:solidFill>
                  <a:srgbClr val="E2E2E5"/>
                </a:solidFill>
                <a:effectLst/>
                <a:latin typeface="Google Sans Text"/>
              </a:rPr>
              <a:t>Use the Appropriate GC Algorithm:</a:t>
            </a:r>
            <a:r>
              <a:rPr lang="en-US" b="0" i="0" dirty="0">
                <a:solidFill>
                  <a:srgbClr val="E2E2E5"/>
                </a:solidFill>
                <a:effectLst/>
                <a:latin typeface="Google Sans Text"/>
              </a:rPr>
              <a:t> Select the GC algorithm that best suits your application's needs and constraints.</a:t>
            </a:r>
          </a:p>
          <a:p>
            <a:pPr algn="l">
              <a:lnSpc>
                <a:spcPts val="1500"/>
              </a:lnSpc>
              <a:spcAft>
                <a:spcPts val="225"/>
              </a:spcAft>
              <a:buFont typeface="Arial" panose="020B0604020202020204" pitchFamily="34" charset="0"/>
              <a:buChar char="•"/>
            </a:pPr>
            <a:r>
              <a:rPr lang="en-US" b="1" i="0" dirty="0">
                <a:solidFill>
                  <a:srgbClr val="E2E2E5"/>
                </a:solidFill>
                <a:effectLst/>
                <a:latin typeface="Google Sans Text"/>
              </a:rPr>
              <a:t>Tune Your Heap Size:</a:t>
            </a:r>
            <a:r>
              <a:rPr lang="en-US" b="0" i="0" dirty="0">
                <a:solidFill>
                  <a:srgbClr val="E2E2E5"/>
                </a:solidFill>
                <a:effectLst/>
                <a:latin typeface="Google Sans Text"/>
              </a:rPr>
              <a:t> Monitor the heap and adjust its size based on the needs of your application.</a:t>
            </a:r>
          </a:p>
          <a:p>
            <a:endParaRPr lang="en-IN" dirty="0"/>
          </a:p>
        </p:txBody>
      </p:sp>
    </p:spTree>
    <p:extLst>
      <p:ext uri="{BB962C8B-B14F-4D97-AF65-F5344CB8AC3E}">
        <p14:creationId xmlns:p14="http://schemas.microsoft.com/office/powerpoint/2010/main" val="22590969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B0F41-4B17-974C-80C2-02051D1EE6F2}"/>
              </a:ext>
            </a:extLst>
          </p:cNvPr>
          <p:cNvSpPr>
            <a:spLocks noGrp="1"/>
          </p:cNvSpPr>
          <p:nvPr>
            <p:ph type="title"/>
          </p:nvPr>
        </p:nvSpPr>
        <p:spPr/>
        <p:txBody>
          <a:bodyPr>
            <a:normAutofit/>
          </a:bodyPr>
          <a:lstStyle/>
          <a:p>
            <a:r>
              <a:rPr lang="en-US" b="1" i="0" dirty="0">
                <a:solidFill>
                  <a:srgbClr val="E2E2E5"/>
                </a:solidFill>
                <a:effectLst/>
                <a:latin typeface="Google Sans Text"/>
              </a:rPr>
              <a:t>Analyze Your Application's Requirements:</a:t>
            </a:r>
            <a:endParaRPr lang="en-IN" dirty="0"/>
          </a:p>
        </p:txBody>
      </p:sp>
      <p:sp>
        <p:nvSpPr>
          <p:cNvPr id="3" name="Content Placeholder 2">
            <a:extLst>
              <a:ext uri="{FF2B5EF4-FFF2-40B4-BE49-F238E27FC236}">
                <a16:creationId xmlns:a16="http://schemas.microsoft.com/office/drawing/2014/main" id="{AE7EAAB1-0C3B-1B48-699F-4E989260066F}"/>
              </a:ext>
            </a:extLst>
          </p:cNvPr>
          <p:cNvSpPr>
            <a:spLocks noGrp="1"/>
          </p:cNvSpPr>
          <p:nvPr>
            <p:ph idx="1"/>
          </p:nvPr>
        </p:nvSpPr>
        <p:spPr/>
        <p:txBody>
          <a:bodyPr/>
          <a:lstStyle/>
          <a:p>
            <a:pPr marL="742950" lvl="1" indent="-285750" algn="l">
              <a:lnSpc>
                <a:spcPts val="1500"/>
              </a:lnSpc>
              <a:spcAft>
                <a:spcPts val="225"/>
              </a:spcAft>
              <a:buFont typeface="+mj-lt"/>
              <a:buAutoNum type="arabicPeriod"/>
            </a:pPr>
            <a:r>
              <a:rPr lang="en-US" b="1" i="0" dirty="0">
                <a:solidFill>
                  <a:srgbClr val="E2E2E5"/>
                </a:solidFill>
                <a:effectLst/>
                <a:latin typeface="Google Sans Text"/>
              </a:rPr>
              <a:t>Latency Sensitivity:</a:t>
            </a:r>
            <a:endParaRPr lang="en-US" b="0" i="0" dirty="0">
              <a:solidFill>
                <a:srgbClr val="E2E2E5"/>
              </a:solidFill>
              <a:effectLst/>
              <a:latin typeface="Google Sans Text"/>
            </a:endParaRPr>
          </a:p>
          <a:p>
            <a:pPr marL="1143000" lvl="2" indent="-228600" algn="l">
              <a:lnSpc>
                <a:spcPts val="1500"/>
              </a:lnSpc>
              <a:spcAft>
                <a:spcPts val="225"/>
              </a:spcAft>
              <a:buFont typeface="+mj-lt"/>
              <a:buAutoNum type="arabicPeriod"/>
            </a:pPr>
            <a:r>
              <a:rPr lang="en-US" b="1" i="0" dirty="0">
                <a:solidFill>
                  <a:srgbClr val="E2E2E5"/>
                </a:solidFill>
                <a:effectLst/>
                <a:latin typeface="Google Sans Text"/>
              </a:rPr>
              <a:t>High Latency:</a:t>
            </a:r>
            <a:r>
              <a:rPr lang="en-US" b="0" i="0" dirty="0">
                <a:solidFill>
                  <a:srgbClr val="E2E2E5"/>
                </a:solidFill>
                <a:effectLst/>
                <a:latin typeface="Google Sans Text"/>
              </a:rPr>
              <a:t> If your application requires very low response times, minimizing GC pause times is crucial (e.g., real-time systems, interactive applications).</a:t>
            </a:r>
          </a:p>
          <a:p>
            <a:pPr marL="1143000" lvl="2" indent="-228600" algn="l">
              <a:lnSpc>
                <a:spcPts val="1500"/>
              </a:lnSpc>
              <a:spcAft>
                <a:spcPts val="225"/>
              </a:spcAft>
              <a:buFont typeface="+mj-lt"/>
              <a:buAutoNum type="arabicPeriod"/>
            </a:pPr>
            <a:r>
              <a:rPr lang="en-US" b="1" i="0" dirty="0">
                <a:solidFill>
                  <a:srgbClr val="E2E2E5"/>
                </a:solidFill>
                <a:effectLst/>
                <a:latin typeface="Google Sans Text"/>
              </a:rPr>
              <a:t>Low Latency:</a:t>
            </a:r>
            <a:r>
              <a:rPr lang="en-US" b="0" i="0" dirty="0">
                <a:solidFill>
                  <a:srgbClr val="E2E2E5"/>
                </a:solidFill>
                <a:effectLst/>
                <a:latin typeface="Google Sans Text"/>
              </a:rPr>
              <a:t> If occasional pauses are acceptable, you can prioritize throughput.</a:t>
            </a:r>
          </a:p>
          <a:p>
            <a:pPr marL="742950" lvl="1" indent="-285750" algn="l">
              <a:lnSpc>
                <a:spcPts val="1500"/>
              </a:lnSpc>
              <a:spcAft>
                <a:spcPts val="225"/>
              </a:spcAft>
              <a:buFont typeface="+mj-lt"/>
              <a:buAutoNum type="arabicPeriod"/>
            </a:pPr>
            <a:r>
              <a:rPr lang="en-US" b="1" i="0" dirty="0">
                <a:solidFill>
                  <a:srgbClr val="E2E2E5"/>
                </a:solidFill>
                <a:effectLst/>
                <a:latin typeface="Google Sans Text"/>
              </a:rPr>
              <a:t>Throughput Needs:</a:t>
            </a:r>
            <a:endParaRPr lang="en-US" b="0" i="0" dirty="0">
              <a:solidFill>
                <a:srgbClr val="E2E2E5"/>
              </a:solidFill>
              <a:effectLst/>
              <a:latin typeface="Google Sans Text"/>
            </a:endParaRPr>
          </a:p>
          <a:p>
            <a:pPr marL="1143000" lvl="2" indent="-228600" algn="l">
              <a:lnSpc>
                <a:spcPts val="1500"/>
              </a:lnSpc>
              <a:spcAft>
                <a:spcPts val="225"/>
              </a:spcAft>
              <a:buFont typeface="+mj-lt"/>
              <a:buAutoNum type="arabicPeriod"/>
            </a:pPr>
            <a:r>
              <a:rPr lang="en-US" b="1" i="0" dirty="0">
                <a:solidFill>
                  <a:srgbClr val="E2E2E5"/>
                </a:solidFill>
                <a:effectLst/>
                <a:latin typeface="Google Sans Text"/>
              </a:rPr>
              <a:t>High Throughput:</a:t>
            </a:r>
            <a:r>
              <a:rPr lang="en-US" b="0" i="0" dirty="0">
                <a:solidFill>
                  <a:srgbClr val="E2E2E5"/>
                </a:solidFill>
                <a:effectLst/>
                <a:latin typeface="Google Sans Text"/>
              </a:rPr>
              <a:t> If your application performs a lot of heavy processing, maximizing overall throughput is more important (e.g., batch processing, data analysis).</a:t>
            </a:r>
          </a:p>
          <a:p>
            <a:pPr marL="1143000" lvl="2" indent="-228600" algn="l">
              <a:lnSpc>
                <a:spcPts val="1500"/>
              </a:lnSpc>
              <a:spcAft>
                <a:spcPts val="225"/>
              </a:spcAft>
              <a:buFont typeface="+mj-lt"/>
              <a:buAutoNum type="arabicPeriod"/>
            </a:pPr>
            <a:r>
              <a:rPr lang="en-US" b="1" i="0" dirty="0">
                <a:solidFill>
                  <a:srgbClr val="E2E2E5"/>
                </a:solidFill>
                <a:effectLst/>
                <a:latin typeface="Google Sans Text"/>
              </a:rPr>
              <a:t>Moderate Throughput:</a:t>
            </a:r>
            <a:r>
              <a:rPr lang="en-US" b="0" i="0" dirty="0">
                <a:solidFill>
                  <a:srgbClr val="E2E2E5"/>
                </a:solidFill>
                <a:effectLst/>
                <a:latin typeface="Google Sans Text"/>
              </a:rPr>
              <a:t> Some applications require a balance of throughput and responsiveness.</a:t>
            </a:r>
          </a:p>
          <a:p>
            <a:pPr marL="742950" lvl="1" indent="-285750" algn="l">
              <a:lnSpc>
                <a:spcPts val="1500"/>
              </a:lnSpc>
              <a:spcAft>
                <a:spcPts val="225"/>
              </a:spcAft>
              <a:buFont typeface="+mj-lt"/>
              <a:buAutoNum type="arabicPeriod"/>
            </a:pPr>
            <a:r>
              <a:rPr lang="en-US" b="1" i="0" dirty="0">
                <a:solidFill>
                  <a:srgbClr val="E2E2E5"/>
                </a:solidFill>
                <a:effectLst/>
                <a:latin typeface="Google Sans Text"/>
              </a:rPr>
              <a:t>Heap Size:</a:t>
            </a:r>
            <a:endParaRPr lang="en-US" b="0" i="0" dirty="0">
              <a:solidFill>
                <a:srgbClr val="E2E2E5"/>
              </a:solidFill>
              <a:effectLst/>
              <a:latin typeface="Google Sans Text"/>
            </a:endParaRPr>
          </a:p>
          <a:p>
            <a:pPr marL="1143000" lvl="2" indent="-228600" algn="l">
              <a:lnSpc>
                <a:spcPts val="1500"/>
              </a:lnSpc>
              <a:spcAft>
                <a:spcPts val="225"/>
              </a:spcAft>
              <a:buFont typeface="+mj-lt"/>
              <a:buAutoNum type="arabicPeriod"/>
            </a:pPr>
            <a:r>
              <a:rPr lang="en-US" b="1" i="0" dirty="0">
                <a:solidFill>
                  <a:srgbClr val="E2E2E5"/>
                </a:solidFill>
                <a:effectLst/>
                <a:latin typeface="Google Sans Text"/>
              </a:rPr>
              <a:t>Small Heap:</a:t>
            </a:r>
            <a:r>
              <a:rPr lang="en-US" b="0" i="0" dirty="0">
                <a:solidFill>
                  <a:srgbClr val="E2E2E5"/>
                </a:solidFill>
                <a:effectLst/>
                <a:latin typeface="Google Sans Text"/>
              </a:rPr>
              <a:t> Some GCs are not well-suited for very small heap sizes.</a:t>
            </a:r>
          </a:p>
          <a:p>
            <a:pPr marL="1143000" lvl="2" indent="-228600" algn="l">
              <a:lnSpc>
                <a:spcPts val="1500"/>
              </a:lnSpc>
              <a:spcAft>
                <a:spcPts val="225"/>
              </a:spcAft>
              <a:buFont typeface="+mj-lt"/>
              <a:buAutoNum type="arabicPeriod"/>
            </a:pPr>
            <a:r>
              <a:rPr lang="en-US" b="1" i="0" dirty="0">
                <a:solidFill>
                  <a:srgbClr val="E2E2E5"/>
                </a:solidFill>
                <a:effectLst/>
                <a:latin typeface="Google Sans Text"/>
              </a:rPr>
              <a:t>Large Heap:</a:t>
            </a:r>
            <a:r>
              <a:rPr lang="en-US" b="0" i="0" dirty="0">
                <a:solidFill>
                  <a:srgbClr val="E2E2E5"/>
                </a:solidFill>
                <a:effectLst/>
                <a:latin typeface="Google Sans Text"/>
              </a:rPr>
              <a:t> Modern GCs like G1, ZGC, and Shenandoah are designed to handle large heaps effectively.</a:t>
            </a:r>
          </a:p>
          <a:p>
            <a:pPr marL="742950" lvl="1" indent="-285750" algn="l">
              <a:lnSpc>
                <a:spcPts val="1500"/>
              </a:lnSpc>
              <a:spcAft>
                <a:spcPts val="225"/>
              </a:spcAft>
              <a:buFont typeface="+mj-lt"/>
              <a:buAutoNum type="arabicPeriod"/>
            </a:pPr>
            <a:r>
              <a:rPr lang="en-US" b="1" i="0" dirty="0">
                <a:solidFill>
                  <a:srgbClr val="E2E2E5"/>
                </a:solidFill>
                <a:effectLst/>
                <a:latin typeface="Google Sans Text"/>
              </a:rPr>
              <a:t>Hardware Resources:</a:t>
            </a:r>
            <a:r>
              <a:rPr lang="en-US" b="0" i="0" dirty="0">
                <a:solidFill>
                  <a:srgbClr val="E2E2E5"/>
                </a:solidFill>
                <a:effectLst/>
                <a:latin typeface="Google Sans Text"/>
              </a:rPr>
              <a:t> The number of cores, memory available, etc., can influence which GC algorithm will perform best.</a:t>
            </a:r>
          </a:p>
          <a:p>
            <a:pPr marL="742950" lvl="1" indent="-285750" algn="l">
              <a:lnSpc>
                <a:spcPts val="1500"/>
              </a:lnSpc>
              <a:spcAft>
                <a:spcPts val="225"/>
              </a:spcAft>
              <a:buFont typeface="+mj-lt"/>
              <a:buAutoNum type="arabicPeriod"/>
            </a:pPr>
            <a:r>
              <a:rPr lang="en-US" b="1" i="0" dirty="0">
                <a:solidFill>
                  <a:srgbClr val="E2E2E5"/>
                </a:solidFill>
                <a:effectLst/>
                <a:latin typeface="Google Sans Text"/>
              </a:rPr>
              <a:t>Application Maturity:</a:t>
            </a:r>
            <a:r>
              <a:rPr lang="en-US" b="0" i="0" dirty="0">
                <a:solidFill>
                  <a:srgbClr val="E2E2E5"/>
                </a:solidFill>
                <a:effectLst/>
                <a:latin typeface="Google Sans Text"/>
              </a:rPr>
              <a:t> If you're starting out, using the default GC (G1 in recent Java versions) is often a good starting point.</a:t>
            </a:r>
          </a:p>
          <a:p>
            <a:endParaRPr lang="en-IN" dirty="0"/>
          </a:p>
        </p:txBody>
      </p:sp>
    </p:spTree>
    <p:extLst>
      <p:ext uri="{BB962C8B-B14F-4D97-AF65-F5344CB8AC3E}">
        <p14:creationId xmlns:p14="http://schemas.microsoft.com/office/powerpoint/2010/main" val="18401719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8C6B4-7445-1383-1F70-2599E4283D54}"/>
              </a:ext>
            </a:extLst>
          </p:cNvPr>
          <p:cNvSpPr>
            <a:spLocks noGrp="1"/>
          </p:cNvSpPr>
          <p:nvPr>
            <p:ph type="title"/>
          </p:nvPr>
        </p:nvSpPr>
        <p:spPr/>
        <p:txBody>
          <a:bodyPr>
            <a:normAutofit/>
          </a:bodyPr>
          <a:lstStyle/>
          <a:p>
            <a:r>
              <a:rPr kumimoji="0" lang="en-US" altLang="en-US" sz="4000" b="1" i="0" u="none" strike="noStrike" cap="none" normalizeH="0" baseline="0" dirty="0">
                <a:ln>
                  <a:noFill/>
                </a:ln>
                <a:solidFill>
                  <a:srgbClr val="E2E2E5"/>
                </a:solidFill>
                <a:effectLst/>
                <a:latin typeface="Google Sans Text"/>
              </a:rPr>
              <a:t>How to Set GC Algorithms</a:t>
            </a:r>
            <a:endParaRPr lang="en-IN" dirty="0"/>
          </a:p>
        </p:txBody>
      </p:sp>
      <p:sp>
        <p:nvSpPr>
          <p:cNvPr id="6" name="Rectangle 3">
            <a:extLst>
              <a:ext uri="{FF2B5EF4-FFF2-40B4-BE49-F238E27FC236}">
                <a16:creationId xmlns:a16="http://schemas.microsoft.com/office/drawing/2014/main" id="{45DA5031-ED3A-B835-6CD2-C4A975159F4E}"/>
              </a:ext>
            </a:extLst>
          </p:cNvPr>
          <p:cNvSpPr>
            <a:spLocks noGrp="1" noChangeArrowheads="1"/>
          </p:cNvSpPr>
          <p:nvPr>
            <p:ph idx="1"/>
          </p:nvPr>
        </p:nvSpPr>
        <p:spPr bwMode="auto">
          <a:xfrm>
            <a:off x="913795" y="2117804"/>
            <a:ext cx="9970364" cy="4139595"/>
          </a:xfrm>
          <a:prstGeom prst="rect">
            <a:avLst/>
          </a:prstGeom>
          <a:solidFill>
            <a:srgbClr val="1A1C1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E2E2E5"/>
                </a:solidFill>
                <a:effectLst/>
                <a:latin typeface="Google Sans Text"/>
              </a:rPr>
              <a:t>Use the appropriate command-line flags during JVM startup:</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E2E2E5"/>
                </a:solidFill>
                <a:effectLst/>
                <a:latin typeface="Arial Unicode MS"/>
              </a:rPr>
              <a:t>java -XX:+&lt;</a:t>
            </a:r>
            <a:r>
              <a:rPr kumimoji="0" lang="en-US" altLang="en-US" sz="2400" b="0" i="0" u="none" strike="noStrike" cap="none" normalizeH="0" baseline="0" dirty="0">
                <a:ln>
                  <a:noFill/>
                </a:ln>
                <a:solidFill>
                  <a:srgbClr val="8DDB8C"/>
                </a:solidFill>
                <a:effectLst/>
                <a:latin typeface="Arial Unicode MS"/>
              </a:rPr>
              <a:t>GC_FLAG</a:t>
            </a:r>
            <a:r>
              <a:rPr kumimoji="0" lang="en-US" altLang="en-US" sz="2400" b="0" i="0" u="none" strike="noStrike" cap="none" normalizeH="0" baseline="0" dirty="0">
                <a:ln>
                  <a:noFill/>
                </a:ln>
                <a:solidFill>
                  <a:srgbClr val="E2E2E5"/>
                </a:solidFill>
                <a:effectLst/>
                <a:latin typeface="Arial Unicode MS"/>
              </a:rPr>
              <a:t>&gt; -jar &lt;</a:t>
            </a:r>
            <a:r>
              <a:rPr kumimoji="0" lang="en-US" altLang="en-US" sz="2400" b="0" i="0" u="none" strike="noStrike" cap="none" normalizeH="0" baseline="0" dirty="0">
                <a:ln>
                  <a:noFill/>
                </a:ln>
                <a:solidFill>
                  <a:srgbClr val="8DDB8C"/>
                </a:solidFill>
                <a:effectLst/>
                <a:latin typeface="Arial Unicode MS"/>
              </a:rPr>
              <a:t>your_app.jar</a:t>
            </a:r>
            <a:r>
              <a:rPr kumimoji="0" lang="en-US" altLang="en-US" sz="2400" b="0" i="0" u="none" strike="noStrike" cap="none" normalizeH="0" baseline="0" dirty="0">
                <a:ln>
                  <a:noFill/>
                </a:ln>
                <a:solidFill>
                  <a:srgbClr val="E2E2E5"/>
                </a:solidFill>
                <a:effectLst/>
                <a:latin typeface="Arial Unicode MS"/>
              </a:rPr>
              <a:t>&gt;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E2E2E5"/>
              </a:solidFill>
              <a:effectLst/>
              <a:latin typeface="Google Sans Tex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E2E2E5"/>
                </a:solidFill>
                <a:effectLst/>
                <a:latin typeface="Google Sans Text"/>
              </a:rPr>
              <a:t>Example to enable G1 GC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E2E2E5"/>
                </a:solidFill>
                <a:effectLst/>
                <a:latin typeface="Arial Unicode MS"/>
              </a:rPr>
              <a:t>java -XX:+UseG1GC -jar myapp.jar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rgbClr val="E2E2E5"/>
              </a:solidFill>
              <a:effectLst/>
              <a:latin typeface="Google Sans Tex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rgbClr val="E2E2E5"/>
                </a:solidFill>
                <a:effectLst/>
                <a:latin typeface="Google Sans Text"/>
              </a:rPr>
              <a:t>Example to enable ZGC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E2E2E5"/>
                </a:solidFill>
                <a:effectLst/>
                <a:latin typeface="Arial Unicode MS"/>
              </a:rPr>
              <a:t>java -XX:+</a:t>
            </a:r>
            <a:r>
              <a:rPr kumimoji="0" lang="en-US" altLang="en-US" sz="2400" b="0" i="0" u="none" strike="noStrike" cap="none" normalizeH="0" baseline="0" dirty="0" err="1">
                <a:ln>
                  <a:noFill/>
                </a:ln>
                <a:solidFill>
                  <a:srgbClr val="E2E2E5"/>
                </a:solidFill>
                <a:effectLst/>
                <a:latin typeface="Arial Unicode MS"/>
              </a:rPr>
              <a:t>UseZGC</a:t>
            </a:r>
            <a:r>
              <a:rPr kumimoji="0" lang="en-US" altLang="en-US" sz="2400" b="0" i="0" u="none" strike="noStrike" cap="none" normalizeH="0" baseline="0" dirty="0">
                <a:ln>
                  <a:noFill/>
                </a:ln>
                <a:solidFill>
                  <a:srgbClr val="E2E2E5"/>
                </a:solidFill>
                <a:effectLst/>
                <a:latin typeface="Arial Unicode MS"/>
              </a:rPr>
              <a:t> -jar myapp.jar</a:t>
            </a:r>
            <a:endParaRPr kumimoji="0" lang="en-US" altLang="en-US" sz="2800" b="0" i="0" u="none" strike="noStrike" cap="none" normalizeH="0" baseline="0" dirty="0">
              <a:ln>
                <a:noFill/>
              </a:ln>
              <a:solidFill>
                <a:srgbClr val="E2E2E5"/>
              </a:solidFill>
              <a:effectLst/>
              <a:latin typeface="Google Sans Tex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5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0453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FD8B2-71C4-87DA-2835-4C220DBA7AA8}"/>
              </a:ext>
            </a:extLst>
          </p:cNvPr>
          <p:cNvSpPr>
            <a:spLocks noGrp="1"/>
          </p:cNvSpPr>
          <p:nvPr>
            <p:ph type="title"/>
          </p:nvPr>
        </p:nvSpPr>
        <p:spPr/>
        <p:txBody>
          <a:bodyPr>
            <a:normAutofit/>
          </a:bodyPr>
          <a:lstStyle/>
          <a:p>
            <a:r>
              <a:rPr lang="en-US" dirty="0">
                <a:effectLst/>
              </a:rPr>
              <a:t>De-allocation: The Garbage Collector (GC)</a:t>
            </a:r>
            <a:endParaRPr lang="en-IN" dirty="0"/>
          </a:p>
        </p:txBody>
      </p:sp>
      <p:sp>
        <p:nvSpPr>
          <p:cNvPr id="3" name="Content Placeholder 2">
            <a:extLst>
              <a:ext uri="{FF2B5EF4-FFF2-40B4-BE49-F238E27FC236}">
                <a16:creationId xmlns:a16="http://schemas.microsoft.com/office/drawing/2014/main" id="{2D20AAAC-9FCE-2611-A104-EC59A80D6D6E}"/>
              </a:ext>
            </a:extLst>
          </p:cNvPr>
          <p:cNvSpPr>
            <a:spLocks noGrp="1"/>
          </p:cNvSpPr>
          <p:nvPr>
            <p:ph idx="1"/>
          </p:nvPr>
        </p:nvSpPr>
        <p:spPr/>
        <p:txBody>
          <a:bodyPr/>
          <a:lstStyle/>
          <a:p>
            <a:r>
              <a:rPr lang="en-US" dirty="0">
                <a:effectLst/>
              </a:rPr>
              <a:t>A key part of Java's memory system is automatic de-allocation. </a:t>
            </a:r>
          </a:p>
          <a:p>
            <a:r>
              <a:rPr lang="en-US" dirty="0">
                <a:effectLst/>
              </a:rPr>
              <a:t>Allocate memory with new, but you </a:t>
            </a:r>
            <a:r>
              <a:rPr lang="en-US" b="1" dirty="0">
                <a:effectLst/>
              </a:rPr>
              <a:t>do not</a:t>
            </a:r>
            <a:r>
              <a:rPr lang="en-US" dirty="0">
                <a:effectLst/>
              </a:rPr>
              <a:t> manually free it.</a:t>
            </a:r>
          </a:p>
          <a:p>
            <a:r>
              <a:rPr lang="en-US" b="1" dirty="0">
                <a:effectLst/>
              </a:rPr>
              <a:t>Garbage Collector (GC)</a:t>
            </a:r>
            <a:r>
              <a:rPr lang="en-US" dirty="0">
                <a:effectLst/>
              </a:rPr>
              <a:t> is a background process within the JVM that is responsible for this.</a:t>
            </a:r>
          </a:p>
          <a:p>
            <a:r>
              <a:rPr lang="en-US" b="1" dirty="0">
                <a:effectLst/>
              </a:rPr>
              <a:t>Job:</a:t>
            </a:r>
            <a:r>
              <a:rPr lang="en-US" dirty="0">
                <a:effectLst/>
              </a:rPr>
              <a:t> GC periodically runs to find objects on the Heap that are no longer referenced by any part of the running application (e.g., the variable pointing to them went out of scope).</a:t>
            </a:r>
          </a:p>
          <a:p>
            <a:r>
              <a:rPr lang="en-US" b="1" dirty="0">
                <a:effectLst/>
              </a:rPr>
              <a:t>Result:</a:t>
            </a:r>
            <a:r>
              <a:rPr lang="en-US" dirty="0">
                <a:effectLst/>
              </a:rPr>
              <a:t> Frees up the memory occupied by these "dead" objects, making it available for future allocations. </a:t>
            </a:r>
          </a:p>
          <a:p>
            <a:pPr lvl="1"/>
            <a:r>
              <a:rPr lang="en-US" dirty="0">
                <a:effectLst/>
              </a:rPr>
              <a:t>This is why you don't need a delete or free() keyword like in C++.</a:t>
            </a:r>
          </a:p>
          <a:p>
            <a:endParaRPr lang="en-IN" dirty="0"/>
          </a:p>
        </p:txBody>
      </p:sp>
    </p:spTree>
    <p:extLst>
      <p:ext uri="{BB962C8B-B14F-4D97-AF65-F5344CB8AC3E}">
        <p14:creationId xmlns:p14="http://schemas.microsoft.com/office/powerpoint/2010/main" val="27549101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99113-ECBF-4E22-1880-EE39CBCD1CA0}"/>
              </a:ext>
            </a:extLst>
          </p:cNvPr>
          <p:cNvSpPr>
            <a:spLocks noGrp="1"/>
          </p:cNvSpPr>
          <p:nvPr>
            <p:ph type="title"/>
          </p:nvPr>
        </p:nvSpPr>
        <p:spPr/>
        <p:txBody>
          <a:bodyPr>
            <a:normAutofit/>
          </a:bodyPr>
          <a:lstStyle/>
          <a:p>
            <a:r>
              <a:rPr lang="en-US" b="1" dirty="0">
                <a:effectLst/>
              </a:rPr>
              <a:t>What Is Garbage Collection Tuning</a:t>
            </a:r>
            <a:endParaRPr lang="en-IN" dirty="0"/>
          </a:p>
        </p:txBody>
      </p:sp>
      <p:sp>
        <p:nvSpPr>
          <p:cNvPr id="3" name="Content Placeholder 2">
            <a:extLst>
              <a:ext uri="{FF2B5EF4-FFF2-40B4-BE49-F238E27FC236}">
                <a16:creationId xmlns:a16="http://schemas.microsoft.com/office/drawing/2014/main" id="{E25CE103-0CF2-A695-E54B-50A85406024D}"/>
              </a:ext>
            </a:extLst>
          </p:cNvPr>
          <p:cNvSpPr>
            <a:spLocks noGrp="1"/>
          </p:cNvSpPr>
          <p:nvPr>
            <p:ph idx="1"/>
          </p:nvPr>
        </p:nvSpPr>
        <p:spPr/>
        <p:txBody>
          <a:bodyPr/>
          <a:lstStyle/>
          <a:p>
            <a:r>
              <a:rPr lang="en-US" b="1" dirty="0">
                <a:effectLst/>
              </a:rPr>
              <a:t>Garbage Collection GC tuning</a:t>
            </a:r>
            <a:r>
              <a:rPr lang="en-US" dirty="0">
                <a:effectLst/>
              </a:rPr>
              <a:t> is the process of adjusting the startup parameters of your JVM-based application to match the desired results. </a:t>
            </a:r>
          </a:p>
          <a:p>
            <a:r>
              <a:rPr lang="en-US" dirty="0">
                <a:effectLst/>
              </a:rPr>
              <a:t>Nothing more and nothing less. </a:t>
            </a:r>
          </a:p>
          <a:p>
            <a:r>
              <a:rPr lang="en-US" dirty="0">
                <a:effectLst/>
              </a:rPr>
              <a:t>Can be as simple as adjusting the heap size – the </a:t>
            </a:r>
            <a:r>
              <a:rPr lang="en-US" i="1" dirty="0">
                <a:effectLst/>
              </a:rPr>
              <a:t>-</a:t>
            </a:r>
            <a:r>
              <a:rPr lang="en-US" i="1" dirty="0" err="1">
                <a:effectLst/>
              </a:rPr>
              <a:t>Xmx</a:t>
            </a:r>
            <a:r>
              <a:rPr lang="en-US" dirty="0">
                <a:effectLst/>
              </a:rPr>
              <a:t> and </a:t>
            </a:r>
            <a:r>
              <a:rPr lang="en-US" i="1" dirty="0">
                <a:effectLst/>
              </a:rPr>
              <a:t>-</a:t>
            </a:r>
            <a:r>
              <a:rPr lang="en-US" i="1" dirty="0" err="1">
                <a:effectLst/>
              </a:rPr>
              <a:t>Xms</a:t>
            </a:r>
            <a:r>
              <a:rPr lang="en-US" dirty="0">
                <a:effectLst/>
              </a:rPr>
              <a:t> parameters. </a:t>
            </a:r>
          </a:p>
          <a:p>
            <a:r>
              <a:rPr lang="en-US" dirty="0">
                <a:effectLst/>
              </a:rPr>
              <a:t>Or it can be as complicated as tuning all the advanced parameters to adjust the different heap regions. </a:t>
            </a:r>
          </a:p>
          <a:p>
            <a:r>
              <a:rPr lang="en-US" dirty="0">
                <a:effectLst/>
              </a:rPr>
              <a:t>Everything depends on the situation and your needs.</a:t>
            </a:r>
          </a:p>
          <a:p>
            <a:endParaRPr lang="en-IN" dirty="0"/>
          </a:p>
        </p:txBody>
      </p:sp>
    </p:spTree>
    <p:extLst>
      <p:ext uri="{BB962C8B-B14F-4D97-AF65-F5344CB8AC3E}">
        <p14:creationId xmlns:p14="http://schemas.microsoft.com/office/powerpoint/2010/main" val="122014792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876B1-52AD-FE3E-1C1E-7F0034738AB3}"/>
              </a:ext>
            </a:extLst>
          </p:cNvPr>
          <p:cNvSpPr>
            <a:spLocks noGrp="1"/>
          </p:cNvSpPr>
          <p:nvPr>
            <p:ph type="title"/>
          </p:nvPr>
        </p:nvSpPr>
        <p:spPr/>
        <p:txBody>
          <a:bodyPr>
            <a:normAutofit fontScale="90000"/>
          </a:bodyPr>
          <a:lstStyle/>
          <a:p>
            <a:r>
              <a:rPr lang="en-US" b="1" dirty="0">
                <a:effectLst/>
              </a:rPr>
              <a:t>Why Is Garbage Collection Tuning Important</a:t>
            </a:r>
            <a:endParaRPr lang="en-IN" dirty="0"/>
          </a:p>
        </p:txBody>
      </p:sp>
      <p:sp>
        <p:nvSpPr>
          <p:cNvPr id="3" name="Content Placeholder 2">
            <a:extLst>
              <a:ext uri="{FF2B5EF4-FFF2-40B4-BE49-F238E27FC236}">
                <a16:creationId xmlns:a16="http://schemas.microsoft.com/office/drawing/2014/main" id="{82838BB3-1D9B-952B-55BE-B0FC6CF5C5D6}"/>
              </a:ext>
            </a:extLst>
          </p:cNvPr>
          <p:cNvSpPr>
            <a:spLocks noGrp="1"/>
          </p:cNvSpPr>
          <p:nvPr>
            <p:ph idx="1"/>
          </p:nvPr>
        </p:nvSpPr>
        <p:spPr/>
        <p:txBody>
          <a:bodyPr>
            <a:normAutofit lnSpcReduction="10000"/>
          </a:bodyPr>
          <a:lstStyle/>
          <a:p>
            <a:r>
              <a:rPr lang="en-US" dirty="0">
                <a:effectLst/>
              </a:rPr>
              <a:t>Cleaning our applications’ JVM process heap memory is not free. </a:t>
            </a:r>
          </a:p>
          <a:p>
            <a:r>
              <a:rPr lang="en-US" dirty="0">
                <a:effectLst/>
              </a:rPr>
              <a:t>There are resources that need to be designated for the garbage collector so it can do its work. </a:t>
            </a:r>
          </a:p>
          <a:p>
            <a:r>
              <a:rPr lang="en-US" dirty="0">
                <a:effectLst/>
              </a:rPr>
              <a:t>You can imagine that instead of handling the business logic of our application the CPU can be busy handling the removal of unused data from the heap.</a:t>
            </a:r>
          </a:p>
          <a:p>
            <a:r>
              <a:rPr lang="en-US" dirty="0">
                <a:effectLst/>
              </a:rPr>
              <a:t>This is why it’s crucial for the garbage collector to work as efficiently as possible. </a:t>
            </a:r>
          </a:p>
          <a:p>
            <a:r>
              <a:rPr lang="en-US" dirty="0">
                <a:effectLst/>
              </a:rPr>
              <a:t>The GC process can be heavy.</a:t>
            </a:r>
          </a:p>
          <a:p>
            <a:r>
              <a:rPr lang="en-US" dirty="0">
                <a:effectLst/>
              </a:rPr>
              <a:t> During our work as developers and consultants, we’ve seen situations where the garbage collector was working for 20 seconds during a 60-second window of time. </a:t>
            </a:r>
          </a:p>
          <a:p>
            <a:r>
              <a:rPr lang="en-US" dirty="0">
                <a:effectLst/>
              </a:rPr>
              <a:t>Meaning that 33% of the time the application was not doing its job — it was doing the housekeeping instead.</a:t>
            </a:r>
          </a:p>
          <a:p>
            <a:endParaRPr lang="en-IN" dirty="0"/>
          </a:p>
        </p:txBody>
      </p:sp>
    </p:spTree>
    <p:extLst>
      <p:ext uri="{BB962C8B-B14F-4D97-AF65-F5344CB8AC3E}">
        <p14:creationId xmlns:p14="http://schemas.microsoft.com/office/powerpoint/2010/main" val="306339476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32522-B237-9CBF-B551-1769E9901157}"/>
              </a:ext>
            </a:extLst>
          </p:cNvPr>
          <p:cNvSpPr>
            <a:spLocks noGrp="1"/>
          </p:cNvSpPr>
          <p:nvPr>
            <p:ph type="title"/>
          </p:nvPr>
        </p:nvSpPr>
        <p:spPr/>
        <p:txBody>
          <a:bodyPr>
            <a:normAutofit fontScale="90000"/>
          </a:bodyPr>
          <a:lstStyle/>
          <a:p>
            <a:r>
              <a:rPr lang="en-US" b="1" dirty="0">
                <a:effectLst/>
              </a:rPr>
              <a:t>Why Is Garbage Collection Tuning Important</a:t>
            </a:r>
            <a:endParaRPr lang="en-IN" dirty="0"/>
          </a:p>
        </p:txBody>
      </p:sp>
      <p:sp>
        <p:nvSpPr>
          <p:cNvPr id="3" name="Content Placeholder 2">
            <a:extLst>
              <a:ext uri="{FF2B5EF4-FFF2-40B4-BE49-F238E27FC236}">
                <a16:creationId xmlns:a16="http://schemas.microsoft.com/office/drawing/2014/main" id="{66F185AC-FEE7-F9F2-4170-26E0168FC11F}"/>
              </a:ext>
            </a:extLst>
          </p:cNvPr>
          <p:cNvSpPr>
            <a:spLocks noGrp="1"/>
          </p:cNvSpPr>
          <p:nvPr>
            <p:ph idx="1"/>
          </p:nvPr>
        </p:nvSpPr>
        <p:spPr/>
        <p:txBody>
          <a:bodyPr/>
          <a:lstStyle/>
          <a:p>
            <a:r>
              <a:rPr lang="en-US" dirty="0">
                <a:effectLst/>
              </a:rPr>
              <a:t>Can expect JVM</a:t>
            </a:r>
            <a:r>
              <a:rPr lang="en-US" u="sng" dirty="0">
                <a:effectLst/>
              </a:rPr>
              <a:t> </a:t>
            </a:r>
            <a:r>
              <a:rPr lang="en-US" dirty="0">
                <a:effectLst/>
              </a:rPr>
              <a:t>threads to be stopped for very short periods of time --happens constantly</a:t>
            </a:r>
          </a:p>
          <a:p>
            <a:r>
              <a:rPr lang="en-US" dirty="0">
                <a:effectLst/>
              </a:rPr>
              <a:t>What’s dangerous, however, is a complete stop of the application threads for a very long period of time – like seconds or in extreme cases even minutes. </a:t>
            </a:r>
          </a:p>
          <a:p>
            <a:r>
              <a:rPr lang="en-US" dirty="0">
                <a:effectLst/>
              </a:rPr>
              <a:t>Can lead to your users not being able to properly use your application at all. </a:t>
            </a:r>
          </a:p>
          <a:p>
            <a:r>
              <a:rPr lang="en-US" dirty="0">
                <a:effectLst/>
              </a:rPr>
              <a:t>Distributed systems can collapse because of elements not responding in a timely manner.</a:t>
            </a:r>
          </a:p>
          <a:p>
            <a:r>
              <a:rPr lang="en-US" dirty="0">
                <a:effectLst/>
              </a:rPr>
              <a:t>To avoid that need to ensure that the garbage collector that is running for our JVM applications is well configured and is doing its job as well as it can.</a:t>
            </a:r>
          </a:p>
          <a:p>
            <a:endParaRPr lang="en-IN" dirty="0"/>
          </a:p>
        </p:txBody>
      </p:sp>
    </p:spTree>
    <p:extLst>
      <p:ext uri="{BB962C8B-B14F-4D97-AF65-F5344CB8AC3E}">
        <p14:creationId xmlns:p14="http://schemas.microsoft.com/office/powerpoint/2010/main" val="725769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91D851-2269-7B2E-C8BF-8B3BF3861C67}"/>
              </a:ext>
            </a:extLst>
          </p:cNvPr>
          <p:cNvSpPr>
            <a:spLocks noGrp="1"/>
          </p:cNvSpPr>
          <p:nvPr>
            <p:ph type="title"/>
          </p:nvPr>
        </p:nvSpPr>
        <p:spPr/>
        <p:txBody>
          <a:bodyPr>
            <a:normAutofit/>
          </a:bodyPr>
          <a:lstStyle/>
          <a:p>
            <a:r>
              <a:rPr lang="en-US" b="1" dirty="0">
                <a:effectLst/>
              </a:rPr>
              <a:t>When to Do Garbage Collection Tuning</a:t>
            </a:r>
            <a:endParaRPr lang="en-IN" dirty="0"/>
          </a:p>
        </p:txBody>
      </p:sp>
      <p:sp>
        <p:nvSpPr>
          <p:cNvPr id="3" name="Content Placeholder 2">
            <a:extLst>
              <a:ext uri="{FF2B5EF4-FFF2-40B4-BE49-F238E27FC236}">
                <a16:creationId xmlns:a16="http://schemas.microsoft.com/office/drawing/2014/main" id="{CC8A776A-7B39-3FE0-056E-5CDEF481BFE4}"/>
              </a:ext>
            </a:extLst>
          </p:cNvPr>
          <p:cNvSpPr>
            <a:spLocks noGrp="1"/>
          </p:cNvSpPr>
          <p:nvPr>
            <p:ph idx="1"/>
          </p:nvPr>
        </p:nvSpPr>
        <p:spPr/>
        <p:txBody>
          <a:bodyPr>
            <a:normAutofit fontScale="92500"/>
          </a:bodyPr>
          <a:lstStyle/>
          <a:p>
            <a:r>
              <a:rPr lang="en-US" dirty="0">
                <a:effectLst/>
              </a:rPr>
              <a:t>Tuning the garbage collection should be one of the last operations you do. </a:t>
            </a:r>
          </a:p>
          <a:p>
            <a:r>
              <a:rPr lang="en-US" dirty="0">
                <a:effectLst/>
              </a:rPr>
              <a:t>Unless you are absolutely sure that the problem lies in the garbage collection, don’t start with </a:t>
            </a:r>
            <a:r>
              <a:rPr lang="en-US" u="sng" dirty="0">
                <a:effectLst/>
                <a:hlinkClick r:id="rId2"/>
              </a:rPr>
              <a:t>changing JVM options</a:t>
            </a:r>
            <a:r>
              <a:rPr lang="en-US" dirty="0">
                <a:effectLst/>
              </a:rPr>
              <a:t>. </a:t>
            </a:r>
          </a:p>
          <a:p>
            <a:r>
              <a:rPr lang="en-US" dirty="0">
                <a:effectLst/>
              </a:rPr>
              <a:t>To be blunt, there are numerous situations where the way how the garbage collector works only highlights a bigger problem.</a:t>
            </a:r>
          </a:p>
          <a:p>
            <a:r>
              <a:rPr lang="en-US" dirty="0">
                <a:effectLst/>
              </a:rPr>
              <a:t>If your JVM memory utilization looks good and your garbage collector works without causing trouble, you shouldn’t spend time turning your garbage collection. </a:t>
            </a:r>
          </a:p>
          <a:p>
            <a:r>
              <a:rPr lang="en-US" dirty="0">
                <a:effectLst/>
              </a:rPr>
              <a:t>Will most likely be more effective in refactoring the code to be more efficient.</a:t>
            </a:r>
          </a:p>
          <a:p>
            <a:r>
              <a:rPr lang="en-US" dirty="0">
                <a:effectLst/>
              </a:rPr>
              <a:t>So how do we say that the garbage collector does a good job? Your </a:t>
            </a:r>
            <a:r>
              <a:rPr lang="en-US" u="sng" dirty="0">
                <a:effectLst/>
              </a:rPr>
              <a:t>Java monitoring tool</a:t>
            </a:r>
            <a:r>
              <a:rPr lang="en-US" dirty="0">
                <a:effectLst/>
              </a:rPr>
              <a:t> will provide you information regarding your </a:t>
            </a:r>
            <a:r>
              <a:rPr lang="en-US" u="sng" dirty="0">
                <a:effectLst/>
              </a:rPr>
              <a:t>JVM metrics</a:t>
            </a:r>
            <a:r>
              <a:rPr lang="en-US" dirty="0">
                <a:effectLst/>
              </a:rPr>
              <a:t>, including its memory utilization, the garbage collector work, and of course the overall performance of your application</a:t>
            </a:r>
          </a:p>
          <a:p>
            <a:endParaRPr lang="en-IN" dirty="0"/>
          </a:p>
        </p:txBody>
      </p:sp>
    </p:spTree>
    <p:extLst>
      <p:ext uri="{BB962C8B-B14F-4D97-AF65-F5344CB8AC3E}">
        <p14:creationId xmlns:p14="http://schemas.microsoft.com/office/powerpoint/2010/main" val="27279863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gc tuning">
            <a:extLst>
              <a:ext uri="{FF2B5EF4-FFF2-40B4-BE49-F238E27FC236}">
                <a16:creationId xmlns:a16="http://schemas.microsoft.com/office/drawing/2014/main" id="{7C3BFCB1-5571-58BD-6C17-92A39E88E44B}"/>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578734" y="943256"/>
            <a:ext cx="10931525" cy="5289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36699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409D4-F245-7BA6-8173-655112860164}"/>
              </a:ext>
            </a:extLst>
          </p:cNvPr>
          <p:cNvSpPr>
            <a:spLocks noGrp="1"/>
          </p:cNvSpPr>
          <p:nvPr>
            <p:ph type="title"/>
          </p:nvPr>
        </p:nvSpPr>
        <p:spPr/>
        <p:txBody>
          <a:bodyPr/>
          <a:lstStyle/>
          <a:p>
            <a:r>
              <a:rPr lang="en-US" b="1" dirty="0">
                <a:effectLst/>
              </a:rPr>
              <a:t>When to Do Garbage Collection Tuning</a:t>
            </a:r>
            <a:endParaRPr lang="en-IN" dirty="0"/>
          </a:p>
        </p:txBody>
      </p:sp>
      <p:sp>
        <p:nvSpPr>
          <p:cNvPr id="3" name="Content Placeholder 2">
            <a:extLst>
              <a:ext uri="{FF2B5EF4-FFF2-40B4-BE49-F238E27FC236}">
                <a16:creationId xmlns:a16="http://schemas.microsoft.com/office/drawing/2014/main" id="{6ADE9EDC-D116-056E-4FA8-2479E80DB7B2}"/>
              </a:ext>
            </a:extLst>
          </p:cNvPr>
          <p:cNvSpPr>
            <a:spLocks noGrp="1"/>
          </p:cNvSpPr>
          <p:nvPr>
            <p:ph idx="1"/>
          </p:nvPr>
        </p:nvSpPr>
        <p:spPr/>
        <p:txBody>
          <a:bodyPr/>
          <a:lstStyle/>
          <a:p>
            <a:r>
              <a:rPr lang="en-US" dirty="0">
                <a:effectLst/>
              </a:rPr>
              <a:t>In this chart, you can see something called “shark tooth”. </a:t>
            </a:r>
          </a:p>
          <a:p>
            <a:r>
              <a:rPr lang="en-US" dirty="0">
                <a:effectLst/>
              </a:rPr>
              <a:t>Usually, it is a sign of a healthy JVM heap. </a:t>
            </a:r>
          </a:p>
          <a:p>
            <a:r>
              <a:rPr lang="en-US" dirty="0">
                <a:effectLst/>
              </a:rPr>
              <a:t>Largest portion of the memory, called the old generation, gets filled up and then is cleared by the garbage collector.</a:t>
            </a:r>
          </a:p>
          <a:p>
            <a:r>
              <a:rPr lang="en-US" dirty="0">
                <a:effectLst/>
              </a:rPr>
              <a:t> If we would correlate that with the garbage collector timings we would see the whole picture. </a:t>
            </a:r>
          </a:p>
          <a:p>
            <a:r>
              <a:rPr lang="en-US" dirty="0">
                <a:effectLst/>
              </a:rPr>
              <a:t>Knowing all of that we can judge if we are satisfied with how the garbage collection is working or if tuning is needed.</a:t>
            </a:r>
            <a:endParaRPr lang="en-IN" dirty="0"/>
          </a:p>
        </p:txBody>
      </p:sp>
    </p:spTree>
    <p:extLst>
      <p:ext uri="{BB962C8B-B14F-4D97-AF65-F5344CB8AC3E}">
        <p14:creationId xmlns:p14="http://schemas.microsoft.com/office/powerpoint/2010/main" val="10205651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9B14A-0431-A15E-DB1B-16B958CCEAE8}"/>
              </a:ext>
            </a:extLst>
          </p:cNvPr>
          <p:cNvSpPr>
            <a:spLocks noGrp="1"/>
          </p:cNvSpPr>
          <p:nvPr>
            <p:ph type="title"/>
          </p:nvPr>
        </p:nvSpPr>
        <p:spPr/>
        <p:txBody>
          <a:bodyPr>
            <a:normAutofit/>
          </a:bodyPr>
          <a:lstStyle/>
          <a:p>
            <a:r>
              <a:rPr lang="en-US" b="1" dirty="0">
                <a:effectLst/>
              </a:rPr>
              <a:t>How to Tune Java GC</a:t>
            </a:r>
            <a:endParaRPr lang="en-IN" dirty="0"/>
          </a:p>
        </p:txBody>
      </p:sp>
      <p:sp>
        <p:nvSpPr>
          <p:cNvPr id="3" name="Content Placeholder 2">
            <a:extLst>
              <a:ext uri="{FF2B5EF4-FFF2-40B4-BE49-F238E27FC236}">
                <a16:creationId xmlns:a16="http://schemas.microsoft.com/office/drawing/2014/main" id="{14611FE9-F940-9BD2-5457-FC190D6120E6}"/>
              </a:ext>
            </a:extLst>
          </p:cNvPr>
          <p:cNvSpPr>
            <a:spLocks noGrp="1"/>
          </p:cNvSpPr>
          <p:nvPr>
            <p:ph idx="1"/>
          </p:nvPr>
        </p:nvSpPr>
        <p:spPr/>
        <p:txBody>
          <a:bodyPr>
            <a:normAutofit/>
          </a:bodyPr>
          <a:lstStyle/>
          <a:p>
            <a:r>
              <a:rPr lang="en-US" dirty="0">
                <a:effectLst/>
              </a:rPr>
              <a:t>Many garbage collectors available in the JVM world. </a:t>
            </a:r>
          </a:p>
          <a:p>
            <a:r>
              <a:rPr lang="en-US" dirty="0">
                <a:effectLst/>
              </a:rPr>
              <a:t>Each garbage collector works differently. Hence, the tuning procedure for them will be different.</a:t>
            </a:r>
          </a:p>
          <a:p>
            <a:r>
              <a:rPr lang="en-US" dirty="0">
                <a:effectLst/>
              </a:rPr>
              <a:t>Running a JVM-based application with different garbage collectors is one thing, doing experiments is another. </a:t>
            </a:r>
          </a:p>
          <a:p>
            <a:r>
              <a:rPr lang="en-US" dirty="0">
                <a:effectLst/>
              </a:rPr>
              <a:t>Java garbage collection tuning will require lots of experiments and tries. </a:t>
            </a:r>
          </a:p>
          <a:p>
            <a:r>
              <a:rPr lang="en-US" dirty="0">
                <a:effectLst/>
              </a:rPr>
              <a:t>Normal that you won’t achieve the desired results in your first try. </a:t>
            </a:r>
          </a:p>
          <a:p>
            <a:r>
              <a:rPr lang="en-US" dirty="0">
                <a:effectLst/>
              </a:rPr>
              <a:t>Will want to introduce changes one by one and observe how your application and the garbage collector behave after each change.</a:t>
            </a:r>
          </a:p>
          <a:p>
            <a:endParaRPr lang="en-IN" dirty="0"/>
          </a:p>
        </p:txBody>
      </p:sp>
    </p:spTree>
    <p:extLst>
      <p:ext uri="{BB962C8B-B14F-4D97-AF65-F5344CB8AC3E}">
        <p14:creationId xmlns:p14="http://schemas.microsoft.com/office/powerpoint/2010/main" val="33494219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CD025-1EA6-3705-6CDA-A57A4AAF95A2}"/>
              </a:ext>
            </a:extLst>
          </p:cNvPr>
          <p:cNvSpPr>
            <a:spLocks noGrp="1"/>
          </p:cNvSpPr>
          <p:nvPr>
            <p:ph type="title"/>
          </p:nvPr>
        </p:nvSpPr>
        <p:spPr/>
        <p:txBody>
          <a:bodyPr>
            <a:normAutofit/>
          </a:bodyPr>
          <a:lstStyle/>
          <a:p>
            <a:r>
              <a:rPr lang="en-US" b="1" dirty="0">
                <a:effectLst/>
              </a:rPr>
              <a:t>Starting GC Tuning</a:t>
            </a:r>
            <a:endParaRPr lang="en-IN" dirty="0"/>
          </a:p>
        </p:txBody>
      </p:sp>
      <p:sp>
        <p:nvSpPr>
          <p:cNvPr id="3" name="Content Placeholder 2">
            <a:extLst>
              <a:ext uri="{FF2B5EF4-FFF2-40B4-BE49-F238E27FC236}">
                <a16:creationId xmlns:a16="http://schemas.microsoft.com/office/drawing/2014/main" id="{BA8F9609-595C-9CBA-2DAF-4F1F95F5F752}"/>
              </a:ext>
            </a:extLst>
          </p:cNvPr>
          <p:cNvSpPr>
            <a:spLocks noGrp="1"/>
          </p:cNvSpPr>
          <p:nvPr>
            <p:ph idx="1"/>
          </p:nvPr>
        </p:nvSpPr>
        <p:spPr/>
        <p:txBody>
          <a:bodyPr>
            <a:normAutofit lnSpcReduction="10000"/>
          </a:bodyPr>
          <a:lstStyle/>
          <a:p>
            <a:r>
              <a:rPr lang="en-US" dirty="0">
                <a:effectLst/>
              </a:rPr>
              <a:t>Start by looking at how your application behaves, what events fill up the memory space, and what space is filled. </a:t>
            </a:r>
          </a:p>
          <a:p>
            <a:pPr marL="36900" indent="0">
              <a:buNone/>
            </a:pPr>
            <a:r>
              <a:rPr lang="en-US" dirty="0">
                <a:effectLst/>
              </a:rPr>
              <a:t>Remember that:</a:t>
            </a:r>
          </a:p>
          <a:p>
            <a:r>
              <a:rPr lang="en-US" dirty="0">
                <a:effectLst/>
              </a:rPr>
              <a:t>Assigned objects in the Eden generation are moved to Survivor space</a:t>
            </a:r>
          </a:p>
          <a:p>
            <a:r>
              <a:rPr lang="en-US" dirty="0">
                <a:effectLst/>
              </a:rPr>
              <a:t>Assigned objects in the Survivor space are moved to Tenured generation if the counter is high enough or the counter is increased.</a:t>
            </a:r>
          </a:p>
          <a:p>
            <a:r>
              <a:rPr lang="en-US" dirty="0">
                <a:effectLst/>
              </a:rPr>
              <a:t>Assigned objects in the Tenured generation are ignored and will not be collected.</a:t>
            </a:r>
          </a:p>
          <a:p>
            <a:r>
              <a:rPr lang="en-US" dirty="0">
                <a:effectLst/>
              </a:rPr>
              <a:t>Need to be sure you understand what is happening inside your application’s heap, and keep in mind what causes the garbage collection events. </a:t>
            </a:r>
          </a:p>
          <a:p>
            <a:r>
              <a:rPr lang="en-US" dirty="0">
                <a:effectLst/>
              </a:rPr>
              <a:t>That will help you understand your application’s memory needs and how to improve garbage collection.</a:t>
            </a:r>
          </a:p>
          <a:p>
            <a:endParaRPr lang="en-IN" dirty="0"/>
          </a:p>
        </p:txBody>
      </p:sp>
    </p:spTree>
    <p:extLst>
      <p:ext uri="{BB962C8B-B14F-4D97-AF65-F5344CB8AC3E}">
        <p14:creationId xmlns:p14="http://schemas.microsoft.com/office/powerpoint/2010/main" val="356065593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3B376-0D74-D690-E19D-70763BC060D6}"/>
              </a:ext>
            </a:extLst>
          </p:cNvPr>
          <p:cNvSpPr>
            <a:spLocks noGrp="1"/>
          </p:cNvSpPr>
          <p:nvPr>
            <p:ph type="title"/>
          </p:nvPr>
        </p:nvSpPr>
        <p:spPr/>
        <p:txBody>
          <a:bodyPr>
            <a:normAutofit/>
          </a:bodyPr>
          <a:lstStyle/>
          <a:p>
            <a:r>
              <a:rPr lang="en-US" b="1" dirty="0">
                <a:effectLst/>
              </a:rPr>
              <a:t>Heap Size</a:t>
            </a:r>
            <a:endParaRPr lang="en-IN" dirty="0"/>
          </a:p>
        </p:txBody>
      </p:sp>
      <p:sp>
        <p:nvSpPr>
          <p:cNvPr id="3" name="Content Placeholder 2">
            <a:extLst>
              <a:ext uri="{FF2B5EF4-FFF2-40B4-BE49-F238E27FC236}">
                <a16:creationId xmlns:a16="http://schemas.microsoft.com/office/drawing/2014/main" id="{A7BAE694-8B9A-8A03-A098-FC2D4F8AB35E}"/>
              </a:ext>
            </a:extLst>
          </p:cNvPr>
          <p:cNvSpPr>
            <a:spLocks noGrp="1"/>
          </p:cNvSpPr>
          <p:nvPr>
            <p:ph idx="1"/>
          </p:nvPr>
        </p:nvSpPr>
        <p:spPr/>
        <p:txBody>
          <a:bodyPr/>
          <a:lstStyle/>
          <a:p>
            <a:r>
              <a:rPr lang="en-US" dirty="0">
                <a:effectLst/>
              </a:rPr>
              <a:t>Start by checking if heap size is really well set up.</a:t>
            </a:r>
          </a:p>
          <a:p>
            <a:r>
              <a:rPr lang="en-US" dirty="0">
                <a:effectLst/>
              </a:rPr>
              <a:t>Depends on many factors </a:t>
            </a:r>
          </a:p>
          <a:p>
            <a:r>
              <a:rPr lang="en-US" dirty="0">
                <a:effectLst/>
              </a:rPr>
              <a:t>Systems like Apache </a:t>
            </a:r>
            <a:r>
              <a:rPr lang="en-US" dirty="0" err="1">
                <a:effectLst/>
              </a:rPr>
              <a:t>Solr</a:t>
            </a:r>
            <a:r>
              <a:rPr lang="en-US" dirty="0">
                <a:effectLst/>
              </a:rPr>
              <a:t> or Elasticsearch which are heavily I/O dependent and can share the operating system file system cache. </a:t>
            </a:r>
          </a:p>
          <a:p>
            <a:pPr lvl="1"/>
            <a:r>
              <a:rPr lang="en-US" dirty="0">
                <a:effectLst/>
              </a:rPr>
              <a:t>In such cases, you should leave as much memory as you can for the operating system, especially if your data is large.</a:t>
            </a:r>
          </a:p>
          <a:p>
            <a:r>
              <a:rPr lang="en-US" dirty="0">
                <a:effectLst/>
              </a:rPr>
              <a:t> If your application processes a lot of data or does a lot of parsing, larger heaps may be needed.</a:t>
            </a:r>
          </a:p>
          <a:p>
            <a:endParaRPr lang="en-IN" dirty="0"/>
          </a:p>
        </p:txBody>
      </p:sp>
    </p:spTree>
    <p:extLst>
      <p:ext uri="{BB962C8B-B14F-4D97-AF65-F5344CB8AC3E}">
        <p14:creationId xmlns:p14="http://schemas.microsoft.com/office/powerpoint/2010/main" val="17555921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63F8F3-6671-763F-6D65-E2DDC08F3121}"/>
              </a:ext>
            </a:extLst>
          </p:cNvPr>
          <p:cNvSpPr>
            <a:spLocks noGrp="1"/>
          </p:cNvSpPr>
          <p:nvPr>
            <p:ph type="title"/>
          </p:nvPr>
        </p:nvSpPr>
        <p:spPr/>
        <p:txBody>
          <a:bodyPr/>
          <a:lstStyle/>
          <a:p>
            <a:r>
              <a:rPr lang="en-US" b="1" dirty="0">
                <a:effectLst/>
              </a:rPr>
              <a:t>Heap Size</a:t>
            </a:r>
            <a:endParaRPr lang="en-IN" dirty="0"/>
          </a:p>
        </p:txBody>
      </p:sp>
      <p:sp>
        <p:nvSpPr>
          <p:cNvPr id="3" name="Content Placeholder 2">
            <a:extLst>
              <a:ext uri="{FF2B5EF4-FFF2-40B4-BE49-F238E27FC236}">
                <a16:creationId xmlns:a16="http://schemas.microsoft.com/office/drawing/2014/main" id="{BBF0E90E-CD82-07C9-5445-FED4A14BF1B3}"/>
              </a:ext>
            </a:extLst>
          </p:cNvPr>
          <p:cNvSpPr>
            <a:spLocks noGrp="1"/>
          </p:cNvSpPr>
          <p:nvPr>
            <p:ph idx="1"/>
          </p:nvPr>
        </p:nvSpPr>
        <p:spPr/>
        <p:txBody>
          <a:bodyPr/>
          <a:lstStyle/>
          <a:p>
            <a:r>
              <a:rPr lang="en-US" dirty="0">
                <a:effectLst/>
              </a:rPr>
              <a:t>Until </a:t>
            </a:r>
            <a:r>
              <a:rPr lang="en-US" b="1" dirty="0">
                <a:effectLst/>
              </a:rPr>
              <a:t>32GB</a:t>
            </a:r>
            <a:r>
              <a:rPr lang="en-US" dirty="0">
                <a:effectLst/>
              </a:rPr>
              <a:t> of heap size --</a:t>
            </a:r>
            <a:r>
              <a:rPr lang="en-US" b="1" dirty="0">
                <a:effectLst/>
              </a:rPr>
              <a:t>compressed ordinary object pointers</a:t>
            </a:r>
            <a:r>
              <a:rPr lang="en-US" dirty="0">
                <a:effectLst/>
              </a:rPr>
              <a:t>. </a:t>
            </a:r>
          </a:p>
          <a:p>
            <a:r>
              <a:rPr lang="en-US" b="1" dirty="0">
                <a:effectLst/>
              </a:rPr>
              <a:t>Ordinary object pointers</a:t>
            </a:r>
            <a:r>
              <a:rPr lang="en-US" dirty="0">
                <a:effectLst/>
              </a:rPr>
              <a:t> or OOP are 64-bits pointers to memory. </a:t>
            </a:r>
          </a:p>
          <a:p>
            <a:r>
              <a:rPr lang="en-US" dirty="0">
                <a:effectLst/>
              </a:rPr>
              <a:t>They point to memory allowing the JVM to reference objects on the heap. </a:t>
            </a:r>
          </a:p>
          <a:p>
            <a:r>
              <a:rPr lang="en-US" dirty="0">
                <a:effectLst/>
              </a:rPr>
              <a:t>Up to 32GB of the heap size, JVM can compress those OOPs and thus save memory.</a:t>
            </a:r>
          </a:p>
          <a:p>
            <a:endParaRPr lang="en-IN" dirty="0"/>
          </a:p>
        </p:txBody>
      </p:sp>
      <p:sp>
        <p:nvSpPr>
          <p:cNvPr id="4" name="Rectangle 3">
            <a:extLst>
              <a:ext uri="{FF2B5EF4-FFF2-40B4-BE49-F238E27FC236}">
                <a16:creationId xmlns:a16="http://schemas.microsoft.com/office/drawing/2014/main" id="{7B363837-69FF-328B-242A-B6E2F7CE790F}"/>
              </a:ext>
            </a:extLst>
          </p:cNvPr>
          <p:cNvSpPr/>
          <p:nvPr/>
        </p:nvSpPr>
        <p:spPr>
          <a:xfrm>
            <a:off x="1775397" y="4522807"/>
            <a:ext cx="8374284" cy="206608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2050" name="Picture 2" descr="tuning java garbage collection">
            <a:extLst>
              <a:ext uri="{FF2B5EF4-FFF2-40B4-BE49-F238E27FC236}">
                <a16:creationId xmlns:a16="http://schemas.microsoft.com/office/drawing/2014/main" id="{82788016-2F70-510C-49B4-CBFE2A301D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1246" y="4714875"/>
            <a:ext cx="6296025"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3653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E9E3C-7DDB-282B-3C05-600124C90194}"/>
              </a:ext>
            </a:extLst>
          </p:cNvPr>
          <p:cNvSpPr>
            <a:spLocks noGrp="1"/>
          </p:cNvSpPr>
          <p:nvPr>
            <p:ph type="title"/>
          </p:nvPr>
        </p:nvSpPr>
        <p:spPr/>
        <p:txBody>
          <a:bodyPr/>
          <a:lstStyle/>
          <a:p>
            <a:r>
              <a:rPr lang="en-IN" dirty="0"/>
              <a:t>Static data</a:t>
            </a:r>
          </a:p>
        </p:txBody>
      </p:sp>
      <p:sp>
        <p:nvSpPr>
          <p:cNvPr id="3" name="Content Placeholder 2">
            <a:extLst>
              <a:ext uri="{FF2B5EF4-FFF2-40B4-BE49-F238E27FC236}">
                <a16:creationId xmlns:a16="http://schemas.microsoft.com/office/drawing/2014/main" id="{D3360D1F-A464-8CB9-9197-B8538D4BBA62}"/>
              </a:ext>
            </a:extLst>
          </p:cNvPr>
          <p:cNvSpPr>
            <a:spLocks noGrp="1"/>
          </p:cNvSpPr>
          <p:nvPr>
            <p:ph idx="1"/>
          </p:nvPr>
        </p:nvSpPr>
        <p:spPr/>
        <p:txBody>
          <a:bodyPr>
            <a:normAutofit fontScale="85000" lnSpcReduction="10000"/>
          </a:bodyPr>
          <a:lstStyle/>
          <a:p>
            <a:r>
              <a:rPr lang="en-US" dirty="0">
                <a:effectLst/>
              </a:rPr>
              <a:t>Static variables and fields are stored as part of the </a:t>
            </a:r>
            <a:r>
              <a:rPr lang="en-US" b="1" dirty="0">
                <a:effectLst/>
              </a:rPr>
              <a:t>class's metadata</a:t>
            </a:r>
            <a:r>
              <a:rPr lang="en-US" dirty="0">
                <a:effectLst/>
              </a:rPr>
              <a:t>, not with any specific object instance. </a:t>
            </a:r>
          </a:p>
          <a:p>
            <a:r>
              <a:rPr lang="en-US" dirty="0">
                <a:effectLst/>
              </a:rPr>
              <a:t>Core nature of static:</a:t>
            </a:r>
          </a:p>
          <a:p>
            <a:pPr lvl="1"/>
            <a:r>
              <a:rPr lang="en-US" dirty="0">
                <a:effectLst/>
              </a:rPr>
              <a:t>A static variable belongs to the </a:t>
            </a:r>
            <a:r>
              <a:rPr lang="en-US" b="1" dirty="0">
                <a:effectLst/>
              </a:rPr>
              <a:t>class itself</a:t>
            </a:r>
            <a:r>
              <a:rPr lang="en-US" dirty="0">
                <a:effectLst/>
              </a:rPr>
              <a:t>, not to an instance (object) of the class.</a:t>
            </a:r>
          </a:p>
          <a:p>
            <a:pPr lvl="1"/>
            <a:r>
              <a:rPr lang="en-US" dirty="0">
                <a:effectLst/>
              </a:rPr>
              <a:t>There is only </a:t>
            </a:r>
            <a:r>
              <a:rPr lang="en-US" b="1" dirty="0">
                <a:effectLst/>
              </a:rPr>
              <a:t>one copy</a:t>
            </a:r>
            <a:r>
              <a:rPr lang="en-US" dirty="0">
                <a:effectLst/>
              </a:rPr>
              <a:t> of a static variable, which is shared among all instances of that class.</a:t>
            </a:r>
          </a:p>
          <a:p>
            <a:r>
              <a:rPr lang="en-US" dirty="0">
                <a:effectLst/>
              </a:rPr>
              <a:t>Because a static variable isn't tied to an object, it cannot be stored on the Heap </a:t>
            </a:r>
            <a:r>
              <a:rPr lang="en-US" i="1" dirty="0">
                <a:effectLst/>
              </a:rPr>
              <a:t>with an object</a:t>
            </a:r>
            <a:r>
              <a:rPr lang="en-US" dirty="0">
                <a:effectLst/>
              </a:rPr>
              <a:t>. </a:t>
            </a:r>
          </a:p>
          <a:p>
            <a:r>
              <a:rPr lang="en-US" dirty="0">
                <a:effectLst/>
              </a:rPr>
              <a:t>And since its lifetime is tied to the class (from the moment the class is loaded until it's unloaded), it can't be stored on the Stack, which is for short-lived method calls.</a:t>
            </a:r>
          </a:p>
          <a:p>
            <a:r>
              <a:rPr lang="en-US" dirty="0">
                <a:effectLst/>
              </a:rPr>
              <a:t>This requires a special, more permanent area for storing class-level data.</a:t>
            </a:r>
          </a:p>
          <a:p>
            <a:r>
              <a:rPr lang="en-US" dirty="0">
                <a:effectLst/>
              </a:rPr>
              <a:t>Loaded into a special memory area managed by the JVM.</a:t>
            </a:r>
          </a:p>
          <a:p>
            <a:pPr>
              <a:buFont typeface="Wingdings" panose="05000000000000000000" pitchFamily="2" charset="2"/>
              <a:buChar char="q"/>
            </a:pPr>
            <a:r>
              <a:rPr lang="en-US" b="1" dirty="0">
                <a:effectLst/>
              </a:rPr>
              <a:t>Java 8 and later:</a:t>
            </a:r>
            <a:r>
              <a:rPr lang="en-US" dirty="0">
                <a:effectLst/>
              </a:rPr>
              <a:t> Static fields are stored in </a:t>
            </a:r>
            <a:r>
              <a:rPr lang="en-US" b="1" dirty="0" err="1">
                <a:effectLst/>
              </a:rPr>
              <a:t>Metaspace</a:t>
            </a:r>
            <a:r>
              <a:rPr lang="en-US" dirty="0">
                <a:effectLst/>
              </a:rPr>
              <a:t>.</a:t>
            </a:r>
          </a:p>
          <a:p>
            <a:pPr>
              <a:buFont typeface="Wingdings" panose="05000000000000000000" pitchFamily="2" charset="2"/>
              <a:buChar char="q"/>
            </a:pPr>
            <a:r>
              <a:rPr lang="en-US" b="1" dirty="0">
                <a:effectLst/>
              </a:rPr>
              <a:t>Java 7 and earlier:</a:t>
            </a:r>
            <a:r>
              <a:rPr lang="en-US" dirty="0">
                <a:effectLst/>
              </a:rPr>
              <a:t> Static fields were stored in the </a:t>
            </a:r>
            <a:r>
              <a:rPr lang="en-US" b="1" dirty="0">
                <a:effectLst/>
              </a:rPr>
              <a:t>Permanent Generation (</a:t>
            </a:r>
            <a:r>
              <a:rPr lang="en-US" b="1" dirty="0" err="1">
                <a:effectLst/>
              </a:rPr>
              <a:t>PermGen</a:t>
            </a:r>
            <a:r>
              <a:rPr lang="en-US" b="1" dirty="0">
                <a:effectLst/>
              </a:rPr>
              <a:t>)</a:t>
            </a:r>
            <a:r>
              <a:rPr lang="en-US" dirty="0">
                <a:effectLst/>
              </a:rPr>
              <a:t>.</a:t>
            </a:r>
          </a:p>
          <a:p>
            <a:endParaRPr lang="en-IN" dirty="0"/>
          </a:p>
        </p:txBody>
      </p:sp>
    </p:spTree>
    <p:extLst>
      <p:ext uri="{BB962C8B-B14F-4D97-AF65-F5344CB8AC3E}">
        <p14:creationId xmlns:p14="http://schemas.microsoft.com/office/powerpoint/2010/main" val="42491843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08872-7007-59D5-96FF-EDF7CCAB3E31}"/>
              </a:ext>
            </a:extLst>
          </p:cNvPr>
          <p:cNvSpPr>
            <a:spLocks noGrp="1"/>
          </p:cNvSpPr>
          <p:nvPr>
            <p:ph type="title"/>
          </p:nvPr>
        </p:nvSpPr>
        <p:spPr/>
        <p:txBody>
          <a:bodyPr/>
          <a:lstStyle/>
          <a:p>
            <a:r>
              <a:rPr lang="en-US" b="1" dirty="0">
                <a:effectLst/>
              </a:rPr>
              <a:t>Heap Size</a:t>
            </a:r>
            <a:endParaRPr lang="en-IN" dirty="0"/>
          </a:p>
        </p:txBody>
      </p:sp>
      <p:sp>
        <p:nvSpPr>
          <p:cNvPr id="3" name="Content Placeholder 2">
            <a:extLst>
              <a:ext uri="{FF2B5EF4-FFF2-40B4-BE49-F238E27FC236}">
                <a16:creationId xmlns:a16="http://schemas.microsoft.com/office/drawing/2014/main" id="{150B3AC7-5271-8405-0BFC-FA03B66D1974}"/>
              </a:ext>
            </a:extLst>
          </p:cNvPr>
          <p:cNvSpPr>
            <a:spLocks noGrp="1"/>
          </p:cNvSpPr>
          <p:nvPr>
            <p:ph idx="1"/>
          </p:nvPr>
        </p:nvSpPr>
        <p:spPr/>
        <p:txBody>
          <a:bodyPr>
            <a:normAutofit fontScale="92500" lnSpcReduction="10000"/>
          </a:bodyPr>
          <a:lstStyle/>
          <a:p>
            <a:r>
              <a:rPr lang="en-US" dirty="0">
                <a:effectLst/>
              </a:rPr>
              <a:t>First 32 bits are used for the actual memory reference and are stored on the heap. </a:t>
            </a:r>
          </a:p>
          <a:p>
            <a:r>
              <a:rPr lang="en-US" dirty="0">
                <a:effectLst/>
              </a:rPr>
              <a:t>32 bits is enough to address every object on heaps up to 32GB.</a:t>
            </a:r>
          </a:p>
          <a:p>
            <a:r>
              <a:rPr lang="en-US" dirty="0">
                <a:effectLst/>
              </a:rPr>
              <a:t> How do we calculate that? We have 232  – our space that can be addressed by a 32-bits pointer. </a:t>
            </a:r>
          </a:p>
          <a:p>
            <a:r>
              <a:rPr lang="en-US" dirty="0">
                <a:effectLst/>
              </a:rPr>
              <a:t>Because of the three zeros in the tail of our pointer we have 232+3, which gives us 235, so 32GB of memory space that can be addressed. </a:t>
            </a:r>
          </a:p>
          <a:p>
            <a:r>
              <a:rPr lang="en-US" dirty="0">
                <a:effectLst/>
              </a:rPr>
              <a:t>That’s the maximum heap size we can use with compressed ordinary object pointers.</a:t>
            </a:r>
          </a:p>
          <a:p>
            <a:r>
              <a:rPr lang="en-US" dirty="0">
                <a:effectLst/>
              </a:rPr>
              <a:t>Going above </a:t>
            </a:r>
            <a:r>
              <a:rPr lang="en-US" b="1" dirty="0">
                <a:effectLst/>
              </a:rPr>
              <a:t>32GB</a:t>
            </a:r>
            <a:r>
              <a:rPr lang="en-US" dirty="0">
                <a:effectLst/>
              </a:rPr>
              <a:t> of the heap will result in JVM using </a:t>
            </a:r>
            <a:r>
              <a:rPr lang="en-US" b="1" dirty="0">
                <a:effectLst/>
              </a:rPr>
              <a:t>64-bits pointers</a:t>
            </a:r>
            <a:r>
              <a:rPr lang="en-US" dirty="0">
                <a:effectLst/>
              </a:rPr>
              <a:t>.</a:t>
            </a:r>
          </a:p>
          <a:p>
            <a:r>
              <a:rPr lang="en-US" dirty="0">
                <a:effectLst/>
              </a:rPr>
              <a:t> In some cases going from 32GB to 35GB heap, you are likely to have more or less the same amount of usable space. </a:t>
            </a:r>
          </a:p>
          <a:p>
            <a:r>
              <a:rPr lang="en-US" dirty="0">
                <a:effectLst/>
              </a:rPr>
              <a:t>That depends on your application </a:t>
            </a:r>
            <a:r>
              <a:rPr lang="en-US" u="sng" dirty="0">
                <a:effectLst/>
              </a:rPr>
              <a:t>memory usage</a:t>
            </a:r>
            <a:r>
              <a:rPr lang="en-US" dirty="0">
                <a:effectLst/>
              </a:rPr>
              <a:t>, but you need to take that into consideration and probably go above 35GB to see the difference.</a:t>
            </a:r>
          </a:p>
          <a:p>
            <a:endParaRPr lang="en-IN" dirty="0"/>
          </a:p>
        </p:txBody>
      </p:sp>
    </p:spTree>
    <p:extLst>
      <p:ext uri="{BB962C8B-B14F-4D97-AF65-F5344CB8AC3E}">
        <p14:creationId xmlns:p14="http://schemas.microsoft.com/office/powerpoint/2010/main" val="12426908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95CB840F-8E41-4CA5-B79B-25CC80AD23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9E032BC-9912-16FF-7536-8CC20DF6AD95}"/>
              </a:ext>
            </a:extLst>
          </p:cNvPr>
          <p:cNvSpPr txBox="1"/>
          <p:nvPr/>
        </p:nvSpPr>
        <p:spPr>
          <a:xfrm>
            <a:off x="913795" y="1732449"/>
            <a:ext cx="3078749" cy="4058751"/>
          </a:xfrm>
          <a:prstGeom prst="rect">
            <a:avLst/>
          </a:prstGeom>
        </p:spPr>
        <p:txBody>
          <a:bodyPr vert="horz" lIns="91440" tIns="45720" rIns="91440" bIns="45720" rtlCol="0" anchor="t">
            <a:normAutofit/>
          </a:bodyPr>
          <a:lstStyle/>
          <a:p>
            <a:pPr marL="285750" indent="-285750">
              <a:lnSpc>
                <a:spcPct val="90000"/>
              </a:lnSpc>
              <a:spcBef>
                <a:spcPct val="20000"/>
              </a:spcBef>
              <a:spcAft>
                <a:spcPts val="600"/>
              </a:spcAft>
              <a:buClr>
                <a:schemeClr val="tx2"/>
              </a:buClr>
              <a:buSzPct val="70000"/>
              <a:buFont typeface="Wingdings" panose="05000000000000000000" pitchFamily="2" charset="2"/>
              <a:buChar char="Ø"/>
            </a:pPr>
            <a:r>
              <a:rPr lang="en-US" sz="1400" dirty="0">
                <a:ln>
                  <a:solidFill>
                    <a:srgbClr val="404040">
                      <a:alpha val="10000"/>
                    </a:srgbClr>
                  </a:solidFill>
                </a:ln>
                <a:solidFill>
                  <a:srgbClr val="DADADA"/>
                </a:solidFill>
                <a:effectLst>
                  <a:outerShdw blurRad="9525" dist="25400" dir="14640000" algn="tl" rotWithShape="0">
                    <a:schemeClr val="bg1">
                      <a:alpha val="30000"/>
                    </a:schemeClr>
                  </a:outerShdw>
                </a:effectLst>
              </a:rPr>
              <a:t>C</a:t>
            </a:r>
            <a:r>
              <a:rPr lang="en-US" sz="1400" b="0" i="0" dirty="0">
                <a:ln>
                  <a:solidFill>
                    <a:srgbClr val="404040">
                      <a:alpha val="10000"/>
                    </a:srgbClr>
                  </a:solidFill>
                </a:ln>
                <a:solidFill>
                  <a:srgbClr val="DADADA"/>
                </a:solidFill>
                <a:effectLst>
                  <a:outerShdw blurRad="9525" dist="25400" dir="14640000" algn="tl" rotWithShape="0">
                    <a:schemeClr val="bg1">
                      <a:alpha val="30000"/>
                    </a:schemeClr>
                  </a:outerShdw>
                </a:effectLst>
              </a:rPr>
              <a:t>an see the JVM pool size and the GC summary charts. </a:t>
            </a:r>
          </a:p>
          <a:p>
            <a:pPr marL="285750" indent="-285750">
              <a:lnSpc>
                <a:spcPct val="90000"/>
              </a:lnSpc>
              <a:spcBef>
                <a:spcPct val="20000"/>
              </a:spcBef>
              <a:spcAft>
                <a:spcPts val="600"/>
              </a:spcAft>
              <a:buClr>
                <a:schemeClr val="tx2"/>
              </a:buClr>
              <a:buSzPct val="70000"/>
              <a:buFont typeface="Wingdings" panose="05000000000000000000" pitchFamily="2" charset="2"/>
              <a:buChar char="Ø"/>
            </a:pPr>
            <a:r>
              <a:rPr lang="en-US" sz="1400" b="0" i="0" dirty="0">
                <a:ln>
                  <a:solidFill>
                    <a:srgbClr val="404040">
                      <a:alpha val="10000"/>
                    </a:srgbClr>
                  </a:solidFill>
                </a:ln>
                <a:solidFill>
                  <a:srgbClr val="DADADA"/>
                </a:solidFill>
                <a:effectLst>
                  <a:outerShdw blurRad="9525" dist="25400" dir="14640000" algn="tl" rotWithShape="0">
                    <a:schemeClr val="bg1">
                      <a:alpha val="30000"/>
                    </a:schemeClr>
                  </a:outerShdw>
                </a:effectLst>
              </a:rPr>
              <a:t>JVM heap size can be characterized as </a:t>
            </a:r>
            <a:r>
              <a:rPr lang="en-US" sz="1400" b="0" i="1" dirty="0">
                <a:ln>
                  <a:solidFill>
                    <a:srgbClr val="404040">
                      <a:alpha val="10000"/>
                    </a:srgbClr>
                  </a:solidFill>
                </a:ln>
                <a:solidFill>
                  <a:srgbClr val="DADADA"/>
                </a:solidFill>
                <a:effectLst>
                  <a:outerShdw blurRad="9525" dist="25400" dir="14640000" algn="tl" rotWithShape="0">
                    <a:schemeClr val="bg1">
                      <a:alpha val="30000"/>
                    </a:schemeClr>
                  </a:outerShdw>
                </a:effectLst>
              </a:rPr>
              <a:t>shark teeth</a:t>
            </a:r>
            <a:r>
              <a:rPr lang="en-US" sz="1400" b="0" i="0" dirty="0">
                <a:ln>
                  <a:solidFill>
                    <a:srgbClr val="404040">
                      <a:alpha val="10000"/>
                    </a:srgbClr>
                  </a:solidFill>
                </a:ln>
                <a:solidFill>
                  <a:srgbClr val="DADADA"/>
                </a:solidFill>
                <a:effectLst>
                  <a:outerShdw blurRad="9525" dist="25400" dir="14640000" algn="tl" rotWithShape="0">
                    <a:schemeClr val="bg1">
                      <a:alpha val="30000"/>
                    </a:schemeClr>
                  </a:outerShdw>
                </a:effectLst>
              </a:rPr>
              <a:t> – a healthy pattern. </a:t>
            </a:r>
          </a:p>
          <a:p>
            <a:pPr marL="285750" indent="-285750">
              <a:lnSpc>
                <a:spcPct val="90000"/>
              </a:lnSpc>
              <a:spcBef>
                <a:spcPct val="20000"/>
              </a:spcBef>
              <a:spcAft>
                <a:spcPts val="600"/>
              </a:spcAft>
              <a:buClr>
                <a:schemeClr val="tx2"/>
              </a:buClr>
              <a:buSzPct val="70000"/>
              <a:buFont typeface="Wingdings" panose="05000000000000000000" pitchFamily="2" charset="2"/>
              <a:buChar char="Ø"/>
            </a:pPr>
            <a:r>
              <a:rPr lang="en-US" sz="1400" dirty="0">
                <a:ln>
                  <a:solidFill>
                    <a:srgbClr val="404040">
                      <a:alpha val="10000"/>
                    </a:srgbClr>
                  </a:solidFill>
                </a:ln>
                <a:solidFill>
                  <a:srgbClr val="DADADA"/>
                </a:solidFill>
                <a:effectLst>
                  <a:outerShdw blurRad="9525" dist="25400" dir="14640000" algn="tl" rotWithShape="0">
                    <a:schemeClr val="bg1">
                      <a:alpha val="30000"/>
                    </a:schemeClr>
                  </a:outerShdw>
                </a:effectLst>
              </a:rPr>
              <a:t>N</a:t>
            </a:r>
            <a:r>
              <a:rPr lang="en-US" sz="1400" b="0" i="0" dirty="0">
                <a:ln>
                  <a:solidFill>
                    <a:srgbClr val="404040">
                      <a:alpha val="10000"/>
                    </a:srgbClr>
                  </a:solidFill>
                </a:ln>
                <a:solidFill>
                  <a:srgbClr val="DADADA"/>
                </a:solidFill>
                <a:effectLst>
                  <a:outerShdw blurRad="9525" dist="25400" dir="14640000" algn="tl" rotWithShape="0">
                    <a:schemeClr val="bg1">
                      <a:alpha val="30000"/>
                    </a:schemeClr>
                  </a:outerShdw>
                </a:effectLst>
              </a:rPr>
              <a:t>eed at least 500 – 600MB of memory for that application. </a:t>
            </a:r>
          </a:p>
          <a:p>
            <a:pPr marL="285750" indent="-285750">
              <a:lnSpc>
                <a:spcPct val="90000"/>
              </a:lnSpc>
              <a:spcBef>
                <a:spcPct val="20000"/>
              </a:spcBef>
              <a:spcAft>
                <a:spcPts val="600"/>
              </a:spcAft>
              <a:buClr>
                <a:schemeClr val="tx2"/>
              </a:buClr>
              <a:buSzPct val="70000"/>
              <a:buFont typeface="Wingdings" panose="05000000000000000000" pitchFamily="2" charset="2"/>
              <a:buChar char="Ø"/>
            </a:pPr>
            <a:r>
              <a:rPr lang="en-US" sz="1400" b="0" i="0" dirty="0">
                <a:ln>
                  <a:solidFill>
                    <a:srgbClr val="404040">
                      <a:alpha val="10000"/>
                    </a:srgbClr>
                  </a:solidFill>
                </a:ln>
                <a:solidFill>
                  <a:srgbClr val="DADADA"/>
                </a:solidFill>
                <a:effectLst>
                  <a:outerShdw blurRad="9525" dist="25400" dir="14640000" algn="tl" rotWithShape="0">
                    <a:schemeClr val="bg1">
                      <a:alpha val="30000"/>
                    </a:schemeClr>
                  </a:outerShdw>
                </a:effectLst>
              </a:rPr>
              <a:t>The point where the memory is evacuated is around 1.2GB of the total heap size, for the G1 garbage collector, in this case. </a:t>
            </a:r>
          </a:p>
        </p:txBody>
      </p:sp>
      <p:sp>
        <p:nvSpPr>
          <p:cNvPr id="3081" name="Rectangle 3080">
            <a:extLst>
              <a:ext uri="{FF2B5EF4-FFF2-40B4-BE49-F238E27FC236}">
                <a16:creationId xmlns:a16="http://schemas.microsoft.com/office/drawing/2014/main" id="{BEF75C5D-2BA1-43DF-A7EA-02C7DEC122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6008" y="965196"/>
            <a:ext cx="6581364" cy="4781641"/>
          </a:xfrm>
          <a:prstGeom prst="rect">
            <a:avLst/>
          </a:prstGeom>
          <a:solidFill>
            <a:schemeClr val="bg1"/>
          </a:solidFill>
          <a:ln w="190500">
            <a:solidFill>
              <a:srgbClr val="FFFFFF">
                <a:alpha val="7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how to tune garbage collection in java">
            <a:extLst>
              <a:ext uri="{FF2B5EF4-FFF2-40B4-BE49-F238E27FC236}">
                <a16:creationId xmlns:a16="http://schemas.microsoft.com/office/drawing/2014/main" id="{51F39499-1105-39DE-1B36-FBCC9ACC74BA}"/>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4855579" y="1417899"/>
            <a:ext cx="6319777" cy="37096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797397"/>
      </p:ext>
    </p:extLst>
  </p:cSld>
  <p:clrMapOvr>
    <a:overrideClrMapping bg1="lt1" tx1="dk1" bg2="lt2" tx2="dk2" accent1="accent1" accent2="accent2" accent3="accent3" accent4="accent4" accent5="accent5" accent6="accent6" hlink="hlink" folHlink="folHlink"/>
  </p:clrMapOvr>
</p:sld>
</file>

<file path=ppt/slides/slide7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pic>
        <p:nvPicPr>
          <p:cNvPr id="4098" name="Picture 2" descr="java tuning garbage collection">
            <a:extLst>
              <a:ext uri="{FF2B5EF4-FFF2-40B4-BE49-F238E27FC236}">
                <a16:creationId xmlns:a16="http://schemas.microsoft.com/office/drawing/2014/main" id="{E008C70E-D397-36C4-D9DF-A19F5CB86B95}"/>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3468" y="295154"/>
            <a:ext cx="10926860" cy="368075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6CFD10A-12A4-415A-2871-ECA3182941C2}"/>
              </a:ext>
            </a:extLst>
          </p:cNvPr>
          <p:cNvSpPr txBox="1"/>
          <p:nvPr/>
        </p:nvSpPr>
        <p:spPr>
          <a:xfrm>
            <a:off x="5139768" y="4208220"/>
            <a:ext cx="6430560" cy="1850651"/>
          </a:xfrm>
          <a:prstGeom prst="rect">
            <a:avLst/>
          </a:prstGeom>
        </p:spPr>
        <p:txBody>
          <a:bodyPr vert="horz" lIns="91440" tIns="45720" rIns="91440" bIns="45720" rtlCol="0" anchor="ctr">
            <a:normAutofit/>
          </a:bodyPr>
          <a:lstStyle/>
          <a:p>
            <a:pPr marL="285750" indent="-285750">
              <a:spcBef>
                <a:spcPct val="20000"/>
              </a:spcBef>
              <a:spcAft>
                <a:spcPts val="600"/>
              </a:spcAft>
              <a:buClr>
                <a:srgbClr val="4498D7"/>
              </a:buClr>
              <a:buSzPct val="70000"/>
              <a:buFont typeface="Wingdings 2" charset="2"/>
              <a:buChar char="Ø"/>
            </a:pPr>
            <a:r>
              <a:rPr lang="en-US" b="0" i="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In this scenario, we have the garbage collector running for about 2 seconds in the 60 seconds time period, which means that the JVM spends around 2% of the time in garbage collection. This is good and healthy.</a:t>
            </a:r>
            <a:endParaRPr lang="en-US">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20921927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tuning garbage collection java">
            <a:extLst>
              <a:ext uri="{FF2B5EF4-FFF2-40B4-BE49-F238E27FC236}">
                <a16:creationId xmlns:a16="http://schemas.microsoft.com/office/drawing/2014/main" id="{CF02E17D-50EC-250D-0751-90198EEADA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22" y="59320"/>
            <a:ext cx="12192000" cy="434340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java garbage collection tuning">
            <a:extLst>
              <a:ext uri="{FF2B5EF4-FFF2-40B4-BE49-F238E27FC236}">
                <a16:creationId xmlns:a16="http://schemas.microsoft.com/office/drawing/2014/main" id="{313D3499-9435-8447-4747-3AA7E61CC9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322" y="4408507"/>
            <a:ext cx="12192000" cy="21256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456147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0B1F-6450-6EA1-4830-7F7D48D7DD03}"/>
              </a:ext>
            </a:extLst>
          </p:cNvPr>
          <p:cNvSpPr>
            <a:spLocks noGrp="1"/>
          </p:cNvSpPr>
          <p:nvPr>
            <p:ph type="title"/>
          </p:nvPr>
        </p:nvSpPr>
        <p:spPr/>
        <p:txBody>
          <a:bodyPr/>
          <a:lstStyle/>
          <a:p>
            <a:r>
              <a:rPr lang="en-IN" dirty="0"/>
              <a:t>Heap size</a:t>
            </a:r>
          </a:p>
        </p:txBody>
      </p:sp>
      <p:sp>
        <p:nvSpPr>
          <p:cNvPr id="3" name="Content Placeholder 2">
            <a:extLst>
              <a:ext uri="{FF2B5EF4-FFF2-40B4-BE49-F238E27FC236}">
                <a16:creationId xmlns:a16="http://schemas.microsoft.com/office/drawing/2014/main" id="{962C425C-7851-F946-A2BC-A775B9C8C5C6}"/>
              </a:ext>
            </a:extLst>
          </p:cNvPr>
          <p:cNvSpPr>
            <a:spLocks noGrp="1"/>
          </p:cNvSpPr>
          <p:nvPr>
            <p:ph idx="1"/>
          </p:nvPr>
        </p:nvSpPr>
        <p:spPr/>
        <p:txBody>
          <a:bodyPr>
            <a:normAutofit lnSpcReduction="10000"/>
          </a:bodyPr>
          <a:lstStyle/>
          <a:p>
            <a:r>
              <a:rPr lang="en-US" dirty="0">
                <a:effectLst/>
              </a:rPr>
              <a:t>application is used and processes data, its heap is above 70 – 80% of the maximum heap that we set it to and we would see GC struggling we know that we are in trouble</a:t>
            </a:r>
          </a:p>
          <a:p>
            <a:r>
              <a:rPr lang="en-US" dirty="0">
                <a:effectLst/>
              </a:rPr>
              <a:t>see that something started happening and that memory usage is constantly above 80% in the </a:t>
            </a:r>
            <a:r>
              <a:rPr lang="en-US" b="1" dirty="0">
                <a:effectLst/>
              </a:rPr>
              <a:t>old generation</a:t>
            </a:r>
            <a:r>
              <a:rPr lang="en-US" dirty="0">
                <a:effectLst/>
              </a:rPr>
              <a:t> space. Correlate that with garbage collector work</a:t>
            </a:r>
          </a:p>
          <a:p>
            <a:r>
              <a:rPr lang="en-US" dirty="0">
                <a:effectLst/>
              </a:rPr>
              <a:t>clearly see signs of high memory utilization. </a:t>
            </a:r>
          </a:p>
          <a:p>
            <a:r>
              <a:rPr lang="en-US" dirty="0">
                <a:effectLst/>
              </a:rPr>
              <a:t>The garbage collector started doing more work while memory is not being cleared. </a:t>
            </a:r>
          </a:p>
          <a:p>
            <a:r>
              <a:rPr lang="en-US" dirty="0">
                <a:effectLst/>
              </a:rPr>
              <a:t>That means that even though JVM is trying to clear the data – it can’t. </a:t>
            </a:r>
          </a:p>
          <a:p>
            <a:r>
              <a:rPr lang="en-US" dirty="0">
                <a:effectLst/>
              </a:rPr>
              <a:t>This is a sign of trouble coming – we just don’t have enough space on the heap for new objects. But keep in mind this may also be a sign of </a:t>
            </a:r>
            <a:r>
              <a:rPr lang="en-US" u="sng" dirty="0">
                <a:effectLst/>
              </a:rPr>
              <a:t>Java memory leaks</a:t>
            </a:r>
            <a:r>
              <a:rPr lang="en-US">
                <a:effectLst/>
              </a:rPr>
              <a:t>. </a:t>
            </a:r>
          </a:p>
          <a:p>
            <a:r>
              <a:rPr lang="en-US">
                <a:effectLst/>
              </a:rPr>
              <a:t>If </a:t>
            </a:r>
            <a:r>
              <a:rPr lang="en-US" dirty="0">
                <a:effectLst/>
              </a:rPr>
              <a:t>you see memory growth over time and garbage collection not being able to free the memory you may be hitting an issue with the application itself. Something worth checking.</a:t>
            </a:r>
            <a:endParaRPr lang="en-IN" dirty="0"/>
          </a:p>
        </p:txBody>
      </p:sp>
    </p:spTree>
    <p:extLst>
      <p:ext uri="{BB962C8B-B14F-4D97-AF65-F5344CB8AC3E}">
        <p14:creationId xmlns:p14="http://schemas.microsoft.com/office/powerpoint/2010/main" val="354957201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42B7F-2D21-F77C-792A-9CBCE31C4F4A}"/>
              </a:ext>
            </a:extLst>
          </p:cNvPr>
          <p:cNvSpPr>
            <a:spLocks noGrp="1"/>
          </p:cNvSpPr>
          <p:nvPr>
            <p:ph type="title"/>
          </p:nvPr>
        </p:nvSpPr>
        <p:spPr/>
        <p:txBody>
          <a:bodyPr/>
          <a:lstStyle/>
          <a:p>
            <a:r>
              <a:rPr lang="en-US" dirty="0">
                <a:effectLst/>
              </a:rPr>
              <a:t>How do we set the heap size?</a:t>
            </a:r>
            <a:endParaRPr lang="en-IN" dirty="0"/>
          </a:p>
        </p:txBody>
      </p:sp>
      <p:sp>
        <p:nvSpPr>
          <p:cNvPr id="3" name="Content Placeholder 2">
            <a:extLst>
              <a:ext uri="{FF2B5EF4-FFF2-40B4-BE49-F238E27FC236}">
                <a16:creationId xmlns:a16="http://schemas.microsoft.com/office/drawing/2014/main" id="{333B5B09-21BB-7029-9EB3-5B588BDBC4FF}"/>
              </a:ext>
            </a:extLst>
          </p:cNvPr>
          <p:cNvSpPr>
            <a:spLocks noGrp="1"/>
          </p:cNvSpPr>
          <p:nvPr>
            <p:ph idx="1"/>
          </p:nvPr>
        </p:nvSpPr>
        <p:spPr/>
        <p:txBody>
          <a:bodyPr>
            <a:normAutofit fontScale="92500" lnSpcReduction="10000"/>
          </a:bodyPr>
          <a:lstStyle/>
          <a:p>
            <a:r>
              <a:rPr lang="en-US" dirty="0">
                <a:effectLst/>
              </a:rPr>
              <a:t>By setting its minimum and maximum size. </a:t>
            </a:r>
          </a:p>
          <a:p>
            <a:r>
              <a:rPr lang="en-US" dirty="0">
                <a:effectLst/>
              </a:rPr>
              <a:t>The minimum size is set using the </a:t>
            </a:r>
            <a:r>
              <a:rPr lang="en-US" i="1" dirty="0">
                <a:effectLst/>
              </a:rPr>
              <a:t>-</a:t>
            </a:r>
            <a:r>
              <a:rPr lang="en-US" i="1" dirty="0" err="1">
                <a:effectLst/>
              </a:rPr>
              <a:t>Xms</a:t>
            </a:r>
            <a:r>
              <a:rPr lang="en-US" dirty="0">
                <a:effectLst/>
              </a:rPr>
              <a:t> JVM parameter and the maximum size is set using the </a:t>
            </a:r>
            <a:r>
              <a:rPr lang="en-US" i="1" dirty="0">
                <a:effectLst/>
              </a:rPr>
              <a:t>-</a:t>
            </a:r>
            <a:r>
              <a:rPr lang="en-US" i="1" dirty="0" err="1">
                <a:effectLst/>
              </a:rPr>
              <a:t>Xmx</a:t>
            </a:r>
            <a:r>
              <a:rPr lang="en-US" dirty="0">
                <a:effectLst/>
              </a:rPr>
              <a:t> parameter. </a:t>
            </a:r>
          </a:p>
          <a:p>
            <a:r>
              <a:rPr lang="en-US" dirty="0">
                <a:effectLst/>
              </a:rPr>
              <a:t>For example, to set the heap size for our application to be of size </a:t>
            </a:r>
            <a:r>
              <a:rPr lang="en-US" b="1" i="1" dirty="0">
                <a:effectLst/>
              </a:rPr>
              <a:t>2GB</a:t>
            </a:r>
            <a:r>
              <a:rPr lang="en-US" dirty="0">
                <a:effectLst/>
              </a:rPr>
              <a:t> we would add </a:t>
            </a:r>
            <a:r>
              <a:rPr lang="en-US" b="1" i="1" dirty="0">
                <a:effectLst/>
              </a:rPr>
              <a:t>-Xms2g</a:t>
            </a:r>
            <a:r>
              <a:rPr lang="en-US" i="1" dirty="0">
                <a:effectLst/>
              </a:rPr>
              <a:t> </a:t>
            </a:r>
            <a:r>
              <a:rPr lang="en-US" b="1" i="1" dirty="0">
                <a:effectLst/>
              </a:rPr>
              <a:t>-Xmx2g</a:t>
            </a:r>
            <a:r>
              <a:rPr lang="en-US" dirty="0">
                <a:effectLst/>
              </a:rPr>
              <a:t> to our application startup parameters. </a:t>
            </a:r>
          </a:p>
          <a:p>
            <a:r>
              <a:rPr lang="en-US" dirty="0">
                <a:effectLst/>
              </a:rPr>
              <a:t>In most cases,  set them to the same value to avoid heap resizing </a:t>
            </a:r>
          </a:p>
          <a:p>
            <a:r>
              <a:rPr lang="en-US" dirty="0">
                <a:effectLst/>
              </a:rPr>
              <a:t>Also add the </a:t>
            </a:r>
            <a:r>
              <a:rPr lang="en-US" b="1" dirty="0">
                <a:effectLst/>
              </a:rPr>
              <a:t>-XX:+</a:t>
            </a:r>
            <a:r>
              <a:rPr lang="en-US" b="1" dirty="0" err="1">
                <a:effectLst/>
              </a:rPr>
              <a:t>AlwaysPreTouch</a:t>
            </a:r>
            <a:r>
              <a:rPr lang="en-US" dirty="0">
                <a:effectLst/>
              </a:rPr>
              <a:t> flag as well to load the memory pages into memory at the start of the application.</a:t>
            </a:r>
          </a:p>
          <a:p>
            <a:r>
              <a:rPr lang="en-US" dirty="0">
                <a:effectLst/>
              </a:rPr>
              <a:t>Can also control the size of the young generation heap space by using the </a:t>
            </a:r>
            <a:r>
              <a:rPr lang="en-US" i="1" dirty="0">
                <a:effectLst/>
              </a:rPr>
              <a:t>-</a:t>
            </a:r>
            <a:r>
              <a:rPr lang="en-US" i="1" dirty="0" err="1">
                <a:effectLst/>
              </a:rPr>
              <a:t>Xmn</a:t>
            </a:r>
            <a:r>
              <a:rPr lang="en-US" dirty="0">
                <a:effectLst/>
              </a:rPr>
              <a:t> property, just like the </a:t>
            </a:r>
            <a:r>
              <a:rPr lang="en-US" i="1" dirty="0">
                <a:effectLst/>
              </a:rPr>
              <a:t>-</a:t>
            </a:r>
            <a:r>
              <a:rPr lang="en-US" i="1" dirty="0" err="1">
                <a:effectLst/>
              </a:rPr>
              <a:t>Xms</a:t>
            </a:r>
            <a:r>
              <a:rPr lang="en-US" dirty="0">
                <a:effectLst/>
              </a:rPr>
              <a:t> and </a:t>
            </a:r>
            <a:r>
              <a:rPr lang="en-US" i="1" dirty="0">
                <a:effectLst/>
              </a:rPr>
              <a:t>-</a:t>
            </a:r>
            <a:r>
              <a:rPr lang="en-US" i="1" dirty="0" err="1">
                <a:effectLst/>
              </a:rPr>
              <a:t>Xmx</a:t>
            </a:r>
            <a:r>
              <a:rPr lang="en-US" dirty="0">
                <a:effectLst/>
              </a:rPr>
              <a:t>. </a:t>
            </a:r>
          </a:p>
          <a:p>
            <a:r>
              <a:rPr lang="en-US" dirty="0">
                <a:effectLst/>
              </a:rPr>
              <a:t>Allows to explicitly define the size of the young generation heap space when needed.</a:t>
            </a:r>
          </a:p>
          <a:p>
            <a:endParaRPr lang="en-IN" dirty="0"/>
          </a:p>
        </p:txBody>
      </p:sp>
    </p:spTree>
    <p:extLst>
      <p:ext uri="{BB962C8B-B14F-4D97-AF65-F5344CB8AC3E}">
        <p14:creationId xmlns:p14="http://schemas.microsoft.com/office/powerpoint/2010/main" val="30731581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090DB-14E8-7A3D-D88E-DD4A3F5315E4}"/>
              </a:ext>
            </a:extLst>
          </p:cNvPr>
          <p:cNvSpPr>
            <a:spLocks noGrp="1"/>
          </p:cNvSpPr>
          <p:nvPr>
            <p:ph type="title"/>
          </p:nvPr>
        </p:nvSpPr>
        <p:spPr/>
        <p:txBody>
          <a:bodyPr>
            <a:normAutofit/>
          </a:bodyPr>
          <a:lstStyle/>
          <a:p>
            <a:r>
              <a:rPr lang="en-US" b="1" dirty="0">
                <a:effectLst/>
              </a:rPr>
              <a:t>Serial Garbage Collector</a:t>
            </a:r>
            <a:endParaRPr lang="en-IN" dirty="0"/>
          </a:p>
        </p:txBody>
      </p:sp>
      <p:sp>
        <p:nvSpPr>
          <p:cNvPr id="3" name="Content Placeholder 2">
            <a:extLst>
              <a:ext uri="{FF2B5EF4-FFF2-40B4-BE49-F238E27FC236}">
                <a16:creationId xmlns:a16="http://schemas.microsoft.com/office/drawing/2014/main" id="{41801400-A9C4-044C-A97A-9D71159C9C2A}"/>
              </a:ext>
            </a:extLst>
          </p:cNvPr>
          <p:cNvSpPr>
            <a:spLocks noGrp="1"/>
          </p:cNvSpPr>
          <p:nvPr>
            <p:ph idx="1"/>
          </p:nvPr>
        </p:nvSpPr>
        <p:spPr/>
        <p:txBody>
          <a:bodyPr/>
          <a:lstStyle/>
          <a:p>
            <a:r>
              <a:rPr lang="en-US" dirty="0">
                <a:effectLst/>
              </a:rPr>
              <a:t>Serial Garbage Collector is the simplest, single-threaded garbage collector. </a:t>
            </a:r>
          </a:p>
          <a:p>
            <a:r>
              <a:rPr lang="en-US" dirty="0">
                <a:effectLst/>
              </a:rPr>
              <a:t>Can </a:t>
            </a:r>
            <a:r>
              <a:rPr lang="en-US" b="1" dirty="0">
                <a:effectLst/>
              </a:rPr>
              <a:t>turn on</a:t>
            </a:r>
            <a:r>
              <a:rPr lang="en-US" dirty="0">
                <a:effectLst/>
              </a:rPr>
              <a:t> the </a:t>
            </a:r>
            <a:r>
              <a:rPr lang="en-US" b="1" dirty="0">
                <a:effectLst/>
              </a:rPr>
              <a:t>Serial</a:t>
            </a:r>
            <a:r>
              <a:rPr lang="en-US" dirty="0">
                <a:effectLst/>
              </a:rPr>
              <a:t> garbage collector by adding the </a:t>
            </a:r>
            <a:r>
              <a:rPr lang="en-US" b="1" dirty="0">
                <a:effectLst/>
              </a:rPr>
              <a:t>-XX:+</a:t>
            </a:r>
            <a:r>
              <a:rPr lang="en-US" b="1" dirty="0" err="1">
                <a:effectLst/>
              </a:rPr>
              <a:t>UseSerialGC</a:t>
            </a:r>
            <a:r>
              <a:rPr lang="en-US" dirty="0">
                <a:effectLst/>
              </a:rPr>
              <a:t> flag to your JVM application startup parameters. </a:t>
            </a:r>
          </a:p>
          <a:p>
            <a:r>
              <a:rPr lang="en-US" dirty="0">
                <a:effectLst/>
              </a:rPr>
              <a:t>Won’t focus on tuning the serial garbage collector.</a:t>
            </a:r>
          </a:p>
          <a:p>
            <a:endParaRPr lang="en-IN" dirty="0"/>
          </a:p>
        </p:txBody>
      </p:sp>
    </p:spTree>
    <p:extLst>
      <p:ext uri="{BB962C8B-B14F-4D97-AF65-F5344CB8AC3E}">
        <p14:creationId xmlns:p14="http://schemas.microsoft.com/office/powerpoint/2010/main" val="138611358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88E0-5B65-4A66-6DCD-4153CCC2705A}"/>
              </a:ext>
            </a:extLst>
          </p:cNvPr>
          <p:cNvSpPr>
            <a:spLocks noGrp="1"/>
          </p:cNvSpPr>
          <p:nvPr>
            <p:ph type="title"/>
          </p:nvPr>
        </p:nvSpPr>
        <p:spPr/>
        <p:txBody>
          <a:bodyPr>
            <a:normAutofit/>
          </a:bodyPr>
          <a:lstStyle/>
          <a:p>
            <a:r>
              <a:rPr lang="en-US" b="1" dirty="0">
                <a:effectLst/>
              </a:rPr>
              <a:t>Parallel Garbage Collector</a:t>
            </a:r>
            <a:endParaRPr lang="en-IN" dirty="0"/>
          </a:p>
        </p:txBody>
      </p:sp>
      <p:sp>
        <p:nvSpPr>
          <p:cNvPr id="3" name="Content Placeholder 2">
            <a:extLst>
              <a:ext uri="{FF2B5EF4-FFF2-40B4-BE49-F238E27FC236}">
                <a16:creationId xmlns:a16="http://schemas.microsoft.com/office/drawing/2014/main" id="{6804B450-5024-B835-06BF-9081DA81B98E}"/>
              </a:ext>
            </a:extLst>
          </p:cNvPr>
          <p:cNvSpPr>
            <a:spLocks noGrp="1"/>
          </p:cNvSpPr>
          <p:nvPr>
            <p:ph idx="1"/>
          </p:nvPr>
        </p:nvSpPr>
        <p:spPr/>
        <p:txBody>
          <a:bodyPr/>
          <a:lstStyle/>
          <a:p>
            <a:r>
              <a:rPr lang="en-US" dirty="0">
                <a:effectLst/>
              </a:rPr>
              <a:t>The Parallel garbage collector similar in its roots to the Serial garbage collector but uses multiple threads to perform garbage collection on application heap. </a:t>
            </a:r>
          </a:p>
          <a:p>
            <a:r>
              <a:rPr lang="en-US" dirty="0">
                <a:effectLst/>
              </a:rPr>
              <a:t>Can turn on the Parallel garbage collector by adding the </a:t>
            </a:r>
            <a:r>
              <a:rPr lang="en-US" b="1" dirty="0">
                <a:effectLst/>
              </a:rPr>
              <a:t>-XX:+</a:t>
            </a:r>
            <a:r>
              <a:rPr lang="en-US" b="1" dirty="0" err="1">
                <a:effectLst/>
              </a:rPr>
              <a:t>UseParallelGC</a:t>
            </a:r>
            <a:r>
              <a:rPr lang="en-US" dirty="0">
                <a:effectLst/>
              </a:rPr>
              <a:t> flag to your JVM application startup parameters. </a:t>
            </a:r>
          </a:p>
          <a:p>
            <a:r>
              <a:rPr lang="en-US" dirty="0">
                <a:effectLst/>
              </a:rPr>
              <a:t>To disable it entirely, use the </a:t>
            </a:r>
            <a:r>
              <a:rPr lang="en-US" b="1" dirty="0">
                <a:effectLst/>
              </a:rPr>
              <a:t>-XX:-</a:t>
            </a:r>
            <a:r>
              <a:rPr lang="en-US" b="1" dirty="0" err="1">
                <a:effectLst/>
              </a:rPr>
              <a:t>UseParallelGC</a:t>
            </a:r>
            <a:r>
              <a:rPr lang="en-US" dirty="0">
                <a:effectLst/>
              </a:rPr>
              <a:t> flag.</a:t>
            </a:r>
          </a:p>
          <a:p>
            <a:endParaRPr lang="en-IN" dirty="0"/>
          </a:p>
        </p:txBody>
      </p:sp>
    </p:spTree>
    <p:extLst>
      <p:ext uri="{BB962C8B-B14F-4D97-AF65-F5344CB8AC3E}">
        <p14:creationId xmlns:p14="http://schemas.microsoft.com/office/powerpoint/2010/main" val="12626851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7585E-1427-0228-FB60-E36B4993E3EA}"/>
              </a:ext>
            </a:extLst>
          </p:cNvPr>
          <p:cNvSpPr>
            <a:spLocks noGrp="1"/>
          </p:cNvSpPr>
          <p:nvPr>
            <p:ph type="title"/>
          </p:nvPr>
        </p:nvSpPr>
        <p:spPr/>
        <p:txBody>
          <a:bodyPr>
            <a:normAutofit/>
          </a:bodyPr>
          <a:lstStyle/>
          <a:p>
            <a:r>
              <a:rPr lang="en-US" b="1" dirty="0">
                <a:effectLst/>
              </a:rPr>
              <a:t>Tuning the Parallel Garbage Collector</a:t>
            </a:r>
            <a:endParaRPr lang="en-IN" dirty="0"/>
          </a:p>
        </p:txBody>
      </p:sp>
      <p:sp>
        <p:nvSpPr>
          <p:cNvPr id="3" name="Content Placeholder 2">
            <a:extLst>
              <a:ext uri="{FF2B5EF4-FFF2-40B4-BE49-F238E27FC236}">
                <a16:creationId xmlns:a16="http://schemas.microsoft.com/office/drawing/2014/main" id="{CDD6AA82-C67E-EDCD-AD7D-6200A3D41394}"/>
              </a:ext>
            </a:extLst>
          </p:cNvPr>
          <p:cNvSpPr>
            <a:spLocks noGrp="1"/>
          </p:cNvSpPr>
          <p:nvPr>
            <p:ph idx="1"/>
          </p:nvPr>
        </p:nvSpPr>
        <p:spPr/>
        <p:txBody>
          <a:bodyPr>
            <a:normAutofit fontScale="92500" lnSpcReduction="20000"/>
          </a:bodyPr>
          <a:lstStyle/>
          <a:p>
            <a:r>
              <a:rPr lang="en-IN" dirty="0">
                <a:effectLst/>
              </a:rPr>
              <a:t> </a:t>
            </a:r>
            <a:r>
              <a:rPr lang="en-IN" b="1" dirty="0">
                <a:effectLst/>
              </a:rPr>
              <a:t>-</a:t>
            </a:r>
            <a:r>
              <a:rPr lang="en-IN" b="1" dirty="0" err="1">
                <a:effectLst/>
              </a:rPr>
              <a:t>XX:ParallelGCThreads</a:t>
            </a:r>
            <a:r>
              <a:rPr lang="en-IN" dirty="0">
                <a:effectLst/>
              </a:rPr>
              <a:t> flag</a:t>
            </a:r>
          </a:p>
          <a:p>
            <a:r>
              <a:rPr lang="en-US" b="1" dirty="0">
                <a:effectLst/>
              </a:rPr>
              <a:t>number</a:t>
            </a:r>
            <a:r>
              <a:rPr lang="en-US" dirty="0">
                <a:effectLst/>
              </a:rPr>
              <a:t> </a:t>
            </a:r>
            <a:r>
              <a:rPr lang="en-US" b="1" dirty="0">
                <a:effectLst/>
              </a:rPr>
              <a:t>of threads</a:t>
            </a:r>
            <a:r>
              <a:rPr lang="en-US" dirty="0">
                <a:effectLst/>
              </a:rPr>
              <a:t> that the garbage collector can use</a:t>
            </a:r>
          </a:p>
          <a:p>
            <a:r>
              <a:rPr lang="en-US" dirty="0">
                <a:effectLst/>
              </a:rPr>
              <a:t>4 threads to do the garbage collection, we would add the following flag to our application parameters: </a:t>
            </a:r>
            <a:r>
              <a:rPr lang="en-US" b="1" dirty="0">
                <a:effectLst/>
              </a:rPr>
              <a:t>-</a:t>
            </a:r>
            <a:r>
              <a:rPr lang="en-US" b="1" dirty="0" err="1">
                <a:effectLst/>
              </a:rPr>
              <a:t>XX:ParallelGCThreads</a:t>
            </a:r>
            <a:r>
              <a:rPr lang="en-US" b="1" dirty="0">
                <a:effectLst/>
              </a:rPr>
              <a:t>=4</a:t>
            </a:r>
            <a:r>
              <a:rPr lang="en-US" dirty="0">
                <a:effectLst/>
              </a:rPr>
              <a:t>.</a:t>
            </a:r>
          </a:p>
          <a:p>
            <a:r>
              <a:rPr lang="en-US" dirty="0">
                <a:effectLst/>
              </a:rPr>
              <a:t>More threads you dedicate to cleaning duties the faster it can get. </a:t>
            </a:r>
          </a:p>
          <a:p>
            <a:r>
              <a:rPr lang="en-US" dirty="0">
                <a:effectLst/>
              </a:rPr>
              <a:t>But there is also a downside of having more garbage collection threads. </a:t>
            </a:r>
          </a:p>
          <a:p>
            <a:r>
              <a:rPr lang="en-US" dirty="0">
                <a:effectLst/>
              </a:rPr>
              <a:t>Each GC thread involved in a minor garbage collection event will reserve a portion of the tenured generation heap for promotions. </a:t>
            </a:r>
          </a:p>
          <a:p>
            <a:r>
              <a:rPr lang="en-US" dirty="0">
                <a:effectLst/>
              </a:rPr>
              <a:t>This will create divisions of space and fragmentation.</a:t>
            </a:r>
          </a:p>
          <a:p>
            <a:r>
              <a:rPr lang="en-US" dirty="0">
                <a:effectLst/>
              </a:rPr>
              <a:t> The more the threads the higher the fragmentation. </a:t>
            </a:r>
          </a:p>
          <a:p>
            <a:r>
              <a:rPr lang="en-US" dirty="0">
                <a:effectLst/>
              </a:rPr>
              <a:t>Reducing the number of Parallel garbage collection threads and increasing the size of the old generation will help with the fragmentation if that becomes an issue.</a:t>
            </a:r>
            <a:endParaRPr lang="en-IN" dirty="0"/>
          </a:p>
        </p:txBody>
      </p:sp>
    </p:spTree>
    <p:extLst>
      <p:ext uri="{BB962C8B-B14F-4D97-AF65-F5344CB8AC3E}">
        <p14:creationId xmlns:p14="http://schemas.microsoft.com/office/powerpoint/2010/main" val="132595133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BA7F9-3BC4-578F-2CFA-12AFE01485A2}"/>
              </a:ext>
            </a:extLst>
          </p:cNvPr>
          <p:cNvSpPr>
            <a:spLocks noGrp="1"/>
          </p:cNvSpPr>
          <p:nvPr>
            <p:ph type="title"/>
          </p:nvPr>
        </p:nvSpPr>
        <p:spPr/>
        <p:txBody>
          <a:bodyPr>
            <a:normAutofit/>
          </a:bodyPr>
          <a:lstStyle/>
          <a:p>
            <a:r>
              <a:rPr lang="en-US" b="1" dirty="0">
                <a:effectLst/>
              </a:rPr>
              <a:t>Tuning the Parallel Garbage Collector</a:t>
            </a:r>
            <a:endParaRPr lang="en-IN" dirty="0"/>
          </a:p>
        </p:txBody>
      </p:sp>
      <p:sp>
        <p:nvSpPr>
          <p:cNvPr id="3" name="Content Placeholder 2">
            <a:extLst>
              <a:ext uri="{FF2B5EF4-FFF2-40B4-BE49-F238E27FC236}">
                <a16:creationId xmlns:a16="http://schemas.microsoft.com/office/drawing/2014/main" id="{DB8BF28D-F352-5919-80B5-9E04839E3134}"/>
              </a:ext>
            </a:extLst>
          </p:cNvPr>
          <p:cNvSpPr>
            <a:spLocks noGrp="1"/>
          </p:cNvSpPr>
          <p:nvPr>
            <p:ph idx="1"/>
          </p:nvPr>
        </p:nvSpPr>
        <p:spPr/>
        <p:txBody>
          <a:bodyPr/>
          <a:lstStyle/>
          <a:p>
            <a:r>
              <a:rPr lang="en-US" b="1" dirty="0">
                <a:effectLst/>
              </a:rPr>
              <a:t>-</a:t>
            </a:r>
            <a:r>
              <a:rPr lang="en-US" b="1" dirty="0" err="1">
                <a:effectLst/>
              </a:rPr>
              <a:t>XX:MaxGCPauseMillis</a:t>
            </a:r>
            <a:r>
              <a:rPr lang="en-US" dirty="0">
                <a:effectLst/>
              </a:rPr>
              <a:t>. </a:t>
            </a:r>
          </a:p>
          <a:p>
            <a:r>
              <a:rPr lang="en-US" dirty="0">
                <a:effectLst/>
              </a:rPr>
              <a:t>Specifies the </a:t>
            </a:r>
            <a:r>
              <a:rPr lang="en-US" b="1" dirty="0">
                <a:effectLst/>
              </a:rPr>
              <a:t>maximum pause time goal</a:t>
            </a:r>
            <a:r>
              <a:rPr lang="en-US" dirty="0">
                <a:effectLst/>
              </a:rPr>
              <a:t> between two consecutive garbage collection events. </a:t>
            </a:r>
          </a:p>
          <a:p>
            <a:r>
              <a:rPr lang="en-US" dirty="0">
                <a:effectLst/>
              </a:rPr>
              <a:t>Defined in milliseconds. </a:t>
            </a:r>
          </a:p>
          <a:p>
            <a:r>
              <a:rPr lang="en-US" dirty="0">
                <a:effectLst/>
              </a:rPr>
              <a:t>For example, with a flag </a:t>
            </a:r>
            <a:r>
              <a:rPr lang="en-US" b="1" dirty="0">
                <a:effectLst/>
              </a:rPr>
              <a:t>-</a:t>
            </a:r>
            <a:r>
              <a:rPr lang="en-US" b="1" dirty="0" err="1">
                <a:effectLst/>
              </a:rPr>
              <a:t>XX:MaxGCPauseMillis</a:t>
            </a:r>
            <a:r>
              <a:rPr lang="en-US" b="1" dirty="0">
                <a:effectLst/>
              </a:rPr>
              <a:t>=100</a:t>
            </a:r>
            <a:r>
              <a:rPr lang="en-US" dirty="0">
                <a:effectLst/>
              </a:rPr>
              <a:t> we tell the Parallel garbage collector that we would like to have the maximum pause of 100 milliseconds between garbage collections. </a:t>
            </a:r>
          </a:p>
          <a:p>
            <a:r>
              <a:rPr lang="en-US" dirty="0">
                <a:effectLst/>
              </a:rPr>
              <a:t>The longer the gap between garbage collections the more garbage can be left on the heap making the next garbage collection more expensive. </a:t>
            </a:r>
          </a:p>
          <a:p>
            <a:r>
              <a:rPr lang="en-US" dirty="0">
                <a:effectLst/>
              </a:rPr>
              <a:t>On the other hand, if the value is too small, the application will spend the majority of its time in garbage collection instead of executing business logic</a:t>
            </a:r>
            <a:endParaRPr lang="en-IN" dirty="0"/>
          </a:p>
        </p:txBody>
      </p:sp>
    </p:spTree>
    <p:extLst>
      <p:ext uri="{BB962C8B-B14F-4D97-AF65-F5344CB8AC3E}">
        <p14:creationId xmlns:p14="http://schemas.microsoft.com/office/powerpoint/2010/main" val="15237183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F7C452-7408-4289-CE8A-B02B8EC5CAEF}"/>
              </a:ext>
            </a:extLst>
          </p:cNvPr>
          <p:cNvSpPr>
            <a:spLocks noGrp="1"/>
          </p:cNvSpPr>
          <p:nvPr>
            <p:ph type="title"/>
          </p:nvPr>
        </p:nvSpPr>
        <p:spPr/>
        <p:txBody>
          <a:bodyPr>
            <a:normAutofit/>
          </a:bodyPr>
          <a:lstStyle/>
          <a:p>
            <a:r>
              <a:rPr lang="en-US" dirty="0">
                <a:effectLst/>
              </a:rPr>
              <a:t>Evolution: </a:t>
            </a:r>
            <a:r>
              <a:rPr lang="en-US" dirty="0" err="1">
                <a:effectLst/>
              </a:rPr>
              <a:t>PermGen</a:t>
            </a:r>
            <a:r>
              <a:rPr lang="en-US" dirty="0">
                <a:effectLst/>
              </a:rPr>
              <a:t> vs. </a:t>
            </a:r>
            <a:r>
              <a:rPr lang="en-US" dirty="0" err="1">
                <a:effectLst/>
              </a:rPr>
              <a:t>Metaspace</a:t>
            </a:r>
            <a:endParaRPr lang="en-IN" dirty="0"/>
          </a:p>
        </p:txBody>
      </p:sp>
      <p:sp>
        <p:nvSpPr>
          <p:cNvPr id="3" name="Content Placeholder 2">
            <a:extLst>
              <a:ext uri="{FF2B5EF4-FFF2-40B4-BE49-F238E27FC236}">
                <a16:creationId xmlns:a16="http://schemas.microsoft.com/office/drawing/2014/main" id="{5338CBD3-24A1-6759-2FB1-0638C661A868}"/>
              </a:ext>
            </a:extLst>
          </p:cNvPr>
          <p:cNvSpPr>
            <a:spLocks noGrp="1"/>
          </p:cNvSpPr>
          <p:nvPr>
            <p:ph idx="1"/>
          </p:nvPr>
        </p:nvSpPr>
        <p:spPr/>
        <p:txBody>
          <a:bodyPr>
            <a:normAutofit lnSpcReduction="10000"/>
          </a:bodyPr>
          <a:lstStyle/>
          <a:p>
            <a:r>
              <a:rPr lang="en-US" b="1" dirty="0">
                <a:effectLst/>
              </a:rPr>
              <a:t>What it was:</a:t>
            </a:r>
            <a:r>
              <a:rPr lang="en-US" dirty="0">
                <a:effectLst/>
              </a:rPr>
              <a:t> </a:t>
            </a:r>
            <a:r>
              <a:rPr lang="en-US" dirty="0" err="1">
                <a:effectLst/>
              </a:rPr>
              <a:t>PermGen</a:t>
            </a:r>
            <a:r>
              <a:rPr lang="en-US" dirty="0">
                <a:effectLst/>
              </a:rPr>
              <a:t> was a dedicated section </a:t>
            </a:r>
            <a:r>
              <a:rPr lang="en-US" b="1" dirty="0">
                <a:effectLst/>
              </a:rPr>
              <a:t>of the Java Heap</a:t>
            </a:r>
            <a:r>
              <a:rPr lang="en-US" dirty="0">
                <a:effectLst/>
              </a:rPr>
              <a:t>.</a:t>
            </a:r>
          </a:p>
          <a:p>
            <a:r>
              <a:rPr lang="en-US" b="1" dirty="0">
                <a:effectLst/>
              </a:rPr>
              <a:t>What it stored:</a:t>
            </a:r>
            <a:endParaRPr lang="en-US" dirty="0">
              <a:effectLst/>
            </a:endParaRPr>
          </a:p>
          <a:p>
            <a:pPr lvl="1"/>
            <a:r>
              <a:rPr lang="en-US" dirty="0">
                <a:effectLst/>
              </a:rPr>
              <a:t>Class metadata (like the class's bytecode, methods, field names).</a:t>
            </a:r>
          </a:p>
          <a:p>
            <a:pPr lvl="1"/>
            <a:r>
              <a:rPr lang="en-US" dirty="0">
                <a:effectLst/>
              </a:rPr>
              <a:t>The </a:t>
            </a:r>
            <a:r>
              <a:rPr lang="en-US" b="1" dirty="0">
                <a:effectLst/>
              </a:rPr>
              <a:t>static variables</a:t>
            </a:r>
            <a:r>
              <a:rPr lang="en-US" dirty="0">
                <a:effectLst/>
              </a:rPr>
              <a:t> themselves.</a:t>
            </a:r>
          </a:p>
          <a:p>
            <a:pPr lvl="1"/>
            <a:r>
              <a:rPr lang="en-US" dirty="0">
                <a:effectLst/>
              </a:rPr>
              <a:t>String pool (in older versions).</a:t>
            </a:r>
          </a:p>
          <a:p>
            <a:r>
              <a:rPr lang="en-US" b="1" dirty="0">
                <a:effectLst/>
              </a:rPr>
              <a:t>Problem:</a:t>
            </a:r>
            <a:r>
              <a:rPr lang="en-US" dirty="0">
                <a:effectLst/>
              </a:rPr>
              <a:t> </a:t>
            </a:r>
            <a:r>
              <a:rPr lang="en-US" dirty="0" err="1">
                <a:effectLst/>
              </a:rPr>
              <a:t>PermGen</a:t>
            </a:r>
            <a:r>
              <a:rPr lang="en-US" dirty="0">
                <a:effectLst/>
              </a:rPr>
              <a:t> had a fixed, pre-allocated maximum size. </a:t>
            </a:r>
          </a:p>
          <a:p>
            <a:pPr lvl="1"/>
            <a:r>
              <a:rPr lang="en-US" dirty="0">
                <a:effectLst/>
              </a:rPr>
              <a:t>If you loaded too many classes (common in application servers, or due to </a:t>
            </a:r>
            <a:r>
              <a:rPr lang="en-US" dirty="0" err="1">
                <a:effectLst/>
              </a:rPr>
              <a:t>classloader</a:t>
            </a:r>
            <a:r>
              <a:rPr lang="en-US" dirty="0">
                <a:effectLst/>
              </a:rPr>
              <a:t> memory leaks), you would get the infamous </a:t>
            </a:r>
            <a:r>
              <a:rPr lang="en-US" dirty="0" err="1">
                <a:effectLst/>
              </a:rPr>
              <a:t>java.lang.OutOfMemoryError</a:t>
            </a:r>
            <a:r>
              <a:rPr lang="en-US" dirty="0">
                <a:effectLst/>
              </a:rPr>
              <a:t>: </a:t>
            </a:r>
            <a:r>
              <a:rPr lang="en-US" dirty="0" err="1">
                <a:effectLst/>
              </a:rPr>
              <a:t>PermGen</a:t>
            </a:r>
            <a:r>
              <a:rPr lang="en-US" dirty="0">
                <a:effectLst/>
              </a:rPr>
              <a:t> space. </a:t>
            </a:r>
          </a:p>
          <a:p>
            <a:pPr lvl="1"/>
            <a:r>
              <a:rPr lang="en-US" dirty="0">
                <a:effectLst/>
              </a:rPr>
              <a:t>This was difficult to tune and a frequent source of production failures.</a:t>
            </a:r>
          </a:p>
          <a:p>
            <a:r>
              <a:rPr lang="en-US" dirty="0">
                <a:effectLst/>
              </a:rPr>
              <a:t>Java engineers completely removed </a:t>
            </a:r>
            <a:r>
              <a:rPr lang="en-US" dirty="0" err="1">
                <a:effectLst/>
              </a:rPr>
              <a:t>PermGen</a:t>
            </a:r>
            <a:r>
              <a:rPr lang="en-US" dirty="0">
                <a:effectLst/>
              </a:rPr>
              <a:t> in Java 8 and replaced it with </a:t>
            </a:r>
            <a:r>
              <a:rPr lang="en-US" dirty="0" err="1">
                <a:effectLst/>
              </a:rPr>
              <a:t>Metaspace</a:t>
            </a:r>
            <a:r>
              <a:rPr lang="en-US" dirty="0">
                <a:effectLst/>
              </a:rPr>
              <a:t>.</a:t>
            </a:r>
          </a:p>
          <a:p>
            <a:endParaRPr lang="en-IN" dirty="0"/>
          </a:p>
        </p:txBody>
      </p:sp>
    </p:spTree>
    <p:extLst>
      <p:ext uri="{BB962C8B-B14F-4D97-AF65-F5344CB8AC3E}">
        <p14:creationId xmlns:p14="http://schemas.microsoft.com/office/powerpoint/2010/main" val="216847022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6C1E2-5447-1324-9A7C-C655696FDE20}"/>
              </a:ext>
            </a:extLst>
          </p:cNvPr>
          <p:cNvSpPr>
            <a:spLocks noGrp="1"/>
          </p:cNvSpPr>
          <p:nvPr>
            <p:ph type="title"/>
          </p:nvPr>
        </p:nvSpPr>
        <p:spPr/>
        <p:txBody>
          <a:bodyPr>
            <a:normAutofit/>
          </a:bodyPr>
          <a:lstStyle/>
          <a:p>
            <a:r>
              <a:rPr lang="en-US" b="1" dirty="0">
                <a:effectLst/>
              </a:rPr>
              <a:t>Tuning the Parallel Garbage Collector</a:t>
            </a:r>
            <a:endParaRPr lang="en-IN" dirty="0"/>
          </a:p>
        </p:txBody>
      </p:sp>
      <p:sp>
        <p:nvSpPr>
          <p:cNvPr id="3" name="Content Placeholder 2">
            <a:extLst>
              <a:ext uri="{FF2B5EF4-FFF2-40B4-BE49-F238E27FC236}">
                <a16:creationId xmlns:a16="http://schemas.microsoft.com/office/drawing/2014/main" id="{C85655EE-EF20-E30A-BF0E-3B8F63919B24}"/>
              </a:ext>
            </a:extLst>
          </p:cNvPr>
          <p:cNvSpPr>
            <a:spLocks noGrp="1"/>
          </p:cNvSpPr>
          <p:nvPr>
            <p:ph idx="1"/>
          </p:nvPr>
        </p:nvSpPr>
        <p:spPr/>
        <p:txBody>
          <a:bodyPr>
            <a:normAutofit lnSpcReduction="10000"/>
          </a:bodyPr>
          <a:lstStyle/>
          <a:p>
            <a:r>
              <a:rPr lang="en-US" b="1" dirty="0">
                <a:effectLst/>
              </a:rPr>
              <a:t>maximum throughput target</a:t>
            </a:r>
            <a:r>
              <a:rPr lang="en-US" dirty="0">
                <a:effectLst/>
              </a:rPr>
              <a:t> can be set by using the </a:t>
            </a:r>
            <a:r>
              <a:rPr lang="en-US" b="1" dirty="0">
                <a:effectLst/>
              </a:rPr>
              <a:t>-</a:t>
            </a:r>
            <a:r>
              <a:rPr lang="en-US" b="1" dirty="0" err="1">
                <a:effectLst/>
              </a:rPr>
              <a:t>XX:GCTimeRatio</a:t>
            </a:r>
            <a:r>
              <a:rPr lang="en-US" dirty="0">
                <a:effectLst/>
              </a:rPr>
              <a:t> flag. </a:t>
            </a:r>
          </a:p>
          <a:p>
            <a:r>
              <a:rPr lang="en-US" dirty="0">
                <a:effectLst/>
              </a:rPr>
              <a:t>Defines the </a:t>
            </a:r>
            <a:r>
              <a:rPr lang="en-US" b="1" dirty="0">
                <a:effectLst/>
              </a:rPr>
              <a:t>ratio</a:t>
            </a:r>
            <a:r>
              <a:rPr lang="en-US" dirty="0">
                <a:effectLst/>
              </a:rPr>
              <a:t> between the</a:t>
            </a:r>
            <a:r>
              <a:rPr lang="en-US" b="1" dirty="0">
                <a:effectLst/>
              </a:rPr>
              <a:t> time spent in GC</a:t>
            </a:r>
            <a:r>
              <a:rPr lang="en-US" dirty="0">
                <a:effectLst/>
              </a:rPr>
              <a:t> and the </a:t>
            </a:r>
            <a:r>
              <a:rPr lang="en-US" b="1" dirty="0">
                <a:effectLst/>
              </a:rPr>
              <a:t>time spent outside of GC</a:t>
            </a:r>
            <a:r>
              <a:rPr lang="en-US" dirty="0">
                <a:effectLst/>
              </a:rPr>
              <a:t>. </a:t>
            </a:r>
          </a:p>
          <a:p>
            <a:r>
              <a:rPr lang="en-US" dirty="0">
                <a:effectLst/>
              </a:rPr>
              <a:t>Defined as </a:t>
            </a:r>
            <a:r>
              <a:rPr lang="en-US" i="1" dirty="0">
                <a:effectLst/>
              </a:rPr>
              <a:t>1/(1 + GC_TIME_RATIO_VALUE)</a:t>
            </a:r>
            <a:r>
              <a:rPr lang="en-US" dirty="0">
                <a:effectLst/>
              </a:rPr>
              <a:t> and it’s a percentage of time spent in garbage collection.</a:t>
            </a:r>
          </a:p>
          <a:p>
            <a:r>
              <a:rPr lang="en-US" dirty="0">
                <a:effectLst/>
              </a:rPr>
              <a:t>For example, setting </a:t>
            </a:r>
            <a:r>
              <a:rPr lang="en-US" b="1" dirty="0">
                <a:effectLst/>
              </a:rPr>
              <a:t>-</a:t>
            </a:r>
            <a:r>
              <a:rPr lang="en-US" b="1" dirty="0" err="1">
                <a:effectLst/>
              </a:rPr>
              <a:t>XX:GCTimeRatio</a:t>
            </a:r>
            <a:r>
              <a:rPr lang="en-US" b="1" dirty="0">
                <a:effectLst/>
              </a:rPr>
              <a:t>=9</a:t>
            </a:r>
            <a:r>
              <a:rPr lang="en-US" dirty="0">
                <a:effectLst/>
              </a:rPr>
              <a:t> means that 10% of the application’s working time may be spent in the garbage collection. </a:t>
            </a:r>
          </a:p>
          <a:p>
            <a:pPr lvl="1"/>
            <a:r>
              <a:rPr lang="en-US" dirty="0">
                <a:effectLst/>
              </a:rPr>
              <a:t>This means that the application should get 9 times more working time compared to the time given to garbage collection.</a:t>
            </a:r>
          </a:p>
          <a:p>
            <a:r>
              <a:rPr lang="en-US" dirty="0">
                <a:effectLst/>
              </a:rPr>
              <a:t>By default, the value of </a:t>
            </a:r>
            <a:r>
              <a:rPr lang="en-US" b="1" dirty="0">
                <a:effectLst/>
              </a:rPr>
              <a:t>-</a:t>
            </a:r>
            <a:r>
              <a:rPr lang="en-US" b="1" dirty="0" err="1">
                <a:effectLst/>
              </a:rPr>
              <a:t>XX:GCTimeRatio</a:t>
            </a:r>
            <a:r>
              <a:rPr lang="en-US" dirty="0">
                <a:effectLst/>
              </a:rPr>
              <a:t> flag is set to 99 by the JVM, which means that the application will get 99 times more working time compared to the garbage collection which is a good trade-off for the server-side applications.</a:t>
            </a:r>
          </a:p>
          <a:p>
            <a:endParaRPr lang="en-IN" dirty="0"/>
          </a:p>
        </p:txBody>
      </p:sp>
    </p:spTree>
    <p:extLst>
      <p:ext uri="{BB962C8B-B14F-4D97-AF65-F5344CB8AC3E}">
        <p14:creationId xmlns:p14="http://schemas.microsoft.com/office/powerpoint/2010/main" val="250416782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CE28-D425-9698-8A9D-69A4988BB25C}"/>
              </a:ext>
            </a:extLst>
          </p:cNvPr>
          <p:cNvSpPr>
            <a:spLocks noGrp="1"/>
          </p:cNvSpPr>
          <p:nvPr>
            <p:ph type="title"/>
          </p:nvPr>
        </p:nvSpPr>
        <p:spPr/>
        <p:txBody>
          <a:bodyPr/>
          <a:lstStyle/>
          <a:p>
            <a:r>
              <a:rPr lang="en-US" b="1" dirty="0">
                <a:effectLst/>
              </a:rPr>
              <a:t>Tuning the Parallel Garbage Collector</a:t>
            </a:r>
            <a:endParaRPr lang="en-IN" dirty="0"/>
          </a:p>
        </p:txBody>
      </p:sp>
      <p:sp>
        <p:nvSpPr>
          <p:cNvPr id="3" name="Content Placeholder 2">
            <a:extLst>
              <a:ext uri="{FF2B5EF4-FFF2-40B4-BE49-F238E27FC236}">
                <a16:creationId xmlns:a16="http://schemas.microsoft.com/office/drawing/2014/main" id="{92031F3C-98BD-6B37-FFF7-8AC7AE1FF259}"/>
              </a:ext>
            </a:extLst>
          </p:cNvPr>
          <p:cNvSpPr>
            <a:spLocks noGrp="1"/>
          </p:cNvSpPr>
          <p:nvPr>
            <p:ph idx="1"/>
          </p:nvPr>
        </p:nvSpPr>
        <p:spPr/>
        <p:txBody>
          <a:bodyPr>
            <a:normAutofit fontScale="85000" lnSpcReduction="10000"/>
          </a:bodyPr>
          <a:lstStyle/>
          <a:p>
            <a:r>
              <a:rPr lang="en-US" dirty="0">
                <a:effectLst/>
              </a:rPr>
              <a:t>Can also control the adjustment of the generations of the Parallel garbage collector. </a:t>
            </a:r>
          </a:p>
          <a:p>
            <a:pPr marL="36900" indent="0">
              <a:buNone/>
            </a:pPr>
            <a:r>
              <a:rPr lang="en-US" dirty="0">
                <a:effectLst/>
              </a:rPr>
              <a:t>Goals for the Parallel garbage collector are as follows:</a:t>
            </a:r>
          </a:p>
          <a:p>
            <a:r>
              <a:rPr lang="en-US" dirty="0">
                <a:effectLst/>
              </a:rPr>
              <a:t>achieve maximum pause time</a:t>
            </a:r>
          </a:p>
          <a:p>
            <a:r>
              <a:rPr lang="en-US" dirty="0">
                <a:effectLst/>
              </a:rPr>
              <a:t>achieve throughput, only if pause time is achieved</a:t>
            </a:r>
          </a:p>
          <a:p>
            <a:r>
              <a:rPr lang="en-US" dirty="0">
                <a:effectLst/>
              </a:rPr>
              <a:t>achieve footprint only if the first two goals are achieved</a:t>
            </a:r>
          </a:p>
          <a:p>
            <a:r>
              <a:rPr lang="en-US" dirty="0">
                <a:effectLst/>
              </a:rPr>
              <a:t>Parallel garbage collector grows and shrinks the generations to achieve the goals above.</a:t>
            </a:r>
          </a:p>
          <a:p>
            <a:r>
              <a:rPr lang="en-US" dirty="0">
                <a:effectLst/>
              </a:rPr>
              <a:t> Growing and shrinking the generations is done in increments at a fixed percentage. </a:t>
            </a:r>
          </a:p>
          <a:p>
            <a:r>
              <a:rPr lang="en-US" dirty="0">
                <a:effectLst/>
              </a:rPr>
              <a:t>By default, the generation grows in increments of 20% and shrinks in increments of 5%. </a:t>
            </a:r>
          </a:p>
          <a:p>
            <a:r>
              <a:rPr lang="en-US" dirty="0">
                <a:effectLst/>
              </a:rPr>
              <a:t>Each generation is configured on its own. </a:t>
            </a:r>
          </a:p>
          <a:p>
            <a:r>
              <a:rPr lang="en-US" dirty="0">
                <a:effectLst/>
              </a:rPr>
              <a:t>Percentage of the growth of a generation is controlled by the </a:t>
            </a:r>
            <a:r>
              <a:rPr lang="en-US" b="1" dirty="0">
                <a:effectLst/>
              </a:rPr>
              <a:t>-</a:t>
            </a:r>
            <a:r>
              <a:rPr lang="en-US" b="1" dirty="0" err="1">
                <a:effectLst/>
              </a:rPr>
              <a:t>XX:YoungGenerationSizeIncrement</a:t>
            </a:r>
            <a:r>
              <a:rPr lang="en-US" dirty="0">
                <a:effectLst/>
              </a:rPr>
              <a:t> flag. </a:t>
            </a:r>
          </a:p>
          <a:p>
            <a:r>
              <a:rPr lang="en-US" dirty="0">
                <a:effectLst/>
              </a:rPr>
              <a:t>Growth of the old generation is controlled by the </a:t>
            </a:r>
            <a:r>
              <a:rPr lang="en-US" b="1" dirty="0">
                <a:effectLst/>
              </a:rPr>
              <a:t>-</a:t>
            </a:r>
            <a:r>
              <a:rPr lang="en-US" b="1" dirty="0" err="1">
                <a:effectLst/>
              </a:rPr>
              <a:t>XX:TenuredGenerationSizeIncrement</a:t>
            </a:r>
            <a:r>
              <a:rPr lang="en-US" dirty="0">
                <a:effectLst/>
              </a:rPr>
              <a:t> flag.</a:t>
            </a:r>
          </a:p>
          <a:p>
            <a:endParaRPr lang="en-IN" dirty="0"/>
          </a:p>
        </p:txBody>
      </p:sp>
    </p:spTree>
    <p:extLst>
      <p:ext uri="{BB962C8B-B14F-4D97-AF65-F5344CB8AC3E}">
        <p14:creationId xmlns:p14="http://schemas.microsoft.com/office/powerpoint/2010/main" val="37035574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94B2C-9F11-AED4-E411-72FB12877D5C}"/>
              </a:ext>
            </a:extLst>
          </p:cNvPr>
          <p:cNvSpPr>
            <a:spLocks noGrp="1"/>
          </p:cNvSpPr>
          <p:nvPr>
            <p:ph type="title"/>
          </p:nvPr>
        </p:nvSpPr>
        <p:spPr/>
        <p:txBody>
          <a:bodyPr/>
          <a:lstStyle/>
          <a:p>
            <a:r>
              <a:rPr lang="en-US" b="1" dirty="0">
                <a:effectLst/>
              </a:rPr>
              <a:t>Tuning the Parallel Garbage Collector</a:t>
            </a:r>
            <a:endParaRPr lang="en-IN" dirty="0"/>
          </a:p>
        </p:txBody>
      </p:sp>
      <p:sp>
        <p:nvSpPr>
          <p:cNvPr id="3" name="Content Placeholder 2">
            <a:extLst>
              <a:ext uri="{FF2B5EF4-FFF2-40B4-BE49-F238E27FC236}">
                <a16:creationId xmlns:a16="http://schemas.microsoft.com/office/drawing/2014/main" id="{509CB60D-2798-CB51-72E2-D7E799891F21}"/>
              </a:ext>
            </a:extLst>
          </p:cNvPr>
          <p:cNvSpPr>
            <a:spLocks noGrp="1"/>
          </p:cNvSpPr>
          <p:nvPr>
            <p:ph idx="1"/>
          </p:nvPr>
        </p:nvSpPr>
        <p:spPr/>
        <p:txBody>
          <a:bodyPr/>
          <a:lstStyle/>
          <a:p>
            <a:r>
              <a:rPr lang="en-US" dirty="0">
                <a:effectLst/>
              </a:rPr>
              <a:t>Shrinking part can be controlled by the </a:t>
            </a:r>
            <a:r>
              <a:rPr lang="en-US" b="1" dirty="0">
                <a:effectLst/>
              </a:rPr>
              <a:t>-</a:t>
            </a:r>
            <a:r>
              <a:rPr lang="en-US" b="1" dirty="0" err="1">
                <a:effectLst/>
              </a:rPr>
              <a:t>XX:AdaptiveSizeDecrementScaleFactor</a:t>
            </a:r>
            <a:r>
              <a:rPr lang="en-US" dirty="0">
                <a:effectLst/>
              </a:rPr>
              <a:t> flag. </a:t>
            </a:r>
          </a:p>
          <a:p>
            <a:r>
              <a:rPr lang="en-US" dirty="0">
                <a:effectLst/>
              </a:rPr>
              <a:t>For example, the percentage of the shrinking increment for the young generation is set by dividing the value of </a:t>
            </a:r>
            <a:r>
              <a:rPr lang="en-US" b="1" dirty="0">
                <a:effectLst/>
              </a:rPr>
              <a:t>-</a:t>
            </a:r>
            <a:r>
              <a:rPr lang="en-US" b="1" dirty="0" err="1">
                <a:effectLst/>
              </a:rPr>
              <a:t>XX:YoungGenerationSizeIncrement</a:t>
            </a:r>
            <a:r>
              <a:rPr lang="en-US" dirty="0">
                <a:effectLst/>
              </a:rPr>
              <a:t> flag by the value of the </a:t>
            </a:r>
            <a:r>
              <a:rPr lang="en-US" b="1" dirty="0">
                <a:effectLst/>
              </a:rPr>
              <a:t>-</a:t>
            </a:r>
            <a:r>
              <a:rPr lang="en-US" b="1" dirty="0" err="1">
                <a:effectLst/>
              </a:rPr>
              <a:t>XX:AdaptiveSizeDecrementScaleFactor</a:t>
            </a:r>
            <a:r>
              <a:rPr lang="en-US" dirty="0">
                <a:effectLst/>
              </a:rPr>
              <a:t>.</a:t>
            </a:r>
          </a:p>
          <a:p>
            <a:r>
              <a:rPr lang="en-US" dirty="0">
                <a:effectLst/>
              </a:rPr>
              <a:t>If the pause time goal is not achieved the generations will be shrunk one at a time.</a:t>
            </a:r>
          </a:p>
          <a:p>
            <a:r>
              <a:rPr lang="en-US" dirty="0">
                <a:effectLst/>
              </a:rPr>
              <a:t> If the pause time of both generations is above the goal, the generation that caused threads to stop for a longer period of time will be shrunk first. </a:t>
            </a:r>
          </a:p>
          <a:p>
            <a:r>
              <a:rPr lang="en-US" dirty="0">
                <a:effectLst/>
              </a:rPr>
              <a:t>If the throughput goal is not met then both the young and old generations will be grown.</a:t>
            </a:r>
          </a:p>
          <a:p>
            <a:endParaRPr lang="en-IN" dirty="0"/>
          </a:p>
        </p:txBody>
      </p:sp>
    </p:spTree>
    <p:extLst>
      <p:ext uri="{BB962C8B-B14F-4D97-AF65-F5344CB8AC3E}">
        <p14:creationId xmlns:p14="http://schemas.microsoft.com/office/powerpoint/2010/main" val="341293558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08A0-029C-AC89-A758-90E8DD7387D2}"/>
              </a:ext>
            </a:extLst>
          </p:cNvPr>
          <p:cNvSpPr>
            <a:spLocks noGrp="1"/>
          </p:cNvSpPr>
          <p:nvPr>
            <p:ph type="title"/>
          </p:nvPr>
        </p:nvSpPr>
        <p:spPr/>
        <p:txBody>
          <a:bodyPr/>
          <a:lstStyle/>
          <a:p>
            <a:r>
              <a:rPr lang="en-US" b="1" dirty="0">
                <a:effectLst/>
              </a:rPr>
              <a:t>Tuning the Parallel Garbage Collector</a:t>
            </a:r>
            <a:endParaRPr lang="en-IN" dirty="0"/>
          </a:p>
        </p:txBody>
      </p:sp>
      <p:sp>
        <p:nvSpPr>
          <p:cNvPr id="3" name="Content Placeholder 2">
            <a:extLst>
              <a:ext uri="{FF2B5EF4-FFF2-40B4-BE49-F238E27FC236}">
                <a16:creationId xmlns:a16="http://schemas.microsoft.com/office/drawing/2014/main" id="{91762BF1-CD11-F63B-C061-BC32430F1920}"/>
              </a:ext>
            </a:extLst>
          </p:cNvPr>
          <p:cNvSpPr>
            <a:spLocks noGrp="1"/>
          </p:cNvSpPr>
          <p:nvPr>
            <p:ph idx="1"/>
          </p:nvPr>
        </p:nvSpPr>
        <p:spPr/>
        <p:txBody>
          <a:bodyPr>
            <a:normAutofit fontScale="92500" lnSpcReduction="20000"/>
          </a:bodyPr>
          <a:lstStyle/>
          <a:p>
            <a:r>
              <a:rPr lang="en-US" dirty="0">
                <a:effectLst/>
              </a:rPr>
              <a:t>Parallel garbage collector can throw </a:t>
            </a:r>
            <a:r>
              <a:rPr lang="en-US" b="1" u="sng" dirty="0">
                <a:effectLst/>
              </a:rPr>
              <a:t>Java OutOfMemoryError</a:t>
            </a:r>
            <a:r>
              <a:rPr lang="en-US" dirty="0">
                <a:effectLst/>
              </a:rPr>
              <a:t> exception if too much time is spent in garbage collection. </a:t>
            </a:r>
          </a:p>
          <a:p>
            <a:r>
              <a:rPr lang="en-US" dirty="0">
                <a:effectLst/>
              </a:rPr>
              <a:t>By default, if more than 98% of the time is spent in garbage collection and less than 2% of the heap is recovered such an exception will be thrown. </a:t>
            </a:r>
          </a:p>
          <a:p>
            <a:r>
              <a:rPr lang="en-US" dirty="0">
                <a:effectLst/>
              </a:rPr>
              <a:t>If we want to disable that behavior we can add the </a:t>
            </a:r>
            <a:r>
              <a:rPr lang="en-US" b="1" dirty="0">
                <a:effectLst/>
              </a:rPr>
              <a:t>-XX:-</a:t>
            </a:r>
            <a:r>
              <a:rPr lang="en-US" b="1" dirty="0" err="1">
                <a:effectLst/>
              </a:rPr>
              <a:t>UseGCOverheadLimit</a:t>
            </a:r>
            <a:r>
              <a:rPr lang="en-US" dirty="0">
                <a:effectLst/>
              </a:rPr>
              <a:t> flag. </a:t>
            </a:r>
          </a:p>
          <a:p>
            <a:r>
              <a:rPr lang="en-US" dirty="0">
                <a:effectLst/>
              </a:rPr>
              <a:t>But please be aware that garbage collectors working for an extensive amount of time and clearing very little or close to no memory at all usually means that your heap size is too low or your application suffers from memory leaks.</a:t>
            </a:r>
          </a:p>
          <a:p>
            <a:r>
              <a:rPr lang="en-US" dirty="0">
                <a:effectLst/>
              </a:rPr>
              <a:t>Once you know all of this we can start looking at </a:t>
            </a:r>
            <a:r>
              <a:rPr lang="en-US" u="sng" dirty="0">
                <a:effectLst/>
              </a:rPr>
              <a:t>garbage collector logs</a:t>
            </a:r>
            <a:r>
              <a:rPr lang="en-US" dirty="0">
                <a:effectLst/>
              </a:rPr>
              <a:t>. </a:t>
            </a:r>
          </a:p>
          <a:p>
            <a:r>
              <a:rPr lang="en-US" dirty="0">
                <a:effectLst/>
              </a:rPr>
              <a:t>They will tell us about the events that our Parallel garbage collector performs. </a:t>
            </a:r>
          </a:p>
          <a:p>
            <a:r>
              <a:rPr lang="en-US" dirty="0">
                <a:effectLst/>
              </a:rPr>
              <a:t>That should give us the basic idea of where to start the tuning and which part of the heap is not healthy or could use some improvements.</a:t>
            </a:r>
          </a:p>
          <a:p>
            <a:endParaRPr lang="en-IN" dirty="0"/>
          </a:p>
        </p:txBody>
      </p:sp>
    </p:spTree>
    <p:extLst>
      <p:ext uri="{BB962C8B-B14F-4D97-AF65-F5344CB8AC3E}">
        <p14:creationId xmlns:p14="http://schemas.microsoft.com/office/powerpoint/2010/main" val="20262888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EF7F-93DB-4023-5DA9-6AA61744391D}"/>
              </a:ext>
            </a:extLst>
          </p:cNvPr>
          <p:cNvSpPr>
            <a:spLocks noGrp="1"/>
          </p:cNvSpPr>
          <p:nvPr>
            <p:ph type="title"/>
          </p:nvPr>
        </p:nvSpPr>
        <p:spPr/>
        <p:txBody>
          <a:bodyPr>
            <a:normAutofit/>
          </a:bodyPr>
          <a:lstStyle/>
          <a:p>
            <a:r>
              <a:rPr lang="en-US" b="1" dirty="0">
                <a:effectLst/>
              </a:rPr>
              <a:t>G1 Garbage Collector</a:t>
            </a:r>
          </a:p>
        </p:txBody>
      </p:sp>
      <p:sp>
        <p:nvSpPr>
          <p:cNvPr id="3" name="Content Placeholder 2">
            <a:extLst>
              <a:ext uri="{FF2B5EF4-FFF2-40B4-BE49-F238E27FC236}">
                <a16:creationId xmlns:a16="http://schemas.microsoft.com/office/drawing/2014/main" id="{E4DE43F8-8D42-4DF0-6EC3-6B2A560239DE}"/>
              </a:ext>
            </a:extLst>
          </p:cNvPr>
          <p:cNvSpPr>
            <a:spLocks noGrp="1"/>
          </p:cNvSpPr>
          <p:nvPr>
            <p:ph idx="1"/>
          </p:nvPr>
        </p:nvSpPr>
        <p:spPr/>
        <p:txBody>
          <a:bodyPr/>
          <a:lstStyle/>
          <a:p>
            <a:r>
              <a:rPr lang="en-US" dirty="0">
                <a:effectLst/>
              </a:rPr>
              <a:t>G1 garbage collector, the default garbage collector in the newest Java versions targeted for latency-sensitive applications. </a:t>
            </a:r>
          </a:p>
          <a:p>
            <a:r>
              <a:rPr lang="en-US" dirty="0">
                <a:effectLst/>
              </a:rPr>
              <a:t>Can turn it on by adding the </a:t>
            </a:r>
            <a:r>
              <a:rPr lang="en-US" b="1" dirty="0">
                <a:effectLst/>
              </a:rPr>
              <a:t>-XX:+G1GC</a:t>
            </a:r>
            <a:r>
              <a:rPr lang="en-US" dirty="0">
                <a:effectLst/>
              </a:rPr>
              <a:t> flag to your JVM application startup parameters.</a:t>
            </a:r>
          </a:p>
          <a:p>
            <a:r>
              <a:rPr lang="en-US" dirty="0">
                <a:effectLst/>
              </a:rPr>
              <a:t>G1 garbage collector tries to perform longer operations in parallel without stopping the application threads.</a:t>
            </a:r>
          </a:p>
          <a:p>
            <a:r>
              <a:rPr lang="en-US" dirty="0">
                <a:effectLst/>
              </a:rPr>
              <a:t> The quick operations will be performed faster when application threads are paused. </a:t>
            </a:r>
          </a:p>
          <a:p>
            <a:endParaRPr lang="en-IN" dirty="0"/>
          </a:p>
        </p:txBody>
      </p:sp>
    </p:spTree>
    <p:extLst>
      <p:ext uri="{BB962C8B-B14F-4D97-AF65-F5344CB8AC3E}">
        <p14:creationId xmlns:p14="http://schemas.microsoft.com/office/powerpoint/2010/main" val="415790555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21C35-AB8B-DCBA-AB56-01C282D8DC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B8900D-59EE-BD30-CB20-C7AB82064FA5}"/>
              </a:ext>
            </a:extLst>
          </p:cNvPr>
          <p:cNvSpPr>
            <a:spLocks noGrp="1"/>
          </p:cNvSpPr>
          <p:nvPr>
            <p:ph type="title"/>
          </p:nvPr>
        </p:nvSpPr>
        <p:spPr/>
        <p:txBody>
          <a:bodyPr>
            <a:normAutofit/>
          </a:bodyPr>
          <a:lstStyle/>
          <a:p>
            <a:r>
              <a:rPr lang="en-US" dirty="0"/>
              <a:t>Overview of G1GC Phases</a:t>
            </a:r>
          </a:p>
        </p:txBody>
      </p:sp>
      <p:sp>
        <p:nvSpPr>
          <p:cNvPr id="3" name="Content Placeholder 2">
            <a:extLst>
              <a:ext uri="{FF2B5EF4-FFF2-40B4-BE49-F238E27FC236}">
                <a16:creationId xmlns:a16="http://schemas.microsoft.com/office/drawing/2014/main" id="{665A8E23-B972-D293-EC2A-33321E9833C2}"/>
              </a:ext>
            </a:extLst>
          </p:cNvPr>
          <p:cNvSpPr>
            <a:spLocks noGrp="1"/>
          </p:cNvSpPr>
          <p:nvPr>
            <p:ph idx="1"/>
          </p:nvPr>
        </p:nvSpPr>
        <p:spPr/>
        <p:txBody>
          <a:bodyPr>
            <a:normAutofit lnSpcReduction="10000"/>
          </a:bodyPr>
          <a:lstStyle/>
          <a:p>
            <a:r>
              <a:rPr lang="en-US" dirty="0"/>
              <a:t>G1GC (Garbage-First Garbage Collector) is designed to provide predictable pause times and efficient memory management by dividing the heap into regions and performing garbage collection in phases:</a:t>
            </a:r>
          </a:p>
          <a:p>
            <a:r>
              <a:rPr lang="en-US" b="1" dirty="0"/>
              <a:t>Young-Only Phase:</a:t>
            </a:r>
            <a:r>
              <a:rPr lang="en-US" dirty="0"/>
              <a:t> Focuses on collecting the young generation. </a:t>
            </a:r>
          </a:p>
          <a:p>
            <a:pPr lvl="1"/>
            <a:r>
              <a:rPr lang="en-US" dirty="0"/>
              <a:t>Objects are promoted to the old generation as they survive collections. </a:t>
            </a:r>
          </a:p>
          <a:p>
            <a:pPr lvl="1"/>
            <a:r>
              <a:rPr lang="en-US" dirty="0"/>
              <a:t>This phase continues until the old generation reaches a certain occupancy threshold (default: 45%, controlled by -</a:t>
            </a:r>
            <a:r>
              <a:rPr lang="en-US" dirty="0" err="1"/>
              <a:t>XX:InitiatingHeapOccupancyPercent</a:t>
            </a:r>
            <a:r>
              <a:rPr lang="en-US" dirty="0"/>
              <a:t>).</a:t>
            </a:r>
          </a:p>
          <a:p>
            <a:r>
              <a:rPr lang="en-US" dirty="0"/>
              <a:t>Space Reclamation Phase: Initiated when the old generation threshold is reached. </a:t>
            </a:r>
          </a:p>
          <a:p>
            <a:pPr lvl="1"/>
            <a:r>
              <a:rPr lang="en-US" dirty="0"/>
              <a:t>This phase performs mixed collections, reclaiming space from both young and old generations.</a:t>
            </a:r>
          </a:p>
          <a:p>
            <a:pPr lvl="1"/>
            <a:r>
              <a:rPr lang="en-US" dirty="0"/>
              <a:t>Process continues until further reclamation is not worthwhile, as determined by -XX:G1HeapWastePercent.</a:t>
            </a:r>
            <a:endParaRPr lang="en-IN" dirty="0"/>
          </a:p>
        </p:txBody>
      </p:sp>
    </p:spTree>
    <p:extLst>
      <p:ext uri="{BB962C8B-B14F-4D97-AF65-F5344CB8AC3E}">
        <p14:creationId xmlns:p14="http://schemas.microsoft.com/office/powerpoint/2010/main" val="22049614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D3C3F-FB41-C287-A38C-F50651254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1DF6C4-CD92-785E-7553-D37E3AA67441}"/>
              </a:ext>
            </a:extLst>
          </p:cNvPr>
          <p:cNvSpPr>
            <a:spLocks noGrp="1"/>
          </p:cNvSpPr>
          <p:nvPr>
            <p:ph type="title"/>
          </p:nvPr>
        </p:nvSpPr>
        <p:spPr/>
        <p:txBody>
          <a:bodyPr>
            <a:normAutofit/>
          </a:bodyPr>
          <a:lstStyle/>
          <a:p>
            <a:r>
              <a:rPr lang="en-IN" dirty="0">
                <a:effectLst/>
              </a:rPr>
              <a:t>Key G1GC Tuning Flags</a:t>
            </a:r>
          </a:p>
        </p:txBody>
      </p:sp>
      <p:graphicFrame>
        <p:nvGraphicFramePr>
          <p:cNvPr id="4" name="Content Placeholder 3">
            <a:extLst>
              <a:ext uri="{FF2B5EF4-FFF2-40B4-BE49-F238E27FC236}">
                <a16:creationId xmlns:a16="http://schemas.microsoft.com/office/drawing/2014/main" id="{7077F959-5EA6-A524-330B-DC15E23A154B}"/>
              </a:ext>
            </a:extLst>
          </p:cNvPr>
          <p:cNvGraphicFramePr>
            <a:graphicFrameLocks noGrp="1"/>
          </p:cNvGraphicFramePr>
          <p:nvPr>
            <p:ph idx="1"/>
            <p:extLst>
              <p:ext uri="{D42A27DB-BD31-4B8C-83A1-F6EECF244321}">
                <p14:modId xmlns:p14="http://schemas.microsoft.com/office/powerpoint/2010/main" val="699029950"/>
              </p:ext>
            </p:extLst>
          </p:nvPr>
        </p:nvGraphicFramePr>
        <p:xfrm>
          <a:off x="425752" y="1731963"/>
          <a:ext cx="11538858" cy="3774440"/>
        </p:xfrm>
        <a:graphic>
          <a:graphicData uri="http://schemas.openxmlformats.org/drawingml/2006/table">
            <a:tbl>
              <a:tblPr firstRow="1" bandRow="1">
                <a:tableStyleId>{5C22544A-7EE6-4342-B048-85BDC9FD1C3A}</a:tableStyleId>
              </a:tblPr>
              <a:tblGrid>
                <a:gridCol w="4025296">
                  <a:extLst>
                    <a:ext uri="{9D8B030D-6E8A-4147-A177-3AD203B41FA5}">
                      <a16:colId xmlns:a16="http://schemas.microsoft.com/office/drawing/2014/main" val="1711848451"/>
                    </a:ext>
                  </a:extLst>
                </a:gridCol>
                <a:gridCol w="816641">
                  <a:extLst>
                    <a:ext uri="{9D8B030D-6E8A-4147-A177-3AD203B41FA5}">
                      <a16:colId xmlns:a16="http://schemas.microsoft.com/office/drawing/2014/main" val="4265737644"/>
                    </a:ext>
                  </a:extLst>
                </a:gridCol>
                <a:gridCol w="6696921">
                  <a:extLst>
                    <a:ext uri="{9D8B030D-6E8A-4147-A177-3AD203B41FA5}">
                      <a16:colId xmlns:a16="http://schemas.microsoft.com/office/drawing/2014/main" val="2480162035"/>
                    </a:ext>
                  </a:extLst>
                </a:gridCol>
              </a:tblGrid>
              <a:tr h="370840">
                <a:tc>
                  <a:txBody>
                    <a:bodyPr/>
                    <a:lstStyle/>
                    <a:p>
                      <a:pPr algn="l" fontAlgn="t" latinLnBrk="0">
                        <a:buNone/>
                      </a:pPr>
                      <a:r>
                        <a:rPr lang="en-IN" b="0" dirty="0">
                          <a:effectLst/>
                        </a:rPr>
                        <a:t>Flag</a:t>
                      </a:r>
                    </a:p>
                  </a:txBody>
                  <a:tcPr marL="30480" marR="30480" marT="30480" marB="30480"/>
                </a:tc>
                <a:tc>
                  <a:txBody>
                    <a:bodyPr/>
                    <a:lstStyle/>
                    <a:p>
                      <a:pPr algn="l" fontAlgn="t" latinLnBrk="0">
                        <a:buNone/>
                      </a:pPr>
                      <a:r>
                        <a:rPr lang="en-IN" b="0">
                          <a:effectLst/>
                        </a:rPr>
                        <a:t>Default</a:t>
                      </a:r>
                    </a:p>
                  </a:txBody>
                  <a:tcPr marL="30480" marR="30480" marT="30480" marB="30480"/>
                </a:tc>
                <a:tc>
                  <a:txBody>
                    <a:bodyPr/>
                    <a:lstStyle/>
                    <a:p>
                      <a:pPr algn="l" fontAlgn="t" latinLnBrk="0">
                        <a:buNone/>
                      </a:pPr>
                      <a:r>
                        <a:rPr lang="en-IN" b="0" dirty="0">
                          <a:effectLst/>
                        </a:rPr>
                        <a:t>Description</a:t>
                      </a:r>
                    </a:p>
                  </a:txBody>
                  <a:tcPr marL="30480" marR="30480" marT="30480" marB="30480"/>
                </a:tc>
                <a:extLst>
                  <a:ext uri="{0D108BD9-81ED-4DB2-BD59-A6C34878D82A}">
                    <a16:rowId xmlns:a16="http://schemas.microsoft.com/office/drawing/2014/main" val="1316528606"/>
                  </a:ext>
                </a:extLst>
              </a:tr>
              <a:tr h="370840">
                <a:tc>
                  <a:txBody>
                    <a:bodyPr/>
                    <a:lstStyle/>
                    <a:p>
                      <a:pPr fontAlgn="base" latinLnBrk="0">
                        <a:buNone/>
                      </a:pPr>
                      <a:r>
                        <a:rPr lang="en-IN" dirty="0">
                          <a:effectLst/>
                        </a:rPr>
                        <a:t>-</a:t>
                      </a:r>
                      <a:r>
                        <a:rPr lang="en-IN" dirty="0" err="1">
                          <a:effectLst/>
                        </a:rPr>
                        <a:t>XX:InitiatingHeapOccupancyPercent</a:t>
                      </a:r>
                      <a:endParaRPr lang="en-IN" dirty="0">
                        <a:effectLst/>
                      </a:endParaRPr>
                    </a:p>
                  </a:txBody>
                  <a:tcPr marL="30480" marR="30480" anchor="ctr"/>
                </a:tc>
                <a:tc>
                  <a:txBody>
                    <a:bodyPr/>
                    <a:lstStyle/>
                    <a:p>
                      <a:pPr fontAlgn="base" latinLnBrk="0">
                        <a:buNone/>
                      </a:pPr>
                      <a:r>
                        <a:rPr lang="en-IN">
                          <a:effectLst/>
                        </a:rPr>
                        <a:t>45</a:t>
                      </a:r>
                    </a:p>
                  </a:txBody>
                  <a:tcPr marL="30480" marR="30480" anchor="ctr"/>
                </a:tc>
                <a:tc>
                  <a:txBody>
                    <a:bodyPr/>
                    <a:lstStyle/>
                    <a:p>
                      <a:pPr fontAlgn="base" latinLnBrk="0">
                        <a:buNone/>
                      </a:pPr>
                      <a:r>
                        <a:rPr lang="en-US">
                          <a:effectLst/>
                        </a:rPr>
                        <a:t>Triggers concurrent marking when old gen occupancy exceeds this percent.</a:t>
                      </a:r>
                    </a:p>
                  </a:txBody>
                  <a:tcPr marL="30480" marR="30480" anchor="ctr"/>
                </a:tc>
                <a:extLst>
                  <a:ext uri="{0D108BD9-81ED-4DB2-BD59-A6C34878D82A}">
                    <a16:rowId xmlns:a16="http://schemas.microsoft.com/office/drawing/2014/main" val="4221067365"/>
                  </a:ext>
                </a:extLst>
              </a:tr>
              <a:tr h="370840">
                <a:tc>
                  <a:txBody>
                    <a:bodyPr/>
                    <a:lstStyle/>
                    <a:p>
                      <a:pPr fontAlgn="base" latinLnBrk="0">
                        <a:buNone/>
                      </a:pPr>
                      <a:r>
                        <a:rPr lang="en-IN">
                          <a:effectLst/>
                        </a:rPr>
                        <a:t>-XX:G1HeapWastePercent</a:t>
                      </a:r>
                    </a:p>
                  </a:txBody>
                  <a:tcPr marL="30480" marR="30480" anchor="ctr"/>
                </a:tc>
                <a:tc>
                  <a:txBody>
                    <a:bodyPr/>
                    <a:lstStyle/>
                    <a:p>
                      <a:pPr fontAlgn="base" latinLnBrk="0">
                        <a:buNone/>
                      </a:pPr>
                      <a:r>
                        <a:rPr lang="en-IN" dirty="0">
                          <a:effectLst/>
                        </a:rPr>
                        <a:t>10</a:t>
                      </a:r>
                    </a:p>
                  </a:txBody>
                  <a:tcPr marL="30480" marR="30480" anchor="ctr"/>
                </a:tc>
                <a:tc>
                  <a:txBody>
                    <a:bodyPr/>
                    <a:lstStyle/>
                    <a:p>
                      <a:pPr fontAlgn="base" latinLnBrk="0">
                        <a:buNone/>
                      </a:pPr>
                      <a:r>
                        <a:rPr lang="en-US">
                          <a:effectLst/>
                        </a:rPr>
                        <a:t>Ends mixed collections when further reclamation yields less free space than this percent.</a:t>
                      </a:r>
                    </a:p>
                  </a:txBody>
                  <a:tcPr marL="30480" marR="30480" anchor="ctr"/>
                </a:tc>
                <a:extLst>
                  <a:ext uri="{0D108BD9-81ED-4DB2-BD59-A6C34878D82A}">
                    <a16:rowId xmlns:a16="http://schemas.microsoft.com/office/drawing/2014/main" val="3013202913"/>
                  </a:ext>
                </a:extLst>
              </a:tr>
              <a:tr h="370840">
                <a:tc>
                  <a:txBody>
                    <a:bodyPr/>
                    <a:lstStyle/>
                    <a:p>
                      <a:pPr fontAlgn="base" latinLnBrk="0">
                        <a:buNone/>
                      </a:pPr>
                      <a:r>
                        <a:rPr lang="en-IN">
                          <a:effectLst/>
                        </a:rPr>
                        <a:t>-XX:G1NewSizePercent</a:t>
                      </a:r>
                    </a:p>
                  </a:txBody>
                  <a:tcPr marL="30480" marR="30480" anchor="ctr"/>
                </a:tc>
                <a:tc>
                  <a:txBody>
                    <a:bodyPr/>
                    <a:lstStyle/>
                    <a:p>
                      <a:pPr fontAlgn="base" latinLnBrk="0">
                        <a:buNone/>
                      </a:pPr>
                      <a:r>
                        <a:rPr lang="en-IN">
                          <a:effectLst/>
                        </a:rPr>
                        <a:t>5</a:t>
                      </a:r>
                    </a:p>
                  </a:txBody>
                  <a:tcPr marL="30480" marR="30480" anchor="ctr"/>
                </a:tc>
                <a:tc>
                  <a:txBody>
                    <a:bodyPr/>
                    <a:lstStyle/>
                    <a:p>
                      <a:pPr fontAlgn="base" latinLnBrk="0">
                        <a:buNone/>
                      </a:pPr>
                      <a:r>
                        <a:rPr lang="en-US">
                          <a:effectLst/>
                        </a:rPr>
                        <a:t>Minimum percent of heap for young generation.</a:t>
                      </a:r>
                    </a:p>
                  </a:txBody>
                  <a:tcPr marL="30480" marR="30480" anchor="ctr"/>
                </a:tc>
                <a:extLst>
                  <a:ext uri="{0D108BD9-81ED-4DB2-BD59-A6C34878D82A}">
                    <a16:rowId xmlns:a16="http://schemas.microsoft.com/office/drawing/2014/main" val="976889663"/>
                  </a:ext>
                </a:extLst>
              </a:tr>
              <a:tr h="370840">
                <a:tc>
                  <a:txBody>
                    <a:bodyPr/>
                    <a:lstStyle/>
                    <a:p>
                      <a:pPr fontAlgn="base" latinLnBrk="0">
                        <a:buNone/>
                      </a:pPr>
                      <a:r>
                        <a:rPr lang="en-IN">
                          <a:effectLst/>
                        </a:rPr>
                        <a:t>-XX:G1MaxNewSizePercent</a:t>
                      </a:r>
                    </a:p>
                  </a:txBody>
                  <a:tcPr marL="30480" marR="30480" anchor="ctr"/>
                </a:tc>
                <a:tc>
                  <a:txBody>
                    <a:bodyPr/>
                    <a:lstStyle/>
                    <a:p>
                      <a:pPr fontAlgn="base" latinLnBrk="0">
                        <a:buNone/>
                      </a:pPr>
                      <a:r>
                        <a:rPr lang="en-IN">
                          <a:effectLst/>
                        </a:rPr>
                        <a:t>60</a:t>
                      </a:r>
                    </a:p>
                  </a:txBody>
                  <a:tcPr marL="30480" marR="30480" anchor="ctr"/>
                </a:tc>
                <a:tc>
                  <a:txBody>
                    <a:bodyPr/>
                    <a:lstStyle/>
                    <a:p>
                      <a:pPr fontAlgn="base" latinLnBrk="0">
                        <a:buNone/>
                      </a:pPr>
                      <a:r>
                        <a:rPr lang="en-US">
                          <a:effectLst/>
                        </a:rPr>
                        <a:t>Maximum percent of heap for young generation.</a:t>
                      </a:r>
                    </a:p>
                  </a:txBody>
                  <a:tcPr marL="30480" marR="30480" anchor="ctr"/>
                </a:tc>
                <a:extLst>
                  <a:ext uri="{0D108BD9-81ED-4DB2-BD59-A6C34878D82A}">
                    <a16:rowId xmlns:a16="http://schemas.microsoft.com/office/drawing/2014/main" val="2416720252"/>
                  </a:ext>
                </a:extLst>
              </a:tr>
              <a:tr h="370840">
                <a:tc>
                  <a:txBody>
                    <a:bodyPr/>
                    <a:lstStyle/>
                    <a:p>
                      <a:pPr fontAlgn="base" latinLnBrk="0">
                        <a:buNone/>
                      </a:pPr>
                      <a:r>
                        <a:rPr lang="en-IN">
                          <a:effectLst/>
                        </a:rPr>
                        <a:t>-XX:MaxGCPauseMillis</a:t>
                      </a:r>
                    </a:p>
                  </a:txBody>
                  <a:tcPr marL="30480" marR="30480" anchor="ctr"/>
                </a:tc>
                <a:tc>
                  <a:txBody>
                    <a:bodyPr/>
                    <a:lstStyle/>
                    <a:p>
                      <a:pPr fontAlgn="base" latinLnBrk="0">
                        <a:buNone/>
                      </a:pPr>
                      <a:r>
                        <a:rPr lang="en-IN">
                          <a:effectLst/>
                        </a:rPr>
                        <a:t>200</a:t>
                      </a:r>
                    </a:p>
                  </a:txBody>
                  <a:tcPr marL="30480" marR="30480" anchor="ctr"/>
                </a:tc>
                <a:tc>
                  <a:txBody>
                    <a:bodyPr/>
                    <a:lstStyle/>
                    <a:p>
                      <a:pPr fontAlgn="base" latinLnBrk="0">
                        <a:buNone/>
                      </a:pPr>
                      <a:r>
                        <a:rPr lang="en-US">
                          <a:effectLst/>
                        </a:rPr>
                        <a:t>Target maximum GC pause time in milliseconds.</a:t>
                      </a:r>
                    </a:p>
                  </a:txBody>
                  <a:tcPr marL="30480" marR="30480" anchor="ctr"/>
                </a:tc>
                <a:extLst>
                  <a:ext uri="{0D108BD9-81ED-4DB2-BD59-A6C34878D82A}">
                    <a16:rowId xmlns:a16="http://schemas.microsoft.com/office/drawing/2014/main" val="935283747"/>
                  </a:ext>
                </a:extLst>
              </a:tr>
              <a:tr h="370840">
                <a:tc>
                  <a:txBody>
                    <a:bodyPr/>
                    <a:lstStyle/>
                    <a:p>
                      <a:pPr fontAlgn="base" latinLnBrk="0">
                        <a:buNone/>
                      </a:pPr>
                      <a:r>
                        <a:rPr lang="en-IN">
                          <a:effectLst/>
                        </a:rPr>
                        <a:t>-XX:G1MixedGCCountTarget</a:t>
                      </a:r>
                    </a:p>
                  </a:txBody>
                  <a:tcPr marL="30480" marR="30480" anchor="ctr"/>
                </a:tc>
                <a:tc>
                  <a:txBody>
                    <a:bodyPr/>
                    <a:lstStyle/>
                    <a:p>
                      <a:pPr fontAlgn="base" latinLnBrk="0">
                        <a:buNone/>
                      </a:pPr>
                      <a:r>
                        <a:rPr lang="en-IN">
                          <a:effectLst/>
                        </a:rPr>
                        <a:t>8</a:t>
                      </a:r>
                    </a:p>
                  </a:txBody>
                  <a:tcPr marL="30480" marR="30480" anchor="ctr"/>
                </a:tc>
                <a:tc>
                  <a:txBody>
                    <a:bodyPr/>
                    <a:lstStyle/>
                    <a:p>
                      <a:pPr fontAlgn="base" latinLnBrk="0">
                        <a:buNone/>
                      </a:pPr>
                      <a:r>
                        <a:rPr lang="en-US">
                          <a:effectLst/>
                        </a:rPr>
                        <a:t>Number of mixed GCs after marking.</a:t>
                      </a:r>
                    </a:p>
                  </a:txBody>
                  <a:tcPr marL="30480" marR="30480" anchor="ctr"/>
                </a:tc>
                <a:extLst>
                  <a:ext uri="{0D108BD9-81ED-4DB2-BD59-A6C34878D82A}">
                    <a16:rowId xmlns:a16="http://schemas.microsoft.com/office/drawing/2014/main" val="1913743237"/>
                  </a:ext>
                </a:extLst>
              </a:tr>
              <a:tr h="370840">
                <a:tc>
                  <a:txBody>
                    <a:bodyPr/>
                    <a:lstStyle/>
                    <a:p>
                      <a:pPr fontAlgn="base" latinLnBrk="0">
                        <a:buNone/>
                      </a:pPr>
                      <a:r>
                        <a:rPr lang="en-IN">
                          <a:effectLst/>
                        </a:rPr>
                        <a:t>-XX:G1MixedGCLiveThresholdPercent</a:t>
                      </a:r>
                    </a:p>
                  </a:txBody>
                  <a:tcPr marL="30480" marR="30480" anchor="ctr"/>
                </a:tc>
                <a:tc>
                  <a:txBody>
                    <a:bodyPr/>
                    <a:lstStyle/>
                    <a:p>
                      <a:pPr fontAlgn="base" latinLnBrk="0">
                        <a:buNone/>
                      </a:pPr>
                      <a:r>
                        <a:rPr lang="en-IN">
                          <a:effectLst/>
                        </a:rPr>
                        <a:t>65</a:t>
                      </a:r>
                    </a:p>
                  </a:txBody>
                  <a:tcPr marL="30480" marR="30480" anchor="ctr"/>
                </a:tc>
                <a:tc>
                  <a:txBody>
                    <a:bodyPr/>
                    <a:lstStyle/>
                    <a:p>
                      <a:pPr fontAlgn="base" latinLnBrk="0">
                        <a:buNone/>
                      </a:pPr>
                      <a:r>
                        <a:rPr lang="en-US" dirty="0">
                          <a:effectLst/>
                        </a:rPr>
                        <a:t>Old gen region occupancy threshold for inclusion in mixed collections.</a:t>
                      </a:r>
                    </a:p>
                  </a:txBody>
                  <a:tcPr marL="30480" marR="30480" anchor="ctr"/>
                </a:tc>
                <a:extLst>
                  <a:ext uri="{0D108BD9-81ED-4DB2-BD59-A6C34878D82A}">
                    <a16:rowId xmlns:a16="http://schemas.microsoft.com/office/drawing/2014/main" val="212423185"/>
                  </a:ext>
                </a:extLst>
              </a:tr>
            </a:tbl>
          </a:graphicData>
        </a:graphic>
      </p:graphicFrame>
    </p:spTree>
    <p:extLst>
      <p:ext uri="{BB962C8B-B14F-4D97-AF65-F5344CB8AC3E}">
        <p14:creationId xmlns:p14="http://schemas.microsoft.com/office/powerpoint/2010/main" val="122813224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F2A8E-F393-18AB-3536-154D23CD40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B5744C-2817-ECED-0260-7DA56F9198EB}"/>
              </a:ext>
            </a:extLst>
          </p:cNvPr>
          <p:cNvSpPr>
            <a:spLocks noGrp="1"/>
          </p:cNvSpPr>
          <p:nvPr>
            <p:ph type="title"/>
          </p:nvPr>
        </p:nvSpPr>
        <p:spPr/>
        <p:txBody>
          <a:bodyPr>
            <a:normAutofit/>
          </a:bodyPr>
          <a:lstStyle/>
          <a:p>
            <a:r>
              <a:rPr lang="en-IN" dirty="0">
                <a:effectLst/>
              </a:rPr>
              <a:t>Key G1GC Tuning Flags</a:t>
            </a:r>
          </a:p>
        </p:txBody>
      </p:sp>
      <p:graphicFrame>
        <p:nvGraphicFramePr>
          <p:cNvPr id="4" name="Content Placeholder 3">
            <a:extLst>
              <a:ext uri="{FF2B5EF4-FFF2-40B4-BE49-F238E27FC236}">
                <a16:creationId xmlns:a16="http://schemas.microsoft.com/office/drawing/2014/main" id="{5FA0A4B0-038F-C8B1-E8DB-406F6533F3FA}"/>
              </a:ext>
            </a:extLst>
          </p:cNvPr>
          <p:cNvGraphicFramePr>
            <a:graphicFrameLocks noGrp="1"/>
          </p:cNvGraphicFramePr>
          <p:nvPr>
            <p:ph idx="1"/>
            <p:extLst>
              <p:ext uri="{D42A27DB-BD31-4B8C-83A1-F6EECF244321}">
                <p14:modId xmlns:p14="http://schemas.microsoft.com/office/powerpoint/2010/main" val="1826418969"/>
              </p:ext>
            </p:extLst>
          </p:nvPr>
        </p:nvGraphicFramePr>
        <p:xfrm>
          <a:off x="425752" y="1731962"/>
          <a:ext cx="11538858" cy="2636839"/>
        </p:xfrm>
        <a:graphic>
          <a:graphicData uri="http://schemas.openxmlformats.org/drawingml/2006/table">
            <a:tbl>
              <a:tblPr firstRow="1" bandRow="1">
                <a:tableStyleId>{5C22544A-7EE6-4342-B048-85BDC9FD1C3A}</a:tableStyleId>
              </a:tblPr>
              <a:tblGrid>
                <a:gridCol w="4238172">
                  <a:extLst>
                    <a:ext uri="{9D8B030D-6E8A-4147-A177-3AD203B41FA5}">
                      <a16:colId xmlns:a16="http://schemas.microsoft.com/office/drawing/2014/main" val="1711848451"/>
                    </a:ext>
                  </a:extLst>
                </a:gridCol>
                <a:gridCol w="895047">
                  <a:extLst>
                    <a:ext uri="{9D8B030D-6E8A-4147-A177-3AD203B41FA5}">
                      <a16:colId xmlns:a16="http://schemas.microsoft.com/office/drawing/2014/main" val="4265737644"/>
                    </a:ext>
                  </a:extLst>
                </a:gridCol>
                <a:gridCol w="6405639">
                  <a:extLst>
                    <a:ext uri="{9D8B030D-6E8A-4147-A177-3AD203B41FA5}">
                      <a16:colId xmlns:a16="http://schemas.microsoft.com/office/drawing/2014/main" val="2480162035"/>
                    </a:ext>
                  </a:extLst>
                </a:gridCol>
              </a:tblGrid>
              <a:tr h="768011">
                <a:tc>
                  <a:txBody>
                    <a:bodyPr/>
                    <a:lstStyle/>
                    <a:p>
                      <a:pPr algn="l" fontAlgn="t" latinLnBrk="0">
                        <a:buNone/>
                      </a:pPr>
                      <a:r>
                        <a:rPr lang="en-IN" b="0" dirty="0">
                          <a:effectLst/>
                        </a:rPr>
                        <a:t>Flag</a:t>
                      </a:r>
                    </a:p>
                  </a:txBody>
                  <a:tcPr marL="30480" marR="30480" marT="30480" marB="30480"/>
                </a:tc>
                <a:tc>
                  <a:txBody>
                    <a:bodyPr/>
                    <a:lstStyle/>
                    <a:p>
                      <a:pPr algn="l" fontAlgn="t" latinLnBrk="0">
                        <a:buNone/>
                      </a:pPr>
                      <a:r>
                        <a:rPr lang="en-IN" b="0">
                          <a:effectLst/>
                        </a:rPr>
                        <a:t>Default</a:t>
                      </a:r>
                    </a:p>
                  </a:txBody>
                  <a:tcPr marL="30480" marR="30480" marT="30480" marB="30480"/>
                </a:tc>
                <a:tc>
                  <a:txBody>
                    <a:bodyPr/>
                    <a:lstStyle/>
                    <a:p>
                      <a:pPr algn="l" fontAlgn="t" latinLnBrk="0">
                        <a:buNone/>
                      </a:pPr>
                      <a:r>
                        <a:rPr lang="en-IN" b="0" dirty="0">
                          <a:effectLst/>
                        </a:rPr>
                        <a:t>Description</a:t>
                      </a:r>
                    </a:p>
                  </a:txBody>
                  <a:tcPr marL="30480" marR="30480" marT="30480" marB="30480"/>
                </a:tc>
                <a:extLst>
                  <a:ext uri="{0D108BD9-81ED-4DB2-BD59-A6C34878D82A}">
                    <a16:rowId xmlns:a16="http://schemas.microsoft.com/office/drawing/2014/main" val="1316528606"/>
                  </a:ext>
                </a:extLst>
              </a:tr>
              <a:tr h="467207">
                <a:tc>
                  <a:txBody>
                    <a:bodyPr/>
                    <a:lstStyle/>
                    <a:p>
                      <a:pPr fontAlgn="base" latinLnBrk="0">
                        <a:buNone/>
                      </a:pPr>
                      <a:r>
                        <a:rPr lang="en-IN" dirty="0">
                          <a:effectLst/>
                        </a:rPr>
                        <a:t>-XX:G1RSetUpdatingPauseTimePercent</a:t>
                      </a:r>
                    </a:p>
                  </a:txBody>
                  <a:tcPr marL="30480" marR="30480" anchor="ctr"/>
                </a:tc>
                <a:tc>
                  <a:txBody>
                    <a:bodyPr/>
                    <a:lstStyle/>
                    <a:p>
                      <a:pPr fontAlgn="base" latinLnBrk="0">
                        <a:buNone/>
                      </a:pPr>
                      <a:r>
                        <a:rPr lang="en-IN">
                          <a:effectLst/>
                        </a:rPr>
                        <a:t>10</a:t>
                      </a:r>
                    </a:p>
                  </a:txBody>
                  <a:tcPr marL="30480" marR="30480" anchor="ctr"/>
                </a:tc>
                <a:tc>
                  <a:txBody>
                    <a:bodyPr/>
                    <a:lstStyle/>
                    <a:p>
                      <a:pPr fontAlgn="base" latinLnBrk="0">
                        <a:buNone/>
                      </a:pPr>
                      <a:r>
                        <a:rPr lang="en-US" dirty="0">
                          <a:effectLst/>
                        </a:rPr>
                        <a:t>Percent of pause time for updating remembered sets.</a:t>
                      </a:r>
                    </a:p>
                  </a:txBody>
                  <a:tcPr marL="30480" marR="30480" anchor="ctr"/>
                </a:tc>
                <a:extLst>
                  <a:ext uri="{0D108BD9-81ED-4DB2-BD59-A6C34878D82A}">
                    <a16:rowId xmlns:a16="http://schemas.microsoft.com/office/drawing/2014/main" val="952832205"/>
                  </a:ext>
                </a:extLst>
              </a:tr>
              <a:tr h="467207">
                <a:tc>
                  <a:txBody>
                    <a:bodyPr/>
                    <a:lstStyle/>
                    <a:p>
                      <a:pPr fontAlgn="base" latinLnBrk="0">
                        <a:buNone/>
                      </a:pPr>
                      <a:r>
                        <a:rPr lang="en-IN">
                          <a:effectLst/>
                        </a:rPr>
                        <a:t>-XX:GCTimeRatio</a:t>
                      </a:r>
                    </a:p>
                  </a:txBody>
                  <a:tcPr marL="30480" marR="30480" anchor="ctr"/>
                </a:tc>
                <a:tc>
                  <a:txBody>
                    <a:bodyPr/>
                    <a:lstStyle/>
                    <a:p>
                      <a:pPr fontAlgn="base" latinLnBrk="0">
                        <a:buNone/>
                      </a:pPr>
                      <a:r>
                        <a:rPr lang="en-IN">
                          <a:effectLst/>
                        </a:rPr>
                        <a:t>12</a:t>
                      </a:r>
                    </a:p>
                  </a:txBody>
                  <a:tcPr marL="30480" marR="30480" anchor="ctr"/>
                </a:tc>
                <a:tc>
                  <a:txBody>
                    <a:bodyPr/>
                    <a:lstStyle/>
                    <a:p>
                      <a:pPr fontAlgn="base" latinLnBrk="0">
                        <a:buNone/>
                      </a:pPr>
                      <a:r>
                        <a:rPr lang="en-US">
                          <a:effectLst/>
                        </a:rPr>
                        <a:t>Ratio of GC time to application time (1/(1+GCTimeRatio)).</a:t>
                      </a:r>
                    </a:p>
                  </a:txBody>
                  <a:tcPr marL="30480" marR="30480" anchor="ctr"/>
                </a:tc>
                <a:extLst>
                  <a:ext uri="{0D108BD9-81ED-4DB2-BD59-A6C34878D82A}">
                    <a16:rowId xmlns:a16="http://schemas.microsoft.com/office/drawing/2014/main" val="3959722730"/>
                  </a:ext>
                </a:extLst>
              </a:tr>
              <a:tr h="467207">
                <a:tc>
                  <a:txBody>
                    <a:bodyPr/>
                    <a:lstStyle/>
                    <a:p>
                      <a:pPr fontAlgn="base" latinLnBrk="0">
                        <a:buNone/>
                      </a:pPr>
                      <a:r>
                        <a:rPr lang="en-IN">
                          <a:effectLst/>
                        </a:rPr>
                        <a:t>-XX:+ParallelRefProcEnabled</a:t>
                      </a:r>
                    </a:p>
                  </a:txBody>
                  <a:tcPr marL="30480" marR="30480" anchor="ctr"/>
                </a:tc>
                <a:tc>
                  <a:txBody>
                    <a:bodyPr/>
                    <a:lstStyle/>
                    <a:p>
                      <a:pPr fontAlgn="base" latinLnBrk="0">
                        <a:buNone/>
                      </a:pPr>
                      <a:r>
                        <a:rPr lang="en-IN">
                          <a:effectLst/>
                        </a:rPr>
                        <a:t>n/a</a:t>
                      </a:r>
                    </a:p>
                  </a:txBody>
                  <a:tcPr marL="30480" marR="30480" anchor="ctr"/>
                </a:tc>
                <a:tc>
                  <a:txBody>
                    <a:bodyPr/>
                    <a:lstStyle/>
                    <a:p>
                      <a:pPr fontAlgn="base" latinLnBrk="0">
                        <a:buNone/>
                      </a:pPr>
                      <a:r>
                        <a:rPr lang="en-IN">
                          <a:effectLst/>
                        </a:rPr>
                        <a:t>Enables parallel reference processing.</a:t>
                      </a:r>
                    </a:p>
                  </a:txBody>
                  <a:tcPr marL="30480" marR="30480" anchor="ctr"/>
                </a:tc>
                <a:extLst>
                  <a:ext uri="{0D108BD9-81ED-4DB2-BD59-A6C34878D82A}">
                    <a16:rowId xmlns:a16="http://schemas.microsoft.com/office/drawing/2014/main" val="3184572019"/>
                  </a:ext>
                </a:extLst>
              </a:tr>
              <a:tr h="467207">
                <a:tc>
                  <a:txBody>
                    <a:bodyPr/>
                    <a:lstStyle/>
                    <a:p>
                      <a:pPr fontAlgn="base" latinLnBrk="0">
                        <a:buNone/>
                      </a:pPr>
                      <a:r>
                        <a:rPr lang="en-IN">
                          <a:effectLst/>
                        </a:rPr>
                        <a:t>-XX:ReferencesPerThread</a:t>
                      </a:r>
                    </a:p>
                  </a:txBody>
                  <a:tcPr marL="30480" marR="30480" anchor="ctr"/>
                </a:tc>
                <a:tc>
                  <a:txBody>
                    <a:bodyPr/>
                    <a:lstStyle/>
                    <a:p>
                      <a:pPr fontAlgn="base" latinLnBrk="0">
                        <a:buNone/>
                      </a:pPr>
                      <a:r>
                        <a:rPr lang="en-IN">
                          <a:effectLst/>
                        </a:rPr>
                        <a:t>n/a</a:t>
                      </a:r>
                    </a:p>
                  </a:txBody>
                  <a:tcPr marL="30480" marR="30480" anchor="ctr"/>
                </a:tc>
                <a:tc>
                  <a:txBody>
                    <a:bodyPr/>
                    <a:lstStyle/>
                    <a:p>
                      <a:pPr fontAlgn="base" latinLnBrk="0">
                        <a:buNone/>
                      </a:pPr>
                      <a:r>
                        <a:rPr lang="en-US" dirty="0">
                          <a:effectLst/>
                        </a:rPr>
                        <a:t>Controls number of references per thread for parallel processing.</a:t>
                      </a:r>
                    </a:p>
                  </a:txBody>
                  <a:tcPr marL="30480" marR="30480" anchor="ctr"/>
                </a:tc>
                <a:extLst>
                  <a:ext uri="{0D108BD9-81ED-4DB2-BD59-A6C34878D82A}">
                    <a16:rowId xmlns:a16="http://schemas.microsoft.com/office/drawing/2014/main" val="3153013100"/>
                  </a:ext>
                </a:extLst>
              </a:tr>
            </a:tbl>
          </a:graphicData>
        </a:graphic>
      </p:graphicFrame>
    </p:spTree>
    <p:extLst>
      <p:ext uri="{BB962C8B-B14F-4D97-AF65-F5344CB8AC3E}">
        <p14:creationId xmlns:p14="http://schemas.microsoft.com/office/powerpoint/2010/main" val="29014235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1D24B-9D39-5AFF-4F17-D0661D2D27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9C1B3B-2FC5-CCF1-9113-31601F5182A5}"/>
              </a:ext>
            </a:extLst>
          </p:cNvPr>
          <p:cNvSpPr>
            <a:spLocks noGrp="1"/>
          </p:cNvSpPr>
          <p:nvPr>
            <p:ph type="title"/>
          </p:nvPr>
        </p:nvSpPr>
        <p:spPr/>
        <p:txBody>
          <a:bodyPr>
            <a:normAutofit/>
          </a:bodyPr>
          <a:lstStyle/>
          <a:p>
            <a:r>
              <a:rPr lang="en-US" b="1" dirty="0">
                <a:effectLst/>
              </a:rPr>
              <a:t>G1 Garbage Collector</a:t>
            </a:r>
          </a:p>
        </p:txBody>
      </p:sp>
      <p:sp>
        <p:nvSpPr>
          <p:cNvPr id="3" name="Content Placeholder 2">
            <a:extLst>
              <a:ext uri="{FF2B5EF4-FFF2-40B4-BE49-F238E27FC236}">
                <a16:creationId xmlns:a16="http://schemas.microsoft.com/office/drawing/2014/main" id="{9A7C1E11-4483-97A8-224E-3157D3AA733A}"/>
              </a:ext>
            </a:extLst>
          </p:cNvPr>
          <p:cNvSpPr>
            <a:spLocks noGrp="1"/>
          </p:cNvSpPr>
          <p:nvPr>
            <p:ph idx="1"/>
          </p:nvPr>
        </p:nvSpPr>
        <p:spPr/>
        <p:txBody>
          <a:bodyPr>
            <a:normAutofit fontScale="85000" lnSpcReduction="10000"/>
          </a:bodyPr>
          <a:lstStyle/>
          <a:p>
            <a:r>
              <a:rPr lang="en-US" dirty="0"/>
              <a:t>Tuning Strategies --</a:t>
            </a:r>
            <a:r>
              <a:rPr lang="en-US" b="1" u="sng" dirty="0"/>
              <a:t>Latency Tuning</a:t>
            </a:r>
          </a:p>
          <a:p>
            <a:r>
              <a:rPr lang="en-US" dirty="0"/>
              <a:t>Set -</a:t>
            </a:r>
            <a:r>
              <a:rPr lang="en-US" dirty="0" err="1"/>
              <a:t>Xmx</a:t>
            </a:r>
            <a:r>
              <a:rPr lang="en-US" dirty="0"/>
              <a:t> and -</a:t>
            </a:r>
            <a:r>
              <a:rPr lang="en-US" dirty="0" err="1"/>
              <a:t>Xms</a:t>
            </a:r>
            <a:r>
              <a:rPr lang="en-US" dirty="0"/>
              <a:t> to the same value to avoid heap resizing and ensure consistent performance.</a:t>
            </a:r>
          </a:p>
          <a:p>
            <a:endParaRPr lang="en-US" dirty="0"/>
          </a:p>
          <a:p>
            <a:r>
              <a:rPr lang="en-US" dirty="0"/>
              <a:t>Use -XX:+</a:t>
            </a:r>
            <a:r>
              <a:rPr lang="en-US" dirty="0" err="1"/>
              <a:t>AlwaysPreTouch</a:t>
            </a:r>
            <a:r>
              <a:rPr lang="en-US" dirty="0"/>
              <a:t> to pre-load memory pages at startup, reducing page faults during runtime.</a:t>
            </a:r>
          </a:p>
          <a:p>
            <a:endParaRPr lang="en-US" dirty="0"/>
          </a:p>
          <a:p>
            <a:r>
              <a:rPr lang="en-US" dirty="0"/>
              <a:t>Lower -XX:G1NewSizePercent and -XX:G1MaxNewSizePercent if young-only phase is too long.</a:t>
            </a:r>
          </a:p>
          <a:p>
            <a:endParaRPr lang="en-US" dirty="0"/>
          </a:p>
          <a:p>
            <a:r>
              <a:rPr lang="en-US" dirty="0"/>
              <a:t>Lower -</a:t>
            </a:r>
            <a:r>
              <a:rPr lang="en-US" dirty="0" err="1"/>
              <a:t>XX:MaxGCPauseMillis</a:t>
            </a:r>
            <a:r>
              <a:rPr lang="en-US" dirty="0"/>
              <a:t> to reduce pause times, but be aware this may impact throughput.</a:t>
            </a:r>
          </a:p>
          <a:p>
            <a:endParaRPr lang="en-US" dirty="0"/>
          </a:p>
          <a:p>
            <a:r>
              <a:rPr lang="en-US" dirty="0"/>
              <a:t>Adjust -XX:G1RSetUpdatingPauseTimePercent and related flags if high remembered set (RS) update times are observed.</a:t>
            </a:r>
            <a:endParaRPr lang="en-IN" dirty="0"/>
          </a:p>
        </p:txBody>
      </p:sp>
    </p:spTree>
    <p:extLst>
      <p:ext uri="{BB962C8B-B14F-4D97-AF65-F5344CB8AC3E}">
        <p14:creationId xmlns:p14="http://schemas.microsoft.com/office/powerpoint/2010/main" val="94163894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4BFBE-7937-EEFA-FF38-19DB962855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06CB97-25E1-D0EB-F291-56AFB21D52FD}"/>
              </a:ext>
            </a:extLst>
          </p:cNvPr>
          <p:cNvSpPr>
            <a:spLocks noGrp="1"/>
          </p:cNvSpPr>
          <p:nvPr>
            <p:ph type="title"/>
          </p:nvPr>
        </p:nvSpPr>
        <p:spPr/>
        <p:txBody>
          <a:bodyPr>
            <a:normAutofit/>
          </a:bodyPr>
          <a:lstStyle/>
          <a:p>
            <a:r>
              <a:rPr lang="en-US" b="1" dirty="0">
                <a:effectLst/>
              </a:rPr>
              <a:t>G1 Garbage Collector</a:t>
            </a:r>
          </a:p>
        </p:txBody>
      </p:sp>
      <p:sp>
        <p:nvSpPr>
          <p:cNvPr id="3" name="Content Placeholder 2">
            <a:extLst>
              <a:ext uri="{FF2B5EF4-FFF2-40B4-BE49-F238E27FC236}">
                <a16:creationId xmlns:a16="http://schemas.microsoft.com/office/drawing/2014/main" id="{72F316D8-D5B3-BE24-63C6-DC60E49B06B5}"/>
              </a:ext>
            </a:extLst>
          </p:cNvPr>
          <p:cNvSpPr>
            <a:spLocks noGrp="1"/>
          </p:cNvSpPr>
          <p:nvPr>
            <p:ph idx="1"/>
          </p:nvPr>
        </p:nvSpPr>
        <p:spPr/>
        <p:txBody>
          <a:bodyPr>
            <a:normAutofit fontScale="92500"/>
          </a:bodyPr>
          <a:lstStyle/>
          <a:p>
            <a:pPr marL="36900" indent="0">
              <a:buNone/>
            </a:pPr>
            <a:r>
              <a:rPr lang="en-US" b="1" u="sng" dirty="0"/>
              <a:t>Throughput Tuning</a:t>
            </a:r>
          </a:p>
          <a:p>
            <a:r>
              <a:rPr lang="en-US" dirty="0"/>
              <a:t>Increase -</a:t>
            </a:r>
            <a:r>
              <a:rPr lang="en-US" dirty="0" err="1"/>
              <a:t>XX:MaxGCPauseMillis</a:t>
            </a:r>
            <a:r>
              <a:rPr lang="en-US" dirty="0"/>
              <a:t> to allow longer, less frequent pauses, improving throughput.</a:t>
            </a:r>
          </a:p>
          <a:p>
            <a:endParaRPr lang="en-US" dirty="0"/>
          </a:p>
          <a:p>
            <a:r>
              <a:rPr lang="en-US" dirty="0"/>
              <a:t>Increase -XX:G1NewSizePercent and -XX:G1MaxNewSizePercent to enlarge the young generation, reducing GC frequency.</a:t>
            </a:r>
          </a:p>
          <a:p>
            <a:endParaRPr lang="en-US" dirty="0"/>
          </a:p>
          <a:p>
            <a:r>
              <a:rPr lang="en-US" dirty="0"/>
              <a:t>Increase -XX:G1MixedGCCountTarget to spread old generation collection over more cycles.</a:t>
            </a:r>
          </a:p>
          <a:p>
            <a:endParaRPr lang="en-US" dirty="0"/>
          </a:p>
          <a:p>
            <a:r>
              <a:rPr lang="en-US" dirty="0"/>
              <a:t>Use -XX:+</a:t>
            </a:r>
            <a:r>
              <a:rPr lang="en-US" dirty="0" err="1"/>
              <a:t>UseLargePages</a:t>
            </a:r>
            <a:r>
              <a:rPr lang="en-US" dirty="0"/>
              <a:t> for better memory management on large heaps.</a:t>
            </a:r>
            <a:endParaRPr lang="en-IN" dirty="0"/>
          </a:p>
        </p:txBody>
      </p:sp>
    </p:spTree>
    <p:extLst>
      <p:ext uri="{BB962C8B-B14F-4D97-AF65-F5344CB8AC3E}">
        <p14:creationId xmlns:p14="http://schemas.microsoft.com/office/powerpoint/2010/main" val="1697193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04195-D003-2936-4D00-0474171C35C3}"/>
              </a:ext>
            </a:extLst>
          </p:cNvPr>
          <p:cNvSpPr>
            <a:spLocks noGrp="1"/>
          </p:cNvSpPr>
          <p:nvPr>
            <p:ph type="title"/>
          </p:nvPr>
        </p:nvSpPr>
        <p:spPr/>
        <p:txBody>
          <a:bodyPr>
            <a:normAutofit/>
          </a:bodyPr>
          <a:lstStyle/>
          <a:p>
            <a:r>
              <a:rPr lang="en-US" dirty="0">
                <a:effectLst/>
              </a:rPr>
              <a:t>Evolution: </a:t>
            </a:r>
            <a:r>
              <a:rPr lang="en-US" dirty="0" err="1">
                <a:effectLst/>
              </a:rPr>
              <a:t>PermGen</a:t>
            </a:r>
            <a:r>
              <a:rPr lang="en-US" dirty="0">
                <a:effectLst/>
              </a:rPr>
              <a:t> vs. </a:t>
            </a:r>
            <a:r>
              <a:rPr lang="en-US" dirty="0" err="1">
                <a:effectLst/>
              </a:rPr>
              <a:t>Metaspace</a:t>
            </a:r>
            <a:endParaRPr lang="en-IN" dirty="0"/>
          </a:p>
        </p:txBody>
      </p:sp>
      <p:sp>
        <p:nvSpPr>
          <p:cNvPr id="3" name="Content Placeholder 2">
            <a:extLst>
              <a:ext uri="{FF2B5EF4-FFF2-40B4-BE49-F238E27FC236}">
                <a16:creationId xmlns:a16="http://schemas.microsoft.com/office/drawing/2014/main" id="{665898F1-DD29-D742-CED9-31F29913F985}"/>
              </a:ext>
            </a:extLst>
          </p:cNvPr>
          <p:cNvSpPr>
            <a:spLocks noGrp="1"/>
          </p:cNvSpPr>
          <p:nvPr>
            <p:ph idx="1"/>
          </p:nvPr>
        </p:nvSpPr>
        <p:spPr/>
        <p:txBody>
          <a:bodyPr/>
          <a:lstStyle/>
          <a:p>
            <a:r>
              <a:rPr lang="en-US" b="1" dirty="0">
                <a:effectLst/>
              </a:rPr>
              <a:t>What it is:</a:t>
            </a:r>
            <a:r>
              <a:rPr lang="en-US" dirty="0">
                <a:effectLst/>
              </a:rPr>
              <a:t> </a:t>
            </a:r>
            <a:r>
              <a:rPr lang="en-US" dirty="0" err="1">
                <a:effectLst/>
              </a:rPr>
              <a:t>Metaspace</a:t>
            </a:r>
            <a:r>
              <a:rPr lang="en-US" dirty="0">
                <a:effectLst/>
              </a:rPr>
              <a:t> is an area in </a:t>
            </a:r>
            <a:r>
              <a:rPr lang="en-US" b="1" dirty="0">
                <a:effectLst/>
              </a:rPr>
              <a:t>native memory</a:t>
            </a:r>
            <a:r>
              <a:rPr lang="en-US" dirty="0">
                <a:effectLst/>
              </a:rPr>
              <a:t> (your computer's main RAM), </a:t>
            </a:r>
            <a:r>
              <a:rPr lang="en-US" i="1" dirty="0">
                <a:effectLst/>
              </a:rPr>
              <a:t>outside</a:t>
            </a:r>
            <a:r>
              <a:rPr lang="en-US" dirty="0">
                <a:effectLst/>
              </a:rPr>
              <a:t> of the Java Heap.</a:t>
            </a:r>
          </a:p>
          <a:p>
            <a:r>
              <a:rPr lang="en-US" b="1" dirty="0">
                <a:effectLst/>
              </a:rPr>
              <a:t>What it stores:</a:t>
            </a:r>
            <a:endParaRPr lang="en-US" dirty="0">
              <a:effectLst/>
            </a:endParaRPr>
          </a:p>
          <a:p>
            <a:pPr lvl="1"/>
            <a:r>
              <a:rPr lang="en-US" dirty="0">
                <a:effectLst/>
              </a:rPr>
              <a:t>Class metadata.</a:t>
            </a:r>
          </a:p>
          <a:p>
            <a:pPr lvl="1"/>
            <a:r>
              <a:rPr lang="en-US" dirty="0">
                <a:effectLst/>
              </a:rPr>
              <a:t>The </a:t>
            </a:r>
            <a:r>
              <a:rPr lang="en-US" b="1" dirty="0">
                <a:effectLst/>
              </a:rPr>
              <a:t>static variables</a:t>
            </a:r>
            <a:r>
              <a:rPr lang="en-US" dirty="0">
                <a:effectLst/>
              </a:rPr>
              <a:t>.</a:t>
            </a:r>
          </a:p>
          <a:p>
            <a:r>
              <a:rPr lang="en-US" b="1" dirty="0">
                <a:effectLst/>
              </a:rPr>
              <a:t>Advantage:</a:t>
            </a:r>
            <a:r>
              <a:rPr lang="en-US" dirty="0">
                <a:effectLst/>
              </a:rPr>
              <a:t> By default, </a:t>
            </a:r>
            <a:r>
              <a:rPr lang="en-US" dirty="0" err="1">
                <a:effectLst/>
              </a:rPr>
              <a:t>Metaspace</a:t>
            </a:r>
            <a:r>
              <a:rPr lang="en-US" dirty="0">
                <a:effectLst/>
              </a:rPr>
              <a:t> can automatically grow as needed, limited only by the amount of native memory available to the JVM process. </a:t>
            </a:r>
          </a:p>
          <a:p>
            <a:pPr lvl="1"/>
            <a:r>
              <a:rPr lang="en-US" dirty="0">
                <a:effectLst/>
              </a:rPr>
              <a:t>This makes the </a:t>
            </a:r>
            <a:r>
              <a:rPr lang="en-US" dirty="0" err="1">
                <a:effectLst/>
              </a:rPr>
              <a:t>PermGen</a:t>
            </a:r>
            <a:r>
              <a:rPr lang="en-US" dirty="0">
                <a:effectLst/>
              </a:rPr>
              <a:t> space error far less common.</a:t>
            </a:r>
          </a:p>
          <a:p>
            <a:pPr lvl="1"/>
            <a:r>
              <a:rPr lang="en-US" dirty="0">
                <a:effectLst/>
              </a:rPr>
              <a:t> While you can still run out of native memory (leading to </a:t>
            </a:r>
            <a:r>
              <a:rPr lang="en-US" dirty="0" err="1">
                <a:effectLst/>
              </a:rPr>
              <a:t>java.lang.OutOfMemoryError</a:t>
            </a:r>
            <a:r>
              <a:rPr lang="en-US" dirty="0">
                <a:effectLst/>
              </a:rPr>
              <a:t>: </a:t>
            </a:r>
            <a:r>
              <a:rPr lang="en-US" dirty="0" err="1">
                <a:effectLst/>
              </a:rPr>
              <a:t>Metaspace</a:t>
            </a:r>
            <a:r>
              <a:rPr lang="en-US" dirty="0">
                <a:effectLst/>
              </a:rPr>
              <a:t>), it is much more flexible.</a:t>
            </a:r>
          </a:p>
          <a:p>
            <a:endParaRPr lang="en-IN" dirty="0"/>
          </a:p>
        </p:txBody>
      </p:sp>
    </p:spTree>
    <p:extLst>
      <p:ext uri="{BB962C8B-B14F-4D97-AF65-F5344CB8AC3E}">
        <p14:creationId xmlns:p14="http://schemas.microsoft.com/office/powerpoint/2010/main" val="389215770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012A2-FE23-FC0D-AECF-0665543F6C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5A7FE1-85F8-C1B3-A204-1E69EED22350}"/>
              </a:ext>
            </a:extLst>
          </p:cNvPr>
          <p:cNvSpPr>
            <a:spLocks noGrp="1"/>
          </p:cNvSpPr>
          <p:nvPr>
            <p:ph type="title"/>
          </p:nvPr>
        </p:nvSpPr>
        <p:spPr/>
        <p:txBody>
          <a:bodyPr>
            <a:normAutofit/>
          </a:bodyPr>
          <a:lstStyle/>
          <a:p>
            <a:r>
              <a:rPr lang="en-US" b="1" dirty="0">
                <a:effectLst/>
              </a:rPr>
              <a:t>G1 Garbage Collector</a:t>
            </a:r>
          </a:p>
        </p:txBody>
      </p:sp>
      <p:sp>
        <p:nvSpPr>
          <p:cNvPr id="3" name="Content Placeholder 2">
            <a:extLst>
              <a:ext uri="{FF2B5EF4-FFF2-40B4-BE49-F238E27FC236}">
                <a16:creationId xmlns:a16="http://schemas.microsoft.com/office/drawing/2014/main" id="{3C38FE89-8043-7D85-85A3-524930B2311B}"/>
              </a:ext>
            </a:extLst>
          </p:cNvPr>
          <p:cNvSpPr>
            <a:spLocks noGrp="1"/>
          </p:cNvSpPr>
          <p:nvPr>
            <p:ph idx="1"/>
          </p:nvPr>
        </p:nvSpPr>
        <p:spPr/>
        <p:txBody>
          <a:bodyPr>
            <a:normAutofit fontScale="92500" lnSpcReduction="20000"/>
          </a:bodyPr>
          <a:lstStyle/>
          <a:p>
            <a:r>
              <a:rPr lang="en-US" dirty="0"/>
              <a:t>Heap Size Tuning</a:t>
            </a:r>
          </a:p>
          <a:p>
            <a:pPr lvl="1"/>
            <a:r>
              <a:rPr lang="en-US" dirty="0"/>
              <a:t>Adjust -</a:t>
            </a:r>
            <a:r>
              <a:rPr lang="en-US" dirty="0" err="1"/>
              <a:t>XX:GCTimeRatio</a:t>
            </a:r>
            <a:r>
              <a:rPr lang="en-US" dirty="0"/>
              <a:t> to control the proportion of time spent in GC versus application work. Lower values increase GC time, potentially reclaiming more space but reducing application throughput.</a:t>
            </a:r>
          </a:p>
          <a:p>
            <a:endParaRPr lang="en-US" dirty="0"/>
          </a:p>
          <a:p>
            <a:pPr marL="36900" indent="0">
              <a:buNone/>
            </a:pPr>
            <a:r>
              <a:rPr lang="en-US" dirty="0"/>
              <a:t>General Recommendations</a:t>
            </a:r>
          </a:p>
          <a:p>
            <a:r>
              <a:rPr lang="en-US" dirty="0"/>
              <a:t>Avoid explicitly setting young generation size with -</a:t>
            </a:r>
            <a:r>
              <a:rPr lang="en-US" dirty="0" err="1"/>
              <a:t>Xmn</a:t>
            </a:r>
            <a:r>
              <a:rPr lang="en-US" dirty="0"/>
              <a:t> or similar; let G1GC adapt dynamically.</a:t>
            </a:r>
          </a:p>
          <a:p>
            <a:endParaRPr lang="en-US" dirty="0"/>
          </a:p>
          <a:p>
            <a:r>
              <a:rPr lang="en-US" dirty="0"/>
              <a:t>Apply changes incrementally and monitor results to understand their impact.</a:t>
            </a:r>
          </a:p>
          <a:p>
            <a:endParaRPr lang="en-US" dirty="0"/>
          </a:p>
          <a:p>
            <a:r>
              <a:rPr lang="en-US" dirty="0"/>
              <a:t>Enable parallel reference processing with -XX:+</a:t>
            </a:r>
            <a:r>
              <a:rPr lang="en-US" dirty="0" err="1"/>
              <a:t>ParallelRefProcEnabled</a:t>
            </a:r>
            <a:r>
              <a:rPr lang="en-US" dirty="0"/>
              <a:t> for improved performance on multi-core systems</a:t>
            </a:r>
            <a:endParaRPr lang="en-IN" dirty="0"/>
          </a:p>
        </p:txBody>
      </p:sp>
    </p:spTree>
    <p:extLst>
      <p:ext uri="{BB962C8B-B14F-4D97-AF65-F5344CB8AC3E}">
        <p14:creationId xmlns:p14="http://schemas.microsoft.com/office/powerpoint/2010/main" val="330366552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1819-696B-B8FC-20E2-8775C566EC8F}"/>
              </a:ext>
            </a:extLst>
          </p:cNvPr>
          <p:cNvSpPr>
            <a:spLocks noGrp="1"/>
          </p:cNvSpPr>
          <p:nvPr>
            <p:ph type="title"/>
          </p:nvPr>
        </p:nvSpPr>
        <p:spPr/>
        <p:txBody>
          <a:bodyPr/>
          <a:lstStyle/>
          <a:p>
            <a:r>
              <a:rPr lang="en-US" b="1" dirty="0">
                <a:effectLst/>
              </a:rPr>
              <a:t>G1 Garbage Collector</a:t>
            </a:r>
            <a:endParaRPr lang="en-IN" dirty="0"/>
          </a:p>
        </p:txBody>
      </p:sp>
      <p:sp>
        <p:nvSpPr>
          <p:cNvPr id="3" name="Content Placeholder 2">
            <a:extLst>
              <a:ext uri="{FF2B5EF4-FFF2-40B4-BE49-F238E27FC236}">
                <a16:creationId xmlns:a16="http://schemas.microsoft.com/office/drawing/2014/main" id="{6842F09C-C4CD-EA69-D8AE-1951FDA12010}"/>
              </a:ext>
            </a:extLst>
          </p:cNvPr>
          <p:cNvSpPr>
            <a:spLocks noGrp="1"/>
          </p:cNvSpPr>
          <p:nvPr>
            <p:ph idx="1"/>
          </p:nvPr>
        </p:nvSpPr>
        <p:spPr/>
        <p:txBody>
          <a:bodyPr/>
          <a:lstStyle/>
          <a:p>
            <a:r>
              <a:rPr lang="en-IN" dirty="0"/>
              <a:t>Additional Useful Flags</a:t>
            </a:r>
          </a:p>
          <a:p>
            <a:r>
              <a:rPr lang="en-IN" dirty="0"/>
              <a:t>-</a:t>
            </a:r>
            <a:r>
              <a:rPr lang="en-IN" dirty="0" err="1"/>
              <a:t>XX:MinHeapFreeRatio</a:t>
            </a:r>
            <a:r>
              <a:rPr lang="en-IN" dirty="0"/>
              <a:t> and -</a:t>
            </a:r>
            <a:r>
              <a:rPr lang="en-IN" dirty="0" err="1"/>
              <a:t>XX:MaxHeapFreeRatio</a:t>
            </a:r>
            <a:r>
              <a:rPr lang="en-IN" dirty="0"/>
              <a:t>: Control minimum and maximum free heap ratios.</a:t>
            </a:r>
          </a:p>
          <a:p>
            <a:endParaRPr lang="en-IN" dirty="0"/>
          </a:p>
          <a:p>
            <a:r>
              <a:rPr lang="en-IN" dirty="0"/>
              <a:t>-XX:G1PeriodicGCSystemLoadThreshold: Prevents periodic GC when system load exceeds the set threshold.</a:t>
            </a:r>
          </a:p>
          <a:p>
            <a:endParaRPr lang="en-IN" dirty="0"/>
          </a:p>
          <a:p>
            <a:r>
              <a:rPr lang="en-IN" dirty="0"/>
              <a:t>-XX:+</a:t>
            </a:r>
            <a:r>
              <a:rPr lang="en-IN" dirty="0" err="1"/>
              <a:t>UseStringDeduplication</a:t>
            </a:r>
            <a:r>
              <a:rPr lang="en-IN" dirty="0"/>
              <a:t>: Reduces memory usage by eliminating duplicate strings (Java 8u20+).</a:t>
            </a:r>
          </a:p>
        </p:txBody>
      </p:sp>
    </p:spTree>
    <p:extLst>
      <p:ext uri="{BB962C8B-B14F-4D97-AF65-F5344CB8AC3E}">
        <p14:creationId xmlns:p14="http://schemas.microsoft.com/office/powerpoint/2010/main" val="15181667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B5B34-0CB4-A524-613B-9CB91938686F}"/>
              </a:ext>
            </a:extLst>
          </p:cNvPr>
          <p:cNvSpPr>
            <a:spLocks noGrp="1"/>
          </p:cNvSpPr>
          <p:nvPr>
            <p:ph type="title"/>
          </p:nvPr>
        </p:nvSpPr>
        <p:spPr/>
        <p:txBody>
          <a:bodyPr/>
          <a:lstStyle/>
          <a:p>
            <a:r>
              <a:rPr lang="en-US" b="1" dirty="0">
                <a:effectLst/>
              </a:rPr>
              <a:t>G1 Garbage Collector</a:t>
            </a:r>
            <a:endParaRPr lang="en-IN" dirty="0"/>
          </a:p>
        </p:txBody>
      </p:sp>
      <p:sp>
        <p:nvSpPr>
          <p:cNvPr id="3" name="Content Placeholder 2">
            <a:extLst>
              <a:ext uri="{FF2B5EF4-FFF2-40B4-BE49-F238E27FC236}">
                <a16:creationId xmlns:a16="http://schemas.microsoft.com/office/drawing/2014/main" id="{0D5708CF-2100-1F4A-D07D-DC5C1ABCCFD8}"/>
              </a:ext>
            </a:extLst>
          </p:cNvPr>
          <p:cNvSpPr>
            <a:spLocks noGrp="1"/>
          </p:cNvSpPr>
          <p:nvPr>
            <p:ph idx="1"/>
          </p:nvPr>
        </p:nvSpPr>
        <p:spPr/>
        <p:txBody>
          <a:bodyPr/>
          <a:lstStyle/>
          <a:p>
            <a:pPr marL="36900" indent="0">
              <a:buNone/>
            </a:pPr>
            <a:r>
              <a:rPr lang="en-US" dirty="0">
                <a:effectLst/>
              </a:rPr>
              <a:t>Best Practices</a:t>
            </a:r>
          </a:p>
          <a:p>
            <a:r>
              <a:rPr lang="en-US" dirty="0">
                <a:effectLst/>
              </a:rPr>
              <a:t>Start with default settings and only tune if necessary.</a:t>
            </a:r>
          </a:p>
          <a:p>
            <a:r>
              <a:rPr lang="en-US" dirty="0">
                <a:effectLst/>
              </a:rPr>
              <a:t>Monitor GC logs and use tools like Java Flight Recorder (JFR) for analysis.</a:t>
            </a:r>
          </a:p>
          <a:p>
            <a:r>
              <a:rPr lang="en-US" dirty="0">
                <a:effectLst/>
              </a:rPr>
              <a:t>Document and test each change to ensure it improves your application's performance.</a:t>
            </a:r>
          </a:p>
          <a:p>
            <a:endParaRPr lang="en-IN" dirty="0"/>
          </a:p>
        </p:txBody>
      </p:sp>
    </p:spTree>
    <p:extLst>
      <p:ext uri="{BB962C8B-B14F-4D97-AF65-F5344CB8AC3E}">
        <p14:creationId xmlns:p14="http://schemas.microsoft.com/office/powerpoint/2010/main" val="115133893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857DD-0BFB-D710-4DA6-B89B1936E7CD}"/>
              </a:ext>
            </a:extLst>
          </p:cNvPr>
          <p:cNvSpPr>
            <a:spLocks noGrp="1"/>
          </p:cNvSpPr>
          <p:nvPr>
            <p:ph type="title"/>
          </p:nvPr>
        </p:nvSpPr>
        <p:spPr/>
        <p:txBody>
          <a:bodyPr>
            <a:normAutofit/>
          </a:bodyPr>
          <a:lstStyle/>
          <a:p>
            <a:r>
              <a:rPr lang="en-US" b="1" dirty="0">
                <a:effectLst/>
              </a:rPr>
              <a:t>Heap Dump on Out Of Memory Exception</a:t>
            </a:r>
            <a:endParaRPr lang="en-IN" dirty="0"/>
          </a:p>
        </p:txBody>
      </p:sp>
      <p:sp>
        <p:nvSpPr>
          <p:cNvPr id="3" name="Content Placeholder 2">
            <a:extLst>
              <a:ext uri="{FF2B5EF4-FFF2-40B4-BE49-F238E27FC236}">
                <a16:creationId xmlns:a16="http://schemas.microsoft.com/office/drawing/2014/main" id="{1DA16EA2-6473-8DAF-F8AD-6A8489A58D05}"/>
              </a:ext>
            </a:extLst>
          </p:cNvPr>
          <p:cNvSpPr>
            <a:spLocks noGrp="1"/>
          </p:cNvSpPr>
          <p:nvPr>
            <p:ph idx="1"/>
          </p:nvPr>
        </p:nvSpPr>
        <p:spPr/>
        <p:txBody>
          <a:bodyPr>
            <a:normAutofit fontScale="92500" lnSpcReduction="20000"/>
          </a:bodyPr>
          <a:lstStyle/>
          <a:p>
            <a:r>
              <a:rPr lang="en-US" dirty="0">
                <a:effectLst/>
              </a:rPr>
              <a:t>For dealing with Out Of Memory exceptions, diagnosing their cause, and looking into problems like memory leaks are heap dumps. </a:t>
            </a:r>
          </a:p>
          <a:p>
            <a:r>
              <a:rPr lang="en-US" dirty="0">
                <a:effectLst/>
              </a:rPr>
              <a:t>A heap dump is basically a file with the contents of the heap written on disk. </a:t>
            </a:r>
          </a:p>
          <a:p>
            <a:r>
              <a:rPr lang="en-US" dirty="0">
                <a:effectLst/>
              </a:rPr>
              <a:t>Can generate heap dumps on demand, but it takes time and can freeze the application or, in the best-case scenario, make it slow. </a:t>
            </a:r>
          </a:p>
          <a:p>
            <a:r>
              <a:rPr lang="en-US" dirty="0">
                <a:effectLst/>
              </a:rPr>
              <a:t>But if our application crashes we can’t grab the heap dump – it’s already gone.</a:t>
            </a:r>
          </a:p>
          <a:p>
            <a:r>
              <a:rPr lang="en-US" dirty="0">
                <a:effectLst/>
              </a:rPr>
              <a:t>To avoid losing information that can help us in diagnosing problems we can instruct the JVM to create a heap dump when the </a:t>
            </a:r>
            <a:r>
              <a:rPr lang="en-US" dirty="0" err="1">
                <a:effectLst/>
              </a:rPr>
              <a:t>OutOfMemory</a:t>
            </a:r>
            <a:r>
              <a:rPr lang="en-US" dirty="0">
                <a:effectLst/>
              </a:rPr>
              <a:t> error happens. </a:t>
            </a:r>
          </a:p>
          <a:p>
            <a:r>
              <a:rPr lang="en-US" dirty="0">
                <a:effectLst/>
              </a:rPr>
              <a:t>Can do that by including the </a:t>
            </a:r>
            <a:r>
              <a:rPr lang="en-US" b="1" dirty="0">
                <a:effectLst/>
              </a:rPr>
              <a:t>-XX:+</a:t>
            </a:r>
            <a:r>
              <a:rPr lang="en-US" b="1" dirty="0" err="1">
                <a:effectLst/>
              </a:rPr>
              <a:t>HeapDumpOnOutOfMemoryError</a:t>
            </a:r>
            <a:r>
              <a:rPr lang="en-US" dirty="0">
                <a:effectLst/>
              </a:rPr>
              <a:t> flag. </a:t>
            </a:r>
          </a:p>
          <a:p>
            <a:r>
              <a:rPr lang="en-US" dirty="0">
                <a:effectLst/>
              </a:rPr>
              <a:t>Can also specify where the heaps should be stored by using the </a:t>
            </a:r>
            <a:r>
              <a:rPr lang="en-US" b="1" dirty="0">
                <a:effectLst/>
              </a:rPr>
              <a:t>-</a:t>
            </a:r>
            <a:r>
              <a:rPr lang="en-US" b="1" dirty="0" err="1">
                <a:effectLst/>
              </a:rPr>
              <a:t>XX:HeapDumpPath</a:t>
            </a:r>
            <a:r>
              <a:rPr lang="en-US" dirty="0">
                <a:effectLst/>
              </a:rPr>
              <a:t> flag and setting its value to the location we want to write the heap dump to. </a:t>
            </a:r>
          </a:p>
          <a:p>
            <a:r>
              <a:rPr lang="en-US" dirty="0">
                <a:effectLst/>
              </a:rPr>
              <a:t>For example: </a:t>
            </a:r>
            <a:r>
              <a:rPr lang="en-US" b="1" dirty="0">
                <a:effectLst/>
              </a:rPr>
              <a:t>-</a:t>
            </a:r>
            <a:r>
              <a:rPr lang="en-US" b="1" dirty="0" err="1">
                <a:effectLst/>
              </a:rPr>
              <a:t>XX:HeapDumpPath</a:t>
            </a:r>
            <a:r>
              <a:rPr lang="en-US" b="1" dirty="0">
                <a:effectLst/>
              </a:rPr>
              <a:t>=/</a:t>
            </a:r>
            <a:r>
              <a:rPr lang="en-US" b="1" dirty="0" err="1">
                <a:effectLst/>
              </a:rPr>
              <a:t>tmp</a:t>
            </a:r>
            <a:r>
              <a:rPr lang="en-US" b="1" dirty="0">
                <a:effectLst/>
              </a:rPr>
              <a:t>/</a:t>
            </a:r>
            <a:r>
              <a:rPr lang="en-US" b="1" dirty="0" err="1">
                <a:effectLst/>
              </a:rPr>
              <a:t>heapdump.hprof</a:t>
            </a:r>
            <a:r>
              <a:rPr lang="en-US" dirty="0">
                <a:effectLst/>
              </a:rPr>
              <a:t>.</a:t>
            </a:r>
          </a:p>
          <a:p>
            <a:endParaRPr lang="en-IN" dirty="0"/>
          </a:p>
        </p:txBody>
      </p:sp>
    </p:spTree>
    <p:extLst>
      <p:ext uri="{BB962C8B-B14F-4D97-AF65-F5344CB8AC3E}">
        <p14:creationId xmlns:p14="http://schemas.microsoft.com/office/powerpoint/2010/main" val="407151993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C40727-04EA-5D54-DBCC-9A14686D93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0E776-0329-B92F-E34E-8D3601F97196}"/>
              </a:ext>
            </a:extLst>
          </p:cNvPr>
          <p:cNvSpPr>
            <a:spLocks noGrp="1"/>
          </p:cNvSpPr>
          <p:nvPr>
            <p:ph type="title"/>
          </p:nvPr>
        </p:nvSpPr>
        <p:spPr/>
        <p:txBody>
          <a:bodyPr>
            <a:normAutofit/>
          </a:bodyPr>
          <a:lstStyle/>
          <a:p>
            <a:r>
              <a:rPr lang="en-US" b="1" dirty="0">
                <a:effectLst/>
              </a:rPr>
              <a:t>Heap Dump on Out Of Memory Exception</a:t>
            </a:r>
            <a:endParaRPr lang="en-IN" dirty="0"/>
          </a:p>
        </p:txBody>
      </p:sp>
      <p:sp>
        <p:nvSpPr>
          <p:cNvPr id="3" name="Content Placeholder 2">
            <a:extLst>
              <a:ext uri="{FF2B5EF4-FFF2-40B4-BE49-F238E27FC236}">
                <a16:creationId xmlns:a16="http://schemas.microsoft.com/office/drawing/2014/main" id="{7230A087-5D65-84FB-8F87-01736028028F}"/>
              </a:ext>
            </a:extLst>
          </p:cNvPr>
          <p:cNvSpPr>
            <a:spLocks noGrp="1"/>
          </p:cNvSpPr>
          <p:nvPr>
            <p:ph idx="1"/>
          </p:nvPr>
        </p:nvSpPr>
        <p:spPr/>
        <p:txBody>
          <a:bodyPr>
            <a:normAutofit/>
          </a:bodyPr>
          <a:lstStyle/>
          <a:p>
            <a:r>
              <a:rPr lang="en-US" dirty="0">
                <a:effectLst/>
              </a:rPr>
              <a:t>Keep in mind that the heap dump file may be very big – as large as your heap size.</a:t>
            </a:r>
          </a:p>
          <a:p>
            <a:r>
              <a:rPr lang="en-US" dirty="0">
                <a:effectLst/>
              </a:rPr>
              <a:t> So you need to account for that when setting the path where the file should be written. </a:t>
            </a:r>
          </a:p>
          <a:p>
            <a:r>
              <a:rPr lang="en-US" dirty="0">
                <a:effectLst/>
              </a:rPr>
              <a:t>May be situations where the JVM was not able to write the 64GB heap dump file on the target file system.</a:t>
            </a:r>
          </a:p>
          <a:p>
            <a:r>
              <a:rPr lang="en-US" dirty="0">
                <a:effectLst/>
              </a:rPr>
              <a:t>For analysis of the file, there are tools that you can use. </a:t>
            </a:r>
          </a:p>
          <a:p>
            <a:r>
              <a:rPr lang="en-US" dirty="0">
                <a:effectLst/>
              </a:rPr>
              <a:t>Open-source tools like </a:t>
            </a:r>
            <a:r>
              <a:rPr lang="en-US" u="sng" dirty="0">
                <a:effectLst/>
              </a:rPr>
              <a:t>MAT</a:t>
            </a:r>
            <a:r>
              <a:rPr lang="en-US" dirty="0">
                <a:effectLst/>
              </a:rPr>
              <a:t>  and proprietary tools like </a:t>
            </a:r>
            <a:r>
              <a:rPr lang="en-US" u="sng" dirty="0">
                <a:effectLst/>
              </a:rPr>
              <a:t>YourKit Java Profiler</a:t>
            </a:r>
            <a:r>
              <a:rPr lang="en-US" dirty="0">
                <a:effectLst/>
              </a:rPr>
              <a:t> or </a:t>
            </a:r>
            <a:r>
              <a:rPr lang="en-US" u="sng" dirty="0">
                <a:effectLst/>
              </a:rPr>
              <a:t>JProfiler</a:t>
            </a:r>
            <a:r>
              <a:rPr lang="en-US" dirty="0">
                <a:effectLst/>
              </a:rPr>
              <a:t>.</a:t>
            </a:r>
          </a:p>
          <a:p>
            <a:endParaRPr lang="en-IN" dirty="0"/>
          </a:p>
        </p:txBody>
      </p:sp>
    </p:spTree>
    <p:extLst>
      <p:ext uri="{BB962C8B-B14F-4D97-AF65-F5344CB8AC3E}">
        <p14:creationId xmlns:p14="http://schemas.microsoft.com/office/powerpoint/2010/main" val="7364610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875" row="0">
    <wetp:webextensionref xmlns:r="http://schemas.openxmlformats.org/officeDocument/2006/relationships" r:id="rId1"/>
  </wetp:taskpane>
  <wetp:taskpane dockstate="right" visibility="0" width="875"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5BE7F7C0-07F7-4307-853B-79576F4C256F}">
  <we:reference id="wa200005669" version="2.0.0.0" store="en-US" storeType="OMEX"/>
  <we:alternateReferences>
    <we:reference id="wa200005669" version="2.0.0.0" store="wa200005669"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4320F804-5B1B-4921-865C-C6F4623F77C7}">
  <we:reference id="wa200003964" version="1.0.0.0" store="en-US" storeType="OMEX"/>
  <we:alternateReferences>
    <we:reference id="wa200003964" version="1.0.0.0" store="wa200003964"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TM04033929[[fn=Slate]]</Template>
  <TotalTime>1522</TotalTime>
  <Words>9354</Words>
  <Application>Microsoft Office PowerPoint</Application>
  <PresentationFormat>Widescreen</PresentationFormat>
  <Paragraphs>829</Paragraphs>
  <Slides>94</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94</vt:i4>
      </vt:variant>
    </vt:vector>
  </HeadingPairs>
  <TitlesOfParts>
    <vt:vector size="104" baseType="lpstr">
      <vt:lpstr>Arial</vt:lpstr>
      <vt:lpstr>Arial Unicode MS</vt:lpstr>
      <vt:lpstr>Calibri</vt:lpstr>
      <vt:lpstr>Calisto MT</vt:lpstr>
      <vt:lpstr>Courier New</vt:lpstr>
      <vt:lpstr>DM Mono</vt:lpstr>
      <vt:lpstr>Google Sans Text</vt:lpstr>
      <vt:lpstr>Wingdings</vt:lpstr>
      <vt:lpstr>Wingdings 2</vt:lpstr>
      <vt:lpstr>Slate</vt:lpstr>
      <vt:lpstr>Garbage collection in java</vt:lpstr>
      <vt:lpstr>Memory Allocation</vt:lpstr>
      <vt:lpstr>Allocation Process on the Heap:</vt:lpstr>
      <vt:lpstr>Allocation Process on the Heap: </vt:lpstr>
      <vt:lpstr>Stack</vt:lpstr>
      <vt:lpstr>De-allocation: The Garbage Collector (GC)</vt:lpstr>
      <vt:lpstr>Static data</vt:lpstr>
      <vt:lpstr>Evolution: PermGen vs. Metaspace</vt:lpstr>
      <vt:lpstr>Evolution: PermGen vs. Metaspace</vt:lpstr>
      <vt:lpstr>PowerPoint Presentation</vt:lpstr>
      <vt:lpstr>PowerPoint Presentation</vt:lpstr>
      <vt:lpstr>PowerPoint Presentation</vt:lpstr>
      <vt:lpstr>Garbage Collection (GC) </vt:lpstr>
      <vt:lpstr>GC Core Principle: Reachability</vt:lpstr>
      <vt:lpstr>Simple Example of an Object Becoming Garbage</vt:lpstr>
      <vt:lpstr>Generational Garbage Collector.</vt:lpstr>
      <vt:lpstr>Structure of the Heap</vt:lpstr>
      <vt:lpstr> Life of an Object: A Step-by-Step Journey</vt:lpstr>
      <vt:lpstr> Life of an Object: A Step-by-Step Journey</vt:lpstr>
      <vt:lpstr> Life of an Object: A Step-by-Step Journey</vt:lpstr>
      <vt:lpstr> Life of an Object: A Step-by-Step Journey</vt:lpstr>
      <vt:lpstr> Life of an Object: A Step-by-Step Journey</vt:lpstr>
      <vt:lpstr>How Garbage Collection Works </vt:lpstr>
      <vt:lpstr>Types of Garbage Collectors in JVM</vt:lpstr>
      <vt:lpstr>STW</vt:lpstr>
      <vt:lpstr>What Triggers STW Events?</vt:lpstr>
      <vt:lpstr>How Long Do STW Pauses Last?</vt:lpstr>
      <vt:lpstr>Garbage Collection Algorithms </vt:lpstr>
      <vt:lpstr>Garbage Collection Algorithms </vt:lpstr>
      <vt:lpstr>Heap Structure</vt:lpstr>
      <vt:lpstr>GC Workflow</vt:lpstr>
      <vt:lpstr>JVM Tuning Flags</vt:lpstr>
      <vt:lpstr>Garbage Collection Algorithms</vt:lpstr>
      <vt:lpstr>Garbage Collection Algorithms</vt:lpstr>
      <vt:lpstr>How it Works: G1</vt:lpstr>
      <vt:lpstr>Heap structure in G1</vt:lpstr>
      <vt:lpstr>G1 GC phases</vt:lpstr>
      <vt:lpstr>Key JVM tuning flags for G1 gc </vt:lpstr>
      <vt:lpstr>Garbage Collection Algorithms</vt:lpstr>
      <vt:lpstr>Key Features of Zgc</vt:lpstr>
      <vt:lpstr> GC Phases in ZGC</vt:lpstr>
      <vt:lpstr>ZGC</vt:lpstr>
      <vt:lpstr>ZGC</vt:lpstr>
      <vt:lpstr>JVM Flags for ZGC</vt:lpstr>
      <vt:lpstr>When to Use ZGC</vt:lpstr>
      <vt:lpstr> Shenandoah GC? </vt:lpstr>
      <vt:lpstr>Garbage Collection Algorithms</vt:lpstr>
      <vt:lpstr>Key Characteristics</vt:lpstr>
      <vt:lpstr>GC Phases</vt:lpstr>
      <vt:lpstr>JVM Flags</vt:lpstr>
      <vt:lpstr>Shenandoah vs Other GCs</vt:lpstr>
      <vt:lpstr>Use Cases</vt:lpstr>
      <vt:lpstr>Decision Tree (Simplified) </vt:lpstr>
      <vt:lpstr>Understanding the Trade-offs</vt:lpstr>
      <vt:lpstr>How to influence Garbage Collection:</vt:lpstr>
      <vt:lpstr>Common Memory Problems:</vt:lpstr>
      <vt:lpstr>Best Practices for Memory Management:</vt:lpstr>
      <vt:lpstr>Analyze Your Application's Requirements:</vt:lpstr>
      <vt:lpstr>How to Set GC Algorithms</vt:lpstr>
      <vt:lpstr>What Is Garbage Collection Tuning</vt:lpstr>
      <vt:lpstr>Why Is Garbage Collection Tuning Important</vt:lpstr>
      <vt:lpstr>Why Is Garbage Collection Tuning Important</vt:lpstr>
      <vt:lpstr>When to Do Garbage Collection Tuning</vt:lpstr>
      <vt:lpstr>PowerPoint Presentation</vt:lpstr>
      <vt:lpstr>When to Do Garbage Collection Tuning</vt:lpstr>
      <vt:lpstr>How to Tune Java GC</vt:lpstr>
      <vt:lpstr>Starting GC Tuning</vt:lpstr>
      <vt:lpstr>Heap Size</vt:lpstr>
      <vt:lpstr>Heap Size</vt:lpstr>
      <vt:lpstr>Heap Size</vt:lpstr>
      <vt:lpstr>PowerPoint Presentation</vt:lpstr>
      <vt:lpstr>PowerPoint Presentation</vt:lpstr>
      <vt:lpstr>PowerPoint Presentation</vt:lpstr>
      <vt:lpstr>Heap size</vt:lpstr>
      <vt:lpstr>How do we set the heap size?</vt:lpstr>
      <vt:lpstr>Serial Garbage Collector</vt:lpstr>
      <vt:lpstr>Parallel Garbage Collector</vt:lpstr>
      <vt:lpstr>Tuning the Parallel Garbage Collector</vt:lpstr>
      <vt:lpstr>Tuning the Parallel Garbage Collector</vt:lpstr>
      <vt:lpstr>Tuning the Parallel Garbage Collector</vt:lpstr>
      <vt:lpstr>Tuning the Parallel Garbage Collector</vt:lpstr>
      <vt:lpstr>Tuning the Parallel Garbage Collector</vt:lpstr>
      <vt:lpstr>Tuning the Parallel Garbage Collector</vt:lpstr>
      <vt:lpstr>G1 Garbage Collector</vt:lpstr>
      <vt:lpstr>Overview of G1GC Phases</vt:lpstr>
      <vt:lpstr>Key G1GC Tuning Flags</vt:lpstr>
      <vt:lpstr>Key G1GC Tuning Flags</vt:lpstr>
      <vt:lpstr>G1 Garbage Collector</vt:lpstr>
      <vt:lpstr>G1 Garbage Collector</vt:lpstr>
      <vt:lpstr>G1 Garbage Collector</vt:lpstr>
      <vt:lpstr>G1 Garbage Collector</vt:lpstr>
      <vt:lpstr>G1 Garbage Collector</vt:lpstr>
      <vt:lpstr>Heap Dump on Out Of Memory Exception</vt:lpstr>
      <vt:lpstr>Heap Dump on Out Of Memory Exception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anju munoth</dc:creator>
  <cp:lastModifiedBy>anju munoth</cp:lastModifiedBy>
  <cp:revision>115</cp:revision>
  <dcterms:created xsi:type="dcterms:W3CDTF">2025-01-31T02:35:36Z</dcterms:created>
  <dcterms:modified xsi:type="dcterms:W3CDTF">2025-07-08T01:54:05Z</dcterms:modified>
</cp:coreProperties>
</file>