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8"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44FB-D016-4DDF-BF1D-80BE462C5278}"/>
              </a:ext>
            </a:extLst>
          </p:cNvPr>
          <p:cNvSpPr>
            <a:spLocks noGrp="1"/>
          </p:cNvSpPr>
          <p:nvPr>
            <p:ph type="ctrTitle"/>
          </p:nvPr>
        </p:nvSpPr>
        <p:spPr/>
        <p:txBody>
          <a:bodyPr/>
          <a:lstStyle/>
          <a:p>
            <a:r>
              <a:rPr lang="en-US" dirty="0" err="1"/>
              <a:t>Optimisation</a:t>
            </a:r>
            <a:r>
              <a:rPr lang="en-US" dirty="0"/>
              <a:t> in React Native </a:t>
            </a:r>
            <a:endParaRPr lang="en-IN" dirty="0"/>
          </a:p>
        </p:txBody>
      </p:sp>
      <p:sp>
        <p:nvSpPr>
          <p:cNvPr id="3" name="Subtitle 2">
            <a:extLst>
              <a:ext uri="{FF2B5EF4-FFF2-40B4-BE49-F238E27FC236}">
                <a16:creationId xmlns:a16="http://schemas.microsoft.com/office/drawing/2014/main" id="{13795A0E-CAD2-4D8E-A226-57E36529F3F0}"/>
              </a:ext>
            </a:extLst>
          </p:cNvPr>
          <p:cNvSpPr>
            <a:spLocks noGrp="1"/>
          </p:cNvSpPr>
          <p:nvPr>
            <p:ph type="subTitle" idx="1"/>
          </p:nvPr>
        </p:nvSpPr>
        <p:spPr/>
        <p:txBody>
          <a:bodyPr/>
          <a:lstStyle/>
          <a:p>
            <a:r>
              <a:rPr lang="en-US" dirty="0"/>
              <a:t>K. Anju Munoth</a:t>
            </a:r>
            <a:endParaRPr lang="en-IN" dirty="0"/>
          </a:p>
        </p:txBody>
      </p:sp>
    </p:spTree>
    <p:extLst>
      <p:ext uri="{BB962C8B-B14F-4D97-AF65-F5344CB8AC3E}">
        <p14:creationId xmlns:p14="http://schemas.microsoft.com/office/powerpoint/2010/main" val="2731203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E215-4E3D-46BF-AE46-630698263D94}"/>
              </a:ext>
            </a:extLst>
          </p:cNvPr>
          <p:cNvSpPr>
            <a:spLocks noGrp="1"/>
          </p:cNvSpPr>
          <p:nvPr>
            <p:ph type="title"/>
          </p:nvPr>
        </p:nvSpPr>
        <p:spPr/>
        <p:txBody>
          <a:bodyPr/>
          <a:lstStyle/>
          <a:p>
            <a:r>
              <a:rPr lang="en-US" dirty="0"/>
              <a:t>Choosing The Right External Libraries</a:t>
            </a:r>
            <a:endParaRPr lang="en-IN" dirty="0"/>
          </a:p>
        </p:txBody>
      </p:sp>
      <p:sp>
        <p:nvSpPr>
          <p:cNvPr id="3" name="Content Placeholder 2">
            <a:extLst>
              <a:ext uri="{FF2B5EF4-FFF2-40B4-BE49-F238E27FC236}">
                <a16:creationId xmlns:a16="http://schemas.microsoft.com/office/drawing/2014/main" id="{A692E711-629F-4B02-8EB7-CFFB00D9EC54}"/>
              </a:ext>
            </a:extLst>
          </p:cNvPr>
          <p:cNvSpPr>
            <a:spLocks noGrp="1"/>
          </p:cNvSpPr>
          <p:nvPr>
            <p:ph idx="1"/>
          </p:nvPr>
        </p:nvSpPr>
        <p:spPr>
          <a:xfrm>
            <a:off x="1154954" y="2603499"/>
            <a:ext cx="10234705" cy="3985559"/>
          </a:xfrm>
        </p:spPr>
        <p:txBody>
          <a:bodyPr/>
          <a:lstStyle/>
          <a:p>
            <a:r>
              <a:rPr lang="en-US" dirty="0"/>
              <a:t>An external Library plays a major role when it comes to making enterprise applications using React-Native, where you hunt for JavaScript Libraries where you can achieve what you have in your mind instead of creating components from scratch, but the ecosystem also has some serious disadvantages as developers not knowing what's inside at every part.</a:t>
            </a:r>
          </a:p>
          <a:p>
            <a:r>
              <a:rPr lang="en-US" dirty="0"/>
              <a:t>Mobile-App Development has its own set of rules, while in the case of web applications where the size of assets is crucial where it is not that equally needed in React-Native where the filesystem consists of your assets. </a:t>
            </a:r>
          </a:p>
          <a:p>
            <a:r>
              <a:rPr lang="en-US" dirty="0"/>
              <a:t>To make sure that your React-Native provides the best performance on the majority of mobile devices who have to choose the right External Libraries.</a:t>
            </a:r>
          </a:p>
          <a:p>
            <a:pPr algn="l">
              <a:buFont typeface="+mj-lt"/>
              <a:buAutoNum type="arabicPeriod"/>
            </a:pPr>
            <a:r>
              <a:rPr lang="en-US" b="0" i="0" dirty="0">
                <a:solidFill>
                  <a:srgbClr val="292929"/>
                </a:solidFill>
                <a:effectLst/>
                <a:latin typeface="charter"/>
              </a:rPr>
              <a:t>Using only smaller and specialized libraries.</a:t>
            </a:r>
          </a:p>
          <a:p>
            <a:pPr algn="l">
              <a:buFont typeface="+mj-lt"/>
              <a:buAutoNum type="arabicPeriod"/>
            </a:pPr>
            <a:r>
              <a:rPr lang="en-US" b="0" i="0" dirty="0">
                <a:solidFill>
                  <a:srgbClr val="292929"/>
                </a:solidFill>
                <a:effectLst/>
                <a:latin typeface="charter"/>
              </a:rPr>
              <a:t>Always check for alternatives with the same requirements you are looking for.</a:t>
            </a:r>
          </a:p>
          <a:p>
            <a:endParaRPr lang="en-IN" dirty="0"/>
          </a:p>
        </p:txBody>
      </p:sp>
    </p:spTree>
    <p:extLst>
      <p:ext uri="{BB962C8B-B14F-4D97-AF65-F5344CB8AC3E}">
        <p14:creationId xmlns:p14="http://schemas.microsoft.com/office/powerpoint/2010/main" val="422885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83EE-5D1A-4CEA-A25C-3DD62693C345}"/>
              </a:ext>
            </a:extLst>
          </p:cNvPr>
          <p:cNvSpPr>
            <a:spLocks noGrp="1"/>
          </p:cNvSpPr>
          <p:nvPr>
            <p:ph type="title"/>
          </p:nvPr>
        </p:nvSpPr>
        <p:spPr/>
        <p:txBody>
          <a:bodyPr/>
          <a:lstStyle/>
          <a:p>
            <a:r>
              <a:rPr lang="en-IN" dirty="0"/>
              <a:t>Optimizing </a:t>
            </a:r>
            <a:r>
              <a:rPr lang="en-IN" dirty="0" err="1"/>
              <a:t>Startup</a:t>
            </a:r>
            <a:r>
              <a:rPr lang="en-IN" dirty="0"/>
              <a:t> Time</a:t>
            </a:r>
          </a:p>
        </p:txBody>
      </p:sp>
      <p:sp>
        <p:nvSpPr>
          <p:cNvPr id="3" name="Content Placeholder 2">
            <a:extLst>
              <a:ext uri="{FF2B5EF4-FFF2-40B4-BE49-F238E27FC236}">
                <a16:creationId xmlns:a16="http://schemas.microsoft.com/office/drawing/2014/main" id="{D462E1BE-F901-49AE-9F49-67BB8750E0D8}"/>
              </a:ext>
            </a:extLst>
          </p:cNvPr>
          <p:cNvSpPr>
            <a:spLocks noGrp="1"/>
          </p:cNvSpPr>
          <p:nvPr>
            <p:ph idx="1"/>
          </p:nvPr>
        </p:nvSpPr>
        <p:spPr>
          <a:xfrm>
            <a:off x="1154954" y="2603500"/>
            <a:ext cx="10328834" cy="4254500"/>
          </a:xfrm>
        </p:spPr>
        <p:txBody>
          <a:bodyPr/>
          <a:lstStyle/>
          <a:p>
            <a:r>
              <a:rPr lang="en-US" dirty="0"/>
              <a:t>Every user will expect the applications to be super responsive and able to load fast, otherwise, you will start getting many bad ratings on the app stores which you don't want to happen.</a:t>
            </a:r>
          </a:p>
          <a:p>
            <a:r>
              <a:rPr lang="en-US" dirty="0"/>
              <a:t>Using Hermes you can solve these issues pretty easily, </a:t>
            </a:r>
          </a:p>
          <a:p>
            <a:r>
              <a:rPr lang="en-US" dirty="0"/>
              <a:t>Hermes is a </a:t>
            </a:r>
            <a:r>
              <a:rPr lang="en-US" dirty="0" err="1"/>
              <a:t>JavaScrip</a:t>
            </a:r>
            <a:r>
              <a:rPr lang="en-US" dirty="0"/>
              <a:t> Engine keeping React Native in mind, it focuses on the CPU metrics such as the application’s size &amp; interaction time.</a:t>
            </a:r>
          </a:p>
          <a:p>
            <a:r>
              <a:rPr lang="en-US" b="0" i="0" dirty="0">
                <a:solidFill>
                  <a:srgbClr val="292929"/>
                </a:solidFill>
                <a:effectLst/>
                <a:latin typeface="charter"/>
              </a:rPr>
              <a:t> Hermes uses an </a:t>
            </a:r>
            <a:r>
              <a:rPr lang="en-US" b="1" i="0" dirty="0">
                <a:solidFill>
                  <a:srgbClr val="292929"/>
                </a:solidFill>
                <a:effectLst/>
                <a:latin typeface="charter"/>
              </a:rPr>
              <a:t>AOT </a:t>
            </a:r>
            <a:r>
              <a:rPr lang="en-US" b="0" i="0" dirty="0">
                <a:solidFill>
                  <a:srgbClr val="292929"/>
                </a:solidFill>
                <a:effectLst/>
                <a:latin typeface="charter"/>
              </a:rPr>
              <a:t>compiler (ahead of time), whereas the majority of the engines use</a:t>
            </a:r>
            <a:r>
              <a:rPr lang="en-US" b="1" i="0" dirty="0">
                <a:solidFill>
                  <a:srgbClr val="292929"/>
                </a:solidFill>
                <a:effectLst/>
                <a:latin typeface="charter"/>
              </a:rPr>
              <a:t> JIT </a:t>
            </a:r>
            <a:r>
              <a:rPr lang="en-US" b="0" i="0" dirty="0">
                <a:solidFill>
                  <a:srgbClr val="292929"/>
                </a:solidFill>
                <a:effectLst/>
                <a:latin typeface="charter"/>
              </a:rPr>
              <a:t>(just in time) which means that the entire bundle is compiled to bytecode ahead of time.</a:t>
            </a:r>
            <a:endParaRPr lang="en-IN" dirty="0"/>
          </a:p>
        </p:txBody>
      </p:sp>
    </p:spTree>
    <p:extLst>
      <p:ext uri="{BB962C8B-B14F-4D97-AF65-F5344CB8AC3E}">
        <p14:creationId xmlns:p14="http://schemas.microsoft.com/office/powerpoint/2010/main" val="230220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4243-066C-41DA-9FD1-137A122B42DC}"/>
              </a:ext>
            </a:extLst>
          </p:cNvPr>
          <p:cNvSpPr>
            <a:spLocks noGrp="1"/>
          </p:cNvSpPr>
          <p:nvPr>
            <p:ph type="title"/>
          </p:nvPr>
        </p:nvSpPr>
        <p:spPr/>
        <p:txBody>
          <a:bodyPr/>
          <a:lstStyle/>
          <a:p>
            <a:r>
              <a:rPr lang="en-US" dirty="0"/>
              <a:t>Avoid Use of </a:t>
            </a:r>
            <a:r>
              <a:rPr lang="en-US" dirty="0" err="1"/>
              <a:t>ScrollView</a:t>
            </a:r>
            <a:r>
              <a:rPr lang="en-US" dirty="0"/>
              <a:t> to Render Huge Lists</a:t>
            </a:r>
            <a:endParaRPr lang="en-IN" dirty="0"/>
          </a:p>
        </p:txBody>
      </p:sp>
      <p:sp>
        <p:nvSpPr>
          <p:cNvPr id="3" name="Content Placeholder 2">
            <a:extLst>
              <a:ext uri="{FF2B5EF4-FFF2-40B4-BE49-F238E27FC236}">
                <a16:creationId xmlns:a16="http://schemas.microsoft.com/office/drawing/2014/main" id="{2F250BA7-DB32-44E0-9D10-D93AE0C6F1EB}"/>
              </a:ext>
            </a:extLst>
          </p:cNvPr>
          <p:cNvSpPr>
            <a:spLocks noGrp="1"/>
          </p:cNvSpPr>
          <p:nvPr>
            <p:ph idx="1"/>
          </p:nvPr>
        </p:nvSpPr>
        <p:spPr>
          <a:xfrm>
            <a:off x="1154954" y="2603499"/>
            <a:ext cx="10301940" cy="3810747"/>
          </a:xfrm>
        </p:spPr>
        <p:txBody>
          <a:bodyPr/>
          <a:lstStyle/>
          <a:p>
            <a:r>
              <a:rPr lang="en-US" dirty="0" err="1"/>
              <a:t>ScrollView</a:t>
            </a:r>
            <a:r>
              <a:rPr lang="en-US" dirty="0"/>
              <a:t> is simple to implement. It is often used to iterate over a list of a finite number of items</a:t>
            </a:r>
          </a:p>
          <a:p>
            <a:r>
              <a:rPr lang="en-US" dirty="0"/>
              <a:t>However, it renders all children at once. This approach is good when the number of items in the list is quite low.</a:t>
            </a:r>
          </a:p>
          <a:p>
            <a:r>
              <a:rPr lang="en-US" dirty="0"/>
              <a:t> On the other hand, using </a:t>
            </a:r>
            <a:r>
              <a:rPr lang="en-US" dirty="0" err="1"/>
              <a:t>ScrollView</a:t>
            </a:r>
            <a:r>
              <a:rPr lang="en-US" dirty="0"/>
              <a:t> with a large amount of data can directly affect the overall performance of the React Native app.</a:t>
            </a:r>
          </a:p>
          <a:p>
            <a:r>
              <a:rPr lang="en-US" dirty="0"/>
              <a:t>To handle large amounts of data in the list format, React Native provides </a:t>
            </a:r>
            <a:r>
              <a:rPr lang="en-US" dirty="0" err="1"/>
              <a:t>FlatList</a:t>
            </a:r>
            <a:r>
              <a:rPr lang="en-US" dirty="0"/>
              <a:t>. The items in </a:t>
            </a:r>
            <a:r>
              <a:rPr lang="en-US" dirty="0" err="1"/>
              <a:t>FlatList</a:t>
            </a:r>
            <a:r>
              <a:rPr lang="en-US" dirty="0"/>
              <a:t> are lazy loaded. Hence, the app does use an excessive or inconsistent amount of memory</a:t>
            </a:r>
            <a:endParaRPr lang="en-IN" dirty="0"/>
          </a:p>
        </p:txBody>
      </p:sp>
    </p:spTree>
    <p:extLst>
      <p:ext uri="{BB962C8B-B14F-4D97-AF65-F5344CB8AC3E}">
        <p14:creationId xmlns:p14="http://schemas.microsoft.com/office/powerpoint/2010/main" val="41498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DC8D-1861-4374-AD7E-9786E95C07CF}"/>
              </a:ext>
            </a:extLst>
          </p:cNvPr>
          <p:cNvSpPr>
            <a:spLocks noGrp="1"/>
          </p:cNvSpPr>
          <p:nvPr>
            <p:ph type="title"/>
          </p:nvPr>
        </p:nvSpPr>
        <p:spPr/>
        <p:txBody>
          <a:bodyPr/>
          <a:lstStyle/>
          <a:p>
            <a:r>
              <a:rPr lang="en-US" dirty="0"/>
              <a:t>Avoid Passing Inline Functions as Props</a:t>
            </a:r>
            <a:endParaRPr lang="en-IN" dirty="0"/>
          </a:p>
        </p:txBody>
      </p:sp>
      <p:sp>
        <p:nvSpPr>
          <p:cNvPr id="3" name="Content Placeholder 2">
            <a:extLst>
              <a:ext uri="{FF2B5EF4-FFF2-40B4-BE49-F238E27FC236}">
                <a16:creationId xmlns:a16="http://schemas.microsoft.com/office/drawing/2014/main" id="{B4DD8689-C38E-46AE-AD8E-1E179BBF67D1}"/>
              </a:ext>
            </a:extLst>
          </p:cNvPr>
          <p:cNvSpPr>
            <a:spLocks noGrp="1"/>
          </p:cNvSpPr>
          <p:nvPr>
            <p:ph idx="1"/>
          </p:nvPr>
        </p:nvSpPr>
        <p:spPr>
          <a:xfrm>
            <a:off x="1154954" y="2603499"/>
            <a:ext cx="9938870" cy="3864535"/>
          </a:xfrm>
        </p:spPr>
        <p:txBody>
          <a:bodyPr/>
          <a:lstStyle/>
          <a:p>
            <a:r>
              <a:rPr lang="en-US" dirty="0"/>
              <a:t>When passing a function as a property to a component, avoid passing that function inline</a:t>
            </a:r>
          </a:p>
          <a:p>
            <a:pPr algn="l" fontAlgn="base"/>
            <a:r>
              <a:rPr lang="en-US" b="0" i="0" dirty="0">
                <a:solidFill>
                  <a:srgbClr val="000626"/>
                </a:solidFill>
                <a:effectLst/>
                <a:latin typeface="Merriweather" panose="00000500000000000000" pitchFamily="2" charset="0"/>
              </a:rPr>
              <a:t>Isn’t recommended because any time the parent re-renders a new reference, the function is created again. This means that the child component re-renders even when the props didn’t change at all.</a:t>
            </a:r>
          </a:p>
          <a:p>
            <a:pPr algn="l" fontAlgn="base"/>
            <a:r>
              <a:rPr lang="en-US" b="0" i="0" dirty="0">
                <a:solidFill>
                  <a:srgbClr val="000626"/>
                </a:solidFill>
                <a:effectLst/>
                <a:latin typeface="Merriweather" panose="00000500000000000000" pitchFamily="2" charset="0"/>
              </a:rPr>
              <a:t>The solution is to declare the function as a class method or as a function inside a functional component so that the references remove any possibility of across re-renders.</a:t>
            </a:r>
          </a:p>
          <a:p>
            <a:endParaRPr lang="en-IN" dirty="0"/>
          </a:p>
        </p:txBody>
      </p:sp>
    </p:spTree>
    <p:extLst>
      <p:ext uri="{BB962C8B-B14F-4D97-AF65-F5344CB8AC3E}">
        <p14:creationId xmlns:p14="http://schemas.microsoft.com/office/powerpoint/2010/main" val="18359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B178-D2CD-412F-85BB-A65021DBCF7B}"/>
              </a:ext>
            </a:extLst>
          </p:cNvPr>
          <p:cNvSpPr>
            <a:spLocks noGrp="1"/>
          </p:cNvSpPr>
          <p:nvPr>
            <p:ph type="title"/>
          </p:nvPr>
        </p:nvSpPr>
        <p:spPr/>
        <p:txBody>
          <a:bodyPr/>
          <a:lstStyle/>
          <a:p>
            <a:r>
              <a:rPr lang="en-IN" dirty="0"/>
              <a:t>Scale and Resize Images</a:t>
            </a:r>
            <a:br>
              <a:rPr lang="en-IN" dirty="0"/>
            </a:br>
            <a:endParaRPr lang="en-IN" dirty="0"/>
          </a:p>
        </p:txBody>
      </p:sp>
      <p:sp>
        <p:nvSpPr>
          <p:cNvPr id="3" name="Content Placeholder 2">
            <a:extLst>
              <a:ext uri="{FF2B5EF4-FFF2-40B4-BE49-F238E27FC236}">
                <a16:creationId xmlns:a16="http://schemas.microsoft.com/office/drawing/2014/main" id="{A010049E-6772-4CE4-A6E5-BE967D35BE63}"/>
              </a:ext>
            </a:extLst>
          </p:cNvPr>
          <p:cNvSpPr>
            <a:spLocks noGrp="1"/>
          </p:cNvSpPr>
          <p:nvPr>
            <p:ph idx="1"/>
          </p:nvPr>
        </p:nvSpPr>
        <p:spPr>
          <a:xfrm>
            <a:off x="1154954" y="2603500"/>
            <a:ext cx="9790952" cy="3904876"/>
          </a:xfrm>
        </p:spPr>
        <p:txBody>
          <a:bodyPr>
            <a:normAutofit/>
          </a:bodyPr>
          <a:lstStyle/>
          <a:p>
            <a:pPr algn="l" fontAlgn="base"/>
            <a:r>
              <a:rPr lang="en-US" b="0" i="0" dirty="0">
                <a:solidFill>
                  <a:srgbClr val="000626"/>
                </a:solidFill>
                <a:effectLst/>
                <a:latin typeface="Merriweather" panose="00000500000000000000" pitchFamily="2" charset="0"/>
              </a:rPr>
              <a:t>Important to optimize images to improve your React Native app’s performance if the app is built to showcase a huge amount of graphical content or images. </a:t>
            </a:r>
          </a:p>
          <a:p>
            <a:pPr algn="l" fontAlgn="base"/>
            <a:r>
              <a:rPr lang="en-US" b="0" i="0" dirty="0">
                <a:solidFill>
                  <a:srgbClr val="000626"/>
                </a:solidFill>
                <a:effectLst/>
                <a:latin typeface="Merriweather" panose="00000500000000000000" pitchFamily="2" charset="0"/>
              </a:rPr>
              <a:t>Rendering multiple images could lead to high memory usage on a device if the images are not appropriately optimized in terms of resolution and size. </a:t>
            </a:r>
          </a:p>
          <a:p>
            <a:pPr algn="l" fontAlgn="base"/>
            <a:r>
              <a:rPr lang="en-US" b="0" i="0" dirty="0">
                <a:solidFill>
                  <a:srgbClr val="000626"/>
                </a:solidFill>
                <a:effectLst/>
                <a:latin typeface="Merriweather" panose="00000500000000000000" pitchFamily="2" charset="0"/>
              </a:rPr>
              <a:t>This may cause your app to crash due to memory overload.</a:t>
            </a:r>
          </a:p>
          <a:p>
            <a:pPr algn="l" fontAlgn="base">
              <a:buFont typeface="Arial" panose="020B0604020202020204" pitchFamily="34" charset="0"/>
              <a:buChar char="•"/>
            </a:pPr>
            <a:r>
              <a:rPr lang="en-US" b="0" i="0" dirty="0">
                <a:solidFill>
                  <a:srgbClr val="000626"/>
                </a:solidFill>
                <a:effectLst/>
                <a:latin typeface="inherit"/>
              </a:rPr>
              <a:t>Using PNG format instead of JPG format</a:t>
            </a:r>
          </a:p>
          <a:p>
            <a:pPr algn="l" fontAlgn="base">
              <a:buFont typeface="Arial" panose="020B0604020202020204" pitchFamily="34" charset="0"/>
              <a:buChar char="•"/>
            </a:pPr>
            <a:r>
              <a:rPr lang="en-US" b="0" i="0" dirty="0">
                <a:solidFill>
                  <a:srgbClr val="000626"/>
                </a:solidFill>
                <a:effectLst/>
                <a:latin typeface="inherit"/>
              </a:rPr>
              <a:t>Using smaller-resolution images</a:t>
            </a:r>
          </a:p>
          <a:p>
            <a:pPr algn="l" fontAlgn="base">
              <a:buFont typeface="Arial" panose="020B0604020202020204" pitchFamily="34" charset="0"/>
              <a:buChar char="•"/>
            </a:pPr>
            <a:r>
              <a:rPr lang="en-US" b="0" i="0" dirty="0">
                <a:solidFill>
                  <a:srgbClr val="000626"/>
                </a:solidFill>
                <a:effectLst/>
                <a:latin typeface="inherit"/>
              </a:rPr>
              <a:t>Using WEBP format for images – this can help reduce the images' binary size on iOS and Android by nearly a third of the original size!</a:t>
            </a:r>
          </a:p>
          <a:p>
            <a:pPr algn="l" fontAlgn="base"/>
            <a:endParaRPr lang="en-US" b="0" i="0" dirty="0">
              <a:solidFill>
                <a:srgbClr val="000626"/>
              </a:solidFill>
              <a:effectLst/>
              <a:latin typeface="Merriweather" panose="00000500000000000000" pitchFamily="2" charset="0"/>
            </a:endParaRPr>
          </a:p>
          <a:p>
            <a:endParaRPr lang="en-IN" dirty="0"/>
          </a:p>
        </p:txBody>
      </p:sp>
    </p:spTree>
    <p:extLst>
      <p:ext uri="{BB962C8B-B14F-4D97-AF65-F5344CB8AC3E}">
        <p14:creationId xmlns:p14="http://schemas.microsoft.com/office/powerpoint/2010/main" val="4258274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D816-3EEE-436B-8EFD-7F229939799C}"/>
              </a:ext>
            </a:extLst>
          </p:cNvPr>
          <p:cNvSpPr>
            <a:spLocks noGrp="1"/>
          </p:cNvSpPr>
          <p:nvPr>
            <p:ph type="title"/>
          </p:nvPr>
        </p:nvSpPr>
        <p:spPr/>
        <p:txBody>
          <a:bodyPr/>
          <a:lstStyle/>
          <a:p>
            <a:r>
              <a:rPr lang="en-US" dirty="0"/>
              <a:t>Use </a:t>
            </a:r>
            <a:r>
              <a:rPr lang="en-US" dirty="0" err="1"/>
              <a:t>nativeDriver</a:t>
            </a:r>
            <a:r>
              <a:rPr lang="en-US" dirty="0"/>
              <a:t> With the Animated Library</a:t>
            </a:r>
            <a:br>
              <a:rPr lang="en-US" dirty="0"/>
            </a:br>
            <a:endParaRPr lang="en-IN" dirty="0"/>
          </a:p>
        </p:txBody>
      </p:sp>
      <p:sp>
        <p:nvSpPr>
          <p:cNvPr id="3" name="Content Placeholder 2">
            <a:extLst>
              <a:ext uri="{FF2B5EF4-FFF2-40B4-BE49-F238E27FC236}">
                <a16:creationId xmlns:a16="http://schemas.microsoft.com/office/drawing/2014/main" id="{9623C5F1-2F99-4FAC-8D60-526164801E03}"/>
              </a:ext>
            </a:extLst>
          </p:cNvPr>
          <p:cNvSpPr>
            <a:spLocks noGrp="1"/>
          </p:cNvSpPr>
          <p:nvPr>
            <p:ph idx="1"/>
          </p:nvPr>
        </p:nvSpPr>
        <p:spPr/>
        <p:txBody>
          <a:bodyPr/>
          <a:lstStyle/>
          <a:p>
            <a:r>
              <a:rPr lang="en-US" dirty="0"/>
              <a:t>One of the most popular ways to render animations in React Native apps is using the  library.</a:t>
            </a:r>
          </a:p>
          <a:p>
            <a:endParaRPr lang="en-US" dirty="0"/>
          </a:p>
          <a:p>
            <a:r>
              <a:rPr lang="en-US" dirty="0"/>
              <a:t>It uses </a:t>
            </a:r>
            <a:r>
              <a:rPr lang="en-US" dirty="0" err="1"/>
              <a:t>nativeDriver</a:t>
            </a:r>
            <a:r>
              <a:rPr lang="en-US" dirty="0"/>
              <a:t> to send animations over the native bridge before the animation starts on the screen. </a:t>
            </a:r>
          </a:p>
          <a:p>
            <a:r>
              <a:rPr lang="en-US" dirty="0"/>
              <a:t>This helps the animations to be executed independent of blocked JavaScript threads, thus resulting in a smoother and richer experience without flickering or dropping many frames</a:t>
            </a:r>
            <a:endParaRPr lang="en-IN" dirty="0"/>
          </a:p>
        </p:txBody>
      </p:sp>
    </p:spTree>
    <p:extLst>
      <p:ext uri="{BB962C8B-B14F-4D97-AF65-F5344CB8AC3E}">
        <p14:creationId xmlns:p14="http://schemas.microsoft.com/office/powerpoint/2010/main" val="148482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3F87-DA63-446D-80A1-6DB76F61656D}"/>
              </a:ext>
            </a:extLst>
          </p:cNvPr>
          <p:cNvSpPr>
            <a:spLocks noGrp="1"/>
          </p:cNvSpPr>
          <p:nvPr>
            <p:ph type="title"/>
          </p:nvPr>
        </p:nvSpPr>
        <p:spPr/>
        <p:txBody>
          <a:bodyPr/>
          <a:lstStyle/>
          <a:p>
            <a:r>
              <a:rPr lang="en-US" dirty="0"/>
              <a:t>Use Style References Correctly</a:t>
            </a:r>
            <a:endParaRPr lang="en-IN" dirty="0"/>
          </a:p>
        </p:txBody>
      </p:sp>
      <p:sp>
        <p:nvSpPr>
          <p:cNvPr id="3" name="Content Placeholder 2">
            <a:extLst>
              <a:ext uri="{FF2B5EF4-FFF2-40B4-BE49-F238E27FC236}">
                <a16:creationId xmlns:a16="http://schemas.microsoft.com/office/drawing/2014/main" id="{358D4541-760C-4FDB-AB00-7D9E80623CC6}"/>
              </a:ext>
            </a:extLst>
          </p:cNvPr>
          <p:cNvSpPr>
            <a:spLocks noGrp="1"/>
          </p:cNvSpPr>
          <p:nvPr>
            <p:ph idx="1"/>
          </p:nvPr>
        </p:nvSpPr>
        <p:spPr/>
        <p:txBody>
          <a:bodyPr/>
          <a:lstStyle/>
          <a:p>
            <a:r>
              <a:rPr lang="en-US" dirty="0"/>
              <a:t>If you use objects or arrays for styling, they will create new instances with each new render.</a:t>
            </a:r>
          </a:p>
          <a:p>
            <a:r>
              <a:rPr lang="en-US" dirty="0"/>
              <a:t>Should use a </a:t>
            </a:r>
            <a:r>
              <a:rPr lang="en-US" dirty="0" err="1"/>
              <a:t>StyleSheet</a:t>
            </a:r>
            <a:r>
              <a:rPr lang="en-US" dirty="0"/>
              <a:t> in React Native, which always passes a reference instead of a new object or array creation and allocation.</a:t>
            </a:r>
            <a:endParaRPr lang="en-IN" dirty="0"/>
          </a:p>
        </p:txBody>
      </p:sp>
    </p:spTree>
    <p:extLst>
      <p:ext uri="{BB962C8B-B14F-4D97-AF65-F5344CB8AC3E}">
        <p14:creationId xmlns:p14="http://schemas.microsoft.com/office/powerpoint/2010/main" val="334136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8EF3-CF03-449C-B7C0-7FFC5909EECF}"/>
              </a:ext>
            </a:extLst>
          </p:cNvPr>
          <p:cNvSpPr>
            <a:spLocks noGrp="1"/>
          </p:cNvSpPr>
          <p:nvPr>
            <p:ph type="title"/>
          </p:nvPr>
        </p:nvSpPr>
        <p:spPr/>
        <p:txBody>
          <a:bodyPr/>
          <a:lstStyle/>
          <a:p>
            <a:r>
              <a:rPr lang="en-US" dirty="0" err="1"/>
              <a:t>Memoize</a:t>
            </a:r>
            <a:r>
              <a:rPr lang="en-US" dirty="0"/>
              <a:t> expensive computations</a:t>
            </a:r>
            <a:endParaRPr lang="en-IN" dirty="0"/>
          </a:p>
        </p:txBody>
      </p:sp>
      <p:sp>
        <p:nvSpPr>
          <p:cNvPr id="3" name="Content Placeholder 2">
            <a:extLst>
              <a:ext uri="{FF2B5EF4-FFF2-40B4-BE49-F238E27FC236}">
                <a16:creationId xmlns:a16="http://schemas.microsoft.com/office/drawing/2014/main" id="{89A57CAC-7926-4D9A-AE7C-481AA384C0E5}"/>
              </a:ext>
            </a:extLst>
          </p:cNvPr>
          <p:cNvSpPr>
            <a:spLocks noGrp="1"/>
          </p:cNvSpPr>
          <p:nvPr>
            <p:ph idx="1"/>
          </p:nvPr>
        </p:nvSpPr>
        <p:spPr>
          <a:xfrm>
            <a:off x="1154954" y="2603500"/>
            <a:ext cx="10611222" cy="3851088"/>
          </a:xfrm>
        </p:spPr>
        <p:txBody>
          <a:bodyPr>
            <a:normAutofit/>
          </a:bodyPr>
          <a:lstStyle/>
          <a:p>
            <a:r>
              <a:rPr lang="en-US" dirty="0"/>
              <a:t>React introduced the memo HOC (Higher Order Component) in React 16.6 for preventing unnecessary re-rendering and the </a:t>
            </a:r>
            <a:r>
              <a:rPr lang="en-US" dirty="0" err="1"/>
              <a:t>useMemo</a:t>
            </a:r>
            <a:r>
              <a:rPr lang="en-US" dirty="0"/>
              <a:t> hook in React 16.8 for optimizing expensive computations.</a:t>
            </a:r>
          </a:p>
          <a:p>
            <a:endParaRPr lang="en-US" dirty="0"/>
          </a:p>
          <a:p>
            <a:r>
              <a:rPr lang="en-US" dirty="0"/>
              <a:t>However, it is also possible to use the </a:t>
            </a:r>
            <a:r>
              <a:rPr lang="en-US" dirty="0" err="1"/>
              <a:t>useCallback</a:t>
            </a:r>
            <a:r>
              <a:rPr lang="en-US" dirty="0"/>
              <a:t> hook to do that. The major difference between </a:t>
            </a:r>
            <a:r>
              <a:rPr lang="en-US" dirty="0" err="1"/>
              <a:t>useMemo</a:t>
            </a:r>
            <a:r>
              <a:rPr lang="en-US" dirty="0"/>
              <a:t> and </a:t>
            </a:r>
            <a:r>
              <a:rPr lang="en-US" dirty="0" err="1"/>
              <a:t>useCallback</a:t>
            </a:r>
            <a:r>
              <a:rPr lang="en-US" dirty="0"/>
              <a:t> is that </a:t>
            </a:r>
            <a:r>
              <a:rPr lang="en-US" dirty="0" err="1"/>
              <a:t>useMemo</a:t>
            </a:r>
            <a:r>
              <a:rPr lang="en-US" dirty="0"/>
              <a:t> returns a </a:t>
            </a:r>
            <a:r>
              <a:rPr lang="en-US" dirty="0" err="1"/>
              <a:t>memoized</a:t>
            </a:r>
            <a:r>
              <a:rPr lang="en-US" dirty="0"/>
              <a:t> value but </a:t>
            </a:r>
            <a:r>
              <a:rPr lang="en-US" dirty="0" err="1"/>
              <a:t>useCallback</a:t>
            </a:r>
            <a:r>
              <a:rPr lang="en-US" dirty="0"/>
              <a:t> returns a </a:t>
            </a:r>
            <a:r>
              <a:rPr lang="en-US" dirty="0" err="1"/>
              <a:t>memoized</a:t>
            </a:r>
            <a:r>
              <a:rPr lang="en-US" dirty="0"/>
              <a:t> callback.</a:t>
            </a:r>
          </a:p>
          <a:p>
            <a:r>
              <a:rPr lang="en-US" dirty="0" err="1"/>
              <a:t>React.memo</a:t>
            </a:r>
            <a:r>
              <a:rPr lang="en-US" dirty="0"/>
              <a:t> was introduced to functional components to serve the same purpose the React </a:t>
            </a:r>
            <a:r>
              <a:rPr lang="en-US" dirty="0" err="1"/>
              <a:t>PureComponents</a:t>
            </a:r>
            <a:r>
              <a:rPr lang="en-US" dirty="0"/>
              <a:t> serves in class components. memo prevents unnecessary re-rendering of a component and could help to optimize an application.</a:t>
            </a:r>
            <a:endParaRPr lang="en-IN" dirty="0"/>
          </a:p>
        </p:txBody>
      </p:sp>
    </p:spTree>
    <p:extLst>
      <p:ext uri="{BB962C8B-B14F-4D97-AF65-F5344CB8AC3E}">
        <p14:creationId xmlns:p14="http://schemas.microsoft.com/office/powerpoint/2010/main" val="889842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DF38-9C79-430D-8711-F981AAB5AE91}"/>
              </a:ext>
            </a:extLst>
          </p:cNvPr>
          <p:cNvSpPr>
            <a:spLocks noGrp="1"/>
          </p:cNvSpPr>
          <p:nvPr>
            <p:ph type="title"/>
          </p:nvPr>
        </p:nvSpPr>
        <p:spPr/>
        <p:txBody>
          <a:bodyPr/>
          <a:lstStyle/>
          <a:p>
            <a:r>
              <a:rPr lang="en-US" dirty="0"/>
              <a:t>Cache images locally</a:t>
            </a:r>
            <a:endParaRPr lang="en-IN" dirty="0"/>
          </a:p>
        </p:txBody>
      </p:sp>
      <p:sp>
        <p:nvSpPr>
          <p:cNvPr id="3" name="Content Placeholder 2">
            <a:extLst>
              <a:ext uri="{FF2B5EF4-FFF2-40B4-BE49-F238E27FC236}">
                <a16:creationId xmlns:a16="http://schemas.microsoft.com/office/drawing/2014/main" id="{CEDA62EF-F6EC-4AD9-B875-C9882899EC32}"/>
              </a:ext>
            </a:extLst>
          </p:cNvPr>
          <p:cNvSpPr>
            <a:spLocks noGrp="1"/>
          </p:cNvSpPr>
          <p:nvPr>
            <p:ph idx="1"/>
          </p:nvPr>
        </p:nvSpPr>
        <p:spPr/>
        <p:txBody>
          <a:bodyPr/>
          <a:lstStyle/>
          <a:p>
            <a:r>
              <a:rPr lang="en-US" dirty="0"/>
              <a:t>Caching is another solution to image problems in a React Native app.</a:t>
            </a:r>
          </a:p>
          <a:p>
            <a:r>
              <a:rPr lang="en-US" dirty="0"/>
              <a:t>Saves the images locally the first time they are loaded and uses the local cache in the subsequent requests. </a:t>
            </a:r>
          </a:p>
          <a:p>
            <a:r>
              <a:rPr lang="en-US" dirty="0"/>
              <a:t>This could improve the app performance remarkably. </a:t>
            </a:r>
          </a:p>
          <a:p>
            <a:r>
              <a:rPr lang="en-US" dirty="0"/>
              <a:t>react-native-fast-image and react-native-cached-image  – for caching images.</a:t>
            </a:r>
            <a:endParaRPr lang="en-IN" dirty="0"/>
          </a:p>
        </p:txBody>
      </p:sp>
    </p:spTree>
    <p:extLst>
      <p:ext uri="{BB962C8B-B14F-4D97-AF65-F5344CB8AC3E}">
        <p14:creationId xmlns:p14="http://schemas.microsoft.com/office/powerpoint/2010/main" val="3610223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2265-1651-4FD6-8BB2-2FF085460CC6}"/>
              </a:ext>
            </a:extLst>
          </p:cNvPr>
          <p:cNvSpPr>
            <a:spLocks noGrp="1"/>
          </p:cNvSpPr>
          <p:nvPr>
            <p:ph type="title"/>
          </p:nvPr>
        </p:nvSpPr>
        <p:spPr/>
        <p:txBody>
          <a:bodyPr/>
          <a:lstStyle/>
          <a:p>
            <a:r>
              <a:rPr lang="en-US" dirty="0"/>
              <a:t>Manage Staging and Production Environments</a:t>
            </a:r>
            <a:endParaRPr lang="en-IN" dirty="0"/>
          </a:p>
        </p:txBody>
      </p:sp>
      <p:sp>
        <p:nvSpPr>
          <p:cNvPr id="3" name="Content Placeholder 2">
            <a:extLst>
              <a:ext uri="{FF2B5EF4-FFF2-40B4-BE49-F238E27FC236}">
                <a16:creationId xmlns:a16="http://schemas.microsoft.com/office/drawing/2014/main" id="{9A7BB8B5-503B-4149-8AE2-7CE791EC7C0E}"/>
              </a:ext>
            </a:extLst>
          </p:cNvPr>
          <p:cNvSpPr>
            <a:spLocks noGrp="1"/>
          </p:cNvSpPr>
          <p:nvPr>
            <p:ph idx="1"/>
          </p:nvPr>
        </p:nvSpPr>
        <p:spPr>
          <a:xfrm>
            <a:off x="1154954" y="2603500"/>
            <a:ext cx="10113681" cy="3797300"/>
          </a:xfrm>
        </p:spPr>
        <p:txBody>
          <a:bodyPr/>
          <a:lstStyle/>
          <a:p>
            <a:r>
              <a:rPr lang="en-US" dirty="0"/>
              <a:t>To expose env variables to react-native- use the react-native-config library. </a:t>
            </a:r>
          </a:p>
          <a:p>
            <a:r>
              <a:rPr lang="en-US" dirty="0"/>
              <a:t>Keep the config variables away from the code. </a:t>
            </a:r>
          </a:p>
          <a:p>
            <a:r>
              <a:rPr lang="en-US" dirty="0"/>
              <a:t>Vars are going to be different across environments, while the code is not.</a:t>
            </a:r>
          </a:p>
          <a:p>
            <a:endParaRPr lang="en-US" dirty="0"/>
          </a:p>
          <a:p>
            <a:r>
              <a:rPr lang="en-US" dirty="0"/>
              <a:t>Create 3 env files in the root of the project: one for the local environment, simply called .env, and another two called .</a:t>
            </a:r>
            <a:r>
              <a:rPr lang="en-US" dirty="0" err="1"/>
              <a:t>env.staging</a:t>
            </a:r>
            <a:r>
              <a:rPr lang="en-US" dirty="0"/>
              <a:t> and .</a:t>
            </a:r>
            <a:r>
              <a:rPr lang="en-US" dirty="0" err="1"/>
              <a:t>env.production</a:t>
            </a:r>
            <a:r>
              <a:rPr lang="en-US" dirty="0"/>
              <a:t>.</a:t>
            </a:r>
            <a:endParaRPr lang="en-IN" dirty="0"/>
          </a:p>
        </p:txBody>
      </p:sp>
    </p:spTree>
    <p:extLst>
      <p:ext uri="{BB962C8B-B14F-4D97-AF65-F5344CB8AC3E}">
        <p14:creationId xmlns:p14="http://schemas.microsoft.com/office/powerpoint/2010/main" val="336395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954A8-1235-4109-9B22-6CB160933049}"/>
              </a:ext>
            </a:extLst>
          </p:cNvPr>
          <p:cNvSpPr>
            <a:spLocks noGrp="1"/>
          </p:cNvSpPr>
          <p:nvPr>
            <p:ph type="title"/>
          </p:nvPr>
        </p:nvSpPr>
        <p:spPr/>
        <p:txBody>
          <a:bodyPr/>
          <a:lstStyle/>
          <a:p>
            <a:r>
              <a:rPr lang="en-US" dirty="0" err="1"/>
              <a:t>Optimising</a:t>
            </a:r>
            <a:r>
              <a:rPr lang="en-US" dirty="0"/>
              <a:t> react native app</a:t>
            </a:r>
            <a:endParaRPr lang="en-IN" dirty="0"/>
          </a:p>
        </p:txBody>
      </p:sp>
      <p:sp>
        <p:nvSpPr>
          <p:cNvPr id="3" name="Content Placeholder 2">
            <a:extLst>
              <a:ext uri="{FF2B5EF4-FFF2-40B4-BE49-F238E27FC236}">
                <a16:creationId xmlns:a16="http://schemas.microsoft.com/office/drawing/2014/main" id="{ED2686DD-FD4D-490D-8E5F-3D1C13DD5B4A}"/>
              </a:ext>
            </a:extLst>
          </p:cNvPr>
          <p:cNvSpPr>
            <a:spLocks noGrp="1"/>
          </p:cNvSpPr>
          <p:nvPr>
            <p:ph idx="1"/>
          </p:nvPr>
        </p:nvSpPr>
        <p:spPr/>
        <p:txBody>
          <a:bodyPr/>
          <a:lstStyle/>
          <a:p>
            <a:pPr marL="0" indent="0">
              <a:buNone/>
            </a:pPr>
            <a:r>
              <a:rPr lang="en-US" dirty="0"/>
              <a:t>Measure, Measure and Measure Again</a:t>
            </a:r>
          </a:p>
          <a:p>
            <a:r>
              <a:rPr lang="en-US" dirty="0"/>
              <a:t>Every time you do an optimization, test and measure your change </a:t>
            </a:r>
          </a:p>
          <a:p>
            <a:r>
              <a:rPr lang="en-US" dirty="0"/>
              <a:t>Use a stop watch, use react-native-debugger or whole third other tool —  cases vary a lot so measuring before and after reliably is absolutely crucial.</a:t>
            </a:r>
            <a:endParaRPr lang="en-IN" dirty="0"/>
          </a:p>
        </p:txBody>
      </p:sp>
    </p:spTree>
    <p:extLst>
      <p:ext uri="{BB962C8B-B14F-4D97-AF65-F5344CB8AC3E}">
        <p14:creationId xmlns:p14="http://schemas.microsoft.com/office/powerpoint/2010/main" val="1368327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env files">
            <a:extLst>
              <a:ext uri="{FF2B5EF4-FFF2-40B4-BE49-F238E27FC236}">
                <a16:creationId xmlns:a16="http://schemas.microsoft.com/office/drawing/2014/main" id="{26A48828-F372-440D-B2DD-3137FF2CE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3825"/>
            <a:ext cx="12192000" cy="546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78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2457D-07B8-4D0C-9DA8-F2391ED722D4}"/>
              </a:ext>
            </a:extLst>
          </p:cNvPr>
          <p:cNvSpPr>
            <a:spLocks noGrp="1"/>
          </p:cNvSpPr>
          <p:nvPr>
            <p:ph type="title"/>
          </p:nvPr>
        </p:nvSpPr>
        <p:spPr/>
        <p:txBody>
          <a:bodyPr/>
          <a:lstStyle/>
          <a:p>
            <a:endParaRPr lang="en-IN"/>
          </a:p>
        </p:txBody>
      </p:sp>
      <p:pic>
        <p:nvPicPr>
          <p:cNvPr id="4098" name="Picture 2" descr="config index">
            <a:extLst>
              <a:ext uri="{FF2B5EF4-FFF2-40B4-BE49-F238E27FC236}">
                <a16:creationId xmlns:a16="http://schemas.microsoft.com/office/drawing/2014/main" id="{AB049B2C-3D25-4576-8385-0068F2AF8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0"/>
            <a:ext cx="11731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705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md 1">
            <a:extLst>
              <a:ext uri="{FF2B5EF4-FFF2-40B4-BE49-F238E27FC236}">
                <a16:creationId xmlns:a16="http://schemas.microsoft.com/office/drawing/2014/main" id="{40CB31E4-F8C4-4007-AA28-B30BC9822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1213"/>
            <a:ext cx="12192000" cy="269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942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E184-CDE0-46FC-B073-B63BA31B99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2E99ED-2DD8-48F4-AC1F-848F8727FF0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8300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C744-4D3A-4131-A06C-5E19D4227B73}"/>
              </a:ext>
            </a:extLst>
          </p:cNvPr>
          <p:cNvSpPr>
            <a:spLocks noGrp="1"/>
          </p:cNvSpPr>
          <p:nvPr>
            <p:ph type="title"/>
          </p:nvPr>
        </p:nvSpPr>
        <p:spPr/>
        <p:txBody>
          <a:bodyPr/>
          <a:lstStyle/>
          <a:p>
            <a:r>
              <a:rPr lang="en-IN" dirty="0"/>
              <a:t>Visualize your bundle</a:t>
            </a:r>
          </a:p>
        </p:txBody>
      </p:sp>
      <p:sp>
        <p:nvSpPr>
          <p:cNvPr id="3" name="Content Placeholder 2">
            <a:extLst>
              <a:ext uri="{FF2B5EF4-FFF2-40B4-BE49-F238E27FC236}">
                <a16:creationId xmlns:a16="http://schemas.microsoft.com/office/drawing/2014/main" id="{8B35F962-EB24-482C-BE39-BBA748E1501D}"/>
              </a:ext>
            </a:extLst>
          </p:cNvPr>
          <p:cNvSpPr>
            <a:spLocks noGrp="1"/>
          </p:cNvSpPr>
          <p:nvPr>
            <p:ph idx="1"/>
          </p:nvPr>
        </p:nvSpPr>
        <p:spPr/>
        <p:txBody>
          <a:bodyPr/>
          <a:lstStyle/>
          <a:p>
            <a:r>
              <a:rPr lang="en-US" dirty="0"/>
              <a:t>react-native-bundle-visualizer is a great tool for investigating the bundle size.</a:t>
            </a:r>
          </a:p>
          <a:p>
            <a:r>
              <a:rPr lang="en-US" dirty="0"/>
              <a:t>This will build your app-bundle, help you visualize exactly how big your bundle is and how its size spread on different components and node modules. </a:t>
            </a:r>
          </a:p>
          <a:p>
            <a:r>
              <a:rPr lang="en-US" dirty="0"/>
              <a:t>Is there something here that stands out? Do you really need moment taking up 6% of your apps bundle size?</a:t>
            </a:r>
            <a:endParaRPr lang="en-IN" dirty="0"/>
          </a:p>
        </p:txBody>
      </p:sp>
    </p:spTree>
    <p:extLst>
      <p:ext uri="{BB962C8B-B14F-4D97-AF65-F5344CB8AC3E}">
        <p14:creationId xmlns:p14="http://schemas.microsoft.com/office/powerpoint/2010/main" val="339142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A95E-6EDD-48E0-BF3B-D07FD1954D99}"/>
              </a:ext>
            </a:extLst>
          </p:cNvPr>
          <p:cNvSpPr>
            <a:spLocks noGrp="1"/>
          </p:cNvSpPr>
          <p:nvPr>
            <p:ph type="title"/>
          </p:nvPr>
        </p:nvSpPr>
        <p:spPr/>
        <p:txBody>
          <a:bodyPr/>
          <a:lstStyle/>
          <a:p>
            <a:r>
              <a:rPr lang="en-US" dirty="0"/>
              <a:t>Load Only What You Need When You Need It</a:t>
            </a:r>
            <a:endParaRPr lang="en-IN" dirty="0"/>
          </a:p>
        </p:txBody>
      </p:sp>
      <p:sp>
        <p:nvSpPr>
          <p:cNvPr id="3" name="Content Placeholder 2">
            <a:extLst>
              <a:ext uri="{FF2B5EF4-FFF2-40B4-BE49-F238E27FC236}">
                <a16:creationId xmlns:a16="http://schemas.microsoft.com/office/drawing/2014/main" id="{D1DAA6FF-8DF7-46E0-BED6-F27CE3826B6D}"/>
              </a:ext>
            </a:extLst>
          </p:cNvPr>
          <p:cNvSpPr>
            <a:spLocks noGrp="1"/>
          </p:cNvSpPr>
          <p:nvPr>
            <p:ph idx="1"/>
          </p:nvPr>
        </p:nvSpPr>
        <p:spPr/>
        <p:txBody>
          <a:bodyPr/>
          <a:lstStyle/>
          <a:p>
            <a:r>
              <a:rPr lang="en-US" dirty="0"/>
              <a:t>Dynamically import areas or dependencies as you need them</a:t>
            </a:r>
          </a:p>
          <a:p>
            <a:r>
              <a:rPr lang="en-US" dirty="0"/>
              <a:t>This is one of the biggest improvements you can do to start up time. </a:t>
            </a:r>
          </a:p>
          <a:p>
            <a:r>
              <a:rPr lang="en-US" dirty="0"/>
              <a:t>It’s one of those things that are a lot more complex than it should be in react native but its definitely worth it. </a:t>
            </a:r>
            <a:endParaRPr lang="en-IN" dirty="0"/>
          </a:p>
        </p:txBody>
      </p:sp>
    </p:spTree>
    <p:extLst>
      <p:ext uri="{BB962C8B-B14F-4D97-AF65-F5344CB8AC3E}">
        <p14:creationId xmlns:p14="http://schemas.microsoft.com/office/powerpoint/2010/main" val="161118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F1BB-8BB6-48FF-8079-482AAE3A881D}"/>
              </a:ext>
            </a:extLst>
          </p:cNvPr>
          <p:cNvSpPr>
            <a:spLocks noGrp="1"/>
          </p:cNvSpPr>
          <p:nvPr>
            <p:ph type="title"/>
          </p:nvPr>
        </p:nvSpPr>
        <p:spPr/>
        <p:txBody>
          <a:bodyPr/>
          <a:lstStyle/>
          <a:p>
            <a:r>
              <a:rPr lang="en-US" dirty="0"/>
              <a:t>Delay anything that isn’t crucial for the user</a:t>
            </a:r>
            <a:br>
              <a:rPr lang="en-US" dirty="0"/>
            </a:br>
            <a:endParaRPr lang="en-IN" dirty="0"/>
          </a:p>
        </p:txBody>
      </p:sp>
      <p:sp>
        <p:nvSpPr>
          <p:cNvPr id="3" name="Content Placeholder 2">
            <a:extLst>
              <a:ext uri="{FF2B5EF4-FFF2-40B4-BE49-F238E27FC236}">
                <a16:creationId xmlns:a16="http://schemas.microsoft.com/office/drawing/2014/main" id="{8ABFBED5-ECCE-4E96-88E1-209B31E4C440}"/>
              </a:ext>
            </a:extLst>
          </p:cNvPr>
          <p:cNvSpPr>
            <a:spLocks noGrp="1"/>
          </p:cNvSpPr>
          <p:nvPr>
            <p:ph idx="1"/>
          </p:nvPr>
        </p:nvSpPr>
        <p:spPr/>
        <p:txBody>
          <a:bodyPr/>
          <a:lstStyle/>
          <a:p>
            <a:r>
              <a:rPr lang="en-US" dirty="0"/>
              <a:t>Can see this effect very much on apps like </a:t>
            </a:r>
            <a:r>
              <a:rPr lang="en-US" dirty="0" err="1"/>
              <a:t>facebook</a:t>
            </a:r>
            <a:r>
              <a:rPr lang="en-US" dirty="0"/>
              <a:t> or </a:t>
            </a:r>
            <a:r>
              <a:rPr lang="en-US" dirty="0" err="1"/>
              <a:t>instagram</a:t>
            </a:r>
            <a:r>
              <a:rPr lang="en-US" dirty="0"/>
              <a:t>, they load the bare minimum, then progressively load more and more. </a:t>
            </a:r>
          </a:p>
          <a:p>
            <a:r>
              <a:rPr lang="en-US" dirty="0"/>
              <a:t>This means data fetching and heavy components, the devices are incredibly fast out there, perceived performance is all about loading the most important stuff first. </a:t>
            </a:r>
            <a:endParaRPr lang="en-IN" dirty="0"/>
          </a:p>
        </p:txBody>
      </p:sp>
    </p:spTree>
    <p:extLst>
      <p:ext uri="{BB962C8B-B14F-4D97-AF65-F5344CB8AC3E}">
        <p14:creationId xmlns:p14="http://schemas.microsoft.com/office/powerpoint/2010/main" val="173314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F609-D165-43ED-9EC0-4FE1B01E8076}"/>
              </a:ext>
            </a:extLst>
          </p:cNvPr>
          <p:cNvSpPr>
            <a:spLocks noGrp="1"/>
          </p:cNvSpPr>
          <p:nvPr>
            <p:ph type="title"/>
          </p:nvPr>
        </p:nvSpPr>
        <p:spPr/>
        <p:txBody>
          <a:bodyPr/>
          <a:lstStyle/>
          <a:p>
            <a:r>
              <a:rPr lang="en-IN" dirty="0"/>
              <a:t>Optimize and standardize assets</a:t>
            </a:r>
          </a:p>
        </p:txBody>
      </p:sp>
      <p:sp>
        <p:nvSpPr>
          <p:cNvPr id="3" name="Content Placeholder 2">
            <a:extLst>
              <a:ext uri="{FF2B5EF4-FFF2-40B4-BE49-F238E27FC236}">
                <a16:creationId xmlns:a16="http://schemas.microsoft.com/office/drawing/2014/main" id="{E007A271-D263-4163-92D6-1DDBAC7A2BAE}"/>
              </a:ext>
            </a:extLst>
          </p:cNvPr>
          <p:cNvSpPr>
            <a:spLocks noGrp="1"/>
          </p:cNvSpPr>
          <p:nvPr>
            <p:ph idx="1"/>
          </p:nvPr>
        </p:nvSpPr>
        <p:spPr/>
        <p:txBody>
          <a:bodyPr/>
          <a:lstStyle/>
          <a:p>
            <a:r>
              <a:rPr lang="en-US" dirty="0"/>
              <a:t>Optimizing assets in your React Native apps provides an easy way to achieve big performance gains with little effort.</a:t>
            </a:r>
          </a:p>
          <a:p>
            <a:r>
              <a:rPr lang="en-US" dirty="0"/>
              <a:t>Can use software like </a:t>
            </a:r>
            <a:r>
              <a:rPr lang="en-US" dirty="0" err="1"/>
              <a:t>ImageOptim</a:t>
            </a:r>
            <a:r>
              <a:rPr lang="en-US" dirty="0"/>
              <a:t> — or automate the whole process</a:t>
            </a:r>
            <a:endParaRPr lang="en-IN" dirty="0"/>
          </a:p>
        </p:txBody>
      </p:sp>
    </p:spTree>
    <p:extLst>
      <p:ext uri="{BB962C8B-B14F-4D97-AF65-F5344CB8AC3E}">
        <p14:creationId xmlns:p14="http://schemas.microsoft.com/office/powerpoint/2010/main" val="49649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60C-182E-4A52-9FE5-6BED67752A7E}"/>
              </a:ext>
            </a:extLst>
          </p:cNvPr>
          <p:cNvSpPr>
            <a:spLocks noGrp="1"/>
          </p:cNvSpPr>
          <p:nvPr>
            <p:ph type="title"/>
          </p:nvPr>
        </p:nvSpPr>
        <p:spPr/>
        <p:txBody>
          <a:bodyPr/>
          <a:lstStyle/>
          <a:p>
            <a:r>
              <a:rPr lang="en-US" dirty="0"/>
              <a:t>optimizing assets in react native</a:t>
            </a:r>
            <a:endParaRPr lang="en-IN" dirty="0"/>
          </a:p>
        </p:txBody>
      </p:sp>
      <p:sp>
        <p:nvSpPr>
          <p:cNvPr id="3" name="Content Placeholder 2">
            <a:extLst>
              <a:ext uri="{FF2B5EF4-FFF2-40B4-BE49-F238E27FC236}">
                <a16:creationId xmlns:a16="http://schemas.microsoft.com/office/drawing/2014/main" id="{2493AE43-E46A-4F10-BF29-3626782D6173}"/>
              </a:ext>
            </a:extLst>
          </p:cNvPr>
          <p:cNvSpPr>
            <a:spLocks noGrp="1"/>
          </p:cNvSpPr>
          <p:nvPr>
            <p:ph idx="1"/>
          </p:nvPr>
        </p:nvSpPr>
        <p:spPr/>
        <p:txBody>
          <a:bodyPr/>
          <a:lstStyle/>
          <a:p>
            <a:r>
              <a:rPr lang="en-US" dirty="0" err="1"/>
              <a:t>ImageOptim</a:t>
            </a:r>
            <a:r>
              <a:rPr lang="en-US" dirty="0"/>
              <a:t>  - works by optimizing </a:t>
            </a:r>
            <a:r>
              <a:rPr lang="en-US" dirty="0" err="1"/>
              <a:t>pngs</a:t>
            </a:r>
            <a:r>
              <a:rPr lang="en-US" dirty="0"/>
              <a:t> and jpgs </a:t>
            </a:r>
            <a:r>
              <a:rPr lang="en-US" dirty="0" err="1"/>
              <a:t>losslessly</a:t>
            </a:r>
            <a:r>
              <a:rPr lang="en-US" dirty="0"/>
              <a:t>, by applying several different compression algorithms, stripping all metadata and other things that you don’t need in production.</a:t>
            </a:r>
            <a:endParaRPr lang="en-IN" dirty="0"/>
          </a:p>
        </p:txBody>
      </p:sp>
    </p:spTree>
    <p:extLst>
      <p:ext uri="{BB962C8B-B14F-4D97-AF65-F5344CB8AC3E}">
        <p14:creationId xmlns:p14="http://schemas.microsoft.com/office/powerpoint/2010/main" val="393263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A413-5B4F-44B8-9587-D1E3B5223399}"/>
              </a:ext>
            </a:extLst>
          </p:cNvPr>
          <p:cNvSpPr>
            <a:spLocks noGrp="1"/>
          </p:cNvSpPr>
          <p:nvPr>
            <p:ph type="title"/>
          </p:nvPr>
        </p:nvSpPr>
        <p:spPr/>
        <p:txBody>
          <a:bodyPr/>
          <a:lstStyle/>
          <a:p>
            <a:r>
              <a:rPr lang="en-IN" dirty="0"/>
              <a:t>Embrace perceived performance</a:t>
            </a:r>
            <a:br>
              <a:rPr lang="en-IN" dirty="0"/>
            </a:br>
            <a:endParaRPr lang="en-IN" dirty="0"/>
          </a:p>
        </p:txBody>
      </p:sp>
      <p:sp>
        <p:nvSpPr>
          <p:cNvPr id="3" name="Content Placeholder 2">
            <a:extLst>
              <a:ext uri="{FF2B5EF4-FFF2-40B4-BE49-F238E27FC236}">
                <a16:creationId xmlns:a16="http://schemas.microsoft.com/office/drawing/2014/main" id="{3E34F93A-D731-4704-860F-DAB10177D5A1}"/>
              </a:ext>
            </a:extLst>
          </p:cNvPr>
          <p:cNvSpPr>
            <a:spLocks noGrp="1"/>
          </p:cNvSpPr>
          <p:nvPr>
            <p:ph idx="1"/>
          </p:nvPr>
        </p:nvSpPr>
        <p:spPr/>
        <p:txBody>
          <a:bodyPr/>
          <a:lstStyle/>
          <a:p>
            <a:r>
              <a:rPr lang="en-US" dirty="0"/>
              <a:t>Performance isn’t only execution time, it’s the feeling of a fast app experience you want in the end. </a:t>
            </a:r>
          </a:p>
          <a:p>
            <a:r>
              <a:rPr lang="en-US" dirty="0"/>
              <a:t>Perceived performance is all the tricks you can do to make it seem like your app is running faster and better. </a:t>
            </a:r>
          </a:p>
          <a:p>
            <a:r>
              <a:rPr lang="en-US" dirty="0"/>
              <a:t>Things like letting your splash screen stay until all your </a:t>
            </a:r>
            <a:r>
              <a:rPr lang="en-US" dirty="0" err="1"/>
              <a:t>javascript</a:t>
            </a:r>
            <a:r>
              <a:rPr lang="en-US" dirty="0"/>
              <a:t> is loaded or using react-native-shimmer to let your user see where the content as its loaded.</a:t>
            </a:r>
            <a:endParaRPr lang="en-IN" dirty="0"/>
          </a:p>
        </p:txBody>
      </p:sp>
    </p:spTree>
    <p:extLst>
      <p:ext uri="{BB962C8B-B14F-4D97-AF65-F5344CB8AC3E}">
        <p14:creationId xmlns:p14="http://schemas.microsoft.com/office/powerpoint/2010/main" val="294007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56B3-D9A2-4533-9739-5FC6731E7E92}"/>
              </a:ext>
            </a:extLst>
          </p:cNvPr>
          <p:cNvSpPr>
            <a:spLocks noGrp="1"/>
          </p:cNvSpPr>
          <p:nvPr>
            <p:ph type="title"/>
          </p:nvPr>
        </p:nvSpPr>
        <p:spPr/>
        <p:txBody>
          <a:bodyPr/>
          <a:lstStyle/>
          <a:p>
            <a:r>
              <a:rPr lang="en-US" dirty="0"/>
              <a:t>Utilize as much open source as possible and keep them up to date</a:t>
            </a:r>
            <a:br>
              <a:rPr lang="en-US" dirty="0"/>
            </a:br>
            <a:endParaRPr lang="en-IN" dirty="0"/>
          </a:p>
        </p:txBody>
      </p:sp>
      <p:sp>
        <p:nvSpPr>
          <p:cNvPr id="3" name="Content Placeholder 2">
            <a:extLst>
              <a:ext uri="{FF2B5EF4-FFF2-40B4-BE49-F238E27FC236}">
                <a16:creationId xmlns:a16="http://schemas.microsoft.com/office/drawing/2014/main" id="{B04504B2-3D58-4152-BA6C-6D08AD76B5A3}"/>
              </a:ext>
            </a:extLst>
          </p:cNvPr>
          <p:cNvSpPr>
            <a:spLocks noGrp="1"/>
          </p:cNvSpPr>
          <p:nvPr>
            <p:ph idx="1"/>
          </p:nvPr>
        </p:nvSpPr>
        <p:spPr/>
        <p:txBody>
          <a:bodyPr/>
          <a:lstStyle/>
          <a:p>
            <a:r>
              <a:rPr lang="en-US" dirty="0"/>
              <a:t>Can almost never outperform the big open source projects out there.</a:t>
            </a:r>
          </a:p>
          <a:p>
            <a:r>
              <a:rPr lang="en-US" dirty="0"/>
              <a:t>There are thousands of contributors and their range of devices and knowledge between the developers are often far greater than what a company or team has to offer.</a:t>
            </a:r>
            <a:endParaRPr lang="en-IN" dirty="0"/>
          </a:p>
        </p:txBody>
      </p:sp>
    </p:spTree>
    <p:extLst>
      <p:ext uri="{BB962C8B-B14F-4D97-AF65-F5344CB8AC3E}">
        <p14:creationId xmlns:p14="http://schemas.microsoft.com/office/powerpoint/2010/main" val="2018725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65</TotalTime>
  <Words>1361</Words>
  <Application>Microsoft Office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Century Gothic</vt:lpstr>
      <vt:lpstr>charter</vt:lpstr>
      <vt:lpstr>inherit</vt:lpstr>
      <vt:lpstr>Merriweather</vt:lpstr>
      <vt:lpstr>Wingdings 3</vt:lpstr>
      <vt:lpstr>Ion Boardroom</vt:lpstr>
      <vt:lpstr>Optimisation in React Native </vt:lpstr>
      <vt:lpstr>Optimising react native app</vt:lpstr>
      <vt:lpstr>Visualize your bundle</vt:lpstr>
      <vt:lpstr>Load Only What You Need When You Need It</vt:lpstr>
      <vt:lpstr>Delay anything that isn’t crucial for the user </vt:lpstr>
      <vt:lpstr>Optimize and standardize assets</vt:lpstr>
      <vt:lpstr>optimizing assets in react native</vt:lpstr>
      <vt:lpstr>Embrace perceived performance </vt:lpstr>
      <vt:lpstr>Utilize as much open source as possible and keep them up to date </vt:lpstr>
      <vt:lpstr>Choosing The Right External Libraries</vt:lpstr>
      <vt:lpstr>Optimizing Startup Time</vt:lpstr>
      <vt:lpstr>Avoid Use of ScrollView to Render Huge Lists</vt:lpstr>
      <vt:lpstr>Avoid Passing Inline Functions as Props</vt:lpstr>
      <vt:lpstr>Scale and Resize Images </vt:lpstr>
      <vt:lpstr>Use nativeDriver With the Animated Library </vt:lpstr>
      <vt:lpstr>Use Style References Correctly</vt:lpstr>
      <vt:lpstr>Memoize expensive computations</vt:lpstr>
      <vt:lpstr>Cache images locally</vt:lpstr>
      <vt:lpstr>Manage Staging and Production Environments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 munoth</dc:creator>
  <cp:lastModifiedBy>anju munoth</cp:lastModifiedBy>
  <cp:revision>30</cp:revision>
  <dcterms:created xsi:type="dcterms:W3CDTF">2022-02-01T02:07:10Z</dcterms:created>
  <dcterms:modified xsi:type="dcterms:W3CDTF">2022-02-01T03:13:08Z</dcterms:modified>
</cp:coreProperties>
</file>