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69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77" r:id="rId27"/>
    <p:sldId id="282" r:id="rId28"/>
    <p:sldId id="284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D8C2065-09E5-463E-AAA4-186FDB9A3498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B5C4926-377F-4B63-A1BE-614C1A508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13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2065-09E5-463E-AAA4-186FDB9A3498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4926-377F-4B63-A1BE-614C1A508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25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2065-09E5-463E-AAA4-186FDB9A3498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4926-377F-4B63-A1BE-614C1A508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117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2065-09E5-463E-AAA4-186FDB9A3498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4926-377F-4B63-A1BE-614C1A508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886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2065-09E5-463E-AAA4-186FDB9A3498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4926-377F-4B63-A1BE-614C1A508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648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2065-09E5-463E-AAA4-186FDB9A3498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4926-377F-4B63-A1BE-614C1A508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391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2065-09E5-463E-AAA4-186FDB9A3498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4926-377F-4B63-A1BE-614C1A508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154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D8C2065-09E5-463E-AAA4-186FDB9A3498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4926-377F-4B63-A1BE-614C1A508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372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D8C2065-09E5-463E-AAA4-186FDB9A3498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4926-377F-4B63-A1BE-614C1A508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60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2065-09E5-463E-AAA4-186FDB9A3498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4926-377F-4B63-A1BE-614C1A508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33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2065-09E5-463E-AAA4-186FDB9A3498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4926-377F-4B63-A1BE-614C1A508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70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2065-09E5-463E-AAA4-186FDB9A3498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4926-377F-4B63-A1BE-614C1A508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54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2065-09E5-463E-AAA4-186FDB9A3498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4926-377F-4B63-A1BE-614C1A508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16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2065-09E5-463E-AAA4-186FDB9A3498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4926-377F-4B63-A1BE-614C1A508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24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2065-09E5-463E-AAA4-186FDB9A3498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4926-377F-4B63-A1BE-614C1A508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48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2065-09E5-463E-AAA4-186FDB9A3498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4926-377F-4B63-A1BE-614C1A508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4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2065-09E5-463E-AAA4-186FDB9A3498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4926-377F-4B63-A1BE-614C1A508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43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D8C2065-09E5-463E-AAA4-186FDB9A3498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B5C4926-377F-4B63-A1BE-614C1A508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5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DB85-65E1-48C5-A186-AF7CCE0F7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Server Authentication using Auth0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0DFE5-05AC-4C16-AD0A-A4BA13D71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Anju munoth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005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39AFD6-E8E9-4AA5-B6BE-BBAA1E1551FB}"/>
              </a:ext>
            </a:extLst>
          </p:cNvPr>
          <p:cNvSpPr txBox="1"/>
          <p:nvPr/>
        </p:nvSpPr>
        <p:spPr>
          <a:xfrm>
            <a:off x="497540" y="349624"/>
            <a:ext cx="95339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Configuring your </a:t>
            </a:r>
            <a:r>
              <a:rPr lang="en-US" b="1" dirty="0" err="1">
                <a:solidFill>
                  <a:srgbClr val="FF0000"/>
                </a:solidFill>
              </a:rPr>
              <a:t>Blazor</a:t>
            </a:r>
            <a:r>
              <a:rPr lang="en-US" b="1" dirty="0">
                <a:solidFill>
                  <a:srgbClr val="FF0000"/>
                </a:solidFill>
              </a:rPr>
              <a:t> application</a:t>
            </a:r>
          </a:p>
          <a:p>
            <a:r>
              <a:rPr lang="en-US" dirty="0"/>
              <a:t>Open the </a:t>
            </a:r>
            <a:r>
              <a:rPr lang="en-US" dirty="0" err="1"/>
              <a:t>appsettings.json</a:t>
            </a:r>
            <a:r>
              <a:rPr lang="en-US" dirty="0"/>
              <a:t> file in the root folder of your </a:t>
            </a:r>
            <a:r>
              <a:rPr lang="en-US" dirty="0" err="1"/>
              <a:t>Blazor</a:t>
            </a:r>
            <a:r>
              <a:rPr lang="en-US" dirty="0"/>
              <a:t> Server project and replace its content with the following: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756C3-6745-456E-99C9-40CC75DA8EC1}"/>
              </a:ext>
            </a:extLst>
          </p:cNvPr>
          <p:cNvSpPr txBox="1"/>
          <p:nvPr/>
        </p:nvSpPr>
        <p:spPr>
          <a:xfrm>
            <a:off x="497540" y="1402166"/>
            <a:ext cx="1000461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// </a:t>
            </a:r>
            <a:r>
              <a:rPr lang="en-IN" dirty="0" err="1"/>
              <a:t>appsettings.json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"Logging": {</a:t>
            </a:r>
          </a:p>
          <a:p>
            <a:r>
              <a:rPr lang="en-IN" dirty="0"/>
              <a:t>    "</a:t>
            </a:r>
            <a:r>
              <a:rPr lang="en-IN" dirty="0" err="1"/>
              <a:t>LogLevel</a:t>
            </a:r>
            <a:r>
              <a:rPr lang="en-IN" dirty="0"/>
              <a:t>": {</a:t>
            </a:r>
          </a:p>
          <a:p>
            <a:r>
              <a:rPr lang="en-IN" dirty="0"/>
              <a:t>      "Default": "Information",</a:t>
            </a:r>
          </a:p>
          <a:p>
            <a:r>
              <a:rPr lang="en-IN" dirty="0"/>
              <a:t>      "Microsoft": "Warning",</a:t>
            </a:r>
          </a:p>
          <a:p>
            <a:r>
              <a:rPr lang="en-IN" dirty="0"/>
              <a:t>      "</a:t>
            </a:r>
            <a:r>
              <a:rPr lang="en-IN" dirty="0" err="1"/>
              <a:t>Microsoft.Hosting.Lifetime</a:t>
            </a:r>
            <a:r>
              <a:rPr lang="en-IN" dirty="0"/>
              <a:t>": "Information"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},</a:t>
            </a:r>
          </a:p>
          <a:p>
            <a:r>
              <a:rPr lang="en-IN" dirty="0"/>
              <a:t>  "</a:t>
            </a:r>
            <a:r>
              <a:rPr lang="en-IN" dirty="0" err="1"/>
              <a:t>AllowedHosts</a:t>
            </a:r>
            <a:r>
              <a:rPr lang="en-IN" dirty="0"/>
              <a:t>": "*",</a:t>
            </a:r>
          </a:p>
          <a:p>
            <a:r>
              <a:rPr lang="en-IN" dirty="0"/>
              <a:t>  "Auth0": {</a:t>
            </a:r>
          </a:p>
          <a:p>
            <a:r>
              <a:rPr lang="en-IN" dirty="0"/>
              <a:t>    "Domain": "YOUR_AUTH0_DOMAIN",</a:t>
            </a:r>
          </a:p>
          <a:p>
            <a:r>
              <a:rPr lang="en-IN" dirty="0"/>
              <a:t>    "</a:t>
            </a:r>
            <a:r>
              <a:rPr lang="en-IN" dirty="0" err="1"/>
              <a:t>ClientId</a:t>
            </a:r>
            <a:r>
              <a:rPr lang="en-IN" dirty="0"/>
              <a:t>": "YOUR_CLIENT_ID",</a:t>
            </a:r>
          </a:p>
          <a:p>
            <a:r>
              <a:rPr lang="en-IN" dirty="0"/>
              <a:t>    "</a:t>
            </a:r>
            <a:r>
              <a:rPr lang="en-IN" dirty="0" err="1"/>
              <a:t>ClientSecret</a:t>
            </a:r>
            <a:r>
              <a:rPr lang="en-IN" dirty="0"/>
              <a:t>": "YOUR_CLIENT_SECRET"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59767E-311A-48A1-8E10-1375DB8AB84D}"/>
              </a:ext>
            </a:extLst>
          </p:cNvPr>
          <p:cNvSpPr txBox="1"/>
          <p:nvPr/>
        </p:nvSpPr>
        <p:spPr>
          <a:xfrm>
            <a:off x="497540" y="6028798"/>
            <a:ext cx="10367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Replace the placeholders YOUR_AUTH0_DOMAIN, YOUR_CLIENT_ID, and YOUR_CLIENT_SECRET with the respective values taken from the Auth0 dashboard.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0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90BA-5ABE-4D1C-81F2-3709EDF4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Integrating with Auth0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7EC3-55BD-489B-B1FC-14894F259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Now, install the </a:t>
            </a:r>
            <a:r>
              <a:rPr lang="en-IN" dirty="0" err="1"/>
              <a:t>Microsoft.AspNetCore.Authentication.OpenIdConnect</a:t>
            </a:r>
            <a:r>
              <a:rPr lang="en-IN" dirty="0"/>
              <a:t> library by typing the following command in a terminal window: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dotnet add package </a:t>
            </a:r>
            <a:r>
              <a:rPr lang="en-IN" b="1" dirty="0" err="1">
                <a:solidFill>
                  <a:srgbClr val="FF0000"/>
                </a:solidFill>
              </a:rPr>
              <a:t>Microsoft.AspNetCore.Authentication.OpenIdConnect</a:t>
            </a:r>
            <a:endParaRPr lang="en-IN" b="1" dirty="0">
              <a:solidFill>
                <a:srgbClr val="FF0000"/>
              </a:solidFill>
            </a:endParaRPr>
          </a:p>
          <a:p>
            <a:endParaRPr lang="en-IN" dirty="0"/>
          </a:p>
          <a:p>
            <a:r>
              <a:rPr lang="en-IN" dirty="0"/>
              <a:t>Or by adding it as a </a:t>
            </a:r>
            <a:r>
              <a:rPr lang="en-IN" dirty="0" err="1"/>
              <a:t>nuget</a:t>
            </a:r>
            <a:r>
              <a:rPr lang="en-IN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2786605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C8F0-2DCD-4476-9F64-8A99C196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Startup.cs</a:t>
            </a:r>
            <a:r>
              <a:rPr lang="en-US" dirty="0"/>
              <a:t> </a:t>
            </a:r>
            <a:r>
              <a:rPr lang="en-US" dirty="0" err="1"/>
              <a:t>namespacs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DC07-745B-4351-AC0F-444CCEF54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installation is complete, open the </a:t>
            </a:r>
            <a:r>
              <a:rPr lang="en-US" dirty="0" err="1"/>
              <a:t>Startup.cs</a:t>
            </a:r>
            <a:r>
              <a:rPr lang="en-US" dirty="0"/>
              <a:t> file and add the following using section with the following code:</a:t>
            </a:r>
          </a:p>
          <a:p>
            <a:endParaRPr lang="en-US" dirty="0"/>
          </a:p>
          <a:p>
            <a:r>
              <a:rPr lang="en-IN" dirty="0"/>
              <a:t>using </a:t>
            </a:r>
            <a:r>
              <a:rPr lang="en-IN" dirty="0" err="1"/>
              <a:t>Microsoft.AspNetCore.Http</a:t>
            </a:r>
            <a:r>
              <a:rPr lang="en-IN" dirty="0"/>
              <a:t>;</a:t>
            </a:r>
          </a:p>
          <a:p>
            <a:r>
              <a:rPr lang="en-IN" dirty="0"/>
              <a:t>using </a:t>
            </a:r>
            <a:r>
              <a:rPr lang="en-IN" dirty="0" err="1"/>
              <a:t>Microsoft.AspNetCore.Authentication.OpenIdConnect</a:t>
            </a:r>
            <a:r>
              <a:rPr lang="en-IN" dirty="0"/>
              <a:t>;</a:t>
            </a:r>
          </a:p>
          <a:p>
            <a:r>
              <a:rPr lang="en-IN" dirty="0"/>
              <a:t>using </a:t>
            </a:r>
            <a:r>
              <a:rPr lang="en-IN" dirty="0" err="1"/>
              <a:t>Microsoft.AspNetCore.Authentication.Cookies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4435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ACD130-5A5F-4AC7-8266-89ABC46D6454}"/>
              </a:ext>
            </a:extLst>
          </p:cNvPr>
          <p:cNvSpPr txBox="1"/>
          <p:nvPr/>
        </p:nvSpPr>
        <p:spPr>
          <a:xfrm>
            <a:off x="615203" y="369358"/>
            <a:ext cx="9201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Now, replace the definition of the </a:t>
            </a:r>
            <a:r>
              <a:rPr lang="en-US" dirty="0" err="1"/>
              <a:t>ConfigureServices</a:t>
            </a:r>
            <a:r>
              <a:rPr lang="en-US" dirty="0"/>
              <a:t>() method with the following code: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D8DC94-52A9-47EC-B675-724710C4EEC4}"/>
              </a:ext>
            </a:extLst>
          </p:cNvPr>
          <p:cNvSpPr txBox="1"/>
          <p:nvPr/>
        </p:nvSpPr>
        <p:spPr>
          <a:xfrm>
            <a:off x="550209" y="1166842"/>
            <a:ext cx="1102658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</a:t>
            </a:r>
            <a:r>
              <a:rPr lang="en-IN" dirty="0" err="1"/>
              <a:t>Startup.cs</a:t>
            </a:r>
            <a:endParaRPr lang="en-IN" dirty="0"/>
          </a:p>
          <a:p>
            <a:endParaRPr lang="en-IN" dirty="0"/>
          </a:p>
          <a:p>
            <a:r>
              <a:rPr lang="en-IN" dirty="0"/>
              <a:t>public void </a:t>
            </a:r>
            <a:r>
              <a:rPr lang="en-IN" dirty="0" err="1"/>
              <a:t>ConfigureServices</a:t>
            </a:r>
            <a:r>
              <a:rPr lang="en-IN" dirty="0"/>
              <a:t>(</a:t>
            </a:r>
            <a:r>
              <a:rPr lang="en-IN" dirty="0" err="1"/>
              <a:t>IServiceCollection</a:t>
            </a:r>
            <a:r>
              <a:rPr lang="en-IN" dirty="0"/>
              <a:t> services)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services.AddRazorPages</a:t>
            </a:r>
            <a:r>
              <a:rPr lang="en-IN" dirty="0"/>
              <a:t>();</a:t>
            </a:r>
          </a:p>
          <a:p>
            <a:r>
              <a:rPr lang="en-IN" dirty="0"/>
              <a:t>  </a:t>
            </a:r>
            <a:r>
              <a:rPr lang="en-IN" dirty="0" err="1"/>
              <a:t>services.AddServerSideBlazor</a:t>
            </a:r>
            <a:r>
              <a:rPr lang="en-IN" dirty="0"/>
              <a:t>();</a:t>
            </a:r>
          </a:p>
          <a:p>
            <a:r>
              <a:rPr lang="en-IN" dirty="0"/>
              <a:t>  </a:t>
            </a:r>
            <a:r>
              <a:rPr lang="en-IN" dirty="0" err="1"/>
              <a:t>services.Configure</a:t>
            </a:r>
            <a:r>
              <a:rPr lang="en-IN" dirty="0"/>
              <a:t>&lt;</a:t>
            </a:r>
            <a:r>
              <a:rPr lang="en-IN" dirty="0" err="1"/>
              <a:t>CookiePolicyOptions</a:t>
            </a:r>
            <a:r>
              <a:rPr lang="en-IN" dirty="0"/>
              <a:t>&gt;(options =&gt;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// This lambda determines whether user consent for non-essential cookies is needed for a given request.</a:t>
            </a:r>
          </a:p>
          <a:p>
            <a:r>
              <a:rPr lang="en-IN" dirty="0"/>
              <a:t>    </a:t>
            </a:r>
            <a:r>
              <a:rPr lang="en-IN" dirty="0" err="1"/>
              <a:t>options.CheckConsentNeeded</a:t>
            </a:r>
            <a:r>
              <a:rPr lang="en-IN" dirty="0"/>
              <a:t> = context =&gt; true;</a:t>
            </a:r>
          </a:p>
          <a:p>
            <a:r>
              <a:rPr lang="en-IN" dirty="0"/>
              <a:t>    </a:t>
            </a:r>
            <a:r>
              <a:rPr lang="en-IN" dirty="0" err="1"/>
              <a:t>options.MinimumSameSitePolicy</a:t>
            </a:r>
            <a:r>
              <a:rPr lang="en-IN" dirty="0"/>
              <a:t> = </a:t>
            </a:r>
            <a:r>
              <a:rPr lang="en-IN" dirty="0" err="1"/>
              <a:t>SameSiteMode.None</a:t>
            </a:r>
            <a:r>
              <a:rPr lang="en-IN" dirty="0"/>
              <a:t>;</a:t>
            </a:r>
          </a:p>
          <a:p>
            <a:r>
              <a:rPr lang="en-IN" dirty="0"/>
              <a:t>  });</a:t>
            </a:r>
          </a:p>
          <a:p>
            <a:r>
              <a:rPr lang="en-IN" dirty="0"/>
              <a:t>  // Add authentication services</a:t>
            </a:r>
          </a:p>
          <a:p>
            <a:r>
              <a:rPr lang="en-IN" dirty="0"/>
              <a:t>  </a:t>
            </a:r>
            <a:r>
              <a:rPr lang="en-IN" dirty="0" err="1"/>
              <a:t>services.AddAuthentication</a:t>
            </a:r>
            <a:r>
              <a:rPr lang="en-IN" dirty="0"/>
              <a:t>(options =&gt;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</a:t>
            </a:r>
            <a:r>
              <a:rPr lang="en-IN" dirty="0" err="1"/>
              <a:t>options.DefaultAuthenticateScheme</a:t>
            </a:r>
            <a:r>
              <a:rPr lang="en-IN" dirty="0"/>
              <a:t> = </a:t>
            </a:r>
            <a:r>
              <a:rPr lang="en-IN" dirty="0" err="1"/>
              <a:t>CookieAuthenticationDefaults.AuthenticationScheme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  <a:r>
              <a:rPr lang="en-IN" dirty="0" err="1"/>
              <a:t>options.DefaultSignInScheme</a:t>
            </a:r>
            <a:r>
              <a:rPr lang="en-IN" dirty="0"/>
              <a:t> = </a:t>
            </a:r>
            <a:r>
              <a:rPr lang="en-IN" dirty="0" err="1"/>
              <a:t>CookieAuthenticationDefaults.AuthenticationScheme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  <a:r>
              <a:rPr lang="en-IN" dirty="0" err="1"/>
              <a:t>options.DefaultChallengeScheme</a:t>
            </a:r>
            <a:r>
              <a:rPr lang="en-IN" dirty="0"/>
              <a:t> = </a:t>
            </a:r>
            <a:r>
              <a:rPr lang="en-IN" dirty="0" err="1"/>
              <a:t>CookieAuthenticationDefaults.AuthenticationScheme</a:t>
            </a:r>
            <a:r>
              <a:rPr lang="en-IN" dirty="0"/>
              <a:t>;</a:t>
            </a:r>
          </a:p>
          <a:p>
            <a:r>
              <a:rPr lang="en-IN" dirty="0"/>
              <a:t>  })</a:t>
            </a:r>
          </a:p>
        </p:txBody>
      </p:sp>
    </p:spTree>
    <p:extLst>
      <p:ext uri="{BB962C8B-B14F-4D97-AF65-F5344CB8AC3E}">
        <p14:creationId xmlns:p14="http://schemas.microsoft.com/office/powerpoint/2010/main" val="2174821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ACD130-5A5F-4AC7-8266-89ABC46D6454}"/>
              </a:ext>
            </a:extLst>
          </p:cNvPr>
          <p:cNvSpPr txBox="1"/>
          <p:nvPr/>
        </p:nvSpPr>
        <p:spPr>
          <a:xfrm>
            <a:off x="615203" y="369358"/>
            <a:ext cx="9201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Now, replace the definition of the </a:t>
            </a:r>
            <a:r>
              <a:rPr lang="en-US" dirty="0" err="1"/>
              <a:t>ConfigureServices</a:t>
            </a:r>
            <a:r>
              <a:rPr lang="en-US" dirty="0"/>
              <a:t>() method with the following code: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D8DC94-52A9-47EC-B675-724710C4EEC4}"/>
              </a:ext>
            </a:extLst>
          </p:cNvPr>
          <p:cNvSpPr txBox="1"/>
          <p:nvPr/>
        </p:nvSpPr>
        <p:spPr>
          <a:xfrm>
            <a:off x="550209" y="1166842"/>
            <a:ext cx="1102658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</a:t>
            </a:r>
            <a:r>
              <a:rPr lang="en-IN" dirty="0" err="1"/>
              <a:t>Startup.cs</a:t>
            </a:r>
            <a:endParaRPr lang="en-IN" dirty="0"/>
          </a:p>
          <a:p>
            <a:r>
              <a:rPr lang="en-US" dirty="0"/>
              <a:t>.</a:t>
            </a:r>
            <a:r>
              <a:rPr lang="en-US" dirty="0" err="1"/>
              <a:t>AddCookie</a:t>
            </a:r>
            <a:r>
              <a:rPr lang="en-US" dirty="0"/>
              <a:t>()</a:t>
            </a:r>
          </a:p>
          <a:p>
            <a:r>
              <a:rPr lang="en-US" dirty="0"/>
              <a:t>  .</a:t>
            </a:r>
            <a:r>
              <a:rPr lang="en-US" dirty="0" err="1"/>
              <a:t>AddOpenIdConnect</a:t>
            </a:r>
            <a:r>
              <a:rPr lang="en-US" dirty="0"/>
              <a:t>("Auth0", options =&gt;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// Set the authority to your Auth0 domain</a:t>
            </a:r>
          </a:p>
          <a:p>
            <a:r>
              <a:rPr lang="en-US" dirty="0"/>
              <a:t>    </a:t>
            </a:r>
            <a:r>
              <a:rPr lang="en-US" dirty="0" err="1"/>
              <a:t>options.Authority</a:t>
            </a:r>
            <a:r>
              <a:rPr lang="en-US" dirty="0"/>
              <a:t> = $"https://{Configuration["Auth0:Domain"]}";</a:t>
            </a:r>
          </a:p>
          <a:p>
            <a:r>
              <a:rPr lang="en-US" dirty="0"/>
              <a:t>    // Configure the Auth0 Client ID and Client Secret</a:t>
            </a:r>
          </a:p>
          <a:p>
            <a:r>
              <a:rPr lang="en-US" dirty="0"/>
              <a:t>    </a:t>
            </a:r>
            <a:r>
              <a:rPr lang="en-US" dirty="0" err="1"/>
              <a:t>options.ClientId</a:t>
            </a:r>
            <a:r>
              <a:rPr lang="en-US" dirty="0"/>
              <a:t> = Configuration["Auth0:ClientId"];</a:t>
            </a:r>
          </a:p>
          <a:p>
            <a:r>
              <a:rPr lang="en-US" dirty="0"/>
              <a:t>    </a:t>
            </a:r>
            <a:r>
              <a:rPr lang="en-US" dirty="0" err="1"/>
              <a:t>options.ClientSecret</a:t>
            </a:r>
            <a:r>
              <a:rPr lang="en-US" dirty="0"/>
              <a:t> = Configuration["Auth0:ClientSecret"];</a:t>
            </a:r>
          </a:p>
          <a:p>
            <a:r>
              <a:rPr lang="en-US" dirty="0"/>
              <a:t>    // Set response type to code</a:t>
            </a:r>
          </a:p>
          <a:p>
            <a:r>
              <a:rPr lang="en-US" dirty="0"/>
              <a:t>    </a:t>
            </a:r>
            <a:r>
              <a:rPr lang="en-US" dirty="0" err="1"/>
              <a:t>options.ResponseType</a:t>
            </a:r>
            <a:r>
              <a:rPr lang="en-US" dirty="0"/>
              <a:t> = "code";</a:t>
            </a:r>
          </a:p>
          <a:p>
            <a:r>
              <a:rPr lang="en-US" dirty="0"/>
              <a:t>    // Configure the scope</a:t>
            </a:r>
          </a:p>
          <a:p>
            <a:r>
              <a:rPr lang="en-US" dirty="0"/>
              <a:t>    </a:t>
            </a:r>
            <a:r>
              <a:rPr lang="en-US" dirty="0" err="1"/>
              <a:t>options.Scope.Clear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options.Scope.Add</a:t>
            </a:r>
            <a:r>
              <a:rPr lang="en-US" dirty="0"/>
              <a:t>("</a:t>
            </a:r>
            <a:r>
              <a:rPr lang="en-US" dirty="0" err="1"/>
              <a:t>openid</a:t>
            </a:r>
            <a:r>
              <a:rPr lang="en-US" dirty="0"/>
              <a:t>");</a:t>
            </a:r>
          </a:p>
          <a:p>
            <a:r>
              <a:rPr lang="en-US" dirty="0"/>
              <a:t>    // Set the callback path, so Auth0 will call back to http://localhost:3000/callback</a:t>
            </a:r>
          </a:p>
          <a:p>
            <a:r>
              <a:rPr lang="en-US" dirty="0"/>
              <a:t>    // Also ensure that you have added the URL as an Allowed Callback URL in your Auth0 dashboard</a:t>
            </a:r>
          </a:p>
          <a:p>
            <a:r>
              <a:rPr lang="en-US" dirty="0"/>
              <a:t>    </a:t>
            </a:r>
            <a:r>
              <a:rPr lang="en-US" dirty="0" err="1"/>
              <a:t>options.CallbackPath</a:t>
            </a:r>
            <a:r>
              <a:rPr lang="en-US" dirty="0"/>
              <a:t> = new </a:t>
            </a:r>
            <a:r>
              <a:rPr lang="en-US" dirty="0" err="1"/>
              <a:t>PathString</a:t>
            </a:r>
            <a:r>
              <a:rPr lang="en-US" dirty="0"/>
              <a:t>("/callback");</a:t>
            </a:r>
          </a:p>
          <a:p>
            <a:r>
              <a:rPr lang="en-US" dirty="0"/>
              <a:t>    // Configure the Claims Issuer to be Auth0</a:t>
            </a:r>
          </a:p>
          <a:p>
            <a:r>
              <a:rPr lang="en-US" dirty="0"/>
              <a:t>    </a:t>
            </a:r>
            <a:r>
              <a:rPr lang="en-US" dirty="0" err="1"/>
              <a:t>options.ClaimsIssuer</a:t>
            </a:r>
            <a:r>
              <a:rPr lang="en-US" dirty="0"/>
              <a:t> = "Auth0";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5183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ACD130-5A5F-4AC7-8266-89ABC46D6454}"/>
              </a:ext>
            </a:extLst>
          </p:cNvPr>
          <p:cNvSpPr txBox="1"/>
          <p:nvPr/>
        </p:nvSpPr>
        <p:spPr>
          <a:xfrm>
            <a:off x="615203" y="369358"/>
            <a:ext cx="9201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Now, replace the definition of the </a:t>
            </a:r>
            <a:r>
              <a:rPr lang="en-US" dirty="0" err="1"/>
              <a:t>ConfigureServices</a:t>
            </a:r>
            <a:r>
              <a:rPr lang="en-US" dirty="0"/>
              <a:t>() method with the following code: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D8DC94-52A9-47EC-B675-724710C4EEC4}"/>
              </a:ext>
            </a:extLst>
          </p:cNvPr>
          <p:cNvSpPr txBox="1"/>
          <p:nvPr/>
        </p:nvSpPr>
        <p:spPr>
          <a:xfrm>
            <a:off x="0" y="1166842"/>
            <a:ext cx="1230405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</a:t>
            </a:r>
            <a:r>
              <a:rPr lang="en-IN" dirty="0" err="1"/>
              <a:t>Startup.cs</a:t>
            </a:r>
            <a:endParaRPr lang="en-IN" dirty="0"/>
          </a:p>
          <a:p>
            <a:r>
              <a:rPr lang="en-IN" dirty="0" err="1"/>
              <a:t>options.Events</a:t>
            </a:r>
            <a:r>
              <a:rPr lang="en-IN" dirty="0"/>
              <a:t> = new </a:t>
            </a:r>
            <a:r>
              <a:rPr lang="en-IN" dirty="0" err="1"/>
              <a:t>OpenIdConnectEvents</a:t>
            </a:r>
            <a:endParaRPr lang="en-IN" dirty="0"/>
          </a:p>
          <a:p>
            <a:r>
              <a:rPr lang="en-IN" dirty="0"/>
              <a:t>    {      // handle the logout redirection</a:t>
            </a:r>
          </a:p>
          <a:p>
            <a:r>
              <a:rPr lang="en-IN" dirty="0"/>
              <a:t>      </a:t>
            </a:r>
            <a:r>
              <a:rPr lang="en-IN" dirty="0" err="1"/>
              <a:t>OnRedirectToIdentityProviderForSignOut</a:t>
            </a:r>
            <a:r>
              <a:rPr lang="en-IN" dirty="0"/>
              <a:t> = (context) =&gt;</a:t>
            </a:r>
          </a:p>
          <a:p>
            <a:r>
              <a:rPr lang="en-IN" dirty="0"/>
              <a:t>        {          var </a:t>
            </a:r>
            <a:r>
              <a:rPr lang="en-IN" dirty="0" err="1"/>
              <a:t>logoutUri</a:t>
            </a:r>
            <a:r>
              <a:rPr lang="en-IN" dirty="0"/>
              <a:t> = $"https://{Configuration["Auth0:Domain"]}/v2/</a:t>
            </a:r>
            <a:r>
              <a:rPr lang="en-IN" dirty="0" err="1"/>
              <a:t>logout?client_id</a:t>
            </a:r>
            <a:r>
              <a:rPr lang="en-IN" dirty="0"/>
              <a:t>={Configuration["Auth0:ClientId"]}";</a:t>
            </a:r>
          </a:p>
          <a:p>
            <a:r>
              <a:rPr lang="en-IN" dirty="0"/>
              <a:t>          var </a:t>
            </a:r>
            <a:r>
              <a:rPr lang="en-IN" dirty="0" err="1"/>
              <a:t>postLogoutUri</a:t>
            </a:r>
            <a:r>
              <a:rPr lang="en-IN" dirty="0"/>
              <a:t> = </a:t>
            </a:r>
            <a:r>
              <a:rPr lang="en-IN" dirty="0" err="1"/>
              <a:t>context.Properties.RedirectUri</a:t>
            </a:r>
            <a:r>
              <a:rPr lang="en-IN" dirty="0"/>
              <a:t>;</a:t>
            </a:r>
          </a:p>
          <a:p>
            <a:r>
              <a:rPr lang="en-IN" dirty="0"/>
              <a:t>          if (!</a:t>
            </a:r>
            <a:r>
              <a:rPr lang="en-IN" dirty="0" err="1"/>
              <a:t>string.IsNullOrEmpty</a:t>
            </a:r>
            <a:r>
              <a:rPr lang="en-IN" dirty="0"/>
              <a:t>(</a:t>
            </a:r>
            <a:r>
              <a:rPr lang="en-IN" dirty="0" err="1"/>
              <a:t>postLogoutUri</a:t>
            </a:r>
            <a:r>
              <a:rPr lang="en-IN" dirty="0"/>
              <a:t>))</a:t>
            </a:r>
          </a:p>
          <a:p>
            <a:r>
              <a:rPr lang="en-IN" dirty="0"/>
              <a:t>          {</a:t>
            </a:r>
          </a:p>
          <a:p>
            <a:r>
              <a:rPr lang="en-IN" dirty="0"/>
              <a:t>            if (</a:t>
            </a:r>
            <a:r>
              <a:rPr lang="en-IN" dirty="0" err="1"/>
              <a:t>postLogoutUri.StartsWith</a:t>
            </a:r>
            <a:r>
              <a:rPr lang="en-IN" dirty="0"/>
              <a:t>("/"))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var request = </a:t>
            </a:r>
            <a:r>
              <a:rPr lang="en-IN" dirty="0" err="1"/>
              <a:t>context.Request</a:t>
            </a:r>
            <a:r>
              <a:rPr lang="en-IN" dirty="0"/>
              <a:t>; // transform to absolute</a:t>
            </a:r>
          </a:p>
          <a:p>
            <a:r>
              <a:rPr lang="en-IN" dirty="0"/>
              <a:t>              </a:t>
            </a:r>
            <a:r>
              <a:rPr lang="en-IN" dirty="0" err="1"/>
              <a:t>postLogoutUri</a:t>
            </a:r>
            <a:r>
              <a:rPr lang="en-IN" dirty="0"/>
              <a:t> = </a:t>
            </a:r>
            <a:r>
              <a:rPr lang="en-IN" dirty="0" err="1"/>
              <a:t>request.Scheme</a:t>
            </a:r>
            <a:r>
              <a:rPr lang="en-IN" dirty="0"/>
              <a:t> + "://" + </a:t>
            </a:r>
            <a:r>
              <a:rPr lang="en-IN" dirty="0" err="1"/>
              <a:t>request.Host</a:t>
            </a:r>
            <a:r>
              <a:rPr lang="en-IN" dirty="0"/>
              <a:t> + </a:t>
            </a:r>
            <a:r>
              <a:rPr lang="en-IN" dirty="0" err="1"/>
              <a:t>request.PathBase</a:t>
            </a:r>
            <a:r>
              <a:rPr lang="en-IN" dirty="0"/>
              <a:t> + </a:t>
            </a:r>
            <a:r>
              <a:rPr lang="en-IN" dirty="0" err="1"/>
              <a:t>postLogoutUri</a:t>
            </a:r>
            <a:r>
              <a:rPr lang="en-IN" dirty="0"/>
              <a:t>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    </a:t>
            </a:r>
            <a:r>
              <a:rPr lang="en-IN" dirty="0" err="1"/>
              <a:t>logoutUri</a:t>
            </a:r>
            <a:r>
              <a:rPr lang="en-IN" dirty="0"/>
              <a:t> += $"&amp;</a:t>
            </a:r>
            <a:r>
              <a:rPr lang="en-IN" dirty="0" err="1"/>
              <a:t>returnTo</a:t>
            </a:r>
            <a:r>
              <a:rPr lang="en-IN" dirty="0"/>
              <a:t>={ </a:t>
            </a:r>
            <a:r>
              <a:rPr lang="en-IN" dirty="0" err="1"/>
              <a:t>Uri.EscapeDataString</a:t>
            </a:r>
            <a:r>
              <a:rPr lang="en-IN" dirty="0"/>
              <a:t>(</a:t>
            </a:r>
            <a:r>
              <a:rPr lang="en-IN" dirty="0" err="1"/>
              <a:t>postLogoutUri</a:t>
            </a:r>
            <a:r>
              <a:rPr lang="en-IN" dirty="0"/>
              <a:t>)}";	          }</a:t>
            </a:r>
          </a:p>
          <a:p>
            <a:r>
              <a:rPr lang="en-IN" dirty="0"/>
              <a:t>          </a:t>
            </a:r>
            <a:r>
              <a:rPr lang="en-IN" dirty="0" err="1"/>
              <a:t>context.Response.Redirect</a:t>
            </a:r>
            <a:r>
              <a:rPr lang="en-IN" dirty="0"/>
              <a:t>(</a:t>
            </a:r>
            <a:r>
              <a:rPr lang="en-IN" dirty="0" err="1"/>
              <a:t>logoutUri</a:t>
            </a:r>
            <a:r>
              <a:rPr lang="en-IN" dirty="0"/>
              <a:t>);</a:t>
            </a:r>
          </a:p>
          <a:p>
            <a:r>
              <a:rPr lang="en-IN" dirty="0"/>
              <a:t>          </a:t>
            </a:r>
            <a:r>
              <a:rPr lang="en-IN" dirty="0" err="1"/>
              <a:t>context.HandleResponse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/>
              <a:t>          return </a:t>
            </a:r>
            <a:r>
              <a:rPr lang="en-IN" dirty="0" err="1"/>
              <a:t>Task.CompletedTask</a:t>
            </a:r>
            <a:r>
              <a:rPr lang="en-IN" dirty="0"/>
              <a:t>;        } 	    };	  });	</a:t>
            </a:r>
          </a:p>
          <a:p>
            <a:r>
              <a:rPr lang="en-IN" dirty="0"/>
              <a:t>  </a:t>
            </a:r>
            <a:r>
              <a:rPr lang="en-IN" dirty="0" err="1"/>
              <a:t>services.AddHttpContextAccessor</a:t>
            </a:r>
            <a:r>
              <a:rPr lang="en-IN" dirty="0"/>
              <a:t>();	}</a:t>
            </a:r>
          </a:p>
        </p:txBody>
      </p:sp>
    </p:spTree>
    <p:extLst>
      <p:ext uri="{BB962C8B-B14F-4D97-AF65-F5344CB8AC3E}">
        <p14:creationId xmlns:p14="http://schemas.microsoft.com/office/powerpoint/2010/main" val="624071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B8FF1-B6BF-4734-941A-303BF158E930}"/>
              </a:ext>
            </a:extLst>
          </p:cNvPr>
          <p:cNvSpPr txBox="1"/>
          <p:nvPr/>
        </p:nvSpPr>
        <p:spPr>
          <a:xfrm>
            <a:off x="507626" y="127311"/>
            <a:ext cx="9322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Also, replace the Configure() method in the </a:t>
            </a:r>
            <a:r>
              <a:rPr lang="en-US" dirty="0" err="1"/>
              <a:t>Startup.cs</a:t>
            </a:r>
            <a:r>
              <a:rPr lang="en-US" dirty="0"/>
              <a:t> file with the following definition: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6A176-29AE-462A-A182-35D419C2D85B}"/>
              </a:ext>
            </a:extLst>
          </p:cNvPr>
          <p:cNvSpPr txBox="1"/>
          <p:nvPr/>
        </p:nvSpPr>
        <p:spPr>
          <a:xfrm>
            <a:off x="507626" y="773642"/>
            <a:ext cx="1010210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</a:t>
            </a:r>
            <a:r>
              <a:rPr lang="en-IN" dirty="0" err="1"/>
              <a:t>Startup.cs</a:t>
            </a:r>
            <a:endParaRPr lang="en-IN" dirty="0"/>
          </a:p>
          <a:p>
            <a:endParaRPr lang="en-IN" dirty="0"/>
          </a:p>
          <a:p>
            <a:r>
              <a:rPr lang="en-IN" dirty="0"/>
              <a:t>public void Configure(</a:t>
            </a:r>
            <a:r>
              <a:rPr lang="en-IN" dirty="0" err="1"/>
              <a:t>IApplicationBuilder</a:t>
            </a:r>
            <a:r>
              <a:rPr lang="en-IN" dirty="0"/>
              <a:t> app, </a:t>
            </a:r>
            <a:r>
              <a:rPr lang="en-IN" dirty="0" err="1"/>
              <a:t>IWebHostEnvironment</a:t>
            </a:r>
            <a:r>
              <a:rPr lang="en-IN" dirty="0"/>
              <a:t> env)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if (</a:t>
            </a:r>
            <a:r>
              <a:rPr lang="en-IN" dirty="0" err="1"/>
              <a:t>env.IsDevelopment</a:t>
            </a:r>
            <a:r>
              <a:rPr lang="en-IN" dirty="0"/>
              <a:t>())</a:t>
            </a:r>
          </a:p>
          <a:p>
            <a:r>
              <a:rPr lang="en-IN" dirty="0"/>
              <a:t>  {	    </a:t>
            </a:r>
            <a:r>
              <a:rPr lang="en-IN" dirty="0" err="1"/>
              <a:t>app.UseDeveloperExceptionPage</a:t>
            </a:r>
            <a:r>
              <a:rPr lang="en-IN" dirty="0"/>
              <a:t>();	  }</a:t>
            </a:r>
          </a:p>
          <a:p>
            <a:r>
              <a:rPr lang="en-IN" dirty="0"/>
              <a:t>  else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</a:t>
            </a:r>
            <a:r>
              <a:rPr lang="en-IN" dirty="0" err="1"/>
              <a:t>app.UseExceptionHandler</a:t>
            </a:r>
            <a:r>
              <a:rPr lang="en-IN" dirty="0"/>
              <a:t>("/Error");</a:t>
            </a:r>
          </a:p>
          <a:p>
            <a:r>
              <a:rPr lang="en-IN" dirty="0"/>
              <a:t>    </a:t>
            </a:r>
            <a:r>
              <a:rPr lang="en-IN" dirty="0" err="1"/>
              <a:t>app.UseHsts</a:t>
            </a:r>
            <a:r>
              <a:rPr lang="en-IN" dirty="0"/>
              <a:t>();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</a:t>
            </a:r>
            <a:r>
              <a:rPr lang="en-IN" dirty="0" err="1"/>
              <a:t>app.UseHttpsRedirection</a:t>
            </a:r>
            <a:r>
              <a:rPr lang="en-IN" dirty="0"/>
              <a:t>();</a:t>
            </a:r>
          </a:p>
          <a:p>
            <a:r>
              <a:rPr lang="en-IN" dirty="0"/>
              <a:t>  </a:t>
            </a:r>
            <a:r>
              <a:rPr lang="en-IN" dirty="0" err="1"/>
              <a:t>app.UseStaticFiles</a:t>
            </a:r>
            <a:r>
              <a:rPr lang="en-IN" dirty="0"/>
              <a:t>();</a:t>
            </a:r>
          </a:p>
          <a:p>
            <a:r>
              <a:rPr lang="en-IN" dirty="0"/>
              <a:t>  </a:t>
            </a:r>
            <a:r>
              <a:rPr lang="en-IN" dirty="0" err="1"/>
              <a:t>app.UseRouting</a:t>
            </a:r>
            <a:r>
              <a:rPr lang="en-IN" dirty="0"/>
              <a:t>();</a:t>
            </a:r>
          </a:p>
          <a:p>
            <a:r>
              <a:rPr lang="en-IN" dirty="0"/>
              <a:t>  </a:t>
            </a:r>
            <a:r>
              <a:rPr lang="en-IN" dirty="0" err="1"/>
              <a:t>app.UseCookiePolicy</a:t>
            </a:r>
            <a:r>
              <a:rPr lang="en-IN" dirty="0"/>
              <a:t>();</a:t>
            </a:r>
          </a:p>
          <a:p>
            <a:r>
              <a:rPr lang="en-IN" dirty="0"/>
              <a:t>  </a:t>
            </a:r>
            <a:r>
              <a:rPr lang="en-IN" dirty="0" err="1"/>
              <a:t>app.UseAuthentication</a:t>
            </a:r>
            <a:r>
              <a:rPr lang="en-IN" dirty="0"/>
              <a:t>();</a:t>
            </a:r>
          </a:p>
          <a:p>
            <a:r>
              <a:rPr lang="en-IN" dirty="0"/>
              <a:t>  </a:t>
            </a:r>
            <a:r>
              <a:rPr lang="en-IN" dirty="0" err="1"/>
              <a:t>app.UseAuthorization</a:t>
            </a:r>
            <a:r>
              <a:rPr lang="en-IN" dirty="0"/>
              <a:t>();</a:t>
            </a:r>
          </a:p>
          <a:p>
            <a:r>
              <a:rPr lang="en-IN" dirty="0"/>
              <a:t>  </a:t>
            </a:r>
            <a:r>
              <a:rPr lang="en-IN" dirty="0" err="1"/>
              <a:t>app.UseEndpoints</a:t>
            </a:r>
            <a:r>
              <a:rPr lang="en-IN" dirty="0"/>
              <a:t>(endpoints =&gt;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</a:t>
            </a:r>
            <a:r>
              <a:rPr lang="en-IN" dirty="0" err="1"/>
              <a:t>endpoints.MapBlazorHub</a:t>
            </a:r>
            <a:r>
              <a:rPr lang="en-IN" dirty="0"/>
              <a:t>();</a:t>
            </a:r>
          </a:p>
          <a:p>
            <a:r>
              <a:rPr lang="en-IN" dirty="0"/>
              <a:t>    </a:t>
            </a:r>
            <a:r>
              <a:rPr lang="en-IN" dirty="0" err="1"/>
              <a:t>endpoints.MapFallbackToPage</a:t>
            </a:r>
            <a:r>
              <a:rPr lang="en-IN" dirty="0"/>
              <a:t>("/_Host");</a:t>
            </a:r>
          </a:p>
          <a:p>
            <a:r>
              <a:rPr lang="en-IN" dirty="0"/>
              <a:t>  });	}</a:t>
            </a:r>
          </a:p>
        </p:txBody>
      </p:sp>
    </p:spTree>
    <p:extLst>
      <p:ext uri="{BB962C8B-B14F-4D97-AF65-F5344CB8AC3E}">
        <p14:creationId xmlns:p14="http://schemas.microsoft.com/office/powerpoint/2010/main" val="3935876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FFF5-6729-4D9A-950E-2246BC45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the server side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EE4C-4EBC-4464-81C6-0A4152CE8D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order to prevent unauthorized users from accessing the server-side functionalities of your application, you need to protect them. So, open the </a:t>
            </a:r>
            <a:r>
              <a:rPr lang="en-US" dirty="0" err="1"/>
              <a:t>Index.razor</a:t>
            </a:r>
            <a:r>
              <a:rPr lang="en-US" dirty="0"/>
              <a:t> file in the Pages folder and add the Authorize attribute as shown in the following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8A392-9B55-4F8B-BC87-C251345A5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// Pages/</a:t>
            </a:r>
            <a:r>
              <a:rPr lang="en-US" dirty="0" err="1"/>
              <a:t>Index.razor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@page "/"</a:t>
            </a:r>
          </a:p>
          <a:p>
            <a:pPr marL="0" indent="0">
              <a:buNone/>
            </a:pPr>
            <a:r>
              <a:rPr lang="en-US" dirty="0"/>
              <a:t>@attribute [Authorize]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&lt;h1&gt;Hello, world!&lt;/h1&gt;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Welcome to your new app.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42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6EB0A0-D910-4B6F-BC3F-E7716FE1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login and logout endpoints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8623D-BF84-4175-85F3-765CC2FDB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said before, in the </a:t>
            </a:r>
            <a:r>
              <a:rPr lang="en-US" dirty="0" err="1"/>
              <a:t>Blazor</a:t>
            </a:r>
            <a:r>
              <a:rPr lang="en-US" dirty="0"/>
              <a:t> Server hosting model, the communication between the client side and the server side does not occur over HTTP, but through </a:t>
            </a:r>
            <a:r>
              <a:rPr lang="en-US" dirty="0" err="1"/>
              <a:t>SignalR</a:t>
            </a:r>
            <a:r>
              <a:rPr lang="en-US" dirty="0"/>
              <a:t>. </a:t>
            </a:r>
          </a:p>
          <a:p>
            <a:r>
              <a:rPr lang="en-US" dirty="0"/>
              <a:t>Since Auth0 uses standard protocols like OpenID and OAuth that rely on HTTP, you need to provide a way to bring those protocols on </a:t>
            </a:r>
            <a:r>
              <a:rPr lang="en-US" dirty="0" err="1"/>
              <a:t>Blazor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To solve this issue, you are going to create two endpoints, /login and /logout, that redirect requests for login and for logout to Auth0.</a:t>
            </a:r>
          </a:p>
          <a:p>
            <a:r>
              <a:rPr lang="en-US" dirty="0"/>
              <a:t> Two standard Razor pages respond behind these endpoints.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650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1DB6-A371-4751-B267-9CF6F0E3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Login.razor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5D29-B853-477C-96F8-5BFBBD2A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So, add the Login razor page to the project</a:t>
            </a:r>
          </a:p>
          <a:p>
            <a:r>
              <a:rPr lang="en-US" dirty="0"/>
              <a:t>This command creates two files in the Pages folder: </a:t>
            </a:r>
            <a:r>
              <a:rPr lang="en-US" dirty="0" err="1"/>
              <a:t>Login.cshtml</a:t>
            </a:r>
            <a:r>
              <a:rPr lang="en-US" dirty="0"/>
              <a:t> and </a:t>
            </a:r>
            <a:r>
              <a:rPr lang="en-US" dirty="0" err="1"/>
              <a:t>Login.cshtml.cs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Open the </a:t>
            </a:r>
            <a:r>
              <a:rPr lang="en-US" dirty="0" err="1"/>
              <a:t>Login.cshtml.cs</a:t>
            </a:r>
            <a:r>
              <a:rPr lang="en-US" dirty="0"/>
              <a:t> file in the Pages folder and replace its content with the following:</a:t>
            </a:r>
          </a:p>
          <a:p>
            <a:r>
              <a:rPr lang="en-US" dirty="0"/>
              <a:t> code starts the challenge for the Auth0 authentication scheme you defined in the Startup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22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F7AC-38BE-4C6D-9CCD-7226AAA3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in </a:t>
            </a:r>
            <a:r>
              <a:rPr lang="en-US" dirty="0" err="1"/>
              <a:t>Blazor</a:t>
            </a:r>
            <a:r>
              <a:rPr lang="en-US" dirty="0"/>
              <a:t> Server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7704-6FA9-4AA7-9205-7789A8065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server is a stateful service.</a:t>
            </a:r>
          </a:p>
          <a:p>
            <a:r>
              <a:rPr lang="en-US" dirty="0"/>
              <a:t> In normal operation, the </a:t>
            </a:r>
            <a:r>
              <a:rPr lang="en-US" dirty="0" err="1"/>
              <a:t>Blazor</a:t>
            </a:r>
            <a:r>
              <a:rPr lang="en-US" dirty="0"/>
              <a:t> server application running on the server maintains a </a:t>
            </a:r>
            <a:r>
              <a:rPr lang="en-US" dirty="0" err="1"/>
              <a:t>SignalR</a:t>
            </a:r>
            <a:r>
              <a:rPr lang="en-US" dirty="0"/>
              <a:t> connection to the user's browser, and sends diff updates to the browser. </a:t>
            </a:r>
          </a:p>
          <a:p>
            <a:r>
              <a:rPr lang="en-US" dirty="0"/>
              <a:t>However, authentication for </a:t>
            </a:r>
            <a:r>
              <a:rPr lang="en-US" dirty="0" err="1"/>
              <a:t>SignalR</a:t>
            </a:r>
            <a:r>
              <a:rPr lang="en-US" dirty="0"/>
              <a:t> occurs when the connection is established, so you typically need to perform your authentication outside of the normal </a:t>
            </a:r>
            <a:r>
              <a:rPr lang="en-US" dirty="0" err="1"/>
              <a:t>Blazor</a:t>
            </a:r>
            <a:r>
              <a:rPr lang="en-US" dirty="0"/>
              <a:t> Server workflow.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782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C25971-3168-45D6-9FBC-07424276C29E}"/>
              </a:ext>
            </a:extLst>
          </p:cNvPr>
          <p:cNvSpPr txBox="1"/>
          <p:nvPr/>
        </p:nvSpPr>
        <p:spPr>
          <a:xfrm>
            <a:off x="1089212" y="606121"/>
            <a:ext cx="1031389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Pages/</a:t>
            </a:r>
            <a:r>
              <a:rPr lang="en-IN" dirty="0" err="1"/>
              <a:t>Login.cshtml.cs</a:t>
            </a:r>
            <a:endParaRPr lang="en-IN" dirty="0"/>
          </a:p>
          <a:p>
            <a:endParaRPr lang="en-IN" dirty="0"/>
          </a:p>
          <a:p>
            <a:r>
              <a:rPr lang="en-IN" dirty="0"/>
              <a:t>using </a:t>
            </a:r>
            <a:r>
              <a:rPr lang="en-IN" dirty="0" err="1"/>
              <a:t>System.Threading.Tasks</a:t>
            </a:r>
            <a:r>
              <a:rPr lang="en-IN" dirty="0"/>
              <a:t>;</a:t>
            </a:r>
          </a:p>
          <a:p>
            <a:r>
              <a:rPr lang="en-IN" dirty="0"/>
              <a:t>using </a:t>
            </a:r>
            <a:r>
              <a:rPr lang="en-IN" dirty="0" err="1"/>
              <a:t>Microsoft.AspNetCore.Authentication</a:t>
            </a:r>
            <a:r>
              <a:rPr lang="en-IN" dirty="0"/>
              <a:t>;</a:t>
            </a:r>
          </a:p>
          <a:p>
            <a:r>
              <a:rPr lang="en-IN" dirty="0"/>
              <a:t>using </a:t>
            </a:r>
            <a:r>
              <a:rPr lang="en-IN" dirty="0" err="1"/>
              <a:t>Microsoft.AspNetCore.Mvc.RazorPages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namespace </a:t>
            </a:r>
            <a:r>
              <a:rPr lang="en-IN" dirty="0" err="1"/>
              <a:t>QuizManager.Pages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public class </a:t>
            </a:r>
            <a:r>
              <a:rPr lang="en-IN" dirty="0" err="1"/>
              <a:t>LoginModel</a:t>
            </a:r>
            <a:r>
              <a:rPr lang="en-IN" dirty="0"/>
              <a:t> : </a:t>
            </a:r>
            <a:r>
              <a:rPr lang="en-IN" dirty="0" err="1"/>
              <a:t>PageModel</a:t>
            </a:r>
            <a:endParaRPr lang="en-IN" dirty="0"/>
          </a:p>
          <a:p>
            <a:r>
              <a:rPr lang="en-IN" dirty="0"/>
              <a:t>    {</a:t>
            </a:r>
          </a:p>
          <a:p>
            <a:r>
              <a:rPr lang="en-IN" dirty="0"/>
              <a:t>        public async Task </a:t>
            </a:r>
            <a:r>
              <a:rPr lang="en-IN" dirty="0" err="1"/>
              <a:t>OnGet</a:t>
            </a:r>
            <a:r>
              <a:rPr lang="en-IN" dirty="0"/>
              <a:t>(string </a:t>
            </a:r>
            <a:r>
              <a:rPr lang="en-IN" dirty="0" err="1"/>
              <a:t>redirectUri</a:t>
            </a:r>
            <a:r>
              <a:rPr lang="en-IN" dirty="0"/>
              <a:t>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await </a:t>
            </a:r>
            <a:r>
              <a:rPr lang="en-IN" dirty="0" err="1"/>
              <a:t>HttpContext.ChallengeAsync</a:t>
            </a:r>
            <a:r>
              <a:rPr lang="en-IN" dirty="0"/>
              <a:t>("Auth0", new </a:t>
            </a:r>
            <a:r>
              <a:rPr lang="en-IN" dirty="0" err="1"/>
              <a:t>AuthenticationProperties</a:t>
            </a:r>
            <a:endParaRPr lang="en-IN" dirty="0"/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</a:t>
            </a:r>
            <a:r>
              <a:rPr lang="en-IN" dirty="0" err="1"/>
              <a:t>RedirectUri</a:t>
            </a:r>
            <a:r>
              <a:rPr lang="en-IN" dirty="0"/>
              <a:t> = </a:t>
            </a:r>
            <a:r>
              <a:rPr lang="en-IN" dirty="0" err="1"/>
              <a:t>redirectUri</a:t>
            </a:r>
            <a:endParaRPr lang="en-IN" dirty="0"/>
          </a:p>
          <a:p>
            <a:r>
              <a:rPr lang="en-IN" dirty="0"/>
              <a:t>            });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1036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9633-6B3A-44F2-A33B-767096C5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Logout.razor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44E9-E412-4404-8A74-653DF0C1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Logout page</a:t>
            </a:r>
          </a:p>
          <a:p>
            <a:r>
              <a:rPr lang="en-US" dirty="0"/>
              <a:t>Similarly to the previous case, you will get two new files in the Pages folder: </a:t>
            </a:r>
            <a:r>
              <a:rPr lang="en-US" dirty="0" err="1"/>
              <a:t>Logout.cshtml</a:t>
            </a:r>
            <a:r>
              <a:rPr lang="en-US" dirty="0"/>
              <a:t> and </a:t>
            </a:r>
            <a:r>
              <a:rPr lang="en-US" dirty="0" err="1"/>
              <a:t>Logout.cshtml.cs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Replace the content of the </a:t>
            </a:r>
            <a:r>
              <a:rPr lang="en-US" dirty="0" err="1"/>
              <a:t>Logout.cshtml.cs</a:t>
            </a:r>
            <a:r>
              <a:rPr lang="en-US" dirty="0"/>
              <a:t> file with the following code:</a:t>
            </a:r>
          </a:p>
          <a:p>
            <a:r>
              <a:rPr lang="en-US" dirty="0"/>
              <a:t>code closes the user's session on Auth0.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423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FF137A-1FCE-4B56-AE1E-1BCD2985B550}"/>
              </a:ext>
            </a:extLst>
          </p:cNvPr>
          <p:cNvSpPr txBox="1"/>
          <p:nvPr/>
        </p:nvSpPr>
        <p:spPr>
          <a:xfrm>
            <a:off x="1196788" y="467621"/>
            <a:ext cx="1032734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Pages/</a:t>
            </a:r>
            <a:r>
              <a:rPr lang="en-IN" dirty="0" err="1"/>
              <a:t>Logout.cshtml.cs</a:t>
            </a:r>
            <a:endParaRPr lang="en-IN" dirty="0"/>
          </a:p>
          <a:p>
            <a:endParaRPr lang="en-IN" dirty="0"/>
          </a:p>
          <a:p>
            <a:r>
              <a:rPr lang="en-IN" dirty="0"/>
              <a:t>using </a:t>
            </a:r>
            <a:r>
              <a:rPr lang="en-IN" dirty="0" err="1"/>
              <a:t>System.Threading.Tasks</a:t>
            </a:r>
            <a:r>
              <a:rPr lang="en-IN" dirty="0"/>
              <a:t>;</a:t>
            </a:r>
          </a:p>
          <a:p>
            <a:r>
              <a:rPr lang="en-IN" dirty="0"/>
              <a:t>using </a:t>
            </a:r>
            <a:r>
              <a:rPr lang="en-IN" dirty="0" err="1"/>
              <a:t>Microsoft.AspNetCore.Authentication</a:t>
            </a:r>
            <a:r>
              <a:rPr lang="en-IN" dirty="0"/>
              <a:t>;</a:t>
            </a:r>
          </a:p>
          <a:p>
            <a:r>
              <a:rPr lang="en-IN" dirty="0"/>
              <a:t>using </a:t>
            </a:r>
            <a:r>
              <a:rPr lang="en-IN" dirty="0" err="1"/>
              <a:t>Microsoft.AspNetCore.Authentication.Cookies</a:t>
            </a:r>
            <a:r>
              <a:rPr lang="en-IN" dirty="0"/>
              <a:t>;</a:t>
            </a:r>
          </a:p>
          <a:p>
            <a:r>
              <a:rPr lang="en-IN" dirty="0"/>
              <a:t>using </a:t>
            </a:r>
            <a:r>
              <a:rPr lang="en-IN" dirty="0" err="1"/>
              <a:t>Microsoft.AspNetCore.Mvc.RazorPages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namespace </a:t>
            </a:r>
            <a:r>
              <a:rPr lang="en-IN" dirty="0" err="1"/>
              <a:t>QuizManager.Pages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public class </a:t>
            </a:r>
            <a:r>
              <a:rPr lang="en-IN" dirty="0" err="1"/>
              <a:t>LogoutModel</a:t>
            </a:r>
            <a:r>
              <a:rPr lang="en-IN" dirty="0"/>
              <a:t> : </a:t>
            </a:r>
            <a:r>
              <a:rPr lang="en-IN" dirty="0" err="1"/>
              <a:t>PageModel</a:t>
            </a:r>
            <a:endParaRPr lang="en-IN" dirty="0"/>
          </a:p>
          <a:p>
            <a:r>
              <a:rPr lang="en-IN" dirty="0"/>
              <a:t>    {</a:t>
            </a:r>
          </a:p>
          <a:p>
            <a:r>
              <a:rPr lang="en-IN" dirty="0"/>
              <a:t>        public async Task </a:t>
            </a:r>
            <a:r>
              <a:rPr lang="en-IN" dirty="0" err="1"/>
              <a:t>OnGet</a:t>
            </a:r>
            <a:r>
              <a:rPr lang="en-IN" dirty="0"/>
              <a:t>()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await </a:t>
            </a:r>
            <a:r>
              <a:rPr lang="en-IN" dirty="0" err="1"/>
              <a:t>HttpContext.SignOutAsync</a:t>
            </a:r>
            <a:r>
              <a:rPr lang="en-IN" dirty="0"/>
              <a:t>("Auth0", new </a:t>
            </a:r>
            <a:r>
              <a:rPr lang="en-IN" dirty="0" err="1"/>
              <a:t>AuthenticationProperties</a:t>
            </a:r>
            <a:r>
              <a:rPr lang="en-IN" dirty="0"/>
              <a:t> { </a:t>
            </a:r>
            <a:r>
              <a:rPr lang="en-IN" dirty="0" err="1"/>
              <a:t>RedirectUri</a:t>
            </a:r>
            <a:r>
              <a:rPr lang="en-IN" dirty="0"/>
              <a:t> = "/" });</a:t>
            </a:r>
          </a:p>
          <a:p>
            <a:r>
              <a:rPr lang="en-IN" dirty="0"/>
              <a:t>            await </a:t>
            </a:r>
            <a:r>
              <a:rPr lang="en-IN" dirty="0" err="1"/>
              <a:t>HttpContext.SignOutAsync</a:t>
            </a:r>
            <a:r>
              <a:rPr lang="en-IN" dirty="0"/>
              <a:t>(</a:t>
            </a:r>
            <a:r>
              <a:rPr lang="en-IN" dirty="0" err="1"/>
              <a:t>CookieAuthenticationDefaults.AuthenticationScheme</a:t>
            </a:r>
            <a:r>
              <a:rPr lang="en-IN" dirty="0"/>
              <a:t>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0184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092DD2-55FF-4764-B1F8-8C1A576DFF24}"/>
              </a:ext>
            </a:extLst>
          </p:cNvPr>
          <p:cNvSpPr txBox="1"/>
          <p:nvPr/>
        </p:nvSpPr>
        <p:spPr>
          <a:xfrm>
            <a:off x="830356" y="540140"/>
            <a:ext cx="93356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Open the </a:t>
            </a:r>
            <a:r>
              <a:rPr lang="en-US" dirty="0" err="1"/>
              <a:t>App.razor</a:t>
            </a:r>
            <a:r>
              <a:rPr lang="en-US" dirty="0"/>
              <a:t> file in the root folder of the project and replace its content with the following markup: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DCAED8-A291-4D7D-B8E7-B7A812B87A2E}"/>
              </a:ext>
            </a:extLst>
          </p:cNvPr>
          <p:cNvSpPr txBox="1"/>
          <p:nvPr/>
        </p:nvSpPr>
        <p:spPr>
          <a:xfrm>
            <a:off x="830356" y="1186471"/>
            <a:ext cx="10747562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App.razor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CascadingAuthenticationState</a:t>
            </a:r>
            <a:r>
              <a:rPr lang="en-US" dirty="0"/>
              <a:t>&gt;</a:t>
            </a:r>
          </a:p>
          <a:p>
            <a:r>
              <a:rPr lang="en-US" dirty="0"/>
              <a:t>  &lt;Router </a:t>
            </a:r>
            <a:r>
              <a:rPr lang="en-US" dirty="0" err="1"/>
              <a:t>AppAssembly</a:t>
            </a:r>
            <a:r>
              <a:rPr lang="en-US" dirty="0"/>
              <a:t>="@</a:t>
            </a:r>
            <a:r>
              <a:rPr lang="en-US" dirty="0" err="1"/>
              <a:t>typeof</a:t>
            </a:r>
            <a:r>
              <a:rPr lang="en-US" dirty="0"/>
              <a:t>(Program).Assembly"&gt;</a:t>
            </a:r>
          </a:p>
          <a:p>
            <a:r>
              <a:rPr lang="en-US" dirty="0"/>
              <a:t>      &lt;Found Context="</a:t>
            </a:r>
            <a:r>
              <a:rPr lang="en-US" dirty="0" err="1"/>
              <a:t>routeData</a:t>
            </a:r>
            <a:r>
              <a:rPr lang="en-US" dirty="0"/>
              <a:t>"&gt;</a:t>
            </a:r>
          </a:p>
          <a:p>
            <a:r>
              <a:rPr lang="en-US" dirty="0"/>
              <a:t>          &lt;</a:t>
            </a:r>
            <a:r>
              <a:rPr lang="en-US" dirty="0" err="1"/>
              <a:t>AuthorizeRouteView</a:t>
            </a:r>
            <a:r>
              <a:rPr lang="en-US" dirty="0"/>
              <a:t> </a:t>
            </a:r>
            <a:r>
              <a:rPr lang="en-US" dirty="0" err="1"/>
              <a:t>RouteData</a:t>
            </a:r>
            <a:r>
              <a:rPr lang="en-US" dirty="0"/>
              <a:t>="@</a:t>
            </a:r>
            <a:r>
              <a:rPr lang="en-US" dirty="0" err="1"/>
              <a:t>routeData</a:t>
            </a:r>
            <a:r>
              <a:rPr lang="en-US" dirty="0"/>
              <a:t>" </a:t>
            </a:r>
            <a:r>
              <a:rPr lang="en-US" dirty="0" err="1"/>
              <a:t>DefaultLayout</a:t>
            </a:r>
            <a:r>
              <a:rPr lang="en-US" dirty="0"/>
              <a:t>="@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MainLayout</a:t>
            </a:r>
            <a:r>
              <a:rPr lang="en-US" dirty="0"/>
              <a:t>)"&gt;</a:t>
            </a:r>
          </a:p>
          <a:p>
            <a:r>
              <a:rPr lang="en-US" dirty="0"/>
              <a:t>              &lt;Authorizing&gt;</a:t>
            </a:r>
          </a:p>
          <a:p>
            <a:r>
              <a:rPr lang="en-US" dirty="0"/>
              <a:t>                  &lt;p&gt;Determining session state, please wait...&lt;/p&gt;</a:t>
            </a:r>
          </a:p>
          <a:p>
            <a:r>
              <a:rPr lang="en-US" dirty="0"/>
              <a:t>              &lt;/Authorizing&gt;</a:t>
            </a:r>
          </a:p>
          <a:p>
            <a:r>
              <a:rPr lang="en-US" dirty="0"/>
              <a:t>              &lt;</a:t>
            </a:r>
            <a:r>
              <a:rPr lang="en-US" dirty="0" err="1"/>
              <a:t>NotAuthorized</a:t>
            </a:r>
            <a:r>
              <a:rPr lang="en-US" dirty="0"/>
              <a:t>&gt;</a:t>
            </a:r>
          </a:p>
          <a:p>
            <a:r>
              <a:rPr lang="en-US" dirty="0"/>
              <a:t>                  &lt;h1&gt;Sorry&lt;/h1&gt;</a:t>
            </a:r>
          </a:p>
          <a:p>
            <a:r>
              <a:rPr lang="en-US" dirty="0"/>
              <a:t>                  &lt;p&gt;You're not authorized to reach this page. You need to log in.&lt;/p&gt;</a:t>
            </a:r>
          </a:p>
          <a:p>
            <a:r>
              <a:rPr lang="en-US" dirty="0"/>
              <a:t>              &lt;/</a:t>
            </a:r>
            <a:r>
              <a:rPr lang="en-US" dirty="0" err="1"/>
              <a:t>NotAuthorized</a:t>
            </a:r>
            <a:r>
              <a:rPr lang="en-US" dirty="0"/>
              <a:t>&gt;</a:t>
            </a:r>
          </a:p>
          <a:p>
            <a:r>
              <a:rPr lang="en-US" dirty="0"/>
              <a:t>          &lt;/</a:t>
            </a:r>
            <a:r>
              <a:rPr lang="en-US" dirty="0" err="1"/>
              <a:t>AuthorizeRouteView</a:t>
            </a:r>
            <a:r>
              <a:rPr lang="en-US" dirty="0"/>
              <a:t>&gt;</a:t>
            </a:r>
          </a:p>
          <a:p>
            <a:r>
              <a:rPr lang="en-US" dirty="0"/>
              <a:t>      &lt;/Found&gt;</a:t>
            </a:r>
          </a:p>
          <a:p>
            <a:r>
              <a:rPr lang="en-US" dirty="0"/>
              <a:t>      &lt;</a:t>
            </a:r>
            <a:r>
              <a:rPr lang="en-US" dirty="0" err="1"/>
              <a:t>NotFound</a:t>
            </a:r>
            <a:r>
              <a:rPr lang="en-US" dirty="0"/>
              <a:t>&gt;        </a:t>
            </a:r>
          </a:p>
          <a:p>
            <a:r>
              <a:rPr lang="en-US" dirty="0"/>
              <a:t>          &lt;p&gt;Sorry, there's nothing at this address.&lt;/p&gt;        </a:t>
            </a:r>
          </a:p>
          <a:p>
            <a:r>
              <a:rPr lang="en-US" dirty="0"/>
              <a:t>      &lt;/</a:t>
            </a:r>
            <a:r>
              <a:rPr lang="en-US" dirty="0" err="1"/>
              <a:t>NotFound</a:t>
            </a:r>
            <a:r>
              <a:rPr lang="en-US" dirty="0"/>
              <a:t>&gt;</a:t>
            </a:r>
          </a:p>
          <a:p>
            <a:r>
              <a:rPr lang="en-US" dirty="0"/>
              <a:t>  &lt;/Router&gt;</a:t>
            </a:r>
          </a:p>
          <a:p>
            <a:r>
              <a:rPr lang="en-US" dirty="0"/>
              <a:t>&lt;/</a:t>
            </a:r>
            <a:r>
              <a:rPr lang="en-US" dirty="0" err="1"/>
              <a:t>CascadingAuthenticationState</a:t>
            </a:r>
            <a:r>
              <a:rPr lang="en-US" dirty="0"/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0644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877C34-50B1-44BB-A0EC-B39D8A81EF03}"/>
              </a:ext>
            </a:extLst>
          </p:cNvPr>
          <p:cNvSpPr txBox="1"/>
          <p:nvPr/>
        </p:nvSpPr>
        <p:spPr>
          <a:xfrm>
            <a:off x="1021976" y="779929"/>
            <a:ext cx="962809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a razor component by adding an </a:t>
            </a:r>
            <a:r>
              <a:rPr lang="en-US" dirty="0" err="1"/>
              <a:t>AccessControl.razor</a:t>
            </a:r>
            <a:r>
              <a:rPr lang="en-US" dirty="0"/>
              <a:t> file in the Shared folder with the following content:</a:t>
            </a:r>
          </a:p>
          <a:p>
            <a:endParaRPr lang="en-US" dirty="0"/>
          </a:p>
          <a:p>
            <a:r>
              <a:rPr lang="en-US" dirty="0"/>
              <a:t>// Shared/</a:t>
            </a:r>
            <a:r>
              <a:rPr lang="en-US" dirty="0" err="1"/>
              <a:t>AccessControl.razor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AuthorizeView</a:t>
            </a:r>
            <a:r>
              <a:rPr lang="en-US" dirty="0"/>
              <a:t>&gt;</a:t>
            </a:r>
          </a:p>
          <a:p>
            <a:r>
              <a:rPr lang="en-US" dirty="0"/>
              <a:t>    &lt;Authorized&gt;        </a:t>
            </a:r>
          </a:p>
          <a:p>
            <a:r>
              <a:rPr lang="en-US" dirty="0"/>
              <a:t>        &lt;a </a:t>
            </a:r>
            <a:r>
              <a:rPr lang="en-US" dirty="0" err="1"/>
              <a:t>href</a:t>
            </a:r>
            <a:r>
              <a:rPr lang="en-US" dirty="0"/>
              <a:t>="logout"&gt;Log out&lt;/a&gt;</a:t>
            </a:r>
          </a:p>
          <a:p>
            <a:r>
              <a:rPr lang="en-US" dirty="0"/>
              <a:t>    &lt;/Authorized&gt;</a:t>
            </a:r>
          </a:p>
          <a:p>
            <a:r>
              <a:rPr lang="en-US" dirty="0"/>
              <a:t>    &lt;</a:t>
            </a:r>
            <a:r>
              <a:rPr lang="en-US" dirty="0" err="1"/>
              <a:t>NotAuthorized</a:t>
            </a:r>
            <a:r>
              <a:rPr lang="en-US" dirty="0"/>
              <a:t>&gt;</a:t>
            </a:r>
          </a:p>
          <a:p>
            <a:r>
              <a:rPr lang="en-US" dirty="0"/>
              <a:t>        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login?redirectUri</a:t>
            </a:r>
            <a:r>
              <a:rPr lang="en-US" dirty="0"/>
              <a:t>=/"&gt;Log in&lt;/a&gt;</a:t>
            </a:r>
          </a:p>
          <a:p>
            <a:r>
              <a:rPr lang="en-US" dirty="0"/>
              <a:t>    &lt;/</a:t>
            </a:r>
            <a:r>
              <a:rPr lang="en-US" dirty="0" err="1"/>
              <a:t>NotAuthorized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AuthorizeView</a:t>
            </a:r>
            <a:r>
              <a:rPr lang="en-US" dirty="0"/>
              <a:t>&gt;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4C038-DFA4-4C1E-84F7-972F0B3CF437}"/>
              </a:ext>
            </a:extLst>
          </p:cNvPr>
          <p:cNvSpPr txBox="1"/>
          <p:nvPr/>
        </p:nvSpPr>
        <p:spPr>
          <a:xfrm>
            <a:off x="1139638" y="4638826"/>
            <a:ext cx="101424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component uses the Authorized component to let the authorized users see the Log out link and the </a:t>
            </a:r>
            <a:r>
              <a:rPr lang="en-US" dirty="0" err="1"/>
              <a:t>NotAuthorized</a:t>
            </a:r>
            <a:r>
              <a:rPr lang="en-US" dirty="0"/>
              <a:t> component to let the unauthorized users access the Log in link. </a:t>
            </a:r>
          </a:p>
          <a:p>
            <a:r>
              <a:rPr lang="en-US" dirty="0"/>
              <a:t>Both links point to the endpoints you created before.</a:t>
            </a:r>
          </a:p>
          <a:p>
            <a:r>
              <a:rPr lang="en-US" dirty="0"/>
              <a:t> In particular, the Log in link specifies the home page as the URI where to redirect users after authentication.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823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1020CD-BDA2-498A-959D-493844E20667}"/>
              </a:ext>
            </a:extLst>
          </p:cNvPr>
          <p:cNvSpPr txBox="1"/>
          <p:nvPr/>
        </p:nvSpPr>
        <p:spPr>
          <a:xfrm>
            <a:off x="360829" y="197346"/>
            <a:ext cx="11470342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final step is to put this component in the top bar of your </a:t>
            </a:r>
            <a:r>
              <a:rPr lang="en-US" dirty="0" err="1"/>
              <a:t>Blazor</a:t>
            </a:r>
            <a:r>
              <a:rPr lang="en-US" dirty="0"/>
              <a:t> application. So, replace the content of the </a:t>
            </a:r>
            <a:r>
              <a:rPr lang="en-US" dirty="0" err="1"/>
              <a:t>MainLayout.razor</a:t>
            </a:r>
            <a:r>
              <a:rPr lang="en-US" dirty="0"/>
              <a:t> file with the following content:</a:t>
            </a:r>
          </a:p>
          <a:p>
            <a:endParaRPr lang="en-US" dirty="0"/>
          </a:p>
          <a:p>
            <a:r>
              <a:rPr lang="en-US" dirty="0"/>
              <a:t>// Shared/</a:t>
            </a:r>
            <a:r>
              <a:rPr lang="en-US" dirty="0" err="1"/>
              <a:t>MainLayout.razor</a:t>
            </a:r>
            <a:endParaRPr lang="en-US" dirty="0"/>
          </a:p>
          <a:p>
            <a:endParaRPr lang="en-US" dirty="0"/>
          </a:p>
          <a:p>
            <a:r>
              <a:rPr lang="en-US" dirty="0"/>
              <a:t>@inherits </a:t>
            </a:r>
            <a:r>
              <a:rPr lang="en-US" dirty="0" err="1"/>
              <a:t>LayoutComponentBase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&lt;div class="page"&gt;</a:t>
            </a:r>
          </a:p>
          <a:p>
            <a:r>
              <a:rPr lang="en-US" dirty="0"/>
              <a:t>    &lt;div class="sidebar"&gt;</a:t>
            </a:r>
          </a:p>
          <a:p>
            <a:r>
              <a:rPr lang="en-US" dirty="0"/>
              <a:t>        &lt;</a:t>
            </a:r>
            <a:r>
              <a:rPr lang="en-US" dirty="0" err="1"/>
              <a:t>NavMenu</a:t>
            </a:r>
            <a:r>
              <a:rPr lang="en-US" dirty="0"/>
              <a:t> /&gt;</a:t>
            </a:r>
          </a:p>
          <a:p>
            <a:r>
              <a:rPr lang="en-US" dirty="0"/>
              <a:t>    &lt;/div&gt;</a:t>
            </a:r>
          </a:p>
          <a:p>
            <a:endParaRPr lang="en-US" dirty="0"/>
          </a:p>
          <a:p>
            <a:r>
              <a:rPr lang="en-US" dirty="0"/>
              <a:t>    &lt;div class="main"&gt;</a:t>
            </a:r>
          </a:p>
          <a:p>
            <a:r>
              <a:rPr lang="en-US" dirty="0"/>
              <a:t>        &lt;div class="top-row px-4"&gt;</a:t>
            </a:r>
          </a:p>
          <a:p>
            <a:r>
              <a:rPr lang="en-US" dirty="0"/>
              <a:t>             &lt;</a:t>
            </a:r>
            <a:r>
              <a:rPr lang="en-US" dirty="0" err="1"/>
              <a:t>AccessControl</a:t>
            </a:r>
            <a:r>
              <a:rPr lang="en-US" dirty="0"/>
              <a:t> /&gt;    //👈 new markup</a:t>
            </a:r>
          </a:p>
          <a:p>
            <a:r>
              <a:rPr lang="en-US" dirty="0"/>
              <a:t>            &lt;a </a:t>
            </a:r>
            <a:r>
              <a:rPr lang="en-US" dirty="0" err="1"/>
              <a:t>href</a:t>
            </a:r>
            <a:r>
              <a:rPr lang="en-US" dirty="0"/>
              <a:t>="https://docs.microsoft.com/</a:t>
            </a:r>
            <a:r>
              <a:rPr lang="en-US" dirty="0" err="1"/>
              <a:t>aspnet</a:t>
            </a:r>
            <a:r>
              <a:rPr lang="en-US" dirty="0"/>
              <a:t>/" target="_blank"&gt;About&lt;/a&gt;</a:t>
            </a:r>
          </a:p>
          <a:p>
            <a:r>
              <a:rPr lang="en-US" dirty="0"/>
              <a:t>        &lt;/div&gt;</a:t>
            </a:r>
          </a:p>
          <a:p>
            <a:endParaRPr lang="en-US" dirty="0"/>
          </a:p>
          <a:p>
            <a:r>
              <a:rPr lang="en-US" dirty="0"/>
              <a:t>        &lt;div class="content px-4"&gt;</a:t>
            </a:r>
          </a:p>
          <a:p>
            <a:r>
              <a:rPr lang="en-US" dirty="0"/>
              <a:t>            @Body</a:t>
            </a:r>
          </a:p>
          <a:p>
            <a:r>
              <a:rPr lang="en-US" dirty="0"/>
              <a:t>        &lt;/div&gt;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&lt;/div&gt;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80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9F9F-07FA-4890-8A87-BF89393B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12333-2484-467C-B6B9-7A359F916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application is accessible just to authorized users. </a:t>
            </a:r>
          </a:p>
          <a:p>
            <a:r>
              <a:rPr lang="en-US" dirty="0"/>
              <a:t>When users click the Log in link, they will be redirected to the Auth0 Universal Login page for authentication. </a:t>
            </a:r>
          </a:p>
          <a:p>
            <a:r>
              <a:rPr lang="en-US" dirty="0"/>
              <a:t>After authentication completes, they will be back to the home page of your application and will be able to see the various pages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200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54A96D-397F-4C60-9322-592524AF05B8}"/>
              </a:ext>
            </a:extLst>
          </p:cNvPr>
          <p:cNvSpPr txBox="1"/>
          <p:nvPr/>
        </p:nvSpPr>
        <p:spPr>
          <a:xfrm>
            <a:off x="816908" y="452761"/>
            <a:ext cx="93625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Accessing the user profile</a:t>
            </a:r>
          </a:p>
          <a:p>
            <a:r>
              <a:rPr lang="en-US" dirty="0"/>
              <a:t>Once you add authentication to your </a:t>
            </a:r>
            <a:r>
              <a:rPr lang="en-US" dirty="0" err="1"/>
              <a:t>Blazor</a:t>
            </a:r>
            <a:r>
              <a:rPr lang="en-US" dirty="0"/>
              <a:t> Server application, you may need to access some information about the authenticated user, such as their name and picture. </a:t>
            </a:r>
          </a:p>
          <a:p>
            <a:r>
              <a:rPr lang="en-US" dirty="0"/>
              <a:t>You can do it by explicitly requesting the user profile to Auth0.</a:t>
            </a:r>
          </a:p>
          <a:p>
            <a:r>
              <a:rPr lang="en-US" dirty="0"/>
              <a:t> This additional request is just a new scope of the OpenID Connect protocol, as shown by the following code in </a:t>
            </a:r>
            <a:r>
              <a:rPr lang="en-US" dirty="0" err="1"/>
              <a:t>ConfigureServices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805C8-8658-4439-B876-E4BCDDEFD220}"/>
              </a:ext>
            </a:extLst>
          </p:cNvPr>
          <p:cNvSpPr txBox="1"/>
          <p:nvPr/>
        </p:nvSpPr>
        <p:spPr>
          <a:xfrm>
            <a:off x="2322980" y="2672886"/>
            <a:ext cx="609824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.</a:t>
            </a:r>
            <a:r>
              <a:rPr lang="en-IN" dirty="0" err="1"/>
              <a:t>AddOpenIdConnect</a:t>
            </a:r>
            <a:r>
              <a:rPr lang="en-IN" dirty="0"/>
              <a:t>("Auth0", options =&gt;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// ...existing code...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// Configure the scope</a:t>
            </a:r>
          </a:p>
          <a:p>
            <a:r>
              <a:rPr lang="en-IN" dirty="0"/>
              <a:t>    </a:t>
            </a:r>
            <a:r>
              <a:rPr lang="en-IN" dirty="0" err="1"/>
              <a:t>options.Scope.Clear</a:t>
            </a:r>
            <a:r>
              <a:rPr lang="en-IN" dirty="0"/>
              <a:t>();</a:t>
            </a:r>
          </a:p>
          <a:p>
            <a:r>
              <a:rPr lang="en-IN" dirty="0"/>
              <a:t>    </a:t>
            </a:r>
            <a:r>
              <a:rPr lang="en-IN" dirty="0" err="1"/>
              <a:t>options.Scope.Add</a:t>
            </a:r>
            <a:r>
              <a:rPr lang="en-IN" dirty="0"/>
              <a:t>("</a:t>
            </a:r>
            <a:r>
              <a:rPr lang="en-IN" dirty="0" err="1"/>
              <a:t>openid</a:t>
            </a:r>
            <a:r>
              <a:rPr lang="en-IN" dirty="0"/>
              <a:t>");</a:t>
            </a:r>
          </a:p>
          <a:p>
            <a:r>
              <a:rPr lang="en-IN" dirty="0"/>
              <a:t>    </a:t>
            </a:r>
            <a:r>
              <a:rPr lang="en-IN" dirty="0" err="1"/>
              <a:t>options.Scope.Add</a:t>
            </a:r>
            <a:r>
              <a:rPr lang="en-IN" dirty="0"/>
              <a:t>("profile");   //👈 new code</a:t>
            </a:r>
          </a:p>
          <a:p>
            <a:endParaRPr lang="en-IN" dirty="0"/>
          </a:p>
          <a:p>
            <a:r>
              <a:rPr lang="en-IN" dirty="0"/>
              <a:t>    // ...existing code...</a:t>
            </a:r>
          </a:p>
          <a:p>
            <a:r>
              <a:rPr lang="en-IN" dirty="0"/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1271081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351108-33A6-4C1A-B811-06333A80988E}"/>
              </a:ext>
            </a:extLst>
          </p:cNvPr>
          <p:cNvSpPr txBox="1"/>
          <p:nvPr/>
        </p:nvSpPr>
        <p:spPr>
          <a:xfrm>
            <a:off x="439270" y="1138719"/>
            <a:ext cx="1175273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This change enables you to access the user's data and show them on a page. So, let's change the content of the </a:t>
            </a:r>
            <a:r>
              <a:rPr lang="en-IN" dirty="0" err="1"/>
              <a:t>Index.razor</a:t>
            </a:r>
            <a:r>
              <a:rPr lang="en-IN" dirty="0"/>
              <a:t> component as follows:</a:t>
            </a:r>
          </a:p>
          <a:p>
            <a:r>
              <a:rPr lang="en-IN" dirty="0"/>
              <a:t>// Pages/</a:t>
            </a:r>
            <a:r>
              <a:rPr lang="en-IN" dirty="0" err="1"/>
              <a:t>Index.razor</a:t>
            </a:r>
            <a:endParaRPr lang="en-IN" dirty="0"/>
          </a:p>
          <a:p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="@Picture"&gt;</a:t>
            </a:r>
          </a:p>
          <a:p>
            <a:endParaRPr lang="en-IN" dirty="0"/>
          </a:p>
          <a:p>
            <a:r>
              <a:rPr lang="en-IN" dirty="0"/>
              <a:t>@code { </a:t>
            </a:r>
          </a:p>
          <a:p>
            <a:r>
              <a:rPr lang="en-IN" dirty="0"/>
              <a:t>  private string Username = "Anonymous User";</a:t>
            </a:r>
          </a:p>
          <a:p>
            <a:r>
              <a:rPr lang="en-IN" dirty="0"/>
              <a:t>  private string Picture = "";</a:t>
            </a:r>
          </a:p>
          <a:p>
            <a:endParaRPr lang="en-IN" dirty="0"/>
          </a:p>
          <a:p>
            <a:r>
              <a:rPr lang="en-IN" dirty="0"/>
              <a:t>  protected override async Task </a:t>
            </a:r>
            <a:r>
              <a:rPr lang="en-IN" dirty="0" err="1"/>
              <a:t>OnInitializedAsync</a:t>
            </a:r>
            <a:r>
              <a:rPr lang="en-IN" dirty="0"/>
              <a:t>()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var state = await </a:t>
            </a:r>
            <a:r>
              <a:rPr lang="en-IN" dirty="0" err="1"/>
              <a:t>AuthState.GetAuthenticationStateAsync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/>
              <a:t>    Username = </a:t>
            </a:r>
            <a:r>
              <a:rPr lang="en-IN" dirty="0" err="1"/>
              <a:t>state.User.Claims</a:t>
            </a:r>
            <a:r>
              <a:rPr lang="en-IN" dirty="0"/>
              <a:t>                .Where(c =&gt; </a:t>
            </a:r>
            <a:r>
              <a:rPr lang="en-IN" dirty="0" err="1"/>
              <a:t>c.Type.Equals</a:t>
            </a:r>
            <a:r>
              <a:rPr lang="en-IN" dirty="0"/>
              <a:t>("name"))	                .Select(c =&gt; </a:t>
            </a:r>
            <a:r>
              <a:rPr lang="en-IN" dirty="0" err="1"/>
              <a:t>c.Value</a:t>
            </a:r>
            <a:r>
              <a:rPr lang="en-IN" dirty="0"/>
              <a:t>)                .</a:t>
            </a:r>
            <a:r>
              <a:rPr lang="en-IN" dirty="0" err="1"/>
              <a:t>FirstOrDefault</a:t>
            </a:r>
            <a:r>
              <a:rPr lang="en-IN" dirty="0"/>
              <a:t>() ?? </a:t>
            </a:r>
            <a:r>
              <a:rPr lang="en-IN" dirty="0" err="1"/>
              <a:t>string.Empty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Picture = </a:t>
            </a:r>
            <a:r>
              <a:rPr lang="en-IN" dirty="0" err="1"/>
              <a:t>state.User.Claims</a:t>
            </a:r>
            <a:r>
              <a:rPr lang="en-IN" dirty="0"/>
              <a:t>                .Where(c =&gt; </a:t>
            </a:r>
            <a:r>
              <a:rPr lang="en-IN" dirty="0" err="1"/>
              <a:t>c.Type.Equals</a:t>
            </a:r>
            <a:r>
              <a:rPr lang="en-IN" dirty="0"/>
              <a:t>("picture"))</a:t>
            </a:r>
          </a:p>
          <a:p>
            <a:r>
              <a:rPr lang="en-IN" dirty="0"/>
              <a:t>                .Select(c =&gt; </a:t>
            </a:r>
            <a:r>
              <a:rPr lang="en-IN" dirty="0" err="1"/>
              <a:t>c.Value</a:t>
            </a:r>
            <a:r>
              <a:rPr lang="en-IN" dirty="0"/>
              <a:t>)                .</a:t>
            </a:r>
            <a:r>
              <a:rPr lang="en-IN" dirty="0" err="1"/>
              <a:t>FirstOrDefault</a:t>
            </a:r>
            <a:r>
              <a:rPr lang="en-IN" dirty="0"/>
              <a:t>() ?? </a:t>
            </a:r>
            <a:r>
              <a:rPr lang="en-IN" dirty="0" err="1"/>
              <a:t>string.Empty</a:t>
            </a:r>
            <a:r>
              <a:rPr lang="en-IN" dirty="0"/>
              <a:t>;</a:t>
            </a:r>
          </a:p>
          <a:p>
            <a:r>
              <a:rPr lang="en-IN" dirty="0"/>
              <a:t>    await </a:t>
            </a:r>
            <a:r>
              <a:rPr lang="en-IN" dirty="0" err="1"/>
              <a:t>base.OnInitializedAsync</a:t>
            </a:r>
            <a:r>
              <a:rPr lang="en-IN" dirty="0"/>
              <a:t>();  }}</a:t>
            </a:r>
          </a:p>
        </p:txBody>
      </p:sp>
    </p:spTree>
    <p:extLst>
      <p:ext uri="{BB962C8B-B14F-4D97-AF65-F5344CB8AC3E}">
        <p14:creationId xmlns:p14="http://schemas.microsoft.com/office/powerpoint/2010/main" val="1320746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CDD5-EE94-4F59-9C8F-8222F0FB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91D89-51B3-4FC5-8DEF-567B4FEA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12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42C4-89A5-4B3D-8197-4959E9BA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21206-6887-4B69-BBA8-E22CED977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42281" cy="37973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default .NET templates for </a:t>
            </a:r>
            <a:r>
              <a:rPr lang="en-US" dirty="0" err="1"/>
              <a:t>Blazor</a:t>
            </a:r>
            <a:r>
              <a:rPr lang="en-US" dirty="0"/>
              <a:t> Server use Razor Pages and ASP.NET Core Identity to handle authentication. </a:t>
            </a:r>
          </a:p>
          <a:p>
            <a:r>
              <a:rPr lang="en-US" dirty="0"/>
              <a:t>This is exactly the same as for a typical ASP.NET Core MVC or Razor Pages app, so whether you use Visual Studio or the .NET CLI templates (dotnet new </a:t>
            </a:r>
            <a:r>
              <a:rPr lang="en-US" dirty="0" err="1"/>
              <a:t>blazorserver</a:t>
            </a:r>
            <a:r>
              <a:rPr lang="en-US" dirty="0"/>
              <a:t>) you have all the normal options for authentication, namely:</a:t>
            </a:r>
          </a:p>
          <a:p>
            <a:endParaRPr lang="en-US" dirty="0"/>
          </a:p>
          <a:p>
            <a:r>
              <a:rPr lang="en-US" dirty="0"/>
              <a:t>None: No authentication</a:t>
            </a:r>
          </a:p>
          <a:p>
            <a:r>
              <a:rPr lang="en-US" dirty="0"/>
              <a:t>Individual: Individual authentication using ASP.NET Core Identity</a:t>
            </a:r>
          </a:p>
          <a:p>
            <a:r>
              <a:rPr lang="en-US" dirty="0"/>
              <a:t>IndividualB2C: Individual authentication with Azure AD B2C</a:t>
            </a:r>
          </a:p>
          <a:p>
            <a:r>
              <a:rPr lang="en-US" dirty="0" err="1"/>
              <a:t>SingleOrg</a:t>
            </a:r>
            <a:r>
              <a:rPr lang="en-US" dirty="0"/>
              <a:t>: Organizational authentication (Microsoft account) for a single tenant</a:t>
            </a:r>
          </a:p>
          <a:p>
            <a:r>
              <a:rPr lang="en-US" dirty="0" err="1"/>
              <a:t>MultiOrg</a:t>
            </a:r>
            <a:r>
              <a:rPr lang="en-US" dirty="0"/>
              <a:t>: Organizational authentication (Microsoft account) for multiple tenants</a:t>
            </a:r>
          </a:p>
          <a:p>
            <a:r>
              <a:rPr lang="en-US" dirty="0"/>
              <a:t>Windows: Windows authentication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37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41DE-C16C-4909-BB36-32C3004E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Auth0 for authentication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E5D12-B433-40A3-ADC6-7B7874096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01940" cy="3945218"/>
          </a:xfrm>
        </p:spPr>
        <p:txBody>
          <a:bodyPr>
            <a:normAutofit/>
          </a:bodyPr>
          <a:lstStyle/>
          <a:p>
            <a:r>
              <a:rPr lang="en-US" dirty="0"/>
              <a:t>Auth0 is an identity provider that you can use to provide user management and authentication for your applications.</a:t>
            </a:r>
          </a:p>
          <a:p>
            <a:r>
              <a:rPr lang="en-US" dirty="0"/>
              <a:t> By using an external login provider such as Auto0 (or Azure AD B2C), you delegate responsibility for the "login process" to a third party.</a:t>
            </a:r>
          </a:p>
          <a:p>
            <a:r>
              <a:rPr lang="en-US" dirty="0"/>
              <a:t> That means you get benefits such as "</a:t>
            </a:r>
            <a:r>
              <a:rPr lang="en-US" dirty="0" err="1"/>
              <a:t>paswordless</a:t>
            </a:r>
            <a:r>
              <a:rPr lang="en-US" dirty="0"/>
              <a:t>" login, compromised password checks, social logins, and </a:t>
            </a:r>
            <a:r>
              <a:rPr lang="en-US" dirty="0" err="1"/>
              <a:t>WebAuthn</a:t>
            </a:r>
            <a:r>
              <a:rPr lang="en-US" dirty="0"/>
              <a:t> support.</a:t>
            </a:r>
          </a:p>
          <a:p>
            <a:r>
              <a:rPr lang="en-US" dirty="0"/>
              <a:t> More importantly, you don't have to worry about losing user passwords, as you don't have them!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5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41DE-C16C-4909-BB36-32C3004E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Auth0 for authentication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E5D12-B433-40A3-ADC6-7B7874096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an external identity provider (such as Auth0) is relatively simple with ASP.NET Core, as long as the provider implements </a:t>
            </a:r>
            <a:r>
              <a:rPr lang="en-US" dirty="0" err="1"/>
              <a:t>OpenId</a:t>
            </a:r>
            <a:r>
              <a:rPr lang="en-US" dirty="0"/>
              <a:t> Connect (which most do). </a:t>
            </a:r>
          </a:p>
          <a:p>
            <a:r>
              <a:rPr lang="en-US" dirty="0"/>
              <a:t>With this approach, whenever you need to login to your app, you redirect the user to Auth0 to do the actual sign-in. </a:t>
            </a:r>
          </a:p>
          <a:p>
            <a:r>
              <a:rPr lang="en-US" dirty="0"/>
              <a:t>Once the user has signed in, they're redirected to a callback page in your app. </a:t>
            </a:r>
          </a:p>
          <a:p>
            <a:r>
              <a:rPr lang="en-US" dirty="0"/>
              <a:t>Your app then talks directly to Auth0 to obtain the authentication details.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34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thentication process">
            <a:extLst>
              <a:ext uri="{FF2B5EF4-FFF2-40B4-BE49-F238E27FC236}">
                <a16:creationId xmlns:a16="http://schemas.microsoft.com/office/drawing/2014/main" id="{00980314-0F4C-4E04-A708-3E011008F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33350"/>
            <a:ext cx="11068050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9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6CEA-8702-477C-A624-62B974B0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</a:t>
            </a:r>
            <a:r>
              <a:rPr lang="en-US" dirty="0" err="1"/>
              <a:t>Blazor</a:t>
            </a:r>
            <a:r>
              <a:rPr lang="en-US" dirty="0"/>
              <a:t> Server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1900F-3658-4B9F-BC50-3EFF5BFB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ensure you have installed the right tools on your machine. In particular, you need .NET 5.0 SDK or above</a:t>
            </a:r>
          </a:p>
          <a:p>
            <a:r>
              <a:rPr lang="en-US" dirty="0"/>
              <a:t>Create a basic </a:t>
            </a:r>
            <a:r>
              <a:rPr lang="en-US" dirty="0" err="1"/>
              <a:t>Blazor</a:t>
            </a:r>
            <a:r>
              <a:rPr lang="en-US" dirty="0"/>
              <a:t> Server project </a:t>
            </a:r>
          </a:p>
          <a:p>
            <a:r>
              <a:rPr lang="en-US" dirty="0"/>
              <a:t>Securing the Application with Auth0</a:t>
            </a:r>
          </a:p>
          <a:p>
            <a:r>
              <a:rPr lang="en-US" dirty="0"/>
              <a:t>Now you have a working  Web application implemented as a </a:t>
            </a:r>
            <a:r>
              <a:rPr lang="en-US" dirty="0" err="1"/>
              <a:t>Blazor</a:t>
            </a:r>
            <a:r>
              <a:rPr lang="en-US" dirty="0"/>
              <a:t> Server application. In order to secure this application, you will have to integrate it with Auth0 services.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49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BA4F-193D-4F3E-B048-9915AA22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Auth0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68E17-D30D-49A0-888B-BBB00B13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67470" cy="394521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first step to secure your </a:t>
            </a:r>
            <a:r>
              <a:rPr lang="en-US" sz="2400" dirty="0" err="1"/>
              <a:t>Blazor</a:t>
            </a:r>
            <a:r>
              <a:rPr lang="en-US" sz="2400" dirty="0"/>
              <a:t> Server application is to access the Auth0 Dashboard in order to create your Auth0 application. </a:t>
            </a:r>
          </a:p>
          <a:p>
            <a:r>
              <a:rPr lang="en-US" sz="2400" dirty="0"/>
              <a:t>If you haven't created an Auth0 account, you can sign up for a free one now.</a:t>
            </a:r>
          </a:p>
          <a:p>
            <a:r>
              <a:rPr lang="en-US" sz="2400" dirty="0"/>
              <a:t>Once in the dashboard, move to the Applications section and follow these steps: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Click on Create Application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Provide a friendly name for your application and choose Regular Web Applications as an application type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Finally, click the Create button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70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E9DE3-67CF-4BBC-B546-DF5CABC6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 for Auth0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BFFA-E7CC-445F-BA02-FAE50CDE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After the application has been created, move in the Settings tab and take note of your Auth0 domain, your client id, and your client secret.</a:t>
            </a:r>
          </a:p>
          <a:p>
            <a:r>
              <a:rPr lang="en-US" dirty="0"/>
              <a:t> Then, in the same form, assign the value https://localhost:5001/callback to the Allowed Callback URLs field and the value https://localhost:5001/ to the Allowed Logout URLs field.</a:t>
            </a:r>
          </a:p>
          <a:p>
            <a:endParaRPr lang="en-US" dirty="0"/>
          </a:p>
          <a:p>
            <a:r>
              <a:rPr lang="en-US" dirty="0"/>
              <a:t>The first value tells Auth0 which URL to call back after the user authentication.</a:t>
            </a:r>
          </a:p>
          <a:p>
            <a:r>
              <a:rPr lang="en-US" dirty="0"/>
              <a:t>The second value tells Auth0 which URL a user should be redirected to after their logout.</a:t>
            </a:r>
          </a:p>
          <a:p>
            <a:endParaRPr lang="en-US" dirty="0"/>
          </a:p>
          <a:p>
            <a:r>
              <a:rPr lang="en-US" dirty="0"/>
              <a:t>Click the Save Changes button to apply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273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</TotalTime>
  <Words>2766</Words>
  <Application>Microsoft Office PowerPoint</Application>
  <PresentationFormat>Widescreen</PresentationFormat>
  <Paragraphs>316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Wingdings 3</vt:lpstr>
      <vt:lpstr>Ion Boardroom</vt:lpstr>
      <vt:lpstr>Blazor Server Authentication using Auth0</vt:lpstr>
      <vt:lpstr>Authentication in Blazor Server</vt:lpstr>
      <vt:lpstr>PowerPoint Presentation</vt:lpstr>
      <vt:lpstr>Using Auth0 for authentication</vt:lpstr>
      <vt:lpstr>Using Auth0 for authentication</vt:lpstr>
      <vt:lpstr>PowerPoint Presentation</vt:lpstr>
      <vt:lpstr>Building a Blazor Server Application</vt:lpstr>
      <vt:lpstr>Creating the Auth0 application</vt:lpstr>
      <vt:lpstr>Settings for Auth0</vt:lpstr>
      <vt:lpstr>PowerPoint Presentation</vt:lpstr>
      <vt:lpstr>Integrating with Auth0</vt:lpstr>
      <vt:lpstr>Startup.cs namespacs</vt:lpstr>
      <vt:lpstr>PowerPoint Presentation</vt:lpstr>
      <vt:lpstr>PowerPoint Presentation</vt:lpstr>
      <vt:lpstr>PowerPoint Presentation</vt:lpstr>
      <vt:lpstr>PowerPoint Presentation</vt:lpstr>
      <vt:lpstr>Securing the server side</vt:lpstr>
      <vt:lpstr>Creating login and logout endpoints</vt:lpstr>
      <vt:lpstr>Login.razor</vt:lpstr>
      <vt:lpstr>PowerPoint Presentation</vt:lpstr>
      <vt:lpstr>Logout.razor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 Server Authentication using Auth0</dc:title>
  <dc:creator>anju munoth</dc:creator>
  <cp:lastModifiedBy>anju munoth</cp:lastModifiedBy>
  <cp:revision>48</cp:revision>
  <dcterms:created xsi:type="dcterms:W3CDTF">2021-08-26T02:02:21Z</dcterms:created>
  <dcterms:modified xsi:type="dcterms:W3CDTF">2021-08-26T02:35:56Z</dcterms:modified>
</cp:coreProperties>
</file>