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7" r:id="rId32"/>
    <p:sldId id="288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signu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9694-D9D9-47B0-B6BD-AF970F347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Of client and hosted server </a:t>
            </a:r>
            <a:r>
              <a:rPr lang="en-US" dirty="0" err="1"/>
              <a:t>Api</a:t>
            </a:r>
            <a:r>
              <a:rPr lang="en-US" dirty="0"/>
              <a:t>  using Auth0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E0952-80BE-405A-8ADF-F3410DB2C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90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BF98-C9DE-4985-A4F8-BD0FF16A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Program.cs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CD2A-E02B-4EEF-AE5B-A62CC9A2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added the call to </a:t>
            </a:r>
            <a:r>
              <a:rPr lang="en-US" dirty="0" err="1"/>
              <a:t>AddOidcAuthentication</a:t>
            </a:r>
            <a:r>
              <a:rPr lang="en-US" dirty="0"/>
              <a:t>() with specific options. </a:t>
            </a:r>
          </a:p>
          <a:p>
            <a:r>
              <a:rPr lang="en-US" dirty="0"/>
              <a:t>In particular, you specified to use the parameters from the Auth0 section of the </a:t>
            </a:r>
            <a:r>
              <a:rPr lang="en-US" dirty="0" err="1"/>
              <a:t>appsettings.json</a:t>
            </a:r>
            <a:r>
              <a:rPr lang="en-US" dirty="0"/>
              <a:t> configuration file. </a:t>
            </a:r>
          </a:p>
          <a:p>
            <a:r>
              <a:rPr lang="en-US" dirty="0"/>
              <a:t>Also, you specified the type of authentication and authorization flow you want to use; in this specific case, the Authorization Code flow is recommended.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34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7C4-648B-4C3B-9357-71E078A8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16DE-5163-49F8-B027-95B9D9B6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complete the implementation of authentication support in your application, open the index.html file under the Client/</a:t>
            </a:r>
            <a:r>
              <a:rPr lang="en-US" dirty="0" err="1"/>
              <a:t>wwwroot</a:t>
            </a:r>
            <a:r>
              <a:rPr lang="en-US" dirty="0"/>
              <a:t> folder and add the reference to the AuthenticationService.js script as shown below at the end of body section:</a:t>
            </a:r>
          </a:p>
          <a:p>
            <a:endParaRPr lang="en-US" dirty="0"/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="_content/</a:t>
            </a:r>
            <a:r>
              <a:rPr lang="en-IN" dirty="0" err="1"/>
              <a:t>Microsoft.AspNetCore.Components.WebAssembly.Authentication</a:t>
            </a:r>
            <a:r>
              <a:rPr lang="en-IN" dirty="0"/>
              <a:t>/AuthenticationService.js"&gt;&lt;/script&gt;</a:t>
            </a:r>
          </a:p>
          <a:p>
            <a:r>
              <a:rPr lang="en-IN" dirty="0"/>
              <a:t>  </a:t>
            </a:r>
            <a:r>
              <a:rPr lang="en-US" b="0" i="0" dirty="0">
                <a:effectLst/>
                <a:latin typeface="fakt-web"/>
              </a:rPr>
              <a:t>This script is responsible for performing the authentication operations on the </a:t>
            </a:r>
            <a:r>
              <a:rPr lang="en-US" b="0" i="0" dirty="0" err="1">
                <a:effectLst/>
                <a:latin typeface="fakt-web"/>
              </a:rPr>
              <a:t>WebAssembly</a:t>
            </a:r>
            <a:r>
              <a:rPr lang="en-US" b="0" i="0" dirty="0">
                <a:effectLst/>
                <a:latin typeface="fakt-web"/>
              </a:rPr>
              <a:t> client 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29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DF-A15A-4D14-B598-D1DFDFD5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the UI of your </a:t>
            </a:r>
            <a:r>
              <a:rPr lang="en-US" dirty="0" err="1"/>
              <a:t>Blazor</a:t>
            </a:r>
            <a:r>
              <a:rPr lang="en-US" dirty="0"/>
              <a:t>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F690-E4C2-4F52-9E7A-7F2D8F2A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the infrastructure for your </a:t>
            </a:r>
            <a:r>
              <a:rPr lang="en-US" dirty="0" err="1"/>
              <a:t>Blazor</a:t>
            </a:r>
            <a:r>
              <a:rPr lang="en-US" dirty="0"/>
              <a:t> app to support authentication.</a:t>
            </a:r>
          </a:p>
          <a:p>
            <a:r>
              <a:rPr lang="en-US" dirty="0"/>
              <a:t>Need to make some changes to the UI.</a:t>
            </a:r>
          </a:p>
          <a:p>
            <a:endParaRPr lang="en-US" dirty="0"/>
          </a:p>
          <a:p>
            <a:r>
              <a:rPr lang="en-US" dirty="0"/>
              <a:t>The first step is to enable support for the authorization Razor components. </a:t>
            </a:r>
          </a:p>
          <a:p>
            <a:r>
              <a:rPr lang="en-US" dirty="0"/>
              <a:t>So, open the _</a:t>
            </a:r>
            <a:r>
              <a:rPr lang="en-US" dirty="0" err="1"/>
              <a:t>Imports.razor</a:t>
            </a:r>
            <a:r>
              <a:rPr lang="en-US" dirty="0"/>
              <a:t> file in the Client folder and add a reference to the </a:t>
            </a:r>
            <a:r>
              <a:rPr lang="en-US" b="1" dirty="0" err="1"/>
              <a:t>Microsoft.AspNetCore.Components.Authorization</a:t>
            </a:r>
            <a:r>
              <a:rPr lang="en-US" b="1" dirty="0"/>
              <a:t> and </a:t>
            </a:r>
            <a:r>
              <a:rPr lang="en-US" b="1" dirty="0" err="1"/>
              <a:t>Microsoft.AspNetCore.Authorization</a:t>
            </a:r>
            <a:r>
              <a:rPr lang="en-US" b="1" dirty="0"/>
              <a:t> namespaces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407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A093-1E11-4F1B-A986-016F006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08A5-2630-4FB4-B7E6-1D778761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AuthorizeRouteView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component to customize the content according to the user's authentication status.</a:t>
            </a:r>
          </a:p>
          <a:p>
            <a:r>
              <a:rPr lang="en-US" dirty="0"/>
              <a:t> The </a:t>
            </a:r>
            <a:r>
              <a:rPr lang="en-US" dirty="0" err="1"/>
              <a:t>CascadingAuthenticationState</a:t>
            </a:r>
            <a:r>
              <a:rPr lang="en-US" dirty="0"/>
              <a:t> component will propagate the current authentication state to the inner components so that they can work on it consistently.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8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1B16DB-6C97-41FA-8A85-8E547CCE64F3}"/>
              </a:ext>
            </a:extLst>
          </p:cNvPr>
          <p:cNvSpPr txBox="1"/>
          <p:nvPr/>
        </p:nvSpPr>
        <p:spPr>
          <a:xfrm>
            <a:off x="763121" y="22546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Consolas" panose="020B0609020204030204" pitchFamily="49" charset="0"/>
              </a:rPr>
              <a:t>App.razor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AF8B9-A536-40A9-9D42-B8F00FBD8214}"/>
              </a:ext>
            </a:extLst>
          </p:cNvPr>
          <p:cNvSpPr txBox="1"/>
          <p:nvPr/>
        </p:nvSpPr>
        <p:spPr>
          <a:xfrm>
            <a:off x="1506071" y="723221"/>
            <a:ext cx="974911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CascadingAuthenticationState</a:t>
            </a:r>
            <a:r>
              <a:rPr lang="en-US" dirty="0"/>
              <a:t>&gt;</a:t>
            </a:r>
          </a:p>
          <a:p>
            <a:r>
              <a:rPr lang="en-US" dirty="0"/>
              <a:t>    &lt;Router </a:t>
            </a:r>
            <a:r>
              <a:rPr lang="en-US" dirty="0" err="1"/>
              <a:t>AppAssembly</a:t>
            </a:r>
            <a:r>
              <a:rPr lang="en-US" dirty="0"/>
              <a:t>="@</a:t>
            </a:r>
            <a:r>
              <a:rPr lang="en-US" dirty="0" err="1"/>
              <a:t>typeof</a:t>
            </a:r>
            <a:r>
              <a:rPr lang="en-US" dirty="0"/>
              <a:t>(Program).Assembly"&gt;</a:t>
            </a:r>
          </a:p>
          <a:p>
            <a:r>
              <a:rPr lang="en-US" dirty="0"/>
              <a:t>        &lt;Found Context="</a:t>
            </a:r>
            <a:r>
              <a:rPr lang="en-US" dirty="0" err="1"/>
              <a:t>routeData</a:t>
            </a:r>
            <a:r>
              <a:rPr lang="en-US" dirty="0"/>
              <a:t>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AuthorizeRouteView</a:t>
            </a:r>
            <a:r>
              <a:rPr lang="en-US" dirty="0"/>
              <a:t> </a:t>
            </a:r>
            <a:r>
              <a:rPr lang="en-US" dirty="0" err="1"/>
              <a:t>RouteData</a:t>
            </a:r>
            <a:r>
              <a:rPr lang="en-US" dirty="0"/>
              <a:t>="@</a:t>
            </a:r>
            <a:r>
              <a:rPr lang="en-US" dirty="0" err="1"/>
              <a:t>routeData</a:t>
            </a:r>
            <a:r>
              <a:rPr lang="en-US" dirty="0"/>
              <a:t>" </a:t>
            </a:r>
            <a:r>
              <a:rPr lang="en-US" dirty="0" err="1"/>
              <a:t>DefaultLayout</a:t>
            </a:r>
            <a:r>
              <a:rPr lang="en-US" dirty="0"/>
              <a:t>="@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MainLayout</a:t>
            </a:r>
            <a:r>
              <a:rPr lang="en-US" dirty="0"/>
              <a:t>)"&gt;</a:t>
            </a:r>
          </a:p>
          <a:p>
            <a:r>
              <a:rPr lang="en-US" dirty="0"/>
              <a:t>                &lt;Authorizing&gt;</a:t>
            </a:r>
          </a:p>
          <a:p>
            <a:r>
              <a:rPr lang="en-US" dirty="0"/>
              <a:t>                    &lt;p&gt;Determining session state, please wait...&lt;/p&gt;</a:t>
            </a:r>
          </a:p>
          <a:p>
            <a:r>
              <a:rPr lang="en-US" dirty="0"/>
              <a:t>                &lt;/Authorizing&gt;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NotAuthorized</a:t>
            </a:r>
            <a:r>
              <a:rPr lang="en-US" dirty="0"/>
              <a:t>&gt;</a:t>
            </a:r>
          </a:p>
          <a:p>
            <a:r>
              <a:rPr lang="en-US" dirty="0"/>
              <a:t>                    &lt;h1&gt;Sorry&lt;/h1&gt;</a:t>
            </a:r>
          </a:p>
          <a:p>
            <a:r>
              <a:rPr lang="en-US" dirty="0"/>
              <a:t>                    &lt;p&gt;You're not authorized to reach this page. You need to log in.&lt;/p&gt;</a:t>
            </a:r>
          </a:p>
          <a:p>
            <a:r>
              <a:rPr lang="en-US" dirty="0"/>
              <a:t>                &lt;/</a:t>
            </a:r>
            <a:r>
              <a:rPr lang="en-US" dirty="0" err="1"/>
              <a:t>NotAuthorized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AuthorizeRouteView</a:t>
            </a:r>
            <a:r>
              <a:rPr lang="en-US" dirty="0"/>
              <a:t>&gt;</a:t>
            </a:r>
          </a:p>
          <a:p>
            <a:r>
              <a:rPr lang="en-US" dirty="0"/>
              <a:t>        &lt;/Found&gt;</a:t>
            </a:r>
          </a:p>
          <a:p>
            <a:r>
              <a:rPr lang="en-US" dirty="0"/>
              <a:t>        &lt;</a:t>
            </a:r>
            <a:r>
              <a:rPr lang="en-US" dirty="0" err="1"/>
              <a:t>NotFound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LayoutView</a:t>
            </a:r>
            <a:r>
              <a:rPr lang="en-US" dirty="0"/>
              <a:t> Layout="@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MainLayout</a:t>
            </a:r>
            <a:r>
              <a:rPr lang="en-US" dirty="0"/>
              <a:t>)"&gt;</a:t>
            </a:r>
          </a:p>
          <a:p>
            <a:r>
              <a:rPr lang="en-US" dirty="0"/>
              <a:t>                &lt;p&gt;Sorry, there's nothing at this address.&lt;/p&gt;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LayoutView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NotFound</a:t>
            </a:r>
            <a:r>
              <a:rPr lang="en-US" dirty="0"/>
              <a:t>&gt;</a:t>
            </a:r>
          </a:p>
          <a:p>
            <a:r>
              <a:rPr lang="en-US" dirty="0"/>
              <a:t>    &lt;/Router&gt;</a:t>
            </a:r>
          </a:p>
          <a:p>
            <a:r>
              <a:rPr lang="en-US" dirty="0"/>
              <a:t>&lt;/</a:t>
            </a:r>
            <a:r>
              <a:rPr lang="en-US" dirty="0" err="1"/>
              <a:t>CascadingAuthenticationState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07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BD51-9563-4455-9DDA-7E8D0A9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AccessControl.razor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2E6F-1F50-4A8C-ABEB-60579B91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27128" cy="4066241"/>
          </a:xfrm>
        </p:spPr>
        <p:txBody>
          <a:bodyPr>
            <a:normAutofit/>
          </a:bodyPr>
          <a:lstStyle/>
          <a:p>
            <a:r>
              <a:rPr lang="en-US" dirty="0"/>
              <a:t>next step is to create a new Razor component that allows the user to log in and to see their name when authenticated. </a:t>
            </a:r>
          </a:p>
          <a:p>
            <a:r>
              <a:rPr lang="en-US" dirty="0"/>
              <a:t>So, create a new file named </a:t>
            </a:r>
            <a:r>
              <a:rPr lang="en-US" dirty="0" err="1"/>
              <a:t>AccessControl.razor</a:t>
            </a:r>
            <a:r>
              <a:rPr lang="en-US" dirty="0"/>
              <a:t> in the Client/Shared folder with the following content</a:t>
            </a:r>
          </a:p>
          <a:p>
            <a:r>
              <a:rPr lang="en-US" dirty="0"/>
              <a:t>The component uses the </a:t>
            </a:r>
            <a:r>
              <a:rPr lang="en-US" dirty="0" err="1"/>
              <a:t>AuthorizeView</a:t>
            </a:r>
            <a:r>
              <a:rPr lang="en-US" dirty="0"/>
              <a:t> component to show different content according to the user's authentication status. </a:t>
            </a:r>
          </a:p>
          <a:p>
            <a:r>
              <a:rPr lang="en-US" dirty="0"/>
              <a:t>Basically, it shows the Log in link when the user is not authenticated. It shows the name of the user and the Log out link when the user is authenticated.</a:t>
            </a:r>
          </a:p>
          <a:p>
            <a:r>
              <a:rPr lang="en-US" dirty="0"/>
              <a:t>Note the URL the user is redirected to when they click the Log out link (authentication/logout).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14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F602D1-C03B-4486-887F-C64DCD3AA9F4}"/>
              </a:ext>
            </a:extLst>
          </p:cNvPr>
          <p:cNvSpPr txBox="1"/>
          <p:nvPr/>
        </p:nvSpPr>
        <p:spPr>
          <a:xfrm>
            <a:off x="968188" y="197346"/>
            <a:ext cx="1001805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@* Client/Shared/</a:t>
            </a:r>
            <a:r>
              <a:rPr lang="en-IN" dirty="0" err="1"/>
              <a:t>AccessControl.razor</a:t>
            </a:r>
            <a:r>
              <a:rPr lang="en-IN" dirty="0"/>
              <a:t> *@</a:t>
            </a:r>
          </a:p>
          <a:p>
            <a:r>
              <a:rPr lang="en-IN" dirty="0"/>
              <a:t>@using </a:t>
            </a:r>
            <a:r>
              <a:rPr lang="en-IN" dirty="0" err="1"/>
              <a:t>Microsoft.AspNetCore.Components.Authorization</a:t>
            </a:r>
            <a:endParaRPr lang="en-IN" dirty="0"/>
          </a:p>
          <a:p>
            <a:r>
              <a:rPr lang="en-IN" dirty="0"/>
              <a:t>@using </a:t>
            </a:r>
            <a:r>
              <a:rPr lang="en-IN" dirty="0" err="1"/>
              <a:t>Microsoft.AspNetCore.Components.WebAssembly.Authentication</a:t>
            </a:r>
            <a:endParaRPr lang="en-IN" dirty="0"/>
          </a:p>
          <a:p>
            <a:r>
              <a:rPr lang="en-IN" dirty="0"/>
              <a:t>@inject </a:t>
            </a:r>
            <a:r>
              <a:rPr lang="en-IN" dirty="0" err="1"/>
              <a:t>NavigationManager</a:t>
            </a:r>
            <a:r>
              <a:rPr lang="en-IN" dirty="0"/>
              <a:t> Navigation</a:t>
            </a:r>
          </a:p>
          <a:p>
            <a:r>
              <a:rPr lang="en-IN" dirty="0"/>
              <a:t>@inject </a:t>
            </a:r>
            <a:r>
              <a:rPr lang="en-IN" dirty="0" err="1"/>
              <a:t>SignOutSessionStateManager</a:t>
            </a:r>
            <a:r>
              <a:rPr lang="en-IN" dirty="0"/>
              <a:t> </a:t>
            </a:r>
            <a:r>
              <a:rPr lang="en-IN" dirty="0" err="1"/>
              <a:t>SignOutManager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AuthorizeView</a:t>
            </a:r>
            <a:r>
              <a:rPr lang="en-IN" dirty="0"/>
              <a:t>&gt;</a:t>
            </a:r>
          </a:p>
          <a:p>
            <a:r>
              <a:rPr lang="en-IN" dirty="0"/>
              <a:t>    &lt;Authorized&gt;</a:t>
            </a:r>
          </a:p>
          <a:p>
            <a:r>
              <a:rPr lang="en-IN" dirty="0"/>
              <a:t>        Hello, @context.User.Identity.Name!</a:t>
            </a:r>
          </a:p>
          <a:p>
            <a:r>
              <a:rPr lang="en-IN" dirty="0"/>
              <a:t>        &lt;a </a:t>
            </a:r>
            <a:r>
              <a:rPr lang="en-IN" dirty="0" err="1"/>
              <a:t>href</a:t>
            </a:r>
            <a:r>
              <a:rPr lang="en-IN" dirty="0"/>
              <a:t>="#" @onclick="BeginSignOut"&gt;Log out&lt;/a&gt;</a:t>
            </a:r>
          </a:p>
          <a:p>
            <a:r>
              <a:rPr lang="en-IN" dirty="0"/>
              <a:t>    &lt;/Authorized&gt;</a:t>
            </a:r>
          </a:p>
          <a:p>
            <a:r>
              <a:rPr lang="en-IN" dirty="0"/>
              <a:t>    &lt;</a:t>
            </a:r>
            <a:r>
              <a:rPr lang="en-IN" dirty="0" err="1"/>
              <a:t>NotAuthorized</a:t>
            </a:r>
            <a:r>
              <a:rPr lang="en-IN" dirty="0"/>
              <a:t>&gt;</a:t>
            </a:r>
          </a:p>
          <a:p>
            <a:r>
              <a:rPr lang="en-IN" dirty="0"/>
              <a:t>        &lt;a </a:t>
            </a:r>
            <a:r>
              <a:rPr lang="en-IN" dirty="0" err="1"/>
              <a:t>href</a:t>
            </a:r>
            <a:r>
              <a:rPr lang="en-IN" dirty="0"/>
              <a:t>="authentication/login"&gt;Log in&lt;/a&gt;</a:t>
            </a:r>
          </a:p>
          <a:p>
            <a:r>
              <a:rPr lang="en-IN" dirty="0"/>
              <a:t>    &lt;/</a:t>
            </a:r>
            <a:r>
              <a:rPr lang="en-IN" dirty="0" err="1"/>
              <a:t>NotAuthorized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AuthorizeView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@code{</a:t>
            </a:r>
          </a:p>
          <a:p>
            <a:r>
              <a:rPr lang="en-IN" dirty="0"/>
              <a:t>    private async Task </a:t>
            </a:r>
            <a:r>
              <a:rPr lang="en-IN" dirty="0" err="1"/>
              <a:t>BeginSignOut</a:t>
            </a:r>
            <a:r>
              <a:rPr lang="en-IN" dirty="0"/>
              <a:t>(</a:t>
            </a:r>
            <a:r>
              <a:rPr lang="en-IN" dirty="0" err="1"/>
              <a:t>MouseEventArgs</a:t>
            </a:r>
            <a:r>
              <a:rPr lang="en-IN" dirty="0"/>
              <a:t>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await </a:t>
            </a:r>
            <a:r>
              <a:rPr lang="en-IN" dirty="0" err="1"/>
              <a:t>SignOutManager.SetSignOutState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Navigation.NavigateTo</a:t>
            </a:r>
            <a:r>
              <a:rPr lang="en-IN" dirty="0"/>
              <a:t>("authentication/logout");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76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2F1B-F1B2-431A-A3C7-3DC55558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MainLayout.razor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AF94-D5C7-466F-9DAD-30A0ED48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80917" cy="3972112"/>
          </a:xfrm>
        </p:spPr>
        <p:txBody>
          <a:bodyPr/>
          <a:lstStyle/>
          <a:p>
            <a:r>
              <a:rPr lang="en-US" dirty="0"/>
              <a:t>Now, open the </a:t>
            </a:r>
            <a:r>
              <a:rPr lang="en-US" dirty="0" err="1"/>
              <a:t>MainLayout.razor</a:t>
            </a:r>
            <a:r>
              <a:rPr lang="en-US" dirty="0"/>
              <a:t> file in the Shared folder and add the </a:t>
            </a:r>
            <a:r>
              <a:rPr lang="en-US" dirty="0" err="1"/>
              <a:t>AccessControl</a:t>
            </a:r>
            <a:r>
              <a:rPr lang="en-US" dirty="0"/>
              <a:t> component just before the About link.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class="main"&gt;</a:t>
            </a:r>
          </a:p>
          <a:p>
            <a:pPr marL="0" indent="0">
              <a:buNone/>
            </a:pPr>
            <a:r>
              <a:rPr lang="en-US" dirty="0"/>
              <a:t>        &lt;div class="top-row px-4"&gt;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AccessControl</a:t>
            </a:r>
            <a:r>
              <a:rPr lang="en-US" dirty="0"/>
              <a:t> /&gt;    //👈 new addition</a:t>
            </a:r>
          </a:p>
          <a:p>
            <a:pPr marL="0" indent="0">
              <a:buNone/>
            </a:pPr>
            <a:r>
              <a:rPr lang="en-US" dirty="0"/>
              <a:t>            &lt;a </a:t>
            </a:r>
            <a:r>
              <a:rPr lang="en-US" dirty="0" err="1"/>
              <a:t>href</a:t>
            </a:r>
            <a:r>
              <a:rPr lang="en-US" dirty="0"/>
              <a:t>="http://blazor.net" target="_blank" class="ml-md-auto"&gt;About&lt;/a&gt;</a:t>
            </a:r>
          </a:p>
          <a:p>
            <a:pPr marL="0" indent="0">
              <a:buNone/>
            </a:pPr>
            <a:r>
              <a:rPr lang="en-US" dirty="0"/>
              <a:t>        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44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4A26-3509-4781-8FA3-1C883854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Authentication.razor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6E17-8D41-43DF-8DBD-808FB629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registered your </a:t>
            </a:r>
            <a:r>
              <a:rPr lang="en-US" dirty="0" err="1"/>
              <a:t>Blazor</a:t>
            </a:r>
            <a:r>
              <a:rPr lang="en-US" dirty="0"/>
              <a:t> app with Auth0, you specified a few URLs in the form https://localhost:5001/authentication/* as allowed URLs for login callback and logout.</a:t>
            </a:r>
          </a:p>
          <a:p>
            <a:r>
              <a:rPr lang="en-US" dirty="0"/>
              <a:t>Can also used the logout URL in the </a:t>
            </a:r>
            <a:r>
              <a:rPr lang="en-US" dirty="0" err="1"/>
              <a:t>AccessControl</a:t>
            </a:r>
            <a:r>
              <a:rPr lang="en-US" dirty="0"/>
              <a:t> component.</a:t>
            </a:r>
          </a:p>
          <a:p>
            <a:r>
              <a:rPr lang="en-US" dirty="0"/>
              <a:t>To manage these URLs, you need to implement a page responsible for handling different authentication stages. </a:t>
            </a:r>
          </a:p>
          <a:p>
            <a:r>
              <a:rPr lang="en-US" dirty="0"/>
              <a:t>For this purpose, create a new </a:t>
            </a:r>
            <a:r>
              <a:rPr lang="en-US" dirty="0" err="1"/>
              <a:t>Authentication.razor</a:t>
            </a:r>
            <a:r>
              <a:rPr lang="en-US" dirty="0"/>
              <a:t> file in the Pages folder with the following code: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38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D690-35EF-4FEE-8F90-684D6893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Authentication.razor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C772-3188-4E4D-B9BD-87B45612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09517" cy="4012453"/>
          </a:xfrm>
        </p:spPr>
        <p:txBody>
          <a:bodyPr/>
          <a:lstStyle/>
          <a:p>
            <a:r>
              <a:rPr lang="en-US" dirty="0"/>
              <a:t>component implements a page containing the </a:t>
            </a:r>
            <a:r>
              <a:rPr lang="en-US" dirty="0" err="1"/>
              <a:t>RemoteAuthenticatorView</a:t>
            </a:r>
            <a:r>
              <a:rPr lang="en-US" dirty="0"/>
              <a:t> component. </a:t>
            </a:r>
          </a:p>
          <a:p>
            <a:r>
              <a:rPr lang="en-US" dirty="0"/>
              <a:t>This component manages the users' authentication status and interacts with the authorization server on the Auth0 side.</a:t>
            </a:r>
          </a:p>
          <a:p>
            <a:r>
              <a:rPr lang="en-US" dirty="0"/>
              <a:t> While the login interaction doesn't require any specific code, you need to manage the logout transaction.</a:t>
            </a:r>
          </a:p>
          <a:p>
            <a:r>
              <a:rPr lang="en-US" dirty="0"/>
              <a:t> In fact, by design </a:t>
            </a:r>
            <a:r>
              <a:rPr lang="en-US" dirty="0" err="1"/>
              <a:t>Blazor</a:t>
            </a:r>
            <a:r>
              <a:rPr lang="en-US" dirty="0"/>
              <a:t> clears your authentication state on the client side but doesn't disconnect you from Auth0. </a:t>
            </a:r>
          </a:p>
          <a:p>
            <a:r>
              <a:rPr lang="en-US" dirty="0"/>
              <a:t>To close your session on the Auth0 side, you need to explicitly call the logout endpoint,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4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A5EF-151C-4DC0-B204-B38E356B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the </a:t>
            </a:r>
            <a:r>
              <a:rPr lang="en-US" dirty="0" err="1"/>
              <a:t>Blazor</a:t>
            </a:r>
            <a:r>
              <a:rPr lang="en-US" dirty="0"/>
              <a:t> WASM App with Auth0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2C97-F742-4DFA-8E37-665DF315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207811" cy="3958665"/>
          </a:xfrm>
        </p:spPr>
        <p:txBody>
          <a:bodyPr/>
          <a:lstStyle/>
          <a:p>
            <a:r>
              <a:rPr lang="en-US" dirty="0"/>
              <a:t> Auth0 - Provides an easy way to integrate authentication and authorization without having to deal with the complexity of the underlying technology. </a:t>
            </a:r>
          </a:p>
          <a:p>
            <a:r>
              <a:rPr lang="en-US" dirty="0"/>
              <a:t>To use Auth0, need to provide some information and configure your application to make the two parties communicate with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1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AEAA4F-C7E8-455F-AB93-C482D5FC3B67}"/>
              </a:ext>
            </a:extLst>
          </p:cNvPr>
          <p:cNvSpPr txBox="1"/>
          <p:nvPr/>
        </p:nvSpPr>
        <p:spPr>
          <a:xfrm>
            <a:off x="1008529" y="197346"/>
            <a:ext cx="1058283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@* Client/Pages/</a:t>
            </a:r>
            <a:r>
              <a:rPr lang="en-IN" dirty="0" err="1"/>
              <a:t>Authentication.razor</a:t>
            </a:r>
            <a:r>
              <a:rPr lang="en-IN" dirty="0"/>
              <a:t> *@</a:t>
            </a:r>
          </a:p>
          <a:p>
            <a:endParaRPr lang="en-IN" dirty="0"/>
          </a:p>
          <a:p>
            <a:r>
              <a:rPr lang="en-IN" dirty="0"/>
              <a:t>@page "/authentication/{action}"</a:t>
            </a:r>
          </a:p>
          <a:p>
            <a:r>
              <a:rPr lang="en-IN" dirty="0"/>
              <a:t>@using </a:t>
            </a:r>
            <a:r>
              <a:rPr lang="en-IN" dirty="0" err="1"/>
              <a:t>Microsoft.AspNetCore.Components.WebAssembly.Authentication</a:t>
            </a:r>
            <a:endParaRPr lang="en-IN" dirty="0"/>
          </a:p>
          <a:p>
            <a:r>
              <a:rPr lang="en-IN" dirty="0"/>
              <a:t>@using </a:t>
            </a:r>
            <a:r>
              <a:rPr lang="en-IN" dirty="0" err="1"/>
              <a:t>Microsoft.Extensions.Configuration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@inject </a:t>
            </a:r>
            <a:r>
              <a:rPr lang="en-IN" dirty="0" err="1"/>
              <a:t>NavigationManager</a:t>
            </a:r>
            <a:r>
              <a:rPr lang="en-IN" dirty="0"/>
              <a:t> Navigation</a:t>
            </a:r>
          </a:p>
          <a:p>
            <a:r>
              <a:rPr lang="en-IN" dirty="0"/>
              <a:t>@inject </a:t>
            </a:r>
            <a:r>
              <a:rPr lang="en-IN" dirty="0" err="1"/>
              <a:t>IConfiguration</a:t>
            </a:r>
            <a:r>
              <a:rPr lang="en-IN" dirty="0"/>
              <a:t> Configuration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RemoteAuthenticatorView</a:t>
            </a:r>
            <a:r>
              <a:rPr lang="en-IN" dirty="0"/>
              <a:t> Action="@Action"&gt;</a:t>
            </a:r>
          </a:p>
          <a:p>
            <a:r>
              <a:rPr lang="en-IN" dirty="0"/>
              <a:t>    &lt;</a:t>
            </a:r>
            <a:r>
              <a:rPr lang="en-IN" dirty="0" err="1"/>
              <a:t>LogOut</a:t>
            </a:r>
            <a:r>
              <a:rPr lang="en-IN" dirty="0"/>
              <a:t>&gt;</a:t>
            </a:r>
          </a:p>
          <a:p>
            <a:r>
              <a:rPr lang="en-IN" dirty="0"/>
              <a:t>        @{</a:t>
            </a:r>
          </a:p>
          <a:p>
            <a:r>
              <a:rPr lang="en-IN" dirty="0"/>
              <a:t>            var authority = (string)Configuration["Auth0:Authority"];</a:t>
            </a:r>
          </a:p>
          <a:p>
            <a:r>
              <a:rPr lang="en-IN" dirty="0"/>
              <a:t>            var </a:t>
            </a:r>
            <a:r>
              <a:rPr lang="en-IN" dirty="0" err="1"/>
              <a:t>clientId</a:t>
            </a:r>
            <a:r>
              <a:rPr lang="en-IN" dirty="0"/>
              <a:t> = (string)Configuration["Auth0:ClientId"];</a:t>
            </a:r>
          </a:p>
          <a:p>
            <a:endParaRPr lang="en-IN" dirty="0"/>
          </a:p>
          <a:p>
            <a:r>
              <a:rPr lang="en-IN" dirty="0"/>
              <a:t>             </a:t>
            </a:r>
            <a:r>
              <a:rPr lang="en-IN" dirty="0" err="1"/>
              <a:t>Navigation.NavigateTo</a:t>
            </a:r>
            <a:r>
              <a:rPr lang="en-IN" dirty="0"/>
              <a:t>($"{authority}/v2/</a:t>
            </a:r>
            <a:r>
              <a:rPr lang="en-IN" dirty="0" err="1"/>
              <a:t>logout?client_id</a:t>
            </a:r>
            <a:r>
              <a:rPr lang="en-IN" dirty="0"/>
              <a:t>={</a:t>
            </a:r>
            <a:r>
              <a:rPr lang="en-IN" dirty="0" err="1"/>
              <a:t>clientId</a:t>
            </a:r>
            <a:r>
              <a:rPr lang="en-IN" dirty="0"/>
              <a:t>}");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&lt;/</a:t>
            </a:r>
            <a:r>
              <a:rPr lang="en-IN" dirty="0" err="1"/>
              <a:t>LogOut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RemoteAuthenticatorView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@code{</a:t>
            </a:r>
          </a:p>
          <a:p>
            <a:r>
              <a:rPr lang="en-IN" dirty="0"/>
              <a:t>    [Parameter] public string Action { get; set;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16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EFD6-DFAA-42FE-834E-AF20ECBC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Authorize attribute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02A1-3D92-4C2C-B72A-BF83404C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need to add the Authorize attribute to the </a:t>
            </a:r>
            <a:r>
              <a:rPr lang="en-US" dirty="0" err="1"/>
              <a:t>QuizViewer.razor</a:t>
            </a:r>
            <a:r>
              <a:rPr lang="en-US" dirty="0"/>
              <a:t> page to protect it from unauthorized accesses.</a:t>
            </a:r>
          </a:p>
          <a:p>
            <a:r>
              <a:rPr lang="en-US" dirty="0"/>
              <a:t> Open the </a:t>
            </a:r>
            <a:r>
              <a:rPr lang="en-US" dirty="0" err="1"/>
              <a:t>QuizViewer.razor</a:t>
            </a:r>
            <a:r>
              <a:rPr lang="en-US" dirty="0"/>
              <a:t> file in the Pages folder and add the attribute as shown below:</a:t>
            </a:r>
          </a:p>
          <a:p>
            <a:pPr marL="0" indent="0">
              <a:buNone/>
            </a:pPr>
            <a:r>
              <a:rPr lang="en-US" dirty="0"/>
              <a:t>@* Client/Pages/</a:t>
            </a:r>
            <a:r>
              <a:rPr lang="en-US" dirty="0" err="1"/>
              <a:t>QuizViewer.razor</a:t>
            </a:r>
            <a:r>
              <a:rPr lang="en-US" dirty="0"/>
              <a:t> *@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@page "/</a:t>
            </a:r>
            <a:r>
              <a:rPr lang="en-US" dirty="0" err="1"/>
              <a:t>quizViewer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@attribute [Authorize]            //👈 new addition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03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DC58-2F10-47E0-9DB3-817F3F2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using Auth0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C787-C215-457F-88C9-50D8B5A5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run the application and open the page with the authorize attribute. </a:t>
            </a:r>
          </a:p>
          <a:p>
            <a:r>
              <a:rPr lang="en-US" dirty="0"/>
              <a:t>The page says “Sorry , You are not authorized to reach this page. You need to log in”</a:t>
            </a:r>
          </a:p>
          <a:p>
            <a:r>
              <a:rPr lang="en-US" dirty="0"/>
              <a:t>Click on the log in button at the top to log in using Auth0 .</a:t>
            </a:r>
          </a:p>
          <a:p>
            <a:r>
              <a:rPr lang="en-US" dirty="0"/>
              <a:t>After logging, the page with its contents will be visible.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44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E674-3495-4D0E-A346-DD58F91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the API with Auth0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D43C-59DA-4BB0-B434-9DEB0DB3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shown in the </a:t>
            </a:r>
            <a:r>
              <a:rPr lang="en-US" dirty="0" err="1"/>
              <a:t>FetchData</a:t>
            </a:r>
            <a:r>
              <a:rPr lang="en-US" dirty="0"/>
              <a:t> page are loaded from the API implemented in the server project.</a:t>
            </a:r>
          </a:p>
          <a:p>
            <a:r>
              <a:rPr lang="en-US" dirty="0"/>
              <a:t> This API is not protected, so any client could access it.</a:t>
            </a:r>
          </a:p>
          <a:p>
            <a:r>
              <a:rPr lang="en-US" dirty="0"/>
              <a:t> In fact, the </a:t>
            </a:r>
            <a:r>
              <a:rPr lang="en-US" dirty="0" err="1"/>
              <a:t>Blazor</a:t>
            </a:r>
            <a:r>
              <a:rPr lang="en-US" dirty="0"/>
              <a:t> WASM client is able to access it without any problem.</a:t>
            </a:r>
          </a:p>
          <a:p>
            <a:r>
              <a:rPr lang="en-US" dirty="0"/>
              <a:t>However, in a production-ready scenario, you need to protect the API to prevent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83447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2D16-C7EA-469C-9CB5-089E78DB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5164-8A7C-4440-8BBD-E99A3DF2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55728" cy="3945218"/>
          </a:xfrm>
        </p:spPr>
        <p:txBody>
          <a:bodyPr>
            <a:normAutofit/>
          </a:bodyPr>
          <a:lstStyle/>
          <a:p>
            <a:r>
              <a:rPr lang="en-US" dirty="0"/>
              <a:t>Similarly to what you did with the </a:t>
            </a:r>
            <a:r>
              <a:rPr lang="en-US" dirty="0" err="1"/>
              <a:t>Blazor</a:t>
            </a:r>
            <a:r>
              <a:rPr lang="en-US" dirty="0"/>
              <a:t> WASM application, you need to register the API with Auth0. </a:t>
            </a:r>
          </a:p>
          <a:p>
            <a:r>
              <a:rPr lang="en-US" dirty="0"/>
              <a:t>So, head your browser to the Auth0 Dashboard, move to the API section, and follow these steps:</a:t>
            </a:r>
          </a:p>
          <a:p>
            <a:r>
              <a:rPr lang="en-US" dirty="0">
                <a:solidFill>
                  <a:srgbClr val="FF0000"/>
                </a:solidFill>
              </a:rPr>
              <a:t>Click the Create API button.</a:t>
            </a:r>
          </a:p>
          <a:p>
            <a:r>
              <a:rPr lang="en-US" dirty="0">
                <a:solidFill>
                  <a:srgbClr val="FF0000"/>
                </a:solidFill>
              </a:rPr>
              <a:t>Provide a friendly name for your API (for example, Quiz API) and a unique identifier (also known as audience) in the URL format (for example, https://quizapi.com).</a:t>
            </a:r>
          </a:p>
          <a:p>
            <a:r>
              <a:rPr lang="en-US" dirty="0">
                <a:solidFill>
                  <a:srgbClr val="FF0000"/>
                </a:solidFill>
              </a:rPr>
              <a:t>Leave the signing algorithm to RS256 and click the Create button.</a:t>
            </a:r>
          </a:p>
          <a:p>
            <a:r>
              <a:rPr lang="en-US" dirty="0">
                <a:solidFill>
                  <a:srgbClr val="FF0000"/>
                </a:solidFill>
              </a:rPr>
              <a:t>This way, Auth0 is aware of your Web API and will allow you to control access.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4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C5DA-795B-4501-AFC6-11392F7B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the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D0C1-2882-4133-90F7-FEE4ADEF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25" y="2307665"/>
            <a:ext cx="10422964" cy="919629"/>
          </a:xfrm>
        </p:spPr>
        <p:txBody>
          <a:bodyPr>
            <a:normAutofit/>
          </a:bodyPr>
          <a:lstStyle/>
          <a:p>
            <a:r>
              <a:rPr lang="en-US" dirty="0"/>
              <a:t>In the server project under the Server folder, open the </a:t>
            </a:r>
            <a:r>
              <a:rPr lang="en-US" dirty="0" err="1"/>
              <a:t>appsettings.json</a:t>
            </a:r>
            <a:r>
              <a:rPr lang="en-US" dirty="0"/>
              <a:t>. Its content look like the following: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855B9-1508-4FFD-9DFE-C33C1D1F4C58}"/>
              </a:ext>
            </a:extLst>
          </p:cNvPr>
          <p:cNvSpPr txBox="1"/>
          <p:nvPr/>
        </p:nvSpPr>
        <p:spPr>
          <a:xfrm>
            <a:off x="3777130" y="2887682"/>
            <a:ext cx="742982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{</a:t>
            </a:r>
          </a:p>
          <a:p>
            <a:r>
              <a:rPr lang="en-IN" dirty="0"/>
              <a:t>  "Logging": {</a:t>
            </a:r>
          </a:p>
          <a:p>
            <a:r>
              <a:rPr lang="en-IN" dirty="0"/>
              <a:t>      "</a:t>
            </a:r>
            <a:r>
              <a:rPr lang="en-IN" dirty="0" err="1"/>
              <a:t>LogLevel</a:t>
            </a:r>
            <a:r>
              <a:rPr lang="en-IN" dirty="0"/>
              <a:t>": {</a:t>
            </a:r>
          </a:p>
          <a:p>
            <a:r>
              <a:rPr lang="en-IN" dirty="0"/>
              <a:t>      "Default": "Information",</a:t>
            </a:r>
          </a:p>
          <a:p>
            <a:r>
              <a:rPr lang="en-IN" dirty="0"/>
              <a:t>      "Microsoft": "Warning",</a:t>
            </a:r>
          </a:p>
          <a:p>
            <a:r>
              <a:rPr lang="en-IN" dirty="0"/>
              <a:t>      "</a:t>
            </a:r>
            <a:r>
              <a:rPr lang="en-IN" dirty="0" err="1"/>
              <a:t>Microsoft.Hosting.Lifetime</a:t>
            </a:r>
            <a:r>
              <a:rPr lang="en-IN" dirty="0"/>
              <a:t>": "Information"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"</a:t>
            </a:r>
            <a:r>
              <a:rPr lang="en-IN" dirty="0" err="1"/>
              <a:t>AllowedHosts</a:t>
            </a:r>
            <a:r>
              <a:rPr lang="en-IN" dirty="0"/>
              <a:t>": "*",</a:t>
            </a:r>
          </a:p>
          <a:p>
            <a:r>
              <a:rPr lang="en-IN" dirty="0"/>
              <a:t>  "Auth0": {</a:t>
            </a:r>
          </a:p>
          <a:p>
            <a:r>
              <a:rPr lang="en-IN" dirty="0"/>
              <a:t>    "Authority": "https://&lt;YOUR_AUTH0_DOMAIN&gt;",</a:t>
            </a:r>
          </a:p>
          <a:p>
            <a:r>
              <a:rPr lang="en-IN" dirty="0"/>
              <a:t>    "</a:t>
            </a:r>
            <a:r>
              <a:rPr lang="en-IN" dirty="0" err="1"/>
              <a:t>ApiIdentifier</a:t>
            </a:r>
            <a:r>
              <a:rPr lang="en-IN" dirty="0"/>
              <a:t>": "&lt;YOUR_API_IDENTIFIER&gt;"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028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8E07-EE9B-4C32-9E0D-C9720E19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the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6BEE-53F8-4D54-B41A-3CEBB977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266517" cy="3730065"/>
          </a:xfrm>
        </p:spPr>
        <p:txBody>
          <a:bodyPr/>
          <a:lstStyle/>
          <a:p>
            <a:r>
              <a:rPr lang="en-US" dirty="0"/>
              <a:t>Replace the &lt;YOUR_AUTH0_DOMAIN&gt; placeholder with the Auth0 domain value you used for the </a:t>
            </a:r>
            <a:r>
              <a:rPr lang="en-US" dirty="0" err="1"/>
              <a:t>Blazor</a:t>
            </a:r>
            <a:r>
              <a:rPr lang="en-US" dirty="0"/>
              <a:t> WASM client.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replace the &lt;YOUR_API_IDENTIFIER&gt; placeholder with the unique identifier you defined for your API in the Auth0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670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CDE3-EE0A-4114-B36D-2B811F62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19C8-3169-4443-A224-74907D50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Server folder, run the following command to install the library that will handle the authorization process:</a:t>
            </a:r>
          </a:p>
          <a:p>
            <a:endParaRPr lang="en-US" dirty="0"/>
          </a:p>
          <a:p>
            <a:r>
              <a:rPr lang="en-US" dirty="0"/>
              <a:t>dotnet add package </a:t>
            </a:r>
            <a:r>
              <a:rPr lang="en-US" dirty="0" err="1"/>
              <a:t>Microsoft.AspNetCore.Authentication.JwtBearer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add the package using Manage </a:t>
            </a:r>
            <a:r>
              <a:rPr lang="en-US" dirty="0" err="1"/>
              <a:t>Nuget</a:t>
            </a:r>
            <a:r>
              <a:rPr lang="en-US" dirty="0"/>
              <a:t> Packages option</a:t>
            </a:r>
          </a:p>
          <a:p>
            <a:pPr marL="0" indent="0">
              <a:buNone/>
            </a:pPr>
            <a:r>
              <a:rPr lang="en-US" dirty="0" err="1"/>
              <a:t>Microsoft.AspNetCore.Authentication.JwtBearer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94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019ACC-9848-40F5-A032-37E9B0BB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6" y="160930"/>
            <a:ext cx="9070688" cy="646331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Startup.cs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kt-web"/>
              </a:rPr>
              <a:t> file:Apply the changes shown below: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28A5D-F26B-46CA-A325-D96AF4534AD0}"/>
              </a:ext>
            </a:extLst>
          </p:cNvPr>
          <p:cNvSpPr txBox="1"/>
          <p:nvPr/>
        </p:nvSpPr>
        <p:spPr>
          <a:xfrm>
            <a:off x="470648" y="807261"/>
            <a:ext cx="1043491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Server/</a:t>
            </a:r>
            <a:r>
              <a:rPr lang="en-IN" dirty="0" err="1"/>
              <a:t>Startup.cs</a:t>
            </a:r>
            <a:endParaRPr lang="en-IN" dirty="0"/>
          </a:p>
          <a:p>
            <a:endParaRPr lang="en-IN" dirty="0"/>
          </a:p>
          <a:p>
            <a:r>
              <a:rPr lang="en-IN" dirty="0"/>
              <a:t>// ... </a:t>
            </a:r>
            <a:r>
              <a:rPr lang="en-IN" dirty="0" err="1"/>
              <a:t>exisiting</a:t>
            </a:r>
            <a:r>
              <a:rPr lang="en-IN" dirty="0"/>
              <a:t> code ...</a:t>
            </a:r>
          </a:p>
          <a:p>
            <a:r>
              <a:rPr lang="en-IN" dirty="0"/>
              <a:t>using </a:t>
            </a:r>
            <a:r>
              <a:rPr lang="en-IN" dirty="0" err="1"/>
              <a:t>Microsoft.AspNetCore.Authentication.JwtBearer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// ... </a:t>
            </a:r>
            <a:r>
              <a:rPr lang="en-IN" dirty="0" err="1"/>
              <a:t>exisiting</a:t>
            </a:r>
            <a:r>
              <a:rPr lang="en-IN" dirty="0"/>
              <a:t> code ...</a:t>
            </a:r>
          </a:p>
          <a:p>
            <a:r>
              <a:rPr lang="en-IN" dirty="0"/>
              <a:t>    public void </a:t>
            </a:r>
            <a:r>
              <a:rPr lang="en-IN" dirty="0" err="1"/>
              <a:t>ConfigureServices</a:t>
            </a:r>
            <a:r>
              <a:rPr lang="en-IN" dirty="0"/>
              <a:t>(</a:t>
            </a:r>
            <a:r>
              <a:rPr lang="en-IN" dirty="0" err="1"/>
              <a:t>IServiceCollection</a:t>
            </a:r>
            <a:r>
              <a:rPr lang="en-IN" dirty="0"/>
              <a:t> services)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</a:t>
            </a:r>
            <a:r>
              <a:rPr lang="en-IN" b="1" dirty="0" err="1">
                <a:solidFill>
                  <a:srgbClr val="FF0000"/>
                </a:solidFill>
              </a:rPr>
              <a:t>services.AddAuthentication</a:t>
            </a:r>
            <a:r>
              <a:rPr lang="en-IN" b="1" dirty="0">
                <a:solidFill>
                  <a:srgbClr val="FF0000"/>
                </a:solidFill>
              </a:rPr>
              <a:t>(options =&gt;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</a:t>
            </a:r>
            <a:r>
              <a:rPr lang="en-IN" b="1" dirty="0" err="1">
                <a:solidFill>
                  <a:srgbClr val="FF0000"/>
                </a:solidFill>
              </a:rPr>
              <a:t>options.DefaultAuthenticateScheme</a:t>
            </a:r>
            <a:r>
              <a:rPr lang="en-IN" b="1" dirty="0">
                <a:solidFill>
                  <a:srgbClr val="FF0000"/>
                </a:solidFill>
              </a:rPr>
              <a:t> = </a:t>
            </a:r>
            <a:r>
              <a:rPr lang="en-IN" b="1" dirty="0" err="1">
                <a:solidFill>
                  <a:srgbClr val="FF0000"/>
                </a:solidFill>
              </a:rPr>
              <a:t>JwtBearerDefaults.AuthenticationScheme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</a:t>
            </a:r>
            <a:r>
              <a:rPr lang="en-IN" b="1" dirty="0" err="1">
                <a:solidFill>
                  <a:srgbClr val="FF0000"/>
                </a:solidFill>
              </a:rPr>
              <a:t>options.DefaultChallengeScheme</a:t>
            </a:r>
            <a:r>
              <a:rPr lang="en-IN" b="1" dirty="0">
                <a:solidFill>
                  <a:srgbClr val="FF0000"/>
                </a:solidFill>
              </a:rPr>
              <a:t> = </a:t>
            </a:r>
            <a:r>
              <a:rPr lang="en-IN" b="1" dirty="0" err="1">
                <a:solidFill>
                  <a:srgbClr val="FF0000"/>
                </a:solidFill>
              </a:rPr>
              <a:t>JwtBearerDefaults.AuthenticationScheme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}).</a:t>
            </a:r>
            <a:r>
              <a:rPr lang="en-IN" b="1" dirty="0" err="1">
                <a:solidFill>
                  <a:srgbClr val="FF0000"/>
                </a:solidFill>
              </a:rPr>
              <a:t>AddJwtBearer</a:t>
            </a:r>
            <a:r>
              <a:rPr lang="en-IN" b="1" dirty="0">
                <a:solidFill>
                  <a:srgbClr val="FF0000"/>
                </a:solidFill>
              </a:rPr>
              <a:t>(options =&gt;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</a:t>
            </a:r>
            <a:r>
              <a:rPr lang="en-IN" b="1" dirty="0" err="1">
                <a:solidFill>
                  <a:srgbClr val="FF0000"/>
                </a:solidFill>
              </a:rPr>
              <a:t>options.Authority</a:t>
            </a:r>
            <a:r>
              <a:rPr lang="en-IN" b="1" dirty="0">
                <a:solidFill>
                  <a:srgbClr val="FF0000"/>
                </a:solidFill>
              </a:rPr>
              <a:t> = Configuration["Auth0:Authority"];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</a:t>
            </a:r>
            <a:r>
              <a:rPr lang="en-IN" b="1" dirty="0" err="1">
                <a:solidFill>
                  <a:srgbClr val="FF0000"/>
                </a:solidFill>
              </a:rPr>
              <a:t>options.Audience</a:t>
            </a:r>
            <a:r>
              <a:rPr lang="en-IN" b="1" dirty="0">
                <a:solidFill>
                  <a:srgbClr val="FF0000"/>
                </a:solidFill>
              </a:rPr>
              <a:t> = Configuration["Auth0:ApiIdentifier"];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});</a:t>
            </a:r>
          </a:p>
          <a:p>
            <a:r>
              <a:rPr lang="en-IN" dirty="0"/>
              <a:t>      </a:t>
            </a:r>
            <a:r>
              <a:rPr lang="en-IN" dirty="0" err="1"/>
              <a:t>services.AddControllersWithViews</a:t>
            </a:r>
            <a:r>
              <a:rPr lang="en-IN" dirty="0"/>
              <a:t>();</a:t>
            </a:r>
          </a:p>
          <a:p>
            <a:r>
              <a:rPr lang="en-IN" dirty="0"/>
              <a:t>      </a:t>
            </a:r>
            <a:r>
              <a:rPr lang="en-IN" dirty="0" err="1"/>
              <a:t>services.AddRazorPages</a:t>
            </a:r>
            <a:r>
              <a:rPr lang="en-IN" dirty="0"/>
              <a:t>();</a:t>
            </a:r>
          </a:p>
          <a:p>
            <a:r>
              <a:rPr lang="en-IN" dirty="0"/>
              <a:t>    }// ... </a:t>
            </a:r>
            <a:r>
              <a:rPr lang="en-IN" dirty="0" err="1"/>
              <a:t>exisiting</a:t>
            </a:r>
            <a:r>
              <a:rPr lang="en-IN" dirty="0"/>
              <a:t> code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BD200-3599-4620-A2F8-F209BF27ADEB}"/>
              </a:ext>
            </a:extLst>
          </p:cNvPr>
          <p:cNvSpPr txBox="1"/>
          <p:nvPr/>
        </p:nvSpPr>
        <p:spPr>
          <a:xfrm>
            <a:off x="6841192" y="5933825"/>
            <a:ext cx="51670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Note: Pls remove the other code in Configure services other than those specified here</a:t>
            </a:r>
          </a:p>
        </p:txBody>
      </p:sp>
    </p:spTree>
    <p:extLst>
      <p:ext uri="{BB962C8B-B14F-4D97-AF65-F5344CB8AC3E}">
        <p14:creationId xmlns:p14="http://schemas.microsoft.com/office/powerpoint/2010/main" val="321006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1F45E-7DDA-46CD-B0D5-12D15321747C}"/>
              </a:ext>
            </a:extLst>
          </p:cNvPr>
          <p:cNvSpPr txBox="1"/>
          <p:nvPr/>
        </p:nvSpPr>
        <p:spPr>
          <a:xfrm>
            <a:off x="561414" y="1127782"/>
            <a:ext cx="97255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Startup.cs</a:t>
            </a:r>
            <a:r>
              <a:rPr lang="en-US" dirty="0"/>
              <a:t> file, add the statements highlighted below to the body of the Configure() method:</a:t>
            </a:r>
          </a:p>
          <a:p>
            <a:r>
              <a:rPr lang="en-US" dirty="0"/>
              <a:t>// Server/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IN" dirty="0"/>
              <a:t> public void Configure(</a:t>
            </a:r>
            <a:r>
              <a:rPr lang="en-IN" dirty="0" err="1"/>
              <a:t>IApplicationBuilder</a:t>
            </a:r>
            <a:r>
              <a:rPr lang="en-IN" dirty="0"/>
              <a:t> app, </a:t>
            </a:r>
            <a:r>
              <a:rPr lang="en-IN" dirty="0" err="1"/>
              <a:t>IWebHostEnvironment</a:t>
            </a:r>
            <a:r>
              <a:rPr lang="en-IN" dirty="0"/>
              <a:t> env)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//...</a:t>
            </a:r>
          </a:p>
          <a:p>
            <a:r>
              <a:rPr lang="en-IN" dirty="0"/>
              <a:t>      </a:t>
            </a:r>
            <a:r>
              <a:rPr lang="en-IN" dirty="0" err="1"/>
              <a:t>app.UseRouting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b="1" dirty="0"/>
              <a:t>  </a:t>
            </a:r>
            <a:r>
              <a:rPr lang="en-IN" b="1" dirty="0" err="1"/>
              <a:t>app.UseAuthentication</a:t>
            </a:r>
            <a:r>
              <a:rPr lang="en-IN" b="1" dirty="0"/>
              <a:t>();  //👈 new addition</a:t>
            </a:r>
          </a:p>
          <a:p>
            <a:r>
              <a:rPr lang="en-IN" b="1" dirty="0"/>
              <a:t>      </a:t>
            </a:r>
            <a:r>
              <a:rPr lang="en-IN" b="1" dirty="0" err="1"/>
              <a:t>app.UseAuthorization</a:t>
            </a:r>
            <a:r>
              <a:rPr lang="en-IN" b="1" dirty="0"/>
              <a:t>();   //👈 new addition</a:t>
            </a:r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app.UseEndpoints</a:t>
            </a:r>
            <a:r>
              <a:rPr lang="en-IN" dirty="0"/>
              <a:t>(endpoints =&gt;</a:t>
            </a:r>
          </a:p>
          <a:p>
            <a:r>
              <a:rPr lang="en-IN" dirty="0"/>
              <a:t>      {</a:t>
            </a:r>
          </a:p>
          <a:p>
            <a:r>
              <a:rPr lang="en-IN" dirty="0"/>
              <a:t>        </a:t>
            </a:r>
            <a:r>
              <a:rPr lang="en-IN" dirty="0" err="1"/>
              <a:t>endpoints.MapRazorPages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endpoints.MapControllers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endpoints.MapFallbackToFile</a:t>
            </a:r>
            <a:r>
              <a:rPr lang="en-IN" dirty="0"/>
              <a:t>("index.html");</a:t>
            </a:r>
          </a:p>
          <a:p>
            <a:r>
              <a:rPr lang="en-IN" dirty="0"/>
              <a:t>      });</a:t>
            </a:r>
          </a:p>
          <a:p>
            <a:r>
              <a:rPr lang="en-IN" dirty="0"/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56A3A-FDE6-4BFD-8775-963F136F8FB8}"/>
              </a:ext>
            </a:extLst>
          </p:cNvPr>
          <p:cNvSpPr txBox="1"/>
          <p:nvPr/>
        </p:nvSpPr>
        <p:spPr>
          <a:xfrm>
            <a:off x="3046880" y="6343881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Note : Remove </a:t>
            </a:r>
            <a:r>
              <a:rPr lang="en-IN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app.UseIdentityServer</a:t>
            </a:r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44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03E9-F3C8-42FC-A9ED-ED85CD3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auth0 account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A027-8B05-4A2E-AFDB-0B8E2317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akt-web"/>
              </a:rPr>
              <a:t>Create a new Auth0 account using the following link </a:t>
            </a:r>
            <a:r>
              <a:rPr lang="en-US" b="0" i="0" dirty="0">
                <a:effectLst/>
                <a:latin typeface="fakt-web"/>
              </a:rPr>
              <a:t> :</a:t>
            </a:r>
          </a:p>
          <a:p>
            <a:r>
              <a:rPr lang="en-US" dirty="0">
                <a:solidFill>
                  <a:srgbClr val="242424"/>
                </a:solidFill>
                <a:latin typeface="fakt-web"/>
                <a:hlinkClick r:id="rId2"/>
              </a:rPr>
              <a:t>sign up for a free one right now</a:t>
            </a:r>
            <a:r>
              <a:rPr lang="en-US" b="0" i="0" dirty="0">
                <a:effectLst/>
                <a:latin typeface="fakt-web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52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0E21-F585-426E-A5A4-DAF11C37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Controller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2133-F23C-4553-8DB9-78C25F55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controller files in the Controllers folder if </a:t>
            </a:r>
          </a:p>
          <a:p>
            <a:pPr lvl="1"/>
            <a:r>
              <a:rPr lang="en-US" dirty="0"/>
              <a:t>Have the authorize attribute</a:t>
            </a:r>
          </a:p>
          <a:p>
            <a:pPr lvl="1"/>
            <a:r>
              <a:rPr lang="en-US" dirty="0"/>
              <a:t>Added the namespace : using </a:t>
            </a:r>
            <a:r>
              <a:rPr lang="en-US" dirty="0" err="1"/>
              <a:t>Microsoft.AspNetCore.Authorization</a:t>
            </a:r>
            <a:r>
              <a:rPr lang="en-US" dirty="0"/>
              <a:t>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076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FBA1-0194-4997-A11E-EC50B39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Api</a:t>
            </a:r>
            <a:r>
              <a:rPr lang="en-US" dirty="0"/>
              <a:t> is protected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3BB1-5F63-4E1E-B654-EBC3C1AB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871634" cy="3810747"/>
          </a:xfrm>
        </p:spPr>
        <p:txBody>
          <a:bodyPr/>
          <a:lstStyle/>
          <a:p>
            <a:r>
              <a:rPr lang="en-US" dirty="0"/>
              <a:t>Now your API is protected. </a:t>
            </a:r>
          </a:p>
          <a:p>
            <a:r>
              <a:rPr lang="en-US" dirty="0"/>
              <a:t>To check if everything is working as expected, move to the root of the project and restart it. </a:t>
            </a:r>
          </a:p>
          <a:p>
            <a:r>
              <a:rPr lang="en-US" dirty="0"/>
              <a:t>Then, log in to the application and click the </a:t>
            </a:r>
            <a:r>
              <a:rPr lang="en-US" dirty="0" err="1"/>
              <a:t>FetchData</a:t>
            </a:r>
            <a:r>
              <a:rPr lang="en-US" dirty="0"/>
              <a:t> menu item. </a:t>
            </a:r>
          </a:p>
          <a:p>
            <a:r>
              <a:rPr lang="en-US" dirty="0"/>
              <a:t>This time you shouldn't be able to display the data. Your screen should be like the following:</a:t>
            </a:r>
          </a:p>
          <a:p>
            <a:r>
              <a:rPr lang="en-US" dirty="0"/>
              <a:t>If you take a look at the network section of your browser's developer tool, you will find that the call to the  endpoint gets an HTTP 401 status code,</a:t>
            </a:r>
          </a:p>
          <a:p>
            <a:r>
              <a:rPr lang="en-US" dirty="0"/>
              <a:t>confirms that the server prevents unauthorized access to the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10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nauthorized error when calling an API">
            <a:extLst>
              <a:ext uri="{FF2B5EF4-FFF2-40B4-BE49-F238E27FC236}">
                <a16:creationId xmlns:a16="http://schemas.microsoft.com/office/drawing/2014/main" id="{CC9BD434-788F-42AB-9A8C-E21E4DB0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8" y="154422"/>
            <a:ext cx="10394575" cy="64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17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58E4-63D5-4457-895E-25761095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Protected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D708-97D0-41BF-8B13-4E81AC5B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your </a:t>
            </a:r>
            <a:r>
              <a:rPr lang="en-US" dirty="0" err="1"/>
              <a:t>Blazor</a:t>
            </a:r>
            <a:r>
              <a:rPr lang="en-US" dirty="0"/>
              <a:t> WASM application to access the protected API, you need to get an access token from Auth0 and provide it along with your API call. </a:t>
            </a:r>
          </a:p>
          <a:p>
            <a:r>
              <a:rPr lang="en-US" dirty="0"/>
              <a:t>You might think to write some code that attaches this token when you make an HTTP request to the server. </a:t>
            </a:r>
          </a:p>
          <a:p>
            <a:r>
              <a:rPr lang="en-US" dirty="0"/>
              <a:t>However, you can centralize the access token attachment to your API calls in a straightforward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456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B010-4746-4277-AA31-EC490364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8AEE-72E5-4F46-8A9A-315B334C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234705" cy="3810747"/>
          </a:xfrm>
        </p:spPr>
        <p:txBody>
          <a:bodyPr/>
          <a:lstStyle/>
          <a:p>
            <a:r>
              <a:rPr lang="en-US" dirty="0"/>
              <a:t>Start by moving to the Client folder and installing the </a:t>
            </a:r>
            <a:r>
              <a:rPr lang="en-US" dirty="0" err="1"/>
              <a:t>Microsoft.Extensions.Http</a:t>
            </a:r>
            <a:r>
              <a:rPr lang="en-US" dirty="0"/>
              <a:t> package with the following command:</a:t>
            </a:r>
          </a:p>
          <a:p>
            <a:pPr marL="0" indent="0">
              <a:buNone/>
            </a:pPr>
            <a:r>
              <a:rPr lang="en-US" dirty="0"/>
              <a:t>dotnet add package </a:t>
            </a:r>
            <a:r>
              <a:rPr lang="en-US" dirty="0" err="1"/>
              <a:t>Microsoft.Extensions.Http</a:t>
            </a:r>
            <a:endParaRPr lang="en-US" dirty="0"/>
          </a:p>
          <a:p>
            <a:r>
              <a:rPr lang="en-US" dirty="0"/>
              <a:t>This package allows you to create named HTTP clients and customize their behavior.</a:t>
            </a:r>
          </a:p>
          <a:p>
            <a:r>
              <a:rPr lang="en-US" dirty="0"/>
              <a:t>Will create an HTTP client that automatically attaches an access token to each HTTP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315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DCF7-818E-4A7B-A54A-C45694B7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BA9F-4E2D-4ABA-8FE1-70743078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Program.cs</a:t>
            </a:r>
            <a:r>
              <a:rPr lang="en-US" dirty="0"/>
              <a:t> file and add a reference to the </a:t>
            </a:r>
            <a:r>
              <a:rPr lang="en-US" dirty="0" err="1"/>
              <a:t>Microsoft.AspNetCore.Components.WebAssembly.Authentication</a:t>
            </a:r>
            <a:r>
              <a:rPr lang="en-US" dirty="0"/>
              <a:t> </a:t>
            </a:r>
          </a:p>
          <a:p>
            <a:r>
              <a:rPr lang="en-US" dirty="0"/>
              <a:t>In the Main() method, add the statements pointed out in the following code snippet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643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DA9DFB-F807-45B8-A38F-55CDC0F662E7}"/>
              </a:ext>
            </a:extLst>
          </p:cNvPr>
          <p:cNvSpPr txBox="1"/>
          <p:nvPr/>
        </p:nvSpPr>
        <p:spPr>
          <a:xfrm>
            <a:off x="1008530" y="335845"/>
            <a:ext cx="1077109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Client/</a:t>
            </a:r>
            <a:r>
              <a:rPr lang="en-IN" dirty="0" err="1"/>
              <a:t>Program.cs</a:t>
            </a:r>
            <a:endParaRPr lang="en-IN" dirty="0"/>
          </a:p>
          <a:p>
            <a:endParaRPr lang="en-IN" dirty="0"/>
          </a:p>
          <a:p>
            <a:r>
              <a:rPr lang="en-IN" dirty="0"/>
              <a:t>// ... existing code ...</a:t>
            </a:r>
          </a:p>
          <a:p>
            <a:endParaRPr lang="en-IN" dirty="0"/>
          </a:p>
          <a:p>
            <a:r>
              <a:rPr lang="en-IN" dirty="0"/>
              <a:t>    public static async Task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var builder = </a:t>
            </a:r>
            <a:r>
              <a:rPr lang="en-IN" dirty="0" err="1"/>
              <a:t>WebAssemblyHostBuilder.CreateDefault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      </a:t>
            </a:r>
            <a:r>
              <a:rPr lang="en-IN" dirty="0" err="1"/>
              <a:t>builder.RootComponents.Add</a:t>
            </a:r>
            <a:r>
              <a:rPr lang="en-IN" dirty="0"/>
              <a:t>&lt;App&gt;("#app");</a:t>
            </a:r>
          </a:p>
          <a:p>
            <a:r>
              <a:rPr lang="en-IN" dirty="0"/>
              <a:t>      </a:t>
            </a:r>
          </a:p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IN" b="1" dirty="0" err="1"/>
              <a:t>builder.Services.AddHttpClient</a:t>
            </a:r>
            <a:r>
              <a:rPr lang="en-IN" b="1" dirty="0"/>
              <a:t>("</a:t>
            </a:r>
            <a:r>
              <a:rPr lang="en-IN" b="1" dirty="0" err="1">
                <a:solidFill>
                  <a:srgbClr val="C00000"/>
                </a:solidFill>
              </a:rPr>
              <a:t>ServerAPI</a:t>
            </a:r>
            <a:r>
              <a:rPr lang="en-IN" b="1" dirty="0"/>
              <a:t>", </a:t>
            </a:r>
          </a:p>
          <a:p>
            <a:r>
              <a:rPr lang="en-IN" b="1" dirty="0"/>
              <a:t>            client =&gt; </a:t>
            </a:r>
            <a:r>
              <a:rPr lang="en-IN" b="1" dirty="0" err="1"/>
              <a:t>client.BaseAddress</a:t>
            </a:r>
            <a:r>
              <a:rPr lang="en-IN" b="1" dirty="0"/>
              <a:t> = new Uri(</a:t>
            </a:r>
            <a:r>
              <a:rPr lang="en-IN" b="1" dirty="0" err="1"/>
              <a:t>builder.HostEnvironment.BaseAddress</a:t>
            </a:r>
            <a:r>
              <a:rPr lang="en-IN" b="1" dirty="0"/>
              <a:t>))</a:t>
            </a:r>
          </a:p>
          <a:p>
            <a:r>
              <a:rPr lang="en-IN" b="1" dirty="0"/>
              <a:t>          .</a:t>
            </a:r>
            <a:r>
              <a:rPr lang="en-IN" b="1" dirty="0" err="1"/>
              <a:t>AddHttpMessageHandler</a:t>
            </a:r>
            <a:r>
              <a:rPr lang="en-IN" b="1" dirty="0"/>
              <a:t>&lt;</a:t>
            </a:r>
            <a:r>
              <a:rPr lang="en-IN" b="1" dirty="0" err="1"/>
              <a:t>BaseAddressAuthorizationMessageHandler</a:t>
            </a:r>
            <a:r>
              <a:rPr lang="en-IN" b="1" dirty="0"/>
              <a:t>&gt;();</a:t>
            </a:r>
          </a:p>
          <a:p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</a:rPr>
              <a:t>builder.Services.AddScoped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</a:rPr>
              <a:t>sp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=&gt; 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</a:rPr>
              <a:t>sp.GetRequiredService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</a:rPr>
              <a:t>IHttpClientFactory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&gt;()</a:t>
            </a:r>
          </a:p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       .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</a:rPr>
              <a:t>CreateClient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("</a:t>
            </a:r>
            <a:r>
              <a:rPr lang="en-IN" b="1" dirty="0" err="1">
                <a:solidFill>
                  <a:schemeClr val="accent1"/>
                </a:solidFill>
              </a:rPr>
              <a:t>ServerAPI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"));</a:t>
            </a:r>
          </a:p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N" dirty="0"/>
              <a:t>  //👆 new addition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      // ... existing code ...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// ... existing code ...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// Note : check the names in Red</a:t>
            </a:r>
          </a:p>
        </p:txBody>
      </p:sp>
    </p:spTree>
    <p:extLst>
      <p:ext uri="{BB962C8B-B14F-4D97-AF65-F5344CB8AC3E}">
        <p14:creationId xmlns:p14="http://schemas.microsoft.com/office/powerpoint/2010/main" val="37619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74E5-638E-4B65-88D8-E5AA3890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4971-AE85-4E2A-B2C7-31DC3F15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38117" cy="3797300"/>
          </a:xfrm>
        </p:spPr>
        <p:txBody>
          <a:bodyPr>
            <a:normAutofit/>
          </a:bodyPr>
          <a:lstStyle/>
          <a:p>
            <a:r>
              <a:rPr lang="en-US" dirty="0" err="1"/>
              <a:t>AddHttpClient</a:t>
            </a:r>
            <a:r>
              <a:rPr lang="en-US" dirty="0"/>
              <a:t>() method defines a named </a:t>
            </a:r>
            <a:r>
              <a:rPr lang="en-US" dirty="0" err="1"/>
              <a:t>HttpClient</a:t>
            </a:r>
            <a:r>
              <a:rPr lang="en-US" dirty="0"/>
              <a:t> instance (</a:t>
            </a:r>
            <a:r>
              <a:rPr lang="en-US" dirty="0" err="1"/>
              <a:t>ServerAPI</a:t>
            </a:r>
            <a:r>
              <a:rPr lang="en-US" dirty="0"/>
              <a:t>) with the current server's address as the base address to use when requesting a resource. </a:t>
            </a:r>
          </a:p>
          <a:p>
            <a:r>
              <a:rPr lang="en-US" dirty="0"/>
              <a:t>Also, the </a:t>
            </a:r>
            <a:r>
              <a:rPr lang="en-US" dirty="0" err="1"/>
              <a:t>BaseAddressAuthorizationMessageHandler</a:t>
            </a:r>
            <a:r>
              <a:rPr lang="en-US" dirty="0"/>
              <a:t> class is added to the </a:t>
            </a:r>
            <a:r>
              <a:rPr lang="en-US" dirty="0" err="1"/>
              <a:t>HttpClient</a:t>
            </a:r>
            <a:r>
              <a:rPr lang="en-US" dirty="0"/>
              <a:t> instance as the HTTP message handler. </a:t>
            </a:r>
          </a:p>
          <a:p>
            <a:r>
              <a:rPr lang="en-US" dirty="0"/>
              <a:t>This class is provided by the </a:t>
            </a:r>
            <a:r>
              <a:rPr lang="en-US" dirty="0" err="1"/>
              <a:t>Microsoft.AspNetCore.Components.WebAssembly.Authentication</a:t>
            </a:r>
            <a:r>
              <a:rPr lang="en-US" dirty="0"/>
              <a:t> namespace and is responsible for attaching the access token to any HTTP request to the application's base URI.</a:t>
            </a:r>
          </a:p>
          <a:p>
            <a:r>
              <a:rPr lang="en-US" dirty="0"/>
              <a:t>The actual </a:t>
            </a:r>
            <a:r>
              <a:rPr lang="en-US" dirty="0" err="1"/>
              <a:t>HttpClient</a:t>
            </a:r>
            <a:r>
              <a:rPr lang="en-US" dirty="0"/>
              <a:t> instance is created by the </a:t>
            </a:r>
            <a:r>
              <a:rPr lang="en-US" dirty="0" err="1"/>
              <a:t>CreateClient</a:t>
            </a:r>
            <a:r>
              <a:rPr lang="en-US" dirty="0"/>
              <a:t>() method of the </a:t>
            </a:r>
            <a:r>
              <a:rPr lang="en-US" dirty="0" err="1"/>
              <a:t>IHttpClientFactory</a:t>
            </a:r>
            <a:r>
              <a:rPr lang="en-US" dirty="0"/>
              <a:t> service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482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89A26-D4E1-40AE-9ABF-74A5C72E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all </a:t>
            </a:r>
            <a:r>
              <a:rPr lang="en-US" dirty="0" err="1"/>
              <a:t>Blazor</a:t>
            </a:r>
            <a:r>
              <a:rPr lang="en-US" dirty="0"/>
              <a:t> Components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02071-E442-48DA-8D19-C76BEB63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1"/>
            <a:ext cx="10006105" cy="706964"/>
          </a:xfrm>
        </p:spPr>
        <p:txBody>
          <a:bodyPr>
            <a:normAutofit/>
          </a:bodyPr>
          <a:lstStyle/>
          <a:p>
            <a:r>
              <a:rPr lang="en-US" dirty="0"/>
              <a:t>Wrap all the Http calls in the try catch block in all the component pages as shown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B4F4C-1584-4AF2-9AAB-6F4093F0E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345577"/>
            <a:ext cx="7289800" cy="34163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try</a:t>
            </a:r>
          </a:p>
          <a:p>
            <a:pPr marL="0" indent="0">
              <a:buNone/>
            </a:pPr>
            <a:r>
              <a:rPr lang="en-IN" sz="1600" dirty="0"/>
              <a:t>        {</a:t>
            </a:r>
          </a:p>
          <a:p>
            <a:pPr marL="0" indent="0">
              <a:buNone/>
            </a:pPr>
            <a:r>
              <a:rPr lang="en-IN" sz="1600" dirty="0"/>
              <a:t>            quiz = await </a:t>
            </a:r>
            <a:r>
              <a:rPr lang="en-IN" sz="1600" dirty="0" err="1"/>
              <a:t>Http.GetFromJsonAsync</a:t>
            </a:r>
            <a:r>
              <a:rPr lang="en-IN" sz="1600" dirty="0"/>
              <a:t>&lt;List&lt;</a:t>
            </a:r>
            <a:r>
              <a:rPr lang="en-IN" sz="1600" dirty="0" err="1"/>
              <a:t>QuizItem</a:t>
            </a:r>
            <a:r>
              <a:rPr lang="en-IN" sz="1600" dirty="0"/>
              <a:t>&gt;&gt;("quiz");</a:t>
            </a:r>
          </a:p>
          <a:p>
            <a:pPr marL="0" indent="0">
              <a:buNone/>
            </a:pPr>
            <a:r>
              <a:rPr lang="en-IN" sz="1600" dirty="0"/>
              <a:t>        }</a:t>
            </a:r>
          </a:p>
          <a:p>
            <a:pPr marL="0" indent="0">
              <a:buNone/>
            </a:pPr>
            <a:r>
              <a:rPr lang="en-IN" sz="1600" dirty="0"/>
              <a:t>        catch (</a:t>
            </a:r>
            <a:r>
              <a:rPr lang="en-IN" sz="1600" dirty="0" err="1"/>
              <a:t>AccessTokenNotAvailableException</a:t>
            </a:r>
            <a:r>
              <a:rPr lang="en-IN" sz="1600" dirty="0"/>
              <a:t> exception)</a:t>
            </a:r>
          </a:p>
          <a:p>
            <a:pPr marL="0" indent="0">
              <a:buNone/>
            </a:pPr>
            <a:r>
              <a:rPr lang="en-IN" sz="1600" dirty="0"/>
              <a:t>        {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exception.Redirect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77609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4B95-7ADD-4630-9D5A-9BE01DA3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FD85-A89F-4FE2-B30B-490242A0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applying these changes, restart your application, log in, and try to move to the Quiz page.</a:t>
            </a:r>
          </a:p>
          <a:p>
            <a:r>
              <a:rPr lang="en-US" dirty="0"/>
              <a:t> Unfortunately, you still will get an HTTP 401 status code, but with a different message</a:t>
            </a:r>
          </a:p>
          <a:p>
            <a:r>
              <a:rPr lang="en-US" dirty="0"/>
              <a:t>We are passing the access token.</a:t>
            </a:r>
          </a:p>
          <a:p>
            <a:r>
              <a:rPr lang="en-US" dirty="0"/>
              <a:t>However, the error message is saying that the access token is not valid.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25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6C7B-F16D-4FEC-AFC2-C81E7BE6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Auth0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D243-91D1-451C-9DD1-0608A8A9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accessing the Auth0 Dashboard, move to the Applications section, and follow these steps:</a:t>
            </a:r>
          </a:p>
          <a:p>
            <a:endParaRPr lang="en-US" dirty="0"/>
          </a:p>
          <a:p>
            <a:r>
              <a:rPr lang="en-US" dirty="0"/>
              <a:t>Click the Create Application button.</a:t>
            </a:r>
          </a:p>
          <a:p>
            <a:r>
              <a:rPr lang="en-US" dirty="0"/>
              <a:t>Provide a friendly name for your application (for example, Quiz </a:t>
            </a:r>
            <a:r>
              <a:rPr lang="en-US" dirty="0" err="1"/>
              <a:t>Blazor</a:t>
            </a:r>
            <a:r>
              <a:rPr lang="en-US" dirty="0"/>
              <a:t> WASM Client) and select Single Page Web Applications as the application type.</a:t>
            </a:r>
          </a:p>
          <a:p>
            <a:r>
              <a:rPr lang="en-US" dirty="0"/>
              <a:t>Finally, click the Create button.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54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lazor error with invalid token message">
            <a:extLst>
              <a:ext uri="{FF2B5EF4-FFF2-40B4-BE49-F238E27FC236}">
                <a16:creationId xmlns:a16="http://schemas.microsoft.com/office/drawing/2014/main" id="{6C3830C0-D69B-4021-8E63-0E019A44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0"/>
            <a:ext cx="8012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350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13CD-01FD-41CC-B7A8-39BBB744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5BE5-0A7E-49AD-B23F-1915E8C6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70881" cy="38107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WASM has a limitation, as documented by this issue. </a:t>
            </a:r>
          </a:p>
          <a:p>
            <a:r>
              <a:rPr lang="en-US" dirty="0"/>
              <a:t>In a nutshell, in a standard authentication and authorization flow, you should be able to send the unique identifier of your API (the </a:t>
            </a:r>
            <a:r>
              <a:rPr lang="en-US" dirty="0" err="1"/>
              <a:t>ApiIdentifier</a:t>
            </a:r>
            <a:r>
              <a:rPr lang="en-US" dirty="0"/>
              <a:t> parameter, also known as the audience parameter) when you authenticate.</a:t>
            </a:r>
          </a:p>
          <a:p>
            <a:r>
              <a:rPr lang="en-US" dirty="0"/>
              <a:t> This way, the Auth0 authorization server will give you an access token that grants you specific access to that API. </a:t>
            </a:r>
          </a:p>
          <a:p>
            <a:r>
              <a:rPr lang="en-US" dirty="0"/>
              <a:t>Due to that limitation, your </a:t>
            </a:r>
            <a:r>
              <a:rPr lang="en-US" dirty="0" err="1"/>
              <a:t>Blazor</a:t>
            </a:r>
            <a:r>
              <a:rPr lang="en-US" dirty="0"/>
              <a:t> client is not explicitly requesting access to your API.</a:t>
            </a:r>
          </a:p>
          <a:p>
            <a:r>
              <a:rPr lang="en-US" dirty="0"/>
              <a:t>When Auth0 is not receiving the audience parameter, it emits an opaque and generic access token, as per specs. </a:t>
            </a:r>
          </a:p>
          <a:p>
            <a:r>
              <a:rPr lang="en-US" dirty="0"/>
              <a:t>This access token is not in JWT format and doesn't contain any information about the resource the token authorizes to access.</a:t>
            </a:r>
          </a:p>
          <a:p>
            <a:r>
              <a:rPr lang="en-US" b="1" dirty="0"/>
              <a:t>good news is that this issue will be resolved in .NET 6.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55241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33EB-233F-4E8A-9E7F-6373C0D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default audience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2C9A-4CC2-4AD0-9DC6-4212BCD7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61599" cy="3904876"/>
          </a:xfrm>
        </p:spPr>
        <p:txBody>
          <a:bodyPr>
            <a:normAutofit/>
          </a:bodyPr>
          <a:lstStyle/>
          <a:p>
            <a:r>
              <a:rPr lang="en-US" dirty="0"/>
              <a:t>To overcome the current </a:t>
            </a:r>
            <a:r>
              <a:rPr lang="en-US" dirty="0" err="1"/>
              <a:t>Blazor</a:t>
            </a:r>
            <a:r>
              <a:rPr lang="en-US" dirty="0"/>
              <a:t> WASM limitation, you can define a default audience for your Auth0 tenant.</a:t>
            </a:r>
          </a:p>
          <a:p>
            <a:endParaRPr lang="en-US" dirty="0"/>
          </a:p>
          <a:p>
            <a:r>
              <a:rPr lang="en-US" dirty="0"/>
              <a:t>So, access your Auth0 Dashboard and navigate to your tenant settings.</a:t>
            </a:r>
          </a:p>
          <a:p>
            <a:r>
              <a:rPr lang="en-US" dirty="0"/>
              <a:t>Now, scroll down to the API Authorization Settings section and add your </a:t>
            </a:r>
            <a:r>
              <a:rPr lang="en-US" dirty="0" err="1"/>
              <a:t>ApiIdentifier</a:t>
            </a:r>
            <a:r>
              <a:rPr lang="en-US" dirty="0"/>
              <a:t> as the  default API audience</a:t>
            </a:r>
          </a:p>
          <a:p>
            <a:r>
              <a:rPr lang="en-US" dirty="0"/>
              <a:t>Click the Save button to confirm your changes.</a:t>
            </a:r>
          </a:p>
          <a:p>
            <a:r>
              <a:rPr lang="en-US" dirty="0"/>
              <a:t>From now on, any client requiring an access token without specifying any audience parameter while authenticating will receive an access token related to your default audience.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189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nfiguring the default audience in Auth0">
            <a:extLst>
              <a:ext uri="{FF2B5EF4-FFF2-40B4-BE49-F238E27FC236}">
                <a16:creationId xmlns:a16="http://schemas.microsoft.com/office/drawing/2014/main" id="{2A0114D3-777E-4D1D-981E-28EB2310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0"/>
            <a:ext cx="1049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92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E696-6B80-41D8-BB8C-FB76E7D4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2A78-B4FB-44A7-8104-33C029BF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out from the </a:t>
            </a:r>
            <a:r>
              <a:rPr lang="en-US" dirty="0" err="1"/>
              <a:t>Blazor</a:t>
            </a:r>
            <a:r>
              <a:rPr lang="en-US" dirty="0"/>
              <a:t> app and login again to get a new access token.</a:t>
            </a:r>
          </a:p>
          <a:p>
            <a:r>
              <a:rPr lang="en-US" dirty="0"/>
              <a:t>This time you should be able to access your protected API and show the protected component pages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65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981B-7415-4935-8345-5869A3AB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Application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4507-29FA-47FC-839A-30EBA142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create the application, move to the Settings tab and take note of your Auth0 Domain and your Client ID. </a:t>
            </a:r>
          </a:p>
          <a:p>
            <a:r>
              <a:rPr lang="en-US" dirty="0"/>
              <a:t>Then, assign the value https://localhost:5001/authentication/login-callback to the Allowed Callback URLs field and the value https://localhost:5001 to the Allowed Logout URLs field.</a:t>
            </a:r>
          </a:p>
          <a:p>
            <a:r>
              <a:rPr lang="en-US" dirty="0"/>
              <a:t>The first value tells Auth0 which URL to call back after users authenticate.</a:t>
            </a:r>
          </a:p>
          <a:p>
            <a:r>
              <a:rPr lang="en-US" dirty="0"/>
              <a:t>The second value tells Auth0 which URL users should be redirected to after they logout.</a:t>
            </a:r>
          </a:p>
          <a:p>
            <a:r>
              <a:rPr lang="en-US" dirty="0"/>
              <a:t>Finally, click the Save Changes button to apply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25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6211-A82A-456A-847D-6FF5C438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Support for Authentication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AA58-F77C-4A9B-B231-68C13886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32999" cy="3797300"/>
          </a:xfrm>
        </p:spPr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blazor</a:t>
            </a:r>
            <a:r>
              <a:rPr lang="en-US" dirty="0"/>
              <a:t> Web assembly project with asp.net core hosted option selected.</a:t>
            </a:r>
          </a:p>
          <a:p>
            <a:endParaRPr lang="en-US" dirty="0"/>
          </a:p>
          <a:p>
            <a:r>
              <a:rPr lang="en-US" dirty="0"/>
              <a:t>While creating the application, select the Authentication type as Individual Accounts</a:t>
            </a:r>
          </a:p>
          <a:p>
            <a:endParaRPr lang="en-US" dirty="0"/>
          </a:p>
          <a:p>
            <a:r>
              <a:rPr lang="en-US" dirty="0"/>
              <a:t>Once the application is created, need to configure your </a:t>
            </a:r>
            <a:r>
              <a:rPr lang="en-US" dirty="0" err="1"/>
              <a:t>Blazor</a:t>
            </a:r>
            <a:r>
              <a:rPr lang="en-US" dirty="0"/>
              <a:t> project by applying some changes to make it aware of Auth0.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49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9C86-BC37-4F08-A74E-CE142F48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your </a:t>
            </a:r>
            <a:r>
              <a:rPr lang="en-US" dirty="0" err="1"/>
              <a:t>Blazor</a:t>
            </a:r>
            <a:r>
              <a:rPr lang="en-US" dirty="0"/>
              <a:t>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A9FF-909A-42D6-BF7E-6160A1BF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63305" cy="4079688"/>
          </a:xfrm>
        </p:spPr>
        <p:txBody>
          <a:bodyPr>
            <a:normAutofit/>
          </a:bodyPr>
          <a:lstStyle/>
          <a:p>
            <a:r>
              <a:rPr lang="en-US" dirty="0"/>
              <a:t>So, move to the Client/</a:t>
            </a:r>
            <a:r>
              <a:rPr lang="en-US" dirty="0" err="1"/>
              <a:t>wwwroot</a:t>
            </a:r>
            <a:r>
              <a:rPr lang="en-US" dirty="0"/>
              <a:t> folder and create an </a:t>
            </a:r>
            <a:r>
              <a:rPr lang="en-US" dirty="0" err="1"/>
              <a:t>appsettings.json</a:t>
            </a:r>
            <a:r>
              <a:rPr lang="en-US" dirty="0"/>
              <a:t> file with the following content: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"Auth0": {</a:t>
            </a:r>
          </a:p>
          <a:p>
            <a:pPr marL="0" indent="0">
              <a:buNone/>
            </a:pPr>
            <a:r>
              <a:rPr lang="en-US" dirty="0"/>
              <a:t>    "Authority": "https://&lt;YOUR_AUTH0_DOMAIN&gt;",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ClientId</a:t>
            </a:r>
            <a:r>
              <a:rPr lang="en-US" dirty="0"/>
              <a:t>": "&lt;YOUR_CLIENT_ID&gt;"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Replace the placeholders &lt;YOUR_AUTH0_DOMAIN&gt; and &lt;YOUR_CLIENT_ID&gt; with the respective values taken from the Auth0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00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6141-186F-453B-A3D2-FAA61FAA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support for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8283-6D42-4A81-91B2-B31B3A67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add the authentication package to the </a:t>
            </a:r>
            <a:r>
              <a:rPr lang="en-IN" dirty="0" err="1"/>
              <a:t>Blazor</a:t>
            </a:r>
            <a:r>
              <a:rPr lang="en-IN" dirty="0"/>
              <a:t> client project by running the following command in the Client folder:</a:t>
            </a:r>
          </a:p>
          <a:p>
            <a:endParaRPr lang="en-IN" dirty="0"/>
          </a:p>
          <a:p>
            <a:r>
              <a:rPr lang="en-IN" dirty="0"/>
              <a:t>dotnet add package </a:t>
            </a:r>
            <a:r>
              <a:rPr lang="en-IN" dirty="0" err="1"/>
              <a:t>Microsoft.AspNetCore.Components.WebAssembly.Authentication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Or add the following </a:t>
            </a:r>
            <a:r>
              <a:rPr lang="en-IN" dirty="0" err="1"/>
              <a:t>nuget</a:t>
            </a:r>
            <a:r>
              <a:rPr lang="en-IN" dirty="0"/>
              <a:t> package</a:t>
            </a:r>
          </a:p>
          <a:p>
            <a:pPr marL="0" indent="0">
              <a:buNone/>
            </a:pPr>
            <a:r>
              <a:rPr lang="en-IN" dirty="0" err="1"/>
              <a:t>Microsoft.AspNetCore.Components.WebAssembly.Authentication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15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3E40-BB26-4DA6-A6A8-ACD20805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Program.cs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3623-208B-440B-A635-2435275B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adding the package, still in the Client folder, edit the </a:t>
            </a:r>
            <a:r>
              <a:rPr lang="en-US" dirty="0" err="1"/>
              <a:t>Program.cs</a:t>
            </a:r>
            <a:r>
              <a:rPr lang="en-US" dirty="0"/>
              <a:t> file by adding the following content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builder.Services.AddOidcAuthentication</a:t>
            </a:r>
            <a:r>
              <a:rPr lang="en-IN" b="1" dirty="0">
                <a:solidFill>
                  <a:srgbClr val="FF0000"/>
                </a:solidFill>
              </a:rPr>
              <a:t>(options =&gt;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</a:t>
            </a:r>
            <a:r>
              <a:rPr lang="en-IN" b="1" dirty="0" err="1">
                <a:solidFill>
                  <a:srgbClr val="FF0000"/>
                </a:solidFill>
              </a:rPr>
              <a:t>builder.Configuration.Bind</a:t>
            </a:r>
            <a:r>
              <a:rPr lang="en-IN" b="1" dirty="0">
                <a:solidFill>
                  <a:srgbClr val="FF0000"/>
                </a:solidFill>
              </a:rPr>
              <a:t>("Auth0", </a:t>
            </a:r>
            <a:r>
              <a:rPr lang="en-IN" b="1" dirty="0" err="1">
                <a:solidFill>
                  <a:srgbClr val="FF0000"/>
                </a:solidFill>
              </a:rPr>
              <a:t>options.ProviderOptions</a:t>
            </a:r>
            <a:r>
              <a:rPr lang="en-IN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</a:t>
            </a:r>
            <a:r>
              <a:rPr lang="en-IN" b="1" dirty="0" err="1">
                <a:solidFill>
                  <a:srgbClr val="FF0000"/>
                </a:solidFill>
              </a:rPr>
              <a:t>options.ProviderOptions.ResponseType</a:t>
            </a:r>
            <a:r>
              <a:rPr lang="en-IN" b="1" dirty="0">
                <a:solidFill>
                  <a:srgbClr val="FF0000"/>
                </a:solidFill>
              </a:rPr>
              <a:t> = "code";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663109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3230</Words>
  <Application>Microsoft Office PowerPoint</Application>
  <PresentationFormat>Widescreen</PresentationFormat>
  <Paragraphs>335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Century Gothic</vt:lpstr>
      <vt:lpstr>Consolas</vt:lpstr>
      <vt:lpstr>fakt-web</vt:lpstr>
      <vt:lpstr>Wingdings 3</vt:lpstr>
      <vt:lpstr>Ion Boardroom</vt:lpstr>
      <vt:lpstr>Authentication Of client and hosted server Api  using Auth0</vt:lpstr>
      <vt:lpstr>Registering the Blazor WASM App with Auth0</vt:lpstr>
      <vt:lpstr>Create a new auth0 account</vt:lpstr>
      <vt:lpstr>In Auth0 Dashboard</vt:lpstr>
      <vt:lpstr>Auth0 Application Dashboard</vt:lpstr>
      <vt:lpstr>Adding Support for Authentication</vt:lpstr>
      <vt:lpstr>Configure your Blazor app</vt:lpstr>
      <vt:lpstr>Add support for authentication</vt:lpstr>
      <vt:lpstr>Edit Program.cs</vt:lpstr>
      <vt:lpstr>Edit Program.cs</vt:lpstr>
      <vt:lpstr>Index.html</vt:lpstr>
      <vt:lpstr>Adjust the UI of your Blazor app</vt:lpstr>
      <vt:lpstr>App.razor</vt:lpstr>
      <vt:lpstr>PowerPoint Presentation</vt:lpstr>
      <vt:lpstr>AccessControl.razor</vt:lpstr>
      <vt:lpstr>PowerPoint Presentation</vt:lpstr>
      <vt:lpstr>MainLayout.razor</vt:lpstr>
      <vt:lpstr>Authentication.razor</vt:lpstr>
      <vt:lpstr>Authentication.razor</vt:lpstr>
      <vt:lpstr>PowerPoint Presentation</vt:lpstr>
      <vt:lpstr>Authorize attribute </vt:lpstr>
      <vt:lpstr>Logging in using Auth0</vt:lpstr>
      <vt:lpstr>Securing the API with Auth0</vt:lpstr>
      <vt:lpstr>Register the API</vt:lpstr>
      <vt:lpstr>Protecting the API</vt:lpstr>
      <vt:lpstr>Protecting the API</vt:lpstr>
      <vt:lpstr>Install Packages</vt:lpstr>
      <vt:lpstr>PowerPoint Presentation</vt:lpstr>
      <vt:lpstr>PowerPoint Presentation</vt:lpstr>
      <vt:lpstr>Api Controller </vt:lpstr>
      <vt:lpstr>Check if Api is protected</vt:lpstr>
      <vt:lpstr>PowerPoint Presentation</vt:lpstr>
      <vt:lpstr>Calling the Protected API</vt:lpstr>
      <vt:lpstr>Manage Nuget package</vt:lpstr>
      <vt:lpstr>Program.cs</vt:lpstr>
      <vt:lpstr>PowerPoint Presentation</vt:lpstr>
      <vt:lpstr>Program.cs</vt:lpstr>
      <vt:lpstr>In all Blazor Components</vt:lpstr>
      <vt:lpstr>Run the server</vt:lpstr>
      <vt:lpstr>PowerPoint Presentation</vt:lpstr>
      <vt:lpstr>Why Error?</vt:lpstr>
      <vt:lpstr>Defining a default audience</vt:lpstr>
      <vt:lpstr>PowerPoint Presentation</vt:lpstr>
      <vt:lpstr>Run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using Auth0</dc:title>
  <dc:creator>anju munoth</dc:creator>
  <cp:lastModifiedBy>anju munoth</cp:lastModifiedBy>
  <cp:revision>85</cp:revision>
  <dcterms:created xsi:type="dcterms:W3CDTF">2021-08-22T11:06:07Z</dcterms:created>
  <dcterms:modified xsi:type="dcterms:W3CDTF">2021-08-26T18:39:34Z</dcterms:modified>
</cp:coreProperties>
</file>