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66" r:id="rId15"/>
    <p:sldId id="267" r:id="rId16"/>
    <p:sldId id="271" r:id="rId17"/>
    <p:sldId id="276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2C65-CA54-4FBB-AF47-5EC95C62C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Decorators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BD698-A7FB-463C-B8C8-30B294A20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63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4D97-A672-4E4E-9960-DE0377A5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3193" cy="1400530"/>
          </a:xfrm>
        </p:spPr>
        <p:txBody>
          <a:bodyPr/>
          <a:lstStyle/>
          <a:p>
            <a:r>
              <a:rPr lang="en-IN" dirty="0"/>
              <a:t>Decorating 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3ACC-8A3B-4A13-8457-1B4F90B6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410727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def divide(a, b):</a:t>
            </a:r>
          </a:p>
          <a:p>
            <a:pPr marL="0" indent="0">
              <a:buNone/>
            </a:pPr>
            <a:r>
              <a:rPr lang="en-US" dirty="0"/>
              <a:t>    return a/b</a:t>
            </a:r>
          </a:p>
          <a:p>
            <a:pPr marL="0" indent="0">
              <a:buNone/>
            </a:pPr>
            <a:r>
              <a:rPr lang="en-US" dirty="0"/>
              <a:t>This function has two parameters, a and b. </a:t>
            </a:r>
          </a:p>
          <a:p>
            <a:pPr marL="0" indent="0">
              <a:buNone/>
            </a:pPr>
            <a:r>
              <a:rPr lang="en-US" dirty="0"/>
              <a:t>Will give an error if we pass in b as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divide(2,5)</a:t>
            </a:r>
          </a:p>
          <a:p>
            <a:pPr marL="0" indent="0">
              <a:buNone/>
            </a:pPr>
            <a:r>
              <a:rPr lang="en-US" dirty="0"/>
              <a:t>0.4</a:t>
            </a:r>
          </a:p>
          <a:p>
            <a:pPr marL="0" indent="0">
              <a:buNone/>
            </a:pPr>
            <a:r>
              <a:rPr lang="en-US" dirty="0"/>
              <a:t>&gt;&gt;&gt; divide(2,0)</a:t>
            </a:r>
          </a:p>
          <a:p>
            <a:pPr marL="0" indent="0">
              <a:buNone/>
            </a:pPr>
            <a:r>
              <a:rPr lang="en-US" dirty="0"/>
              <a:t>Traceback (most recent call last):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ZeroDivisionError</a:t>
            </a:r>
            <a:r>
              <a:rPr lang="en-US" dirty="0"/>
              <a:t>: division by zero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4B7F-95CE-4107-9BC6-5E191687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Decorating Functions with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E52A3-283E-48C1-8D9A-B28AD82B2FE5}"/>
              </a:ext>
            </a:extLst>
          </p:cNvPr>
          <p:cNvSpPr txBox="1"/>
          <p:nvPr/>
        </p:nvSpPr>
        <p:spPr>
          <a:xfrm>
            <a:off x="1152939" y="2182650"/>
            <a:ext cx="60960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smart_divide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def inner(a, b):</a:t>
            </a:r>
          </a:p>
          <a:p>
            <a:r>
              <a:rPr lang="en-US" dirty="0"/>
              <a:t>        print("I am going to divide", a, "and", b)</a:t>
            </a:r>
          </a:p>
          <a:p>
            <a:r>
              <a:rPr lang="en-US" dirty="0"/>
              <a:t>        if b == 0:</a:t>
            </a:r>
          </a:p>
          <a:p>
            <a:r>
              <a:rPr lang="en-US" dirty="0"/>
              <a:t>            print("Whoops! cannot divide")</a:t>
            </a:r>
          </a:p>
          <a:p>
            <a:r>
              <a:rPr lang="en-US" dirty="0"/>
              <a:t>            return</a:t>
            </a:r>
          </a:p>
          <a:p>
            <a:endParaRPr lang="en-US" dirty="0"/>
          </a:p>
          <a:p>
            <a:r>
              <a:rPr lang="en-US" dirty="0"/>
              <a:t>        return </a:t>
            </a:r>
            <a:r>
              <a:rPr lang="en-US" dirty="0" err="1"/>
              <a:t>func</a:t>
            </a:r>
            <a:r>
              <a:rPr lang="en-US" dirty="0"/>
              <a:t>(a, b)</a:t>
            </a:r>
          </a:p>
          <a:p>
            <a:r>
              <a:rPr lang="en-US" dirty="0"/>
              <a:t>    return inner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@smart_divide</a:t>
            </a:r>
          </a:p>
          <a:p>
            <a:r>
              <a:rPr lang="en-US" dirty="0"/>
              <a:t>def divide(a, b):</a:t>
            </a:r>
          </a:p>
          <a:p>
            <a:r>
              <a:rPr lang="en-US" dirty="0"/>
              <a:t>    print(a/b)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5BF1-8E6B-4638-A797-364C93F4C505}"/>
              </a:ext>
            </a:extLst>
          </p:cNvPr>
          <p:cNvSpPr txBox="1"/>
          <p:nvPr/>
        </p:nvSpPr>
        <p:spPr>
          <a:xfrm>
            <a:off x="7580243" y="2973428"/>
            <a:ext cx="4479235" cy="20313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&gt;&gt;&gt; divide(2,5)</a:t>
            </a:r>
          </a:p>
          <a:p>
            <a:r>
              <a:rPr lang="en-US" dirty="0"/>
              <a:t>I am going to divide 2 and 5</a:t>
            </a:r>
          </a:p>
          <a:p>
            <a:r>
              <a:rPr lang="en-US" dirty="0"/>
              <a:t>0.4</a:t>
            </a:r>
          </a:p>
          <a:p>
            <a:endParaRPr lang="en-US" dirty="0"/>
          </a:p>
          <a:p>
            <a:r>
              <a:rPr lang="en-US" dirty="0"/>
              <a:t>&gt;&gt;&gt; divide(2,0)</a:t>
            </a:r>
          </a:p>
          <a:p>
            <a:r>
              <a:rPr lang="en-US" dirty="0"/>
              <a:t>I am going to divide 2 and 0</a:t>
            </a:r>
          </a:p>
          <a:p>
            <a:r>
              <a:rPr lang="en-US" dirty="0"/>
              <a:t>Whoops! cannot divide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5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3CDBBC-B95B-4A76-9EFD-AFB391829AA4}"/>
              </a:ext>
            </a:extLst>
          </p:cNvPr>
          <p:cNvSpPr txBox="1"/>
          <p:nvPr/>
        </p:nvSpPr>
        <p:spPr>
          <a:xfrm>
            <a:off x="1311966" y="106817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reverse_decorator</a:t>
            </a:r>
            <a:r>
              <a:rPr lang="en-US" dirty="0"/>
              <a:t>(function):</a:t>
            </a:r>
          </a:p>
          <a:p>
            <a:r>
              <a:rPr lang="en-US" dirty="0"/>
              <a:t>    def </a:t>
            </a:r>
            <a:r>
              <a:rPr lang="en-US" dirty="0" err="1"/>
              <a:t>reverse_wrapper</a:t>
            </a:r>
            <a:r>
              <a:rPr lang="en-US" dirty="0"/>
              <a:t>():</a:t>
            </a:r>
          </a:p>
          <a:p>
            <a:r>
              <a:rPr lang="en-US" dirty="0"/>
              <a:t>        </a:t>
            </a:r>
            <a:r>
              <a:rPr lang="en-US" dirty="0" err="1"/>
              <a:t>make_reverse</a:t>
            </a:r>
            <a:r>
              <a:rPr lang="en-US" dirty="0"/>
              <a:t> = "".join(reversed(function()))</a:t>
            </a:r>
          </a:p>
          <a:p>
            <a:r>
              <a:rPr lang="en-US" dirty="0"/>
              <a:t>        return </a:t>
            </a:r>
            <a:r>
              <a:rPr lang="en-US" dirty="0" err="1"/>
              <a:t>make_reverse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reverse_wrapper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@reverse_decorator</a:t>
            </a:r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'Hi George'</a:t>
            </a:r>
          </a:p>
          <a:p>
            <a:r>
              <a:rPr lang="en-US" dirty="0"/>
              <a:t>print(</a:t>
            </a:r>
            <a:r>
              <a:rPr lang="en-US" dirty="0" err="1"/>
              <a:t>say_hi</a:t>
            </a:r>
            <a:r>
              <a:rPr lang="en-US" dirty="0"/>
              <a:t>())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93F26-D0A4-4C2B-834A-A874644D4896}"/>
              </a:ext>
            </a:extLst>
          </p:cNvPr>
          <p:cNvSpPr txBox="1"/>
          <p:nvPr/>
        </p:nvSpPr>
        <p:spPr>
          <a:xfrm>
            <a:off x="6347791" y="3244334"/>
            <a:ext cx="481053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 err="1"/>
              <a:t>egroeG</a:t>
            </a:r>
            <a:r>
              <a:rPr lang="en-IN" dirty="0"/>
              <a:t> </a:t>
            </a:r>
            <a:r>
              <a:rPr lang="en-IN" dirty="0" err="1"/>
              <a:t>iH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26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DFCE-6802-4EB9-9C48-3FA85C27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3D9D-DA31-47B6-A7AE-1E27CD7B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1088688" cy="2704612"/>
          </a:xfrm>
        </p:spPr>
        <p:txBody>
          <a:bodyPr/>
          <a:lstStyle/>
          <a:p>
            <a:r>
              <a:rPr lang="en-US" dirty="0"/>
              <a:t>Notice that parameters of the nested inner() function inside the decorator is the same as the parameters of functions it decorates.</a:t>
            </a:r>
          </a:p>
          <a:p>
            <a:r>
              <a:rPr lang="en-US" dirty="0"/>
              <a:t>Taking this into account, now we can make general decorators that work with any number of parameters.</a:t>
            </a:r>
          </a:p>
          <a:p>
            <a:r>
              <a:rPr lang="en-US" dirty="0"/>
              <a:t>In Python, this magic is done as function(*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). </a:t>
            </a:r>
          </a:p>
          <a:p>
            <a:r>
              <a:rPr lang="en-US" dirty="0"/>
              <a:t>In this way, </a:t>
            </a:r>
            <a:r>
              <a:rPr lang="en-US" dirty="0" err="1"/>
              <a:t>args</a:t>
            </a:r>
            <a:r>
              <a:rPr lang="en-US" dirty="0"/>
              <a:t> will be the tuple of positional arguments and </a:t>
            </a:r>
            <a:r>
              <a:rPr lang="en-US" dirty="0" err="1"/>
              <a:t>kwargs</a:t>
            </a:r>
            <a:r>
              <a:rPr lang="en-US" dirty="0"/>
              <a:t> will be the dictionary of keyword arguments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5D391-542F-491C-88B2-2A2D631D0013}"/>
              </a:ext>
            </a:extLst>
          </p:cNvPr>
          <p:cNvSpPr txBox="1"/>
          <p:nvPr/>
        </p:nvSpPr>
        <p:spPr>
          <a:xfrm>
            <a:off x="1550504" y="4757530"/>
            <a:ext cx="6149008" cy="20313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An example of such a decorator will be: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works_for_all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def inner(*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print("I can decorate any function")</a:t>
            </a:r>
          </a:p>
          <a:p>
            <a:r>
              <a:rPr lang="en-US" dirty="0"/>
              <a:t>        return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return inner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85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21B5-54E7-4147-9D21-EB2C5AFD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Decorators in Python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8DC2-641F-4CE8-BCC2-CA6434F0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decorators can be chained in Python.</a:t>
            </a:r>
          </a:p>
          <a:p>
            <a:r>
              <a:rPr lang="en-US" dirty="0"/>
              <a:t>A function can be decorated multiple times with different (or same) decorators. </a:t>
            </a:r>
          </a:p>
          <a:p>
            <a:r>
              <a:rPr lang="en-US" dirty="0"/>
              <a:t>Simply place the decorators above the desired function</a:t>
            </a:r>
          </a:p>
          <a:p>
            <a:r>
              <a:rPr lang="en-US" b="0" i="0" dirty="0">
                <a:effectLst/>
                <a:latin typeface="Roboto"/>
              </a:rPr>
              <a:t>One important thing to note here is </a:t>
            </a:r>
            <a:r>
              <a:rPr lang="en-US" b="1" i="0" dirty="0">
                <a:effectLst/>
                <a:latin typeface="Roboto"/>
              </a:rPr>
              <a:t>the order of the decorator</a:t>
            </a:r>
            <a:r>
              <a:rPr lang="en-US" b="0" i="0" dirty="0">
                <a:effectLst/>
                <a:latin typeface="Roboto"/>
              </a:rPr>
              <a:t> applied is important, which is </a:t>
            </a:r>
            <a:r>
              <a:rPr lang="en-US" b="1" i="0" dirty="0">
                <a:effectLst/>
                <a:latin typeface="Roboto"/>
              </a:rPr>
              <a:t>applied from bottom to 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32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F02938-1482-4464-B23D-26454DA1281B}"/>
              </a:ext>
            </a:extLst>
          </p:cNvPr>
          <p:cNvSpPr txBox="1"/>
          <p:nvPr/>
        </p:nvSpPr>
        <p:spPr>
          <a:xfrm>
            <a:off x="859810" y="197346"/>
            <a:ext cx="4594746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star(</a:t>
            </a:r>
            <a:r>
              <a:rPr lang="en-IN" dirty="0" err="1"/>
              <a:t>func</a:t>
            </a:r>
            <a:r>
              <a:rPr lang="en-IN" dirty="0"/>
              <a:t>):</a:t>
            </a:r>
          </a:p>
          <a:p>
            <a:r>
              <a:rPr lang="en-IN" dirty="0"/>
              <a:t>    def inner(*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):</a:t>
            </a:r>
          </a:p>
          <a:p>
            <a:r>
              <a:rPr lang="en-IN" dirty="0"/>
              <a:t>        print("*" * 30)</a:t>
            </a:r>
          </a:p>
          <a:p>
            <a:r>
              <a:rPr lang="en-IN" dirty="0"/>
              <a:t>        </a:t>
            </a:r>
            <a:r>
              <a:rPr lang="en-IN" dirty="0" err="1"/>
              <a:t>func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</a:t>
            </a:r>
          </a:p>
          <a:p>
            <a:r>
              <a:rPr lang="en-IN" dirty="0"/>
              <a:t>        print("*" * 30)</a:t>
            </a:r>
          </a:p>
          <a:p>
            <a:r>
              <a:rPr lang="en-IN" dirty="0"/>
              <a:t>    return inner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percent(</a:t>
            </a:r>
            <a:r>
              <a:rPr lang="en-IN" dirty="0" err="1"/>
              <a:t>func</a:t>
            </a:r>
            <a:r>
              <a:rPr lang="en-IN" dirty="0"/>
              <a:t>):</a:t>
            </a:r>
          </a:p>
          <a:p>
            <a:r>
              <a:rPr lang="en-IN" dirty="0"/>
              <a:t>    def inner(*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):</a:t>
            </a:r>
          </a:p>
          <a:p>
            <a:r>
              <a:rPr lang="en-IN" dirty="0"/>
              <a:t>        print("%" * 30)</a:t>
            </a:r>
          </a:p>
          <a:p>
            <a:r>
              <a:rPr lang="en-IN" dirty="0"/>
              <a:t>        </a:t>
            </a:r>
            <a:r>
              <a:rPr lang="en-IN" dirty="0" err="1"/>
              <a:t>func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</a:t>
            </a:r>
          </a:p>
          <a:p>
            <a:r>
              <a:rPr lang="en-IN" dirty="0"/>
              <a:t>        print("%" * 30)</a:t>
            </a:r>
          </a:p>
          <a:p>
            <a:r>
              <a:rPr lang="en-IN" dirty="0"/>
              <a:t>    return inner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@star</a:t>
            </a:r>
          </a:p>
          <a:p>
            <a:r>
              <a:rPr lang="en-IN" dirty="0"/>
              <a:t>@percent</a:t>
            </a:r>
          </a:p>
          <a:p>
            <a:r>
              <a:rPr lang="en-IN" dirty="0"/>
              <a:t>def printer(</a:t>
            </a:r>
            <a:r>
              <a:rPr lang="en-IN" dirty="0" err="1"/>
              <a:t>msg</a:t>
            </a:r>
            <a:r>
              <a:rPr lang="en-IN" dirty="0"/>
              <a:t>):</a:t>
            </a:r>
          </a:p>
          <a:p>
            <a:r>
              <a:rPr lang="en-IN" dirty="0"/>
              <a:t>    print(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printer("Hello")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BC65C-77C8-4836-BFE6-E03F160B558A}"/>
              </a:ext>
            </a:extLst>
          </p:cNvPr>
          <p:cNvSpPr txBox="1"/>
          <p:nvPr/>
        </p:nvSpPr>
        <p:spPr>
          <a:xfrm>
            <a:off x="5803711" y="2600994"/>
            <a:ext cx="6093724" cy="203132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Output</a:t>
            </a:r>
          </a:p>
          <a:p>
            <a:endParaRPr lang="en-IN" dirty="0"/>
          </a:p>
          <a:p>
            <a:r>
              <a:rPr lang="en-IN" dirty="0"/>
              <a:t>******************************</a:t>
            </a:r>
          </a:p>
          <a:p>
            <a:r>
              <a:rPr lang="en-IN" dirty="0"/>
              <a:t>%%%%%%%%%%%%%%%%%%%%%%%%%%%%%%</a:t>
            </a:r>
          </a:p>
          <a:p>
            <a:r>
              <a:rPr lang="en-IN" dirty="0"/>
              <a:t>Hello</a:t>
            </a:r>
          </a:p>
          <a:p>
            <a:r>
              <a:rPr lang="en-IN" dirty="0"/>
              <a:t>%%%%%%%%%%%%%%%%%%%%%%%%%%%%%%</a:t>
            </a:r>
          </a:p>
          <a:p>
            <a:r>
              <a:rPr lang="en-IN" dirty="0"/>
              <a:t>******************************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424681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8953B6-4B19-4A0F-B7D0-FE8F993B857A}"/>
              </a:ext>
            </a:extLst>
          </p:cNvPr>
          <p:cNvSpPr txBox="1"/>
          <p:nvPr/>
        </p:nvSpPr>
        <p:spPr>
          <a:xfrm>
            <a:off x="2186609" y="3785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effectLst/>
                <a:latin typeface="Roboto"/>
              </a:rPr>
              <a:t>Single Function and Multiple Decorator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1F3B3-F706-41C4-9164-C7862EED0719}"/>
              </a:ext>
            </a:extLst>
          </p:cNvPr>
          <p:cNvSpPr txBox="1"/>
          <p:nvPr/>
        </p:nvSpPr>
        <p:spPr>
          <a:xfrm>
            <a:off x="795131" y="1050744"/>
            <a:ext cx="6228521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reverse_decorator</a:t>
            </a:r>
            <a:r>
              <a:rPr lang="en-IN" dirty="0"/>
              <a:t>(function): </a:t>
            </a:r>
          </a:p>
          <a:p>
            <a:r>
              <a:rPr lang="en-IN" dirty="0"/>
              <a:t>	def </a:t>
            </a:r>
            <a:r>
              <a:rPr lang="en-IN" dirty="0" err="1"/>
              <a:t>reverse_wrapper</a:t>
            </a:r>
            <a:r>
              <a:rPr lang="en-IN" dirty="0"/>
              <a:t>(): </a:t>
            </a:r>
          </a:p>
          <a:p>
            <a:r>
              <a:rPr lang="en-IN" dirty="0"/>
              <a:t>		</a:t>
            </a:r>
            <a:r>
              <a:rPr lang="en-IN" dirty="0" err="1"/>
              <a:t>make_reverse</a:t>
            </a:r>
            <a:r>
              <a:rPr lang="en-IN" dirty="0"/>
              <a:t> = "".join(reversed(function())) </a:t>
            </a:r>
          </a:p>
          <a:p>
            <a:r>
              <a:rPr lang="en-IN" dirty="0"/>
              <a:t>		return </a:t>
            </a:r>
            <a:r>
              <a:rPr lang="en-IN" dirty="0" err="1"/>
              <a:t>make_reverse</a:t>
            </a:r>
            <a:r>
              <a:rPr lang="en-IN" dirty="0"/>
              <a:t> </a:t>
            </a:r>
          </a:p>
          <a:p>
            <a:r>
              <a:rPr lang="en-IN" dirty="0"/>
              <a:t>	return </a:t>
            </a:r>
            <a:r>
              <a:rPr lang="en-IN" dirty="0" err="1"/>
              <a:t>reverse_wrapper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uppercase_decorator</a:t>
            </a:r>
            <a:r>
              <a:rPr lang="en-IN" dirty="0"/>
              <a:t>(function): </a:t>
            </a:r>
          </a:p>
          <a:p>
            <a:r>
              <a:rPr lang="en-IN" dirty="0"/>
              <a:t>	def </a:t>
            </a:r>
            <a:r>
              <a:rPr lang="en-IN" dirty="0" err="1"/>
              <a:t>uppercase_wrapper</a:t>
            </a:r>
            <a:r>
              <a:rPr lang="en-IN" dirty="0"/>
              <a:t>(): </a:t>
            </a:r>
          </a:p>
          <a:p>
            <a:r>
              <a:rPr lang="en-IN" dirty="0"/>
              <a:t>		</a:t>
            </a:r>
            <a:r>
              <a:rPr lang="en-IN" dirty="0" err="1"/>
              <a:t>var_uppercase</a:t>
            </a:r>
            <a:r>
              <a:rPr lang="en-IN" dirty="0"/>
              <a:t> = function().upper() </a:t>
            </a:r>
          </a:p>
          <a:p>
            <a:r>
              <a:rPr lang="en-IN" dirty="0"/>
              <a:t>		return </a:t>
            </a:r>
            <a:r>
              <a:rPr lang="en-IN" dirty="0" err="1"/>
              <a:t>var_uppercase</a:t>
            </a:r>
            <a:r>
              <a:rPr lang="en-IN" dirty="0"/>
              <a:t> </a:t>
            </a:r>
          </a:p>
          <a:p>
            <a:r>
              <a:rPr lang="en-IN" dirty="0"/>
              <a:t>	return </a:t>
            </a:r>
            <a:r>
              <a:rPr lang="en-IN" dirty="0" err="1"/>
              <a:t>uppercase_wrapper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@uppercase_decorator</a:t>
            </a:r>
          </a:p>
          <a:p>
            <a:r>
              <a:rPr lang="en-IN" dirty="0"/>
              <a:t>@reverse_decorator</a:t>
            </a:r>
          </a:p>
          <a:p>
            <a:r>
              <a:rPr lang="en-IN" dirty="0"/>
              <a:t>def </a:t>
            </a:r>
            <a:r>
              <a:rPr lang="en-IN" dirty="0" err="1"/>
              <a:t>say_hi</a:t>
            </a:r>
            <a:r>
              <a:rPr lang="en-IN" dirty="0"/>
              <a:t>(): </a:t>
            </a:r>
          </a:p>
          <a:p>
            <a:r>
              <a:rPr lang="en-IN" dirty="0"/>
              <a:t>	return 'hi </a:t>
            </a:r>
            <a:r>
              <a:rPr lang="en-IN" dirty="0" err="1"/>
              <a:t>george</a:t>
            </a:r>
            <a:r>
              <a:rPr lang="en-IN" dirty="0"/>
              <a:t>'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say_hi</a:t>
            </a:r>
            <a:r>
              <a:rPr lang="en-IN" dirty="0"/>
              <a:t>())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9E336-DA21-46D4-9650-599055C48062}"/>
              </a:ext>
            </a:extLst>
          </p:cNvPr>
          <p:cNvSpPr txBox="1"/>
          <p:nvPr/>
        </p:nvSpPr>
        <p:spPr>
          <a:xfrm>
            <a:off x="7103166" y="2690336"/>
            <a:ext cx="508883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EGROEG IH</a:t>
            </a:r>
          </a:p>
          <a:p>
            <a:r>
              <a:rPr lang="en-US" dirty="0"/>
              <a:t>Here the string is reversed first and foremost, and secondarily it converts to uppercase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B09380-414D-4A59-9D74-60D6EE1C00BB}"/>
              </a:ext>
            </a:extLst>
          </p:cNvPr>
          <p:cNvSpPr txBox="1"/>
          <p:nvPr/>
        </p:nvSpPr>
        <p:spPr>
          <a:xfrm>
            <a:off x="1020417" y="83820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count_calls</a:t>
            </a:r>
            <a:r>
              <a:rPr lang="en-IN" dirty="0"/>
              <a:t>(</a:t>
            </a:r>
            <a:r>
              <a:rPr lang="en-IN" dirty="0" err="1"/>
              <a:t>func</a:t>
            </a:r>
            <a:r>
              <a:rPr lang="en-IN" dirty="0"/>
              <a:t>):</a:t>
            </a:r>
          </a:p>
          <a:p>
            <a:r>
              <a:rPr lang="en-IN" dirty="0"/>
              <a:t>    def </a:t>
            </a:r>
            <a:r>
              <a:rPr lang="en-IN" dirty="0" err="1"/>
              <a:t>wrapper_count_calls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):</a:t>
            </a:r>
          </a:p>
          <a:p>
            <a:r>
              <a:rPr lang="en-IN" dirty="0"/>
              <a:t>        </a:t>
            </a:r>
            <a:r>
              <a:rPr lang="en-IN" dirty="0" err="1"/>
              <a:t>wrapper_count_calls.num_calls</a:t>
            </a:r>
            <a:r>
              <a:rPr lang="en-IN" dirty="0"/>
              <a:t> += 1</a:t>
            </a:r>
          </a:p>
          <a:p>
            <a:r>
              <a:rPr lang="en-IN" dirty="0"/>
              <a:t>        print(</a:t>
            </a:r>
            <a:r>
              <a:rPr lang="en-IN" dirty="0" err="1"/>
              <a:t>f"Call</a:t>
            </a:r>
            <a:r>
              <a:rPr lang="en-IN" dirty="0"/>
              <a:t> {</a:t>
            </a:r>
            <a:r>
              <a:rPr lang="en-IN" dirty="0" err="1"/>
              <a:t>wrapper_count_calls.num_calls</a:t>
            </a:r>
            <a:r>
              <a:rPr lang="en-IN" dirty="0"/>
              <a:t>} of {</a:t>
            </a:r>
            <a:r>
              <a:rPr lang="en-IN" dirty="0" err="1"/>
              <a:t>func</a:t>
            </a:r>
            <a:r>
              <a:rPr lang="en-IN" dirty="0"/>
              <a:t>.__</a:t>
            </a:r>
            <a:r>
              <a:rPr lang="en-IN" dirty="0" err="1"/>
              <a:t>name__!r</a:t>
            </a:r>
            <a:r>
              <a:rPr lang="en-IN" dirty="0"/>
              <a:t>}")</a:t>
            </a:r>
          </a:p>
          <a:p>
            <a:r>
              <a:rPr lang="en-IN" dirty="0"/>
              <a:t>        return </a:t>
            </a:r>
            <a:r>
              <a:rPr lang="en-IN" dirty="0" err="1"/>
              <a:t>func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wrapper_count_calls.num_calls</a:t>
            </a:r>
            <a:r>
              <a:rPr lang="en-IN" dirty="0"/>
              <a:t> = 0</a:t>
            </a:r>
          </a:p>
          <a:p>
            <a:r>
              <a:rPr lang="en-IN" dirty="0"/>
              <a:t>    return </a:t>
            </a:r>
            <a:r>
              <a:rPr lang="en-IN" dirty="0" err="1"/>
              <a:t>wrapper_count_calls</a:t>
            </a:r>
            <a:endParaRPr lang="en-IN" dirty="0"/>
          </a:p>
          <a:p>
            <a:endParaRPr lang="en-IN" dirty="0"/>
          </a:p>
          <a:p>
            <a:r>
              <a:rPr lang="en-IN" dirty="0"/>
              <a:t>@count_calls</a:t>
            </a:r>
          </a:p>
          <a:p>
            <a:r>
              <a:rPr lang="en-IN" dirty="0"/>
              <a:t>def </a:t>
            </a:r>
            <a:r>
              <a:rPr lang="en-IN" dirty="0" err="1"/>
              <a:t>say_hello</a:t>
            </a:r>
            <a:r>
              <a:rPr lang="en-IN" dirty="0"/>
              <a:t>():</a:t>
            </a:r>
          </a:p>
          <a:p>
            <a:r>
              <a:rPr lang="en-IN" dirty="0"/>
              <a:t>    print("Hello!")</a:t>
            </a:r>
          </a:p>
          <a:p>
            <a:endParaRPr lang="en-IN" dirty="0"/>
          </a:p>
          <a:p>
            <a:r>
              <a:rPr lang="en-IN" dirty="0" err="1"/>
              <a:t>say_hello</a:t>
            </a:r>
            <a:r>
              <a:rPr lang="en-IN" dirty="0"/>
              <a:t>()</a:t>
            </a:r>
          </a:p>
          <a:p>
            <a:r>
              <a:rPr lang="en-IN" dirty="0" err="1"/>
              <a:t>say_hello</a:t>
            </a:r>
            <a:r>
              <a:rPr lang="en-IN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07B86-E1A5-4E8B-91A6-258D2B6486BD}"/>
              </a:ext>
            </a:extLst>
          </p:cNvPr>
          <p:cNvSpPr txBox="1"/>
          <p:nvPr/>
        </p:nvSpPr>
        <p:spPr>
          <a:xfrm>
            <a:off x="6586331" y="2961861"/>
            <a:ext cx="351182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Call 1 of '</a:t>
            </a:r>
            <a:r>
              <a:rPr lang="en-US" dirty="0" err="1"/>
              <a:t>say_hello</a:t>
            </a:r>
            <a:r>
              <a:rPr lang="en-US" dirty="0"/>
              <a:t>'</a:t>
            </a:r>
          </a:p>
          <a:p>
            <a:r>
              <a:rPr lang="en-US" dirty="0"/>
              <a:t>Hello!</a:t>
            </a:r>
          </a:p>
          <a:p>
            <a:r>
              <a:rPr lang="en-US" dirty="0"/>
              <a:t>Call 2 of '</a:t>
            </a:r>
            <a:r>
              <a:rPr lang="en-US" dirty="0" err="1"/>
              <a:t>say_hello</a:t>
            </a:r>
            <a:r>
              <a:rPr lang="en-US" dirty="0"/>
              <a:t>'</a:t>
            </a:r>
          </a:p>
          <a:p>
            <a:r>
              <a:rPr lang="en-US" dirty="0"/>
              <a:t>Hello!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84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6A9D-9B4B-4F56-B623-781232E5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of  </a:t>
            </a:r>
            <a:r>
              <a:rPr lang="en-US" dirty="0" err="1"/>
              <a:t>decoraotors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E57F-F491-45D1-85DC-8EBC816E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12827" cy="4195481"/>
          </a:xfrm>
        </p:spPr>
        <p:txBody>
          <a:bodyPr>
            <a:normAutofit/>
          </a:bodyPr>
          <a:lstStyle/>
          <a:p>
            <a:r>
              <a:rPr lang="en-US" dirty="0"/>
              <a:t>The standard library provides many modules that include decorators and many Python tools and frameworks that make use of decorators. Few examples are:</a:t>
            </a:r>
          </a:p>
          <a:p>
            <a:r>
              <a:rPr lang="en-US" dirty="0"/>
              <a:t>Can use @classmethod or @staticmethod decorator for creating a method without creating an instance</a:t>
            </a:r>
          </a:p>
          <a:p>
            <a:r>
              <a:rPr lang="en-US" dirty="0"/>
              <a:t>The mock module permits the use of @mock.patch or @mock.patch.object as a decorator which is used for unit testing.</a:t>
            </a:r>
          </a:p>
          <a:p>
            <a:r>
              <a:rPr lang="en-US" dirty="0"/>
              <a:t>Common tools such as Django (uses @login_required) for setting login privileges and Flask (uses @app.route) for function registry uses decorators.</a:t>
            </a:r>
          </a:p>
          <a:p>
            <a:r>
              <a:rPr lang="en-US" dirty="0"/>
              <a:t>To identify a function as an asynchronous task Celery uses @task decorator.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20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6C34C0-9421-40CC-A47A-EFDB6632F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3" b="7308"/>
          <a:stretch/>
        </p:blipFill>
        <p:spPr>
          <a:xfrm>
            <a:off x="1757363" y="30645"/>
            <a:ext cx="8605838" cy="62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4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1B77-AF61-4A93-B6D8-C2A7D680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8869-6909-48A8-B39D-F24860B4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Roboto"/>
              </a:rPr>
              <a:t>In Python, functions are the first class objects, which means that –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Functions are objects; they can be referenced to, passed to a variable and returned from other functions as well.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Functions can be defined inside another function and can also be passed as argument to another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049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2ED53-8214-4C7F-92C2-6F0485C64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4" b="7571"/>
          <a:stretch/>
        </p:blipFill>
        <p:spPr>
          <a:xfrm>
            <a:off x="1676400" y="114300"/>
            <a:ext cx="8753061" cy="61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58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B338-229D-4071-9C44-626E5442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Decorating Classes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B7F6-4ACC-4DBD-A039-4CD50882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92340" cy="4195481"/>
          </a:xfrm>
        </p:spPr>
        <p:txBody>
          <a:bodyPr/>
          <a:lstStyle/>
          <a:p>
            <a:r>
              <a:rPr lang="en-US" dirty="0"/>
              <a:t>Two different ways you can use decorators on classes.</a:t>
            </a:r>
          </a:p>
          <a:p>
            <a:r>
              <a:rPr lang="en-US" dirty="0"/>
              <a:t> First- can decorate the methods of a class. </a:t>
            </a:r>
          </a:p>
          <a:p>
            <a:pPr lvl="1"/>
            <a:r>
              <a:rPr lang="en-US" dirty="0"/>
              <a:t>Some commonly used decorators that are even built-ins in Python are @classmethod, @staticmethod, and @property. </a:t>
            </a:r>
          </a:p>
          <a:p>
            <a:pPr lvl="1"/>
            <a:r>
              <a:rPr lang="en-US" dirty="0"/>
              <a:t>The @classmethod and @staticmethod decorators are used to define methods inside a class namespace that are not connected to a particular instance of that class. </a:t>
            </a:r>
          </a:p>
          <a:p>
            <a:pPr lvl="1"/>
            <a:r>
              <a:rPr lang="en-US" dirty="0"/>
              <a:t>The @property decorator is used to customize getters and setters for class attributes</a:t>
            </a:r>
          </a:p>
          <a:p>
            <a:r>
              <a:rPr lang="en-US" dirty="0"/>
              <a:t>Second - decorate the whole class.</a:t>
            </a:r>
          </a:p>
          <a:p>
            <a:r>
              <a:rPr lang="en-US" dirty="0"/>
              <a:t>Writing a class decorator is very similar to writing a function decorator. </a:t>
            </a:r>
          </a:p>
          <a:p>
            <a:r>
              <a:rPr lang="en-US" dirty="0"/>
              <a:t>The only difference is that the decorator will receive a class and not a function as an argument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24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3DD3-85C7-4F1D-AB62-546B7DAA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as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C16F-046C-479E-BB8A-0BC9B0CE1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class instance to be callable, you implement the special .__call__() method</a:t>
            </a:r>
          </a:p>
          <a:p>
            <a:r>
              <a:rPr lang="en-US" dirty="0"/>
              <a:t>a typical implementation of a decorator class needs to implement .__</a:t>
            </a:r>
            <a:r>
              <a:rPr lang="en-US" dirty="0" err="1"/>
              <a:t>init</a:t>
            </a:r>
            <a:r>
              <a:rPr lang="en-US" dirty="0"/>
              <a:t>__() and .__call__()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89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86C316-DA17-429E-99D9-50F03AAEDB25}"/>
              </a:ext>
            </a:extLst>
          </p:cNvPr>
          <p:cNvSpPr txBox="1"/>
          <p:nvPr/>
        </p:nvSpPr>
        <p:spPr>
          <a:xfrm>
            <a:off x="887895" y="594477"/>
            <a:ext cx="4996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Counter: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start=0):</a:t>
            </a:r>
          </a:p>
          <a:p>
            <a:r>
              <a:rPr lang="en-US" dirty="0"/>
              <a:t>        </a:t>
            </a:r>
            <a:r>
              <a:rPr lang="en-US" dirty="0" err="1"/>
              <a:t>self.count</a:t>
            </a:r>
            <a:r>
              <a:rPr lang="en-US" dirty="0"/>
              <a:t> = start</a:t>
            </a:r>
          </a:p>
          <a:p>
            <a:endParaRPr lang="en-US" dirty="0"/>
          </a:p>
          <a:p>
            <a:r>
              <a:rPr lang="en-US" dirty="0"/>
              <a:t>    def __call__(self):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self.count</a:t>
            </a:r>
            <a:r>
              <a:rPr lang="en-US" dirty="0"/>
              <a:t> += 1</a:t>
            </a:r>
          </a:p>
          <a:p>
            <a:r>
              <a:rPr lang="en-US" dirty="0"/>
              <a:t>        print(</a:t>
            </a:r>
            <a:r>
              <a:rPr lang="en-US" dirty="0" err="1"/>
              <a:t>f"Current</a:t>
            </a:r>
            <a:r>
              <a:rPr lang="en-US" dirty="0"/>
              <a:t> count is {</a:t>
            </a:r>
            <a:r>
              <a:rPr lang="en-US" dirty="0" err="1"/>
              <a:t>self.count</a:t>
            </a:r>
            <a:r>
              <a:rPr lang="en-US" dirty="0"/>
              <a:t>}")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6B914-8D4D-440D-8811-01727F84AC3F}"/>
              </a:ext>
            </a:extLst>
          </p:cNvPr>
          <p:cNvSpPr txBox="1"/>
          <p:nvPr/>
        </p:nvSpPr>
        <p:spPr>
          <a:xfrm>
            <a:off x="4227444" y="2847203"/>
            <a:ext cx="6096000" cy="34163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The .__call__() method is executed each time you try to call an instance of the class:</a:t>
            </a:r>
          </a:p>
          <a:p>
            <a:endParaRPr lang="en-US" dirty="0"/>
          </a:p>
          <a:p>
            <a:r>
              <a:rPr lang="en-US" dirty="0"/>
              <a:t>&gt;&gt;&gt; counter = Counter()</a:t>
            </a:r>
          </a:p>
          <a:p>
            <a:r>
              <a:rPr lang="en-US" dirty="0"/>
              <a:t>&gt;&gt;&gt; counter()</a:t>
            </a:r>
          </a:p>
          <a:p>
            <a:r>
              <a:rPr lang="en-US" dirty="0"/>
              <a:t>Current count is 1</a:t>
            </a:r>
          </a:p>
          <a:p>
            <a:endParaRPr lang="en-US" dirty="0"/>
          </a:p>
          <a:p>
            <a:r>
              <a:rPr lang="en-US" dirty="0"/>
              <a:t>&gt;&gt;&gt; counter()</a:t>
            </a:r>
          </a:p>
          <a:p>
            <a:r>
              <a:rPr lang="en-US" dirty="0"/>
              <a:t>Current count is 2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counter.count</a:t>
            </a:r>
            <a:endParaRPr lang="en-US" dirty="0"/>
          </a:p>
          <a:p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771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2EEF03-D50B-40DD-9DC0-C785EC1545B9}"/>
              </a:ext>
            </a:extLst>
          </p:cNvPr>
          <p:cNvSpPr txBox="1"/>
          <p:nvPr/>
        </p:nvSpPr>
        <p:spPr>
          <a:xfrm>
            <a:off x="424070" y="388925"/>
            <a:ext cx="6533321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CountCalls</a:t>
            </a:r>
            <a:r>
              <a:rPr lang="en-IN" dirty="0"/>
              <a:t>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err="1"/>
              <a:t>func</a:t>
            </a:r>
            <a:r>
              <a:rPr lang="en-IN" dirty="0"/>
              <a:t>):</a:t>
            </a:r>
          </a:p>
          <a:p>
            <a:r>
              <a:rPr lang="en-IN" dirty="0"/>
              <a:t>        </a:t>
            </a:r>
            <a:r>
              <a:rPr lang="en-IN" dirty="0" err="1"/>
              <a:t>self.func</a:t>
            </a:r>
            <a:r>
              <a:rPr lang="en-IN" dirty="0"/>
              <a:t> = </a:t>
            </a:r>
            <a:r>
              <a:rPr lang="en-IN" dirty="0" err="1"/>
              <a:t>func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self.num_calls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def __call__(self, 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):</a:t>
            </a:r>
          </a:p>
          <a:p>
            <a:r>
              <a:rPr lang="en-IN" dirty="0"/>
              <a:t>        </a:t>
            </a:r>
            <a:r>
              <a:rPr lang="en-IN" dirty="0" err="1"/>
              <a:t>self.num_calls</a:t>
            </a:r>
            <a:r>
              <a:rPr lang="en-IN" dirty="0"/>
              <a:t> += 1</a:t>
            </a:r>
          </a:p>
          <a:p>
            <a:r>
              <a:rPr lang="en-IN" dirty="0"/>
              <a:t>        print(</a:t>
            </a:r>
            <a:r>
              <a:rPr lang="en-IN" dirty="0" err="1"/>
              <a:t>f"Call</a:t>
            </a:r>
            <a:r>
              <a:rPr lang="en-IN" dirty="0"/>
              <a:t> {</a:t>
            </a:r>
            <a:r>
              <a:rPr lang="en-IN" dirty="0" err="1"/>
              <a:t>self.num_calls</a:t>
            </a:r>
            <a:r>
              <a:rPr lang="en-IN" dirty="0"/>
              <a:t>} of {self.</a:t>
            </a:r>
            <a:r>
              <a:rPr lang="en-IN" dirty="0" err="1"/>
              <a:t>func</a:t>
            </a:r>
            <a:r>
              <a:rPr lang="en-IN" dirty="0"/>
              <a:t>.__</a:t>
            </a:r>
            <a:r>
              <a:rPr lang="en-IN" dirty="0" err="1"/>
              <a:t>name__!r</a:t>
            </a:r>
            <a:r>
              <a:rPr lang="en-IN" dirty="0"/>
              <a:t>}")</a:t>
            </a:r>
          </a:p>
          <a:p>
            <a:r>
              <a:rPr lang="en-IN" dirty="0"/>
              <a:t>        return </a:t>
            </a:r>
            <a:r>
              <a:rPr lang="en-IN" dirty="0" err="1"/>
              <a:t>self.func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@CountCalls</a:t>
            </a:r>
          </a:p>
          <a:p>
            <a:r>
              <a:rPr lang="en-IN" dirty="0"/>
              <a:t>def </a:t>
            </a:r>
            <a:r>
              <a:rPr lang="en-IN" dirty="0" err="1"/>
              <a:t>say_thanku</a:t>
            </a:r>
            <a:r>
              <a:rPr lang="en-IN" dirty="0"/>
              <a:t>():</a:t>
            </a:r>
          </a:p>
          <a:p>
            <a:r>
              <a:rPr lang="en-IN" dirty="0"/>
              <a:t>    print("Thank u!")</a:t>
            </a:r>
          </a:p>
          <a:p>
            <a:endParaRPr lang="en-IN" dirty="0"/>
          </a:p>
          <a:p>
            <a:r>
              <a:rPr lang="en-IN" dirty="0" err="1"/>
              <a:t>say_thanku</a:t>
            </a:r>
            <a:r>
              <a:rPr lang="en-IN" dirty="0"/>
              <a:t>()</a:t>
            </a:r>
          </a:p>
          <a:p>
            <a:r>
              <a:rPr lang="en-IN" dirty="0" err="1"/>
              <a:t>say_thanku</a:t>
            </a:r>
            <a:r>
              <a:rPr lang="en-IN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A0C57-0F5D-4E7A-BB79-29AD40362FF8}"/>
              </a:ext>
            </a:extLst>
          </p:cNvPr>
          <p:cNvSpPr txBox="1"/>
          <p:nvPr/>
        </p:nvSpPr>
        <p:spPr>
          <a:xfrm>
            <a:off x="7341705" y="2855843"/>
            <a:ext cx="4651513" cy="147732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The .__</a:t>
            </a:r>
            <a:r>
              <a:rPr lang="en-US" dirty="0" err="1"/>
              <a:t>init</a:t>
            </a:r>
            <a:r>
              <a:rPr lang="en-US" dirty="0"/>
              <a:t>__() method must store a reference to the function and can do any other necessary initialization. The .__call__() method will be called instead of the decorated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02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85E0-B581-4F60-A98B-7E2451E3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Singletons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B4FC-0D65-4494-AE69-ADA7655B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singleton is a class with only one instance. </a:t>
            </a:r>
          </a:p>
          <a:p>
            <a:r>
              <a:rPr lang="en-US" dirty="0"/>
              <a:t>There are several singletons in Python that you use frequently, including None, True, and False. </a:t>
            </a:r>
          </a:p>
          <a:p>
            <a:r>
              <a:rPr lang="en-US" dirty="0"/>
              <a:t>It is the fact that None is a singleton that allows you to compare for None using the is keyword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92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E705AF-2EA3-4C01-A8DE-A6BF8E1F1D78}"/>
              </a:ext>
            </a:extLst>
          </p:cNvPr>
          <p:cNvSpPr txBox="1"/>
          <p:nvPr/>
        </p:nvSpPr>
        <p:spPr>
          <a:xfrm>
            <a:off x="1258957" y="797941"/>
            <a:ext cx="85874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following @singleton decorator turns a class into a singleton by storing the first instance of the class as an attribute. Later attempts at creating an instance simply return the stored instance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4419D-4711-4E44-844A-AB3F204BE943}"/>
              </a:ext>
            </a:extLst>
          </p:cNvPr>
          <p:cNvSpPr txBox="1"/>
          <p:nvPr/>
        </p:nvSpPr>
        <p:spPr>
          <a:xfrm>
            <a:off x="569843" y="1721271"/>
            <a:ext cx="7275444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singleton(</a:t>
            </a:r>
            <a:r>
              <a:rPr lang="en-IN" dirty="0" err="1"/>
              <a:t>cls</a:t>
            </a:r>
            <a:r>
              <a:rPr lang="en-IN" dirty="0"/>
              <a:t>):</a:t>
            </a:r>
          </a:p>
          <a:p>
            <a:r>
              <a:rPr lang="en-IN" dirty="0"/>
              <a:t>    """Make a class a Singleton class (only one instance)"""</a:t>
            </a:r>
          </a:p>
          <a:p>
            <a:r>
              <a:rPr lang="en-IN" dirty="0"/>
              <a:t>   def </a:t>
            </a:r>
            <a:r>
              <a:rPr lang="en-IN" dirty="0" err="1"/>
              <a:t>wrapper_singleton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):</a:t>
            </a:r>
          </a:p>
          <a:p>
            <a:r>
              <a:rPr lang="en-IN" dirty="0"/>
              <a:t>        if not </a:t>
            </a:r>
            <a:r>
              <a:rPr lang="en-IN" dirty="0" err="1"/>
              <a:t>wrapper_singleton.instance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wrapper_singleton.instance</a:t>
            </a:r>
            <a:r>
              <a:rPr lang="en-IN" dirty="0"/>
              <a:t> = </a:t>
            </a:r>
            <a:r>
              <a:rPr lang="en-IN" dirty="0" err="1"/>
              <a:t>cls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</a:t>
            </a:r>
          </a:p>
          <a:p>
            <a:r>
              <a:rPr lang="en-IN" dirty="0"/>
              <a:t>        return </a:t>
            </a:r>
            <a:r>
              <a:rPr lang="en-IN" dirty="0" err="1"/>
              <a:t>wrapper_singleton.instance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wrapper_singleton.instance</a:t>
            </a:r>
            <a:r>
              <a:rPr lang="en-IN" dirty="0"/>
              <a:t> = None</a:t>
            </a:r>
          </a:p>
          <a:p>
            <a:r>
              <a:rPr lang="en-IN" dirty="0"/>
              <a:t>    return </a:t>
            </a:r>
            <a:r>
              <a:rPr lang="en-IN" dirty="0" err="1"/>
              <a:t>wrapper_singleton</a:t>
            </a:r>
            <a:endParaRPr lang="en-IN" dirty="0"/>
          </a:p>
          <a:p>
            <a:endParaRPr lang="en-IN" dirty="0"/>
          </a:p>
          <a:p>
            <a:r>
              <a:rPr lang="en-IN" dirty="0"/>
              <a:t>@singleton</a:t>
            </a:r>
          </a:p>
          <a:p>
            <a:r>
              <a:rPr lang="en-IN" dirty="0"/>
              <a:t>class </a:t>
            </a:r>
            <a:r>
              <a:rPr lang="en-IN" dirty="0" err="1"/>
              <a:t>TheOne</a:t>
            </a:r>
            <a:r>
              <a:rPr lang="en-IN" dirty="0"/>
              <a:t>:</a:t>
            </a:r>
          </a:p>
          <a:p>
            <a:r>
              <a:rPr lang="en-IN" dirty="0"/>
              <a:t>    pass</a:t>
            </a:r>
          </a:p>
          <a:p>
            <a:endParaRPr lang="en-IN" dirty="0"/>
          </a:p>
          <a:p>
            <a:r>
              <a:rPr lang="en-US" dirty="0" err="1"/>
              <a:t>first_one</a:t>
            </a:r>
            <a:r>
              <a:rPr lang="en-US" dirty="0"/>
              <a:t> = </a:t>
            </a:r>
            <a:r>
              <a:rPr lang="en-US" dirty="0" err="1"/>
              <a:t>TheOne</a:t>
            </a:r>
            <a:r>
              <a:rPr lang="en-US" dirty="0"/>
              <a:t>()</a:t>
            </a:r>
          </a:p>
          <a:p>
            <a:r>
              <a:rPr lang="en-US" dirty="0" err="1"/>
              <a:t>another_one</a:t>
            </a:r>
            <a:r>
              <a:rPr lang="en-US" dirty="0"/>
              <a:t> = </a:t>
            </a:r>
            <a:r>
              <a:rPr lang="en-US" dirty="0" err="1"/>
              <a:t>TheOne</a:t>
            </a:r>
            <a:r>
              <a:rPr lang="en-US" dirty="0"/>
              <a:t>()</a:t>
            </a:r>
          </a:p>
          <a:p>
            <a:r>
              <a:rPr lang="en-US" dirty="0"/>
              <a:t>print(id(</a:t>
            </a:r>
            <a:r>
              <a:rPr lang="en-US" dirty="0" err="1"/>
              <a:t>first_one</a:t>
            </a:r>
            <a:r>
              <a:rPr lang="en-US" dirty="0"/>
              <a:t>))</a:t>
            </a:r>
          </a:p>
          <a:p>
            <a:r>
              <a:rPr lang="en-US" dirty="0"/>
              <a:t>print(id(</a:t>
            </a:r>
            <a:r>
              <a:rPr lang="en-US" dirty="0" err="1"/>
              <a:t>another_one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first_one</a:t>
            </a:r>
            <a:r>
              <a:rPr lang="en-US" dirty="0"/>
              <a:t> is </a:t>
            </a:r>
            <a:r>
              <a:rPr lang="en-US" dirty="0" err="1"/>
              <a:t>another_one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816E3-6B16-4127-A1BB-2D37D51BBD50}"/>
              </a:ext>
            </a:extLst>
          </p:cNvPr>
          <p:cNvSpPr txBox="1"/>
          <p:nvPr/>
        </p:nvSpPr>
        <p:spPr>
          <a:xfrm>
            <a:off x="8242852" y="3242317"/>
            <a:ext cx="2372139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2414385761776</a:t>
            </a:r>
          </a:p>
          <a:p>
            <a:r>
              <a:rPr lang="en-IN" dirty="0"/>
              <a:t>2414385761776</a:t>
            </a:r>
          </a:p>
          <a:p>
            <a:r>
              <a:rPr lang="en-IN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28830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E701-DD61-41B6-8736-D1291296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0082-6F72-48F2-BB5C-C217729A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79088" cy="43523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patterns are a common way of solving well known problems. Two main principles are in the bases of the design patterns defined by the GOF:</a:t>
            </a:r>
          </a:p>
          <a:p>
            <a:endParaRPr lang="en-US" dirty="0"/>
          </a:p>
          <a:p>
            <a:r>
              <a:rPr lang="en-US" dirty="0"/>
              <a:t>Program to an interface not an implementation.</a:t>
            </a:r>
          </a:p>
          <a:p>
            <a:r>
              <a:rPr lang="en-US" dirty="0"/>
              <a:t>Favor object composition over inheritance.</a:t>
            </a:r>
          </a:p>
          <a:p>
            <a:endParaRPr lang="en-US" dirty="0"/>
          </a:p>
          <a:p>
            <a:r>
              <a:rPr lang="en-US" dirty="0"/>
              <a:t>Behavioral Patterns</a:t>
            </a:r>
          </a:p>
          <a:p>
            <a:r>
              <a:rPr lang="en-US" dirty="0" err="1"/>
              <a:t>Behavioural</a:t>
            </a:r>
            <a:r>
              <a:rPr lang="en-US" dirty="0"/>
              <a:t> Patterns involve communication between objects, how objects interact and fulfil a given task. </a:t>
            </a:r>
          </a:p>
          <a:p>
            <a:r>
              <a:rPr lang="en-US" dirty="0"/>
              <a:t>According to GOF principles, there are a total of 11 behavioral patterns in Python: Chain of responsibility, Command, Interpreter, Iterator, Mediator, Memento, Observer, State, Strategy, Template, Visitor.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729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6988-79E2-4566-B930-75B8954D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design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F908-5AA9-47AC-A884-FC1E2E18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proxy design pattern includes a new object, which is called “Proxy” in place of an existing object which is called the “Real Subject”.</a:t>
            </a:r>
          </a:p>
          <a:p>
            <a:r>
              <a:rPr lang="en-US" dirty="0"/>
              <a:t> The proxy object created of the real subject must be on the same interface in such a way that the client should not get any idea that proxy is used in place of the real object. </a:t>
            </a:r>
          </a:p>
          <a:p>
            <a:r>
              <a:rPr lang="en-US" dirty="0"/>
              <a:t>Requests generated by the client to the proxy are passed through the real subject.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052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288E95-B43F-4474-805A-49C66A21FAB5}"/>
              </a:ext>
            </a:extLst>
          </p:cNvPr>
          <p:cNvSpPr txBox="1"/>
          <p:nvPr/>
        </p:nvSpPr>
        <p:spPr>
          <a:xfrm>
            <a:off x="397565" y="148807"/>
            <a:ext cx="511533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class Image:</a:t>
            </a:r>
          </a:p>
          <a:p>
            <a:r>
              <a:rPr lang="en-IN" dirty="0"/>
              <a:t>   def __</a:t>
            </a:r>
            <a:r>
              <a:rPr lang="en-IN" dirty="0" err="1"/>
              <a:t>init</a:t>
            </a:r>
            <a:r>
              <a:rPr lang="en-IN" dirty="0"/>
              <a:t>__( self, filename ):</a:t>
            </a:r>
          </a:p>
          <a:p>
            <a:r>
              <a:rPr lang="en-IN" dirty="0"/>
              <a:t>      </a:t>
            </a:r>
            <a:r>
              <a:rPr lang="en-IN" dirty="0" err="1"/>
              <a:t>self._filename</a:t>
            </a:r>
            <a:r>
              <a:rPr lang="en-IN" dirty="0"/>
              <a:t> = filename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def </a:t>
            </a:r>
            <a:r>
              <a:rPr lang="en-IN" dirty="0" err="1"/>
              <a:t>load_image_from_disk</a:t>
            </a:r>
            <a:r>
              <a:rPr lang="en-IN" dirty="0"/>
              <a:t>( self ):</a:t>
            </a:r>
          </a:p>
          <a:p>
            <a:r>
              <a:rPr lang="en-IN" dirty="0"/>
              <a:t>      print("loading " + </a:t>
            </a:r>
            <a:r>
              <a:rPr lang="en-IN" dirty="0" err="1"/>
              <a:t>self._filename</a:t>
            </a:r>
            <a:r>
              <a:rPr lang="en-IN" dirty="0"/>
              <a:t> )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def </a:t>
            </a:r>
            <a:r>
              <a:rPr lang="en-IN" dirty="0" err="1"/>
              <a:t>display_image</a:t>
            </a:r>
            <a:r>
              <a:rPr lang="en-IN" dirty="0"/>
              <a:t>( self ):</a:t>
            </a:r>
          </a:p>
          <a:p>
            <a:r>
              <a:rPr lang="en-IN" dirty="0"/>
              <a:t>      print("display " + </a:t>
            </a:r>
            <a:r>
              <a:rPr lang="en-IN" dirty="0" err="1"/>
              <a:t>self._filename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class Proxy:</a:t>
            </a:r>
          </a:p>
          <a:p>
            <a:r>
              <a:rPr lang="en-IN" dirty="0"/>
              <a:t>   def __</a:t>
            </a:r>
            <a:r>
              <a:rPr lang="en-IN" dirty="0" err="1"/>
              <a:t>init</a:t>
            </a:r>
            <a:r>
              <a:rPr lang="en-IN" dirty="0"/>
              <a:t>__( self, subject ):</a:t>
            </a:r>
          </a:p>
          <a:p>
            <a:r>
              <a:rPr lang="en-IN" dirty="0"/>
              <a:t>      </a:t>
            </a:r>
            <a:r>
              <a:rPr lang="en-IN" dirty="0" err="1"/>
              <a:t>self._subject</a:t>
            </a:r>
            <a:r>
              <a:rPr lang="en-IN" dirty="0"/>
              <a:t> = subject</a:t>
            </a:r>
          </a:p>
          <a:p>
            <a:r>
              <a:rPr lang="en-IN" dirty="0"/>
              <a:t>      self._</a:t>
            </a:r>
            <a:r>
              <a:rPr lang="en-IN" dirty="0" err="1"/>
              <a:t>proxystate</a:t>
            </a:r>
            <a:r>
              <a:rPr lang="en-IN" dirty="0"/>
              <a:t> = None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29CD9-CBA5-4AC4-B5C5-B20278BDC6C1}"/>
              </a:ext>
            </a:extLst>
          </p:cNvPr>
          <p:cNvSpPr txBox="1"/>
          <p:nvPr/>
        </p:nvSpPr>
        <p:spPr>
          <a:xfrm>
            <a:off x="5698435" y="917857"/>
            <a:ext cx="609600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ProxyImage</a:t>
            </a:r>
            <a:r>
              <a:rPr lang="en-IN" dirty="0"/>
              <a:t>( Proxy ):</a:t>
            </a:r>
          </a:p>
          <a:p>
            <a:r>
              <a:rPr lang="en-IN" dirty="0"/>
              <a:t>   def </a:t>
            </a:r>
            <a:r>
              <a:rPr lang="en-IN" dirty="0" err="1"/>
              <a:t>display_image</a:t>
            </a:r>
            <a:r>
              <a:rPr lang="en-IN" dirty="0"/>
              <a:t>( self ):</a:t>
            </a:r>
          </a:p>
          <a:p>
            <a:r>
              <a:rPr lang="en-IN" dirty="0"/>
              <a:t>      if self._</a:t>
            </a:r>
            <a:r>
              <a:rPr lang="en-IN" dirty="0" err="1"/>
              <a:t>proxystate</a:t>
            </a:r>
            <a:r>
              <a:rPr lang="en-IN" dirty="0"/>
              <a:t> == None:</a:t>
            </a:r>
          </a:p>
          <a:p>
            <a:r>
              <a:rPr lang="en-IN" dirty="0"/>
              <a:t>         self._</a:t>
            </a:r>
            <a:r>
              <a:rPr lang="en-IN" dirty="0" err="1"/>
              <a:t>subject.load_image_from_disk</a:t>
            </a:r>
            <a:r>
              <a:rPr lang="en-IN" dirty="0"/>
              <a:t>()</a:t>
            </a:r>
          </a:p>
          <a:p>
            <a:r>
              <a:rPr lang="en-IN" dirty="0"/>
              <a:t>         self._</a:t>
            </a:r>
            <a:r>
              <a:rPr lang="en-IN" dirty="0" err="1"/>
              <a:t>proxystate</a:t>
            </a:r>
            <a:r>
              <a:rPr lang="en-IN" dirty="0"/>
              <a:t> = 1</a:t>
            </a:r>
          </a:p>
          <a:p>
            <a:r>
              <a:rPr lang="en-IN" dirty="0"/>
              <a:t>      print("display " + </a:t>
            </a:r>
            <a:r>
              <a:rPr lang="en-IN" dirty="0" err="1"/>
              <a:t>self._subject._filename</a:t>
            </a:r>
            <a:r>
              <a:rPr lang="en-IN" dirty="0"/>
              <a:t> )</a:t>
            </a:r>
          </a:p>
          <a:p>
            <a:endParaRPr lang="en-IN" dirty="0"/>
          </a:p>
          <a:p>
            <a:r>
              <a:rPr lang="en-IN" dirty="0"/>
              <a:t>proxy_image1 = </a:t>
            </a:r>
            <a:r>
              <a:rPr lang="en-IN" dirty="0" err="1"/>
              <a:t>ProxyImage</a:t>
            </a:r>
            <a:r>
              <a:rPr lang="en-IN" dirty="0"/>
              <a:t> ( Image("HiRes_10Mb_Photo1") )</a:t>
            </a:r>
          </a:p>
          <a:p>
            <a:r>
              <a:rPr lang="en-IN" dirty="0"/>
              <a:t>proxy_image2 = </a:t>
            </a:r>
            <a:r>
              <a:rPr lang="en-IN" dirty="0" err="1"/>
              <a:t>ProxyImage</a:t>
            </a:r>
            <a:r>
              <a:rPr lang="en-IN" dirty="0"/>
              <a:t> ( Image("HiRes_10Mb_Photo2") )</a:t>
            </a:r>
          </a:p>
          <a:p>
            <a:endParaRPr lang="en-IN" dirty="0"/>
          </a:p>
          <a:p>
            <a:r>
              <a:rPr lang="en-IN" dirty="0"/>
              <a:t>proxy_image1.display_image() # loading necessary</a:t>
            </a:r>
          </a:p>
          <a:p>
            <a:r>
              <a:rPr lang="en-IN" dirty="0"/>
              <a:t>proxy_image1.display_image() # loading unnecessary</a:t>
            </a:r>
          </a:p>
          <a:p>
            <a:r>
              <a:rPr lang="en-IN" dirty="0"/>
              <a:t>proxy_image2.display_image() # loading necessary</a:t>
            </a:r>
          </a:p>
          <a:p>
            <a:r>
              <a:rPr lang="en-IN" dirty="0"/>
              <a:t>proxy_image2.display_image() # loading unnecessary</a:t>
            </a:r>
          </a:p>
          <a:p>
            <a:r>
              <a:rPr lang="en-IN" dirty="0"/>
              <a:t>proxy_image1.display_image() # loading unnecessary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6B900-5248-4C01-82BB-FCB9066C7D1B}"/>
              </a:ext>
            </a:extLst>
          </p:cNvPr>
          <p:cNvSpPr txBox="1"/>
          <p:nvPr/>
        </p:nvSpPr>
        <p:spPr>
          <a:xfrm>
            <a:off x="742123" y="4561058"/>
            <a:ext cx="4094921" cy="230832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loading HiRes_10Mb_Photo1</a:t>
            </a:r>
          </a:p>
          <a:p>
            <a:r>
              <a:rPr lang="en-IN" dirty="0"/>
              <a:t>display HiRes_10Mb_Photo1</a:t>
            </a:r>
          </a:p>
          <a:p>
            <a:r>
              <a:rPr lang="en-IN" dirty="0"/>
              <a:t>display HiRes_10Mb_Photo1</a:t>
            </a:r>
          </a:p>
          <a:p>
            <a:r>
              <a:rPr lang="en-IN" dirty="0"/>
              <a:t>loading HiRes_10Mb_Photo2</a:t>
            </a:r>
          </a:p>
          <a:p>
            <a:r>
              <a:rPr lang="en-IN" dirty="0"/>
              <a:t>display HiRes_10Mb_Photo2</a:t>
            </a:r>
          </a:p>
          <a:p>
            <a:r>
              <a:rPr lang="en-IN" dirty="0"/>
              <a:t>display HiRes_10Mb_Photo2</a:t>
            </a:r>
          </a:p>
          <a:p>
            <a:r>
              <a:rPr lang="en-IN" dirty="0"/>
              <a:t>display HiRes_10Mb_Photo1</a:t>
            </a:r>
          </a:p>
        </p:txBody>
      </p:sp>
    </p:spTree>
    <p:extLst>
      <p:ext uri="{BB962C8B-B14F-4D97-AF65-F5344CB8AC3E}">
        <p14:creationId xmlns:p14="http://schemas.microsoft.com/office/powerpoint/2010/main" val="285566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D2F7-802B-406E-9D28-6BE867EC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8691-7C52-43D8-8CA8-4D99561D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Python has an interesting feature called </a:t>
            </a:r>
            <a:r>
              <a:rPr lang="en-US" b="1" i="0" dirty="0">
                <a:effectLst/>
                <a:latin typeface="euclid_circular_a"/>
              </a:rPr>
              <a:t>decorators</a:t>
            </a:r>
            <a:r>
              <a:rPr lang="en-US" b="0" i="0" dirty="0">
                <a:effectLst/>
                <a:latin typeface="euclid_circular_a"/>
              </a:rPr>
              <a:t> to add functionality to an existing code.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Also called </a:t>
            </a:r>
            <a:r>
              <a:rPr lang="en-US" b="1" i="0" dirty="0">
                <a:effectLst/>
                <a:latin typeface="euclid_circular_a"/>
              </a:rPr>
              <a:t>metaprogramming</a:t>
            </a:r>
            <a:r>
              <a:rPr lang="en-US" b="0" i="0" dirty="0">
                <a:effectLst/>
                <a:latin typeface="euclid_circular_a"/>
              </a:rPr>
              <a:t> because a part of the program tries to modify another part of the program at compile time.</a:t>
            </a:r>
          </a:p>
          <a:p>
            <a:r>
              <a:rPr lang="en-US" b="0" i="0" dirty="0">
                <a:effectLst/>
                <a:latin typeface="euclid_circular_a"/>
              </a:rPr>
              <a:t>A decorator takes in a function, adds some functionality and returns it. </a:t>
            </a:r>
          </a:p>
          <a:p>
            <a:r>
              <a:rPr lang="en-US" b="0" i="0" dirty="0">
                <a:effectLst/>
                <a:latin typeface="euclid_circular_a"/>
              </a:rPr>
              <a:t>A decorator is a design pattern tool in Python for wrapping code around functions or classes (defined blocks). </a:t>
            </a:r>
          </a:p>
          <a:p>
            <a:r>
              <a:rPr lang="en-US" b="0" i="0" dirty="0">
                <a:effectLst/>
                <a:latin typeface="euclid_circular_a"/>
              </a:rPr>
              <a:t>This design pattern allows a programmer to add new functionality to existing functions or classes without modifying the existing structure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610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4505-1039-448F-99BE-0A72F40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Design Patterns -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649F-6101-4E98-BC7D-DA6BED2D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10412827" cy="4175604"/>
          </a:xfrm>
        </p:spPr>
        <p:txBody>
          <a:bodyPr/>
          <a:lstStyle/>
          <a:p>
            <a:r>
              <a:rPr lang="en-US" dirty="0"/>
              <a:t>objects are represented as observers that wait for an event to trigger. </a:t>
            </a:r>
          </a:p>
          <a:p>
            <a:r>
              <a:rPr lang="en-US" dirty="0"/>
              <a:t>An observer attaches to the subject once the specified event occurs. </a:t>
            </a:r>
          </a:p>
          <a:p>
            <a:r>
              <a:rPr lang="en-US" dirty="0"/>
              <a:t>As the event occurs, the subject tells the observers that it has occurred.</a:t>
            </a:r>
          </a:p>
          <a:p>
            <a:r>
              <a:rPr lang="en-US" dirty="0"/>
              <a:t>Observer is a behavioral design pattern that lets you define a subscription mechanism to notify multiple objects about any events that happen to the object they’re observing.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315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F9E0-9A4A-4353-A071-81B767F9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6188-1284-4944-80F3-0CB3277B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have two types of objects: a Customer and a Store. The customer is very interested in a particular brand of product (say, it’s a new model of the iPhone) which should become available in the store very soon.</a:t>
            </a:r>
          </a:p>
          <a:p>
            <a:endParaRPr lang="en-US" dirty="0"/>
          </a:p>
          <a:p>
            <a:r>
              <a:rPr lang="en-US" dirty="0"/>
              <a:t>The customer could visit the store every day and check product availability. But while the product is still </a:t>
            </a:r>
            <a:r>
              <a:rPr lang="en-US" dirty="0" err="1"/>
              <a:t>en</a:t>
            </a:r>
            <a:r>
              <a:rPr lang="en-US" dirty="0"/>
              <a:t> route, most of these trips would be pointless.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877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44A1-0788-4DC5-8A53-A06311F7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5CF3-01D0-499A-8B68-A0D74696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object that has some interesting state is often called subject, but since it’s also going to notify other objects about the changes to its state, we’ll call it publisher.</a:t>
            </a:r>
          </a:p>
          <a:p>
            <a:r>
              <a:rPr lang="en-US" dirty="0"/>
              <a:t> All other objects that want to track changes to the publisher’s state are called subscribers.</a:t>
            </a:r>
          </a:p>
          <a:p>
            <a:endParaRPr lang="en-US" dirty="0"/>
          </a:p>
          <a:p>
            <a:r>
              <a:rPr lang="en-US" dirty="0"/>
              <a:t>The Observer pattern suggests that you add a subscription mechanism to the publisher class so individual objects can subscribe to or unsubscribe from a stream of events coming from that publisher.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861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ubscription mechanism">
            <a:extLst>
              <a:ext uri="{FF2B5EF4-FFF2-40B4-BE49-F238E27FC236}">
                <a16:creationId xmlns:a16="http://schemas.microsoft.com/office/drawing/2014/main" id="{AFA006D4-43FB-4D39-A960-B96E4F7C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28" y="1497495"/>
            <a:ext cx="9721389" cy="37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C2D131-A17D-4C65-8FE9-BB6F311C9833}"/>
              </a:ext>
            </a:extLst>
          </p:cNvPr>
          <p:cNvSpPr txBox="1"/>
          <p:nvPr/>
        </p:nvSpPr>
        <p:spPr>
          <a:xfrm>
            <a:off x="2226365" y="851164"/>
            <a:ext cx="7487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subscription mechanism lets individual objects subscribe to event notifications.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4713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370F5E-665C-4E0D-B7DC-8CCAED9194EF}"/>
              </a:ext>
            </a:extLst>
          </p:cNvPr>
          <p:cNvSpPr txBox="1"/>
          <p:nvPr/>
        </p:nvSpPr>
        <p:spPr>
          <a:xfrm>
            <a:off x="185532" y="25360"/>
            <a:ext cx="824285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SubscriberOne</a:t>
            </a:r>
            <a:r>
              <a:rPr lang="en-IN" dirty="0"/>
              <a:t>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name):</a:t>
            </a:r>
          </a:p>
          <a:p>
            <a:r>
              <a:rPr lang="en-IN" dirty="0"/>
              <a:t>        self.name = name</a:t>
            </a:r>
          </a:p>
          <a:p>
            <a:endParaRPr lang="en-IN" dirty="0"/>
          </a:p>
          <a:p>
            <a:r>
              <a:rPr lang="en-IN" dirty="0"/>
              <a:t>    def update(self, message):</a:t>
            </a:r>
          </a:p>
          <a:p>
            <a:r>
              <a:rPr lang="en-IN" dirty="0"/>
              <a:t>        print('{} got message "{}"'.format(self.name, message))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SubscriberTwo</a:t>
            </a:r>
            <a:r>
              <a:rPr lang="en-IN" dirty="0"/>
              <a:t>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name):</a:t>
            </a:r>
          </a:p>
          <a:p>
            <a:r>
              <a:rPr lang="en-IN" dirty="0"/>
              <a:t>        self.name = name</a:t>
            </a:r>
          </a:p>
          <a:p>
            <a:r>
              <a:rPr lang="en-IN" dirty="0"/>
              <a:t>    def receive(self, message):</a:t>
            </a:r>
          </a:p>
          <a:p>
            <a:r>
              <a:rPr lang="en-IN" dirty="0"/>
              <a:t>        print('{} got message "{}"'.format(self.name, message))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1EFDE-304B-44F5-B074-90C4E32D3007}"/>
              </a:ext>
            </a:extLst>
          </p:cNvPr>
          <p:cNvSpPr txBox="1"/>
          <p:nvPr/>
        </p:nvSpPr>
        <p:spPr>
          <a:xfrm>
            <a:off x="3763617" y="3441680"/>
            <a:ext cx="8110330" cy="34163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class Publisher: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  </a:t>
            </a:r>
            <a:r>
              <a:rPr lang="en-IN" dirty="0" err="1"/>
              <a:t>self.subscribers</a:t>
            </a:r>
            <a:r>
              <a:rPr lang="en-IN" dirty="0"/>
              <a:t> = </a:t>
            </a:r>
            <a:r>
              <a:rPr lang="en-IN" dirty="0" err="1"/>
              <a:t>dict</a:t>
            </a:r>
            <a:r>
              <a:rPr lang="en-IN" dirty="0"/>
              <a:t>()</a:t>
            </a:r>
          </a:p>
          <a:p>
            <a:r>
              <a:rPr lang="en-IN" dirty="0"/>
              <a:t>    def register(self, who, </a:t>
            </a:r>
            <a:r>
              <a:rPr lang="en-IN" dirty="0" err="1"/>
              <a:t>callback</a:t>
            </a:r>
            <a:r>
              <a:rPr lang="en-IN" dirty="0"/>
              <a:t>=None):</a:t>
            </a:r>
          </a:p>
          <a:p>
            <a:r>
              <a:rPr lang="en-IN" dirty="0"/>
              <a:t>        if </a:t>
            </a:r>
            <a:r>
              <a:rPr lang="en-IN" dirty="0" err="1"/>
              <a:t>callback</a:t>
            </a:r>
            <a:r>
              <a:rPr lang="en-IN" dirty="0"/>
              <a:t> == None:</a:t>
            </a:r>
          </a:p>
          <a:p>
            <a:r>
              <a:rPr lang="en-IN" dirty="0"/>
              <a:t>            </a:t>
            </a:r>
            <a:r>
              <a:rPr lang="en-IN" dirty="0" err="1"/>
              <a:t>callback</a:t>
            </a:r>
            <a:r>
              <a:rPr lang="en-IN" dirty="0"/>
              <a:t> = </a:t>
            </a:r>
            <a:r>
              <a:rPr lang="en-IN" dirty="0" err="1"/>
              <a:t>getattr</a:t>
            </a:r>
            <a:r>
              <a:rPr lang="en-IN" dirty="0"/>
              <a:t>(who, 'update')</a:t>
            </a:r>
          </a:p>
          <a:p>
            <a:r>
              <a:rPr lang="en-IN" dirty="0"/>
              <a:t>        </a:t>
            </a:r>
            <a:r>
              <a:rPr lang="en-IN" dirty="0" err="1"/>
              <a:t>self.subscribers</a:t>
            </a:r>
            <a:r>
              <a:rPr lang="en-IN" dirty="0"/>
              <a:t>[who] = </a:t>
            </a:r>
            <a:r>
              <a:rPr lang="en-IN" dirty="0" err="1"/>
              <a:t>callback</a:t>
            </a:r>
            <a:endParaRPr lang="en-IN" dirty="0"/>
          </a:p>
          <a:p>
            <a:r>
              <a:rPr lang="en-IN" dirty="0"/>
              <a:t>    def unregister(self, who):</a:t>
            </a:r>
          </a:p>
          <a:p>
            <a:r>
              <a:rPr lang="en-IN" dirty="0"/>
              <a:t>        del </a:t>
            </a:r>
            <a:r>
              <a:rPr lang="en-IN" dirty="0" err="1"/>
              <a:t>self.subscribers</a:t>
            </a:r>
            <a:r>
              <a:rPr lang="en-IN" dirty="0"/>
              <a:t>[who]</a:t>
            </a:r>
          </a:p>
          <a:p>
            <a:r>
              <a:rPr lang="en-IN" dirty="0"/>
              <a:t>    def dispatch(self, message):</a:t>
            </a:r>
          </a:p>
          <a:p>
            <a:r>
              <a:rPr lang="en-IN" dirty="0"/>
              <a:t>        for subscriber, </a:t>
            </a:r>
            <a:r>
              <a:rPr lang="en-IN" dirty="0" err="1"/>
              <a:t>callback</a:t>
            </a:r>
            <a:r>
              <a:rPr lang="en-IN" dirty="0"/>
              <a:t> in </a:t>
            </a:r>
            <a:r>
              <a:rPr lang="en-IN" dirty="0" err="1"/>
              <a:t>self.subscribers.items</a:t>
            </a:r>
            <a:r>
              <a:rPr lang="en-IN" dirty="0"/>
              <a:t>():</a:t>
            </a:r>
          </a:p>
          <a:p>
            <a:r>
              <a:rPr lang="en-IN" dirty="0"/>
              <a:t>            </a:t>
            </a:r>
            <a:r>
              <a:rPr lang="en-IN" dirty="0" err="1"/>
              <a:t>callback</a:t>
            </a:r>
            <a:r>
              <a:rPr lang="en-IN" dirty="0"/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1631665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039DBC-D3BE-460D-8BDB-C67F790D9FA6}"/>
              </a:ext>
            </a:extLst>
          </p:cNvPr>
          <p:cNvSpPr txBox="1"/>
          <p:nvPr/>
        </p:nvSpPr>
        <p:spPr>
          <a:xfrm>
            <a:off x="1113183" y="69711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 = Publisher()</a:t>
            </a:r>
          </a:p>
          <a:p>
            <a:r>
              <a:rPr lang="en-IN" dirty="0"/>
              <a:t>bob = </a:t>
            </a:r>
            <a:r>
              <a:rPr lang="en-IN" dirty="0" err="1"/>
              <a:t>SubscriberOne</a:t>
            </a:r>
            <a:r>
              <a:rPr lang="en-IN" dirty="0"/>
              <a:t>('Bob')</a:t>
            </a:r>
          </a:p>
          <a:p>
            <a:r>
              <a:rPr lang="en-IN" dirty="0" err="1"/>
              <a:t>alice</a:t>
            </a:r>
            <a:r>
              <a:rPr lang="en-IN" dirty="0"/>
              <a:t> = </a:t>
            </a:r>
            <a:r>
              <a:rPr lang="en-IN" dirty="0" err="1"/>
              <a:t>SubscriberTwo</a:t>
            </a:r>
            <a:r>
              <a:rPr lang="en-IN" dirty="0"/>
              <a:t>('Alice')</a:t>
            </a:r>
          </a:p>
          <a:p>
            <a:r>
              <a:rPr lang="en-IN" dirty="0"/>
              <a:t>john = </a:t>
            </a:r>
            <a:r>
              <a:rPr lang="en-IN" dirty="0" err="1"/>
              <a:t>SubscriberOne</a:t>
            </a:r>
            <a:r>
              <a:rPr lang="en-IN" dirty="0"/>
              <a:t>('John')</a:t>
            </a:r>
          </a:p>
          <a:p>
            <a:endParaRPr lang="en-IN" dirty="0"/>
          </a:p>
          <a:p>
            <a:r>
              <a:rPr lang="en-IN" dirty="0" err="1"/>
              <a:t>pub.register</a:t>
            </a:r>
            <a:r>
              <a:rPr lang="en-IN" dirty="0"/>
              <a:t>(bob, </a:t>
            </a:r>
            <a:r>
              <a:rPr lang="en-IN" dirty="0" err="1"/>
              <a:t>bob.update</a:t>
            </a:r>
            <a:r>
              <a:rPr lang="en-IN" dirty="0"/>
              <a:t>)</a:t>
            </a:r>
          </a:p>
          <a:p>
            <a:r>
              <a:rPr lang="en-IN" dirty="0" err="1"/>
              <a:t>pub.register</a:t>
            </a:r>
            <a:r>
              <a:rPr lang="en-IN" dirty="0"/>
              <a:t>(</a:t>
            </a:r>
            <a:r>
              <a:rPr lang="en-IN" dirty="0" err="1"/>
              <a:t>alice</a:t>
            </a:r>
            <a:r>
              <a:rPr lang="en-IN" dirty="0"/>
              <a:t>, </a:t>
            </a:r>
            <a:r>
              <a:rPr lang="en-IN" dirty="0" err="1"/>
              <a:t>alice.receive</a:t>
            </a:r>
            <a:r>
              <a:rPr lang="en-IN" dirty="0"/>
              <a:t>)</a:t>
            </a:r>
          </a:p>
          <a:p>
            <a:r>
              <a:rPr lang="en-IN" dirty="0" err="1"/>
              <a:t>pub.register</a:t>
            </a:r>
            <a:r>
              <a:rPr lang="en-IN" dirty="0"/>
              <a:t>(john)</a:t>
            </a:r>
          </a:p>
          <a:p>
            <a:endParaRPr lang="en-IN" dirty="0"/>
          </a:p>
          <a:p>
            <a:r>
              <a:rPr lang="en-IN" dirty="0" err="1"/>
              <a:t>pub.dispatch</a:t>
            </a:r>
            <a:r>
              <a:rPr lang="en-IN" dirty="0"/>
              <a:t>("It's lunchtime!")</a:t>
            </a:r>
          </a:p>
          <a:p>
            <a:r>
              <a:rPr lang="en-IN" dirty="0" err="1"/>
              <a:t>pub.unregister</a:t>
            </a:r>
            <a:r>
              <a:rPr lang="en-IN" dirty="0"/>
              <a:t>(john)</a:t>
            </a:r>
          </a:p>
          <a:p>
            <a:r>
              <a:rPr lang="en-IN" dirty="0" err="1"/>
              <a:t>pub.dispatch</a:t>
            </a:r>
            <a:r>
              <a:rPr lang="en-IN" dirty="0"/>
              <a:t>("Time for dinner")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6E84B-292D-441E-A87B-200FC2C5F3DB}"/>
              </a:ext>
            </a:extLst>
          </p:cNvPr>
          <p:cNvSpPr txBox="1"/>
          <p:nvPr/>
        </p:nvSpPr>
        <p:spPr>
          <a:xfrm>
            <a:off x="5287618" y="3667684"/>
            <a:ext cx="5327373" cy="147732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Bob got message "It's lunchtime!"</a:t>
            </a:r>
          </a:p>
          <a:p>
            <a:r>
              <a:rPr lang="en-US" dirty="0"/>
              <a:t>Alice got message "It's lunchtime!"</a:t>
            </a:r>
          </a:p>
          <a:p>
            <a:r>
              <a:rPr lang="en-US" dirty="0"/>
              <a:t>John got message "It's lunchtime!"</a:t>
            </a:r>
          </a:p>
          <a:p>
            <a:r>
              <a:rPr lang="en-US" dirty="0"/>
              <a:t>Bob got message "Time for dinner"</a:t>
            </a:r>
          </a:p>
          <a:p>
            <a:r>
              <a:rPr lang="en-US" dirty="0"/>
              <a:t>Alice got message "Time for dinner"</a:t>
            </a:r>
          </a:p>
        </p:txBody>
      </p:sp>
    </p:spTree>
    <p:extLst>
      <p:ext uri="{BB962C8B-B14F-4D97-AF65-F5344CB8AC3E}">
        <p14:creationId xmlns:p14="http://schemas.microsoft.com/office/powerpoint/2010/main" val="161486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8D91-F276-44D6-905D-BFDE0275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1DB8-214B-4FC7-AD10-013EB2D0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5981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Abstract Factory is a creational design pattern that lets you produce families of related objects without specifying their concrete classes.</a:t>
            </a:r>
          </a:p>
          <a:p>
            <a:r>
              <a:rPr lang="en-US" dirty="0"/>
              <a:t>Abstract Factory defines an interface for creating all distinct products but leaves the actual product creation to concrete factory classes.</a:t>
            </a:r>
          </a:p>
          <a:p>
            <a:r>
              <a:rPr lang="en-US" dirty="0"/>
              <a:t> Each factory type corresponds to a certain product variety.</a:t>
            </a:r>
          </a:p>
          <a:p>
            <a:r>
              <a:rPr lang="en-US" dirty="0"/>
              <a:t>The client code calls the creation methods of a factory object instead of creating products directly with a constructor call (new operator). </a:t>
            </a:r>
          </a:p>
          <a:p>
            <a:r>
              <a:rPr lang="en-US" dirty="0"/>
              <a:t>Since a factory corresponds to a single product variant, all its products will be compatible.</a:t>
            </a:r>
          </a:p>
          <a:p>
            <a:r>
              <a:rPr lang="en-US" dirty="0"/>
              <a:t>Client code works with factories and products only through their abstract interfaces. This lets the client code work with any product variants, created by the factory object. You just create a new concrete factory class and pass it to the client code.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625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815B-F0B7-4F4A-BABD-7D64474F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6C3B-B41E-4638-B3D0-BF364E850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77871" cy="4352364"/>
          </a:xfrm>
        </p:spPr>
        <p:txBody>
          <a:bodyPr>
            <a:normAutofit fontScale="92500"/>
          </a:bodyPr>
          <a:lstStyle/>
          <a:p>
            <a:r>
              <a:rPr lang="en-US" dirty="0"/>
              <a:t>Imagine that you’re creating a furniture shop simulator. Your code consists of classes that represent:</a:t>
            </a:r>
          </a:p>
          <a:p>
            <a:r>
              <a:rPr lang="en-US" dirty="0"/>
              <a:t>A family of related products, say: Chair + Sofa + </a:t>
            </a:r>
            <a:r>
              <a:rPr lang="en-US" dirty="0" err="1"/>
              <a:t>CoffeeTable</a:t>
            </a:r>
            <a:r>
              <a:rPr lang="en-US" dirty="0"/>
              <a:t>.</a:t>
            </a:r>
          </a:p>
          <a:p>
            <a:r>
              <a:rPr lang="en-US" dirty="0"/>
              <a:t>Several variants of this family. For example, products Chair + Sofa + </a:t>
            </a:r>
            <a:r>
              <a:rPr lang="en-US" dirty="0" err="1"/>
              <a:t>CoffeeTable</a:t>
            </a:r>
            <a:r>
              <a:rPr lang="en-US" dirty="0"/>
              <a:t> are available in these variants: Modern, Victorian, </a:t>
            </a:r>
            <a:r>
              <a:rPr lang="en-US" dirty="0" err="1"/>
              <a:t>ArtDeco</a:t>
            </a:r>
            <a:r>
              <a:rPr lang="en-US" dirty="0"/>
              <a:t>.</a:t>
            </a:r>
          </a:p>
          <a:p>
            <a:r>
              <a:rPr lang="en-US" dirty="0"/>
              <a:t>need a way to create individual furniture objects so that they match other objects of the same family. Customers get quite mad when they receive non-matching furniture.</a:t>
            </a:r>
          </a:p>
          <a:p>
            <a:r>
              <a:rPr lang="en-US" dirty="0"/>
              <a:t>The first thing the Abstract Factory pattern suggests is to explicitly declare interfaces for each distinct product of the product family (e.g., chair, sofa or coffee table). </a:t>
            </a:r>
          </a:p>
          <a:p>
            <a:r>
              <a:rPr lang="en-US" dirty="0"/>
              <a:t>Then you can make all variants of products follow those interfaces. For example, all chair variants can implement the Chair interface; all coffee table variants can implement the </a:t>
            </a:r>
            <a:r>
              <a:rPr lang="en-US" dirty="0" err="1"/>
              <a:t>CoffeeTable</a:t>
            </a:r>
            <a:r>
              <a:rPr lang="en-US" dirty="0"/>
              <a:t> interface,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471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CC609-924F-4EBB-8CA9-E81812940E7E}"/>
              </a:ext>
            </a:extLst>
          </p:cNvPr>
          <p:cNvSpPr txBox="1"/>
          <p:nvPr/>
        </p:nvSpPr>
        <p:spPr>
          <a:xfrm>
            <a:off x="1603513" y="86341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Window:</a:t>
            </a:r>
          </a:p>
          <a:p>
            <a:r>
              <a:rPr lang="en-US" dirty="0"/>
              <a:t>   __toolkit = ""</a:t>
            </a:r>
          </a:p>
          <a:p>
            <a:r>
              <a:rPr lang="en-US" dirty="0"/>
              <a:t>   __purpose = ""</a:t>
            </a:r>
          </a:p>
          <a:p>
            <a:endParaRPr lang="en-US" dirty="0"/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toolkit, purpose):</a:t>
            </a:r>
          </a:p>
          <a:p>
            <a:r>
              <a:rPr lang="en-US" dirty="0"/>
              <a:t>      </a:t>
            </a:r>
            <a:r>
              <a:rPr lang="en-US" dirty="0" err="1"/>
              <a:t>self.__toolkit</a:t>
            </a:r>
            <a:r>
              <a:rPr lang="en-US" dirty="0"/>
              <a:t> = toolkit</a:t>
            </a:r>
          </a:p>
          <a:p>
            <a:r>
              <a:rPr lang="en-US" dirty="0"/>
              <a:t>      </a:t>
            </a:r>
            <a:r>
              <a:rPr lang="en-US" dirty="0" err="1"/>
              <a:t>self.__purpose</a:t>
            </a:r>
            <a:r>
              <a:rPr lang="en-US" dirty="0"/>
              <a:t> = purpose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def </a:t>
            </a:r>
            <a:r>
              <a:rPr lang="en-US" dirty="0" err="1"/>
              <a:t>getToolkit</a:t>
            </a:r>
            <a:r>
              <a:rPr lang="en-US" dirty="0"/>
              <a:t>(self):</a:t>
            </a:r>
          </a:p>
          <a:p>
            <a:r>
              <a:rPr lang="en-US" dirty="0"/>
              <a:t>      return </a:t>
            </a:r>
            <a:r>
              <a:rPr lang="en-US" dirty="0" err="1"/>
              <a:t>self.__toolkit</a:t>
            </a:r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/>
              <a:t>   def </a:t>
            </a:r>
            <a:r>
              <a:rPr lang="en-US" dirty="0" err="1"/>
              <a:t>getType</a:t>
            </a:r>
            <a:r>
              <a:rPr lang="en-US" dirty="0"/>
              <a:t>(self):</a:t>
            </a:r>
          </a:p>
          <a:p>
            <a:r>
              <a:rPr lang="en-US" dirty="0"/>
              <a:t>      return </a:t>
            </a:r>
            <a:r>
              <a:rPr lang="en-US" dirty="0" err="1"/>
              <a:t>self.__purpose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992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B92C4F-BCF2-4203-9A44-CC549FA2B9E2}"/>
              </a:ext>
            </a:extLst>
          </p:cNvPr>
          <p:cNvSpPr txBox="1"/>
          <p:nvPr/>
        </p:nvSpPr>
        <p:spPr>
          <a:xfrm>
            <a:off x="2054087" y="194033"/>
            <a:ext cx="708991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GtkToolboxWindow</a:t>
            </a:r>
            <a:r>
              <a:rPr lang="en-IN" dirty="0"/>
              <a:t>(Window):</a:t>
            </a:r>
          </a:p>
          <a:p>
            <a:r>
              <a:rPr lang="en-IN" dirty="0"/>
              <a:t>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Window.__</a:t>
            </a:r>
            <a:r>
              <a:rPr lang="en-IN" dirty="0" err="1"/>
              <a:t>init</a:t>
            </a:r>
            <a:r>
              <a:rPr lang="en-IN" dirty="0"/>
              <a:t>__(self, "</a:t>
            </a:r>
            <a:r>
              <a:rPr lang="en-IN" dirty="0" err="1"/>
              <a:t>Gtk</a:t>
            </a:r>
            <a:r>
              <a:rPr lang="en-IN" dirty="0"/>
              <a:t>", "</a:t>
            </a:r>
            <a:r>
              <a:rPr lang="en-IN" dirty="0" err="1"/>
              <a:t>ToolboxWindow</a:t>
            </a:r>
            <a:r>
              <a:rPr lang="en-IN" dirty="0"/>
              <a:t>")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GtkLayersWindow</a:t>
            </a:r>
            <a:r>
              <a:rPr lang="en-IN" dirty="0"/>
              <a:t>(Window):</a:t>
            </a:r>
          </a:p>
          <a:p>
            <a:r>
              <a:rPr lang="en-IN" dirty="0"/>
              <a:t>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Window.__</a:t>
            </a:r>
            <a:r>
              <a:rPr lang="en-IN" dirty="0" err="1"/>
              <a:t>init</a:t>
            </a:r>
            <a:r>
              <a:rPr lang="en-IN" dirty="0"/>
              <a:t>__(self, "</a:t>
            </a:r>
            <a:r>
              <a:rPr lang="en-IN" dirty="0" err="1"/>
              <a:t>Gtk</a:t>
            </a:r>
            <a:r>
              <a:rPr lang="en-IN" dirty="0"/>
              <a:t>", "</a:t>
            </a:r>
            <a:r>
              <a:rPr lang="en-IN" dirty="0" err="1"/>
              <a:t>LayersWindow</a:t>
            </a:r>
            <a:r>
              <a:rPr lang="en-IN" dirty="0"/>
              <a:t>")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GtkMainWindow</a:t>
            </a:r>
            <a:r>
              <a:rPr lang="en-IN" dirty="0"/>
              <a:t>(Window):</a:t>
            </a:r>
          </a:p>
          <a:p>
            <a:r>
              <a:rPr lang="en-IN" dirty="0"/>
              <a:t>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Window.__</a:t>
            </a:r>
            <a:r>
              <a:rPr lang="en-IN" dirty="0" err="1"/>
              <a:t>init</a:t>
            </a:r>
            <a:r>
              <a:rPr lang="en-IN" dirty="0"/>
              <a:t>__(self, "</a:t>
            </a:r>
            <a:r>
              <a:rPr lang="en-IN" dirty="0" err="1"/>
              <a:t>Gtk</a:t>
            </a:r>
            <a:r>
              <a:rPr lang="en-IN" dirty="0"/>
              <a:t>", "</a:t>
            </a:r>
            <a:r>
              <a:rPr lang="en-IN" dirty="0" err="1"/>
              <a:t>MainWindow</a:t>
            </a:r>
            <a:r>
              <a:rPr lang="en-IN" dirty="0"/>
              <a:t>")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QtToolboxWindow</a:t>
            </a:r>
            <a:r>
              <a:rPr lang="en-IN" dirty="0"/>
              <a:t>(Window):</a:t>
            </a:r>
          </a:p>
          <a:p>
            <a:r>
              <a:rPr lang="en-IN" dirty="0"/>
              <a:t>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Window.__</a:t>
            </a:r>
            <a:r>
              <a:rPr lang="en-IN" dirty="0" err="1"/>
              <a:t>init</a:t>
            </a:r>
            <a:r>
              <a:rPr lang="en-IN" dirty="0"/>
              <a:t>__(self, "Qt", "</a:t>
            </a:r>
            <a:r>
              <a:rPr lang="en-IN" dirty="0" err="1"/>
              <a:t>ToolboxWindow</a:t>
            </a:r>
            <a:r>
              <a:rPr lang="en-IN" dirty="0"/>
              <a:t>")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QtLayersWindow</a:t>
            </a:r>
            <a:r>
              <a:rPr lang="en-IN" dirty="0"/>
              <a:t>(Window):</a:t>
            </a:r>
          </a:p>
          <a:p>
            <a:r>
              <a:rPr lang="en-IN" dirty="0"/>
              <a:t>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Window.__</a:t>
            </a:r>
            <a:r>
              <a:rPr lang="en-IN" dirty="0" err="1"/>
              <a:t>init</a:t>
            </a:r>
            <a:r>
              <a:rPr lang="en-IN" dirty="0"/>
              <a:t>__(self, "Qt", "</a:t>
            </a:r>
            <a:r>
              <a:rPr lang="en-IN" dirty="0" err="1"/>
              <a:t>LayersWindow</a:t>
            </a:r>
            <a:r>
              <a:rPr lang="en-IN" dirty="0"/>
              <a:t>")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QtMainWindow</a:t>
            </a:r>
            <a:r>
              <a:rPr lang="en-IN" dirty="0"/>
              <a:t>(Window):</a:t>
            </a:r>
          </a:p>
          <a:p>
            <a:r>
              <a:rPr lang="en-IN" dirty="0"/>
              <a:t>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Window.__</a:t>
            </a:r>
            <a:r>
              <a:rPr lang="en-IN" dirty="0" err="1"/>
              <a:t>init</a:t>
            </a:r>
            <a:r>
              <a:rPr lang="en-IN" dirty="0"/>
              <a:t>__(self, "Qt", "</a:t>
            </a:r>
            <a:r>
              <a:rPr lang="en-IN" dirty="0" err="1"/>
              <a:t>MainWindow</a:t>
            </a:r>
            <a:r>
              <a:rPr lang="en-IN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3720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1E5648-9D6C-44AE-9197-C9915CDD7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8" b="7246"/>
          <a:stretch/>
        </p:blipFill>
        <p:spPr>
          <a:xfrm>
            <a:off x="1626276" y="0"/>
            <a:ext cx="8829690" cy="63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39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FF5-4C36-45A2-9F23-EC45C45034E0}"/>
              </a:ext>
            </a:extLst>
          </p:cNvPr>
          <p:cNvSpPr txBox="1"/>
          <p:nvPr/>
        </p:nvSpPr>
        <p:spPr>
          <a:xfrm>
            <a:off x="3048000" y="471032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Abstract factory class</a:t>
            </a:r>
          </a:p>
          <a:p>
            <a:r>
              <a:rPr lang="en-IN" dirty="0"/>
              <a:t>class </a:t>
            </a:r>
            <a:r>
              <a:rPr lang="en-IN" dirty="0" err="1"/>
              <a:t>UIFactory</a:t>
            </a:r>
            <a:r>
              <a:rPr lang="en-IN" dirty="0"/>
              <a:t>:</a:t>
            </a:r>
          </a:p>
          <a:p>
            <a:r>
              <a:rPr lang="en-IN" dirty="0"/>
              <a:t>   def </a:t>
            </a:r>
            <a:r>
              <a:rPr lang="en-IN" dirty="0" err="1"/>
              <a:t>getToolboxWindow</a:t>
            </a:r>
            <a:r>
              <a:rPr lang="en-IN" dirty="0"/>
              <a:t>(self): pass</a:t>
            </a:r>
          </a:p>
          <a:p>
            <a:r>
              <a:rPr lang="en-IN" dirty="0"/>
              <a:t>   def </a:t>
            </a:r>
            <a:r>
              <a:rPr lang="en-IN" dirty="0" err="1"/>
              <a:t>getLayersWindow</a:t>
            </a:r>
            <a:r>
              <a:rPr lang="en-IN" dirty="0"/>
              <a:t>(self): pass</a:t>
            </a:r>
          </a:p>
          <a:p>
            <a:r>
              <a:rPr lang="en-IN" dirty="0"/>
              <a:t>   def </a:t>
            </a:r>
            <a:r>
              <a:rPr lang="en-IN" dirty="0" err="1"/>
              <a:t>getMainWindow</a:t>
            </a:r>
            <a:r>
              <a:rPr lang="en-IN" dirty="0"/>
              <a:t>(self): pass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GtkUIFactory</a:t>
            </a:r>
            <a:r>
              <a:rPr lang="en-IN" dirty="0"/>
              <a:t>(</a:t>
            </a:r>
            <a:r>
              <a:rPr lang="en-IN" dirty="0" err="1"/>
              <a:t>UIFactory</a:t>
            </a:r>
            <a:r>
              <a:rPr lang="en-IN" dirty="0"/>
              <a:t>):</a:t>
            </a:r>
          </a:p>
          <a:p>
            <a:r>
              <a:rPr lang="en-IN" dirty="0"/>
              <a:t>   def </a:t>
            </a:r>
            <a:r>
              <a:rPr lang="en-IN" dirty="0" err="1"/>
              <a:t>getToolboxWindow</a:t>
            </a:r>
            <a:r>
              <a:rPr lang="en-IN" dirty="0"/>
              <a:t>(self):</a:t>
            </a:r>
          </a:p>
          <a:p>
            <a:r>
              <a:rPr lang="en-IN" dirty="0"/>
              <a:t>      return </a:t>
            </a:r>
            <a:r>
              <a:rPr lang="en-IN" dirty="0" err="1"/>
              <a:t>GtkToolboxWindow</a:t>
            </a:r>
            <a:r>
              <a:rPr lang="en-IN" dirty="0"/>
              <a:t>()</a:t>
            </a:r>
          </a:p>
          <a:p>
            <a:r>
              <a:rPr lang="en-IN" dirty="0"/>
              <a:t>   def </a:t>
            </a:r>
            <a:r>
              <a:rPr lang="en-IN" dirty="0" err="1"/>
              <a:t>getLayersWindow</a:t>
            </a:r>
            <a:r>
              <a:rPr lang="en-IN" dirty="0"/>
              <a:t>(self):</a:t>
            </a:r>
          </a:p>
          <a:p>
            <a:r>
              <a:rPr lang="en-IN" dirty="0"/>
              <a:t>      return </a:t>
            </a:r>
            <a:r>
              <a:rPr lang="en-IN" dirty="0" err="1"/>
              <a:t>GtkLayersWindow</a:t>
            </a:r>
            <a:r>
              <a:rPr lang="en-IN" dirty="0"/>
              <a:t>()</a:t>
            </a:r>
          </a:p>
          <a:p>
            <a:r>
              <a:rPr lang="en-IN" dirty="0"/>
              <a:t>   def </a:t>
            </a:r>
            <a:r>
              <a:rPr lang="en-IN" dirty="0" err="1"/>
              <a:t>getMainWindow</a:t>
            </a:r>
            <a:r>
              <a:rPr lang="en-IN" dirty="0"/>
              <a:t>(self):</a:t>
            </a:r>
          </a:p>
          <a:p>
            <a:r>
              <a:rPr lang="en-IN" dirty="0"/>
              <a:t>      return </a:t>
            </a:r>
            <a:r>
              <a:rPr lang="en-IN" dirty="0" err="1"/>
              <a:t>GtkMainWindow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QtUIFactory</a:t>
            </a:r>
            <a:r>
              <a:rPr lang="en-IN" dirty="0"/>
              <a:t>(</a:t>
            </a:r>
            <a:r>
              <a:rPr lang="en-IN" dirty="0" err="1"/>
              <a:t>UIFactory</a:t>
            </a:r>
            <a:r>
              <a:rPr lang="en-IN" dirty="0"/>
              <a:t>):</a:t>
            </a:r>
          </a:p>
          <a:p>
            <a:r>
              <a:rPr lang="en-IN" dirty="0"/>
              <a:t>   def </a:t>
            </a:r>
            <a:r>
              <a:rPr lang="en-IN" dirty="0" err="1"/>
              <a:t>getToolboxWindow</a:t>
            </a:r>
            <a:r>
              <a:rPr lang="en-IN" dirty="0"/>
              <a:t>(self):</a:t>
            </a:r>
          </a:p>
          <a:p>
            <a:r>
              <a:rPr lang="en-IN" dirty="0"/>
              <a:t>      return </a:t>
            </a:r>
            <a:r>
              <a:rPr lang="en-IN" dirty="0" err="1"/>
              <a:t>QtToolboxWindow</a:t>
            </a:r>
            <a:r>
              <a:rPr lang="en-IN" dirty="0"/>
              <a:t>()</a:t>
            </a:r>
          </a:p>
          <a:p>
            <a:r>
              <a:rPr lang="en-IN" dirty="0"/>
              <a:t>   def </a:t>
            </a:r>
            <a:r>
              <a:rPr lang="en-IN" dirty="0" err="1"/>
              <a:t>getLayersWindow</a:t>
            </a:r>
            <a:r>
              <a:rPr lang="en-IN" dirty="0"/>
              <a:t>(self):</a:t>
            </a:r>
          </a:p>
          <a:p>
            <a:r>
              <a:rPr lang="en-IN" dirty="0"/>
              <a:t>      return </a:t>
            </a:r>
            <a:r>
              <a:rPr lang="en-IN" dirty="0" err="1"/>
              <a:t>QtLayersWindow</a:t>
            </a:r>
            <a:r>
              <a:rPr lang="en-IN" dirty="0"/>
              <a:t>()</a:t>
            </a:r>
          </a:p>
          <a:p>
            <a:r>
              <a:rPr lang="en-IN" dirty="0"/>
              <a:t>   def </a:t>
            </a:r>
            <a:r>
              <a:rPr lang="en-IN" dirty="0" err="1"/>
              <a:t>getMainWindow</a:t>
            </a:r>
            <a:r>
              <a:rPr lang="en-IN" dirty="0"/>
              <a:t>(self):</a:t>
            </a:r>
          </a:p>
          <a:p>
            <a:r>
              <a:rPr lang="en-IN" dirty="0"/>
              <a:t>      return </a:t>
            </a:r>
            <a:r>
              <a:rPr lang="en-IN" dirty="0" err="1"/>
              <a:t>QtMainWindow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9849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9AFA2-B1C6-43F2-8666-314A8A8F95C9}"/>
              </a:ext>
            </a:extLst>
          </p:cNvPr>
          <p:cNvSpPr txBox="1"/>
          <p:nvPr/>
        </p:nvSpPr>
        <p:spPr>
          <a:xfrm>
            <a:off x="1974574" y="768626"/>
            <a:ext cx="71694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ui = GtkUIFactory()</a:t>
            </a:r>
          </a:p>
          <a:p>
            <a:endParaRPr lang="en-IN"/>
          </a:p>
          <a:p>
            <a:r>
              <a:rPr lang="en-IN"/>
              <a:t>toolbox = ui.getToolboxWindow()</a:t>
            </a:r>
          </a:p>
          <a:p>
            <a:r>
              <a:rPr lang="en-IN"/>
              <a:t>layers = ui.getLayersWindow()</a:t>
            </a:r>
          </a:p>
          <a:p>
            <a:r>
              <a:rPr lang="en-IN"/>
              <a:t>ui = QtUIFactory()</a:t>
            </a:r>
          </a:p>
          <a:p>
            <a:r>
              <a:rPr lang="en-IN"/>
              <a:t>main = ui.getMainWindow()</a:t>
            </a:r>
          </a:p>
          <a:p>
            <a:endParaRPr lang="en-IN"/>
          </a:p>
          <a:p>
            <a:r>
              <a:rPr lang="en-IN"/>
              <a:t>print("%s:%s" % (toolbox.getToolkit(), toolbox.getType()))</a:t>
            </a:r>
          </a:p>
          <a:p>
            <a:r>
              <a:rPr lang="en-IN"/>
              <a:t>print("%s:%s" % (layers.getToolkit(), layers.getType()))</a:t>
            </a:r>
          </a:p>
          <a:p>
            <a:r>
              <a:rPr lang="en-IN"/>
              <a:t>print("%s:%s" % (main.getToolkit(), main.getType()))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266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997E-55C6-4330-B3BB-B0CB86AC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26DA-3611-47DC-B532-31B8DB08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56166" cy="955325"/>
          </a:xfrm>
        </p:spPr>
        <p:txBody>
          <a:bodyPr>
            <a:normAutofit/>
          </a:bodyPr>
          <a:lstStyle/>
          <a:p>
            <a:r>
              <a:rPr lang="en-US" dirty="0"/>
              <a:t>functions that take other functions as arguments are also called higher order functions. Here is an example of such a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C9AF8-81DB-4B35-98C4-1717E8F0FB8F}"/>
              </a:ext>
            </a:extLst>
          </p:cNvPr>
          <p:cNvSpPr txBox="1"/>
          <p:nvPr/>
        </p:nvSpPr>
        <p:spPr>
          <a:xfrm>
            <a:off x="1333063" y="3089293"/>
            <a:ext cx="4277543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inc</a:t>
            </a:r>
            <a:r>
              <a:rPr lang="en-US" sz="2400" dirty="0"/>
              <a:t>(x):</a:t>
            </a:r>
          </a:p>
          <a:p>
            <a:pPr marL="0" indent="0">
              <a:buNone/>
            </a:pPr>
            <a:r>
              <a:rPr lang="en-US" sz="2400" dirty="0"/>
              <a:t>    return x + 1</a:t>
            </a:r>
          </a:p>
          <a:p>
            <a:pPr marL="0" indent="0">
              <a:buNone/>
            </a:pPr>
            <a:r>
              <a:rPr lang="en-US" sz="2400" dirty="0"/>
              <a:t>def dec(x):</a:t>
            </a:r>
          </a:p>
          <a:p>
            <a:pPr marL="0" indent="0">
              <a:buNone/>
            </a:pPr>
            <a:r>
              <a:rPr lang="en-US" sz="2400" dirty="0"/>
              <a:t>    return x - 1</a:t>
            </a:r>
          </a:p>
          <a:p>
            <a:pPr marL="0" indent="0">
              <a:buNone/>
            </a:pPr>
            <a:r>
              <a:rPr lang="en-US" sz="2400" dirty="0"/>
              <a:t>def operate(</a:t>
            </a:r>
            <a:r>
              <a:rPr lang="en-US" sz="2400" dirty="0" err="1"/>
              <a:t>func</a:t>
            </a:r>
            <a:r>
              <a:rPr lang="en-US" sz="2400" dirty="0"/>
              <a:t>, x):</a:t>
            </a:r>
          </a:p>
          <a:p>
            <a:pPr marL="0" indent="0">
              <a:buNone/>
            </a:pPr>
            <a:r>
              <a:rPr lang="en-US" sz="2400" dirty="0"/>
              <a:t>    result = </a:t>
            </a:r>
            <a:r>
              <a:rPr lang="en-US" sz="2400" dirty="0" err="1"/>
              <a:t>func</a:t>
            </a:r>
            <a:r>
              <a:rPr lang="en-US" sz="2400" dirty="0"/>
              <a:t>(x)</a:t>
            </a:r>
          </a:p>
          <a:p>
            <a:pPr marL="0" indent="0">
              <a:buNone/>
            </a:pPr>
            <a:r>
              <a:rPr lang="en-US" sz="2400" dirty="0"/>
              <a:t>    return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B21FD-CEF3-4193-9C57-0C8A6D35B8F3}"/>
              </a:ext>
            </a:extLst>
          </p:cNvPr>
          <p:cNvSpPr txBox="1"/>
          <p:nvPr/>
        </p:nvSpPr>
        <p:spPr>
          <a:xfrm>
            <a:off x="6581396" y="3089293"/>
            <a:ext cx="391432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We invoke the function as follows.</a:t>
            </a:r>
          </a:p>
          <a:p>
            <a:pPr marL="0" indent="0">
              <a:buNone/>
            </a:pPr>
            <a:r>
              <a:rPr lang="en-US" sz="2400" dirty="0"/>
              <a:t>&gt;&gt;&gt; operate(inc,3)</a:t>
            </a:r>
          </a:p>
          <a:p>
            <a:pPr marL="0" indent="0">
              <a:buNone/>
            </a:pPr>
            <a:r>
              <a:rPr lang="en-US" sz="2400" dirty="0"/>
              <a:t>4</a:t>
            </a:r>
          </a:p>
          <a:p>
            <a:pPr marL="0" indent="0">
              <a:buNone/>
            </a:pPr>
            <a:r>
              <a:rPr lang="en-US" sz="2400" dirty="0"/>
              <a:t>&gt;&gt;&gt; operate(dec,3)</a:t>
            </a:r>
          </a:p>
          <a:p>
            <a:pPr marL="0" indent="0">
              <a:buNone/>
            </a:pPr>
            <a:r>
              <a:rPr lang="en-US" sz="2400" dirty="0"/>
              <a:t>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424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8C96-2943-4FE4-A2AD-3D912553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Decorators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B5B4-A80D-4649-8410-F96F2E05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05592" cy="4255117"/>
          </a:xfrm>
        </p:spPr>
        <p:txBody>
          <a:bodyPr/>
          <a:lstStyle/>
          <a:p>
            <a:r>
              <a:rPr lang="en-US" dirty="0"/>
              <a:t>Functions and methods are called callable as they can be called.</a:t>
            </a:r>
          </a:p>
          <a:p>
            <a:r>
              <a:rPr lang="en-US" dirty="0"/>
              <a:t>Any object which implements the special __call__() method is termed callable. </a:t>
            </a:r>
          </a:p>
          <a:p>
            <a:r>
              <a:rPr lang="en-US" dirty="0"/>
              <a:t>A decorator is a function that takes another function as an argument, does some actions, and then returns the argument based on the actions performed. </a:t>
            </a:r>
          </a:p>
          <a:p>
            <a:r>
              <a:rPr lang="en-US" dirty="0"/>
              <a:t>Since functions are first-class object in Python, they can be passed as arguments to another functions.</a:t>
            </a:r>
          </a:p>
          <a:p>
            <a:r>
              <a:rPr lang="en-US" dirty="0"/>
              <a:t>Hence we can say that a decorator is a callable that accepts and returns a callable.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05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7CAEDB-2220-461D-9F79-605A77F64459}"/>
              </a:ext>
            </a:extLst>
          </p:cNvPr>
          <p:cNvSpPr txBox="1"/>
          <p:nvPr/>
        </p:nvSpPr>
        <p:spPr>
          <a:xfrm>
            <a:off x="834887" y="211460"/>
            <a:ext cx="3882887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make_pretty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def inner():</a:t>
            </a:r>
          </a:p>
          <a:p>
            <a:r>
              <a:rPr lang="en-US" dirty="0"/>
              <a:t>        print("I got decorated")</a:t>
            </a:r>
          </a:p>
          <a:p>
            <a:r>
              <a:rPr lang="en-US" dirty="0"/>
              <a:t> 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r>
              <a:rPr lang="en-US" dirty="0"/>
              <a:t>    return inner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ordinary():</a:t>
            </a:r>
          </a:p>
          <a:p>
            <a:r>
              <a:rPr lang="en-US" dirty="0"/>
              <a:t>    print("I am ordinary")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658C-9BD6-4C00-B005-3750887CDE99}"/>
              </a:ext>
            </a:extLst>
          </p:cNvPr>
          <p:cNvSpPr txBox="1"/>
          <p:nvPr/>
        </p:nvSpPr>
        <p:spPr>
          <a:xfrm>
            <a:off x="5261113" y="1504121"/>
            <a:ext cx="609600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On running the code,</a:t>
            </a:r>
          </a:p>
          <a:p>
            <a:endParaRPr lang="en-US" dirty="0"/>
          </a:p>
          <a:p>
            <a:r>
              <a:rPr lang="en-US" dirty="0"/>
              <a:t>&gt;&gt;&gt; ordinary()</a:t>
            </a:r>
          </a:p>
          <a:p>
            <a:r>
              <a:rPr lang="en-US" dirty="0"/>
              <a:t>I am ordinary</a:t>
            </a:r>
          </a:p>
          <a:p>
            <a:endParaRPr lang="en-US" dirty="0"/>
          </a:p>
          <a:p>
            <a:r>
              <a:rPr lang="en-US" dirty="0"/>
              <a:t>&gt;&gt;&gt; # let's decorate this ordinary function</a:t>
            </a:r>
          </a:p>
          <a:p>
            <a:r>
              <a:rPr lang="en-US" dirty="0"/>
              <a:t>&gt;&gt;&gt; pretty = </a:t>
            </a:r>
            <a:r>
              <a:rPr lang="en-US" dirty="0" err="1"/>
              <a:t>make_pretty</a:t>
            </a:r>
            <a:r>
              <a:rPr lang="en-US" dirty="0"/>
              <a:t>(ordinary)</a:t>
            </a:r>
          </a:p>
          <a:p>
            <a:r>
              <a:rPr lang="en-US" dirty="0"/>
              <a:t>&gt;&gt;&gt; pretty()</a:t>
            </a:r>
          </a:p>
          <a:p>
            <a:r>
              <a:rPr lang="en-US" dirty="0"/>
              <a:t>I got decorated</a:t>
            </a:r>
          </a:p>
          <a:p>
            <a:r>
              <a:rPr lang="en-US" dirty="0"/>
              <a:t>I am ordinary</a:t>
            </a:r>
          </a:p>
          <a:p>
            <a:r>
              <a:rPr lang="en-US" dirty="0"/>
              <a:t>In the example shown above, </a:t>
            </a:r>
            <a:r>
              <a:rPr lang="en-US" dirty="0" err="1"/>
              <a:t>make_pretty</a:t>
            </a:r>
            <a:r>
              <a:rPr lang="en-US" dirty="0"/>
              <a:t>() is a decorator. </a:t>
            </a:r>
          </a:p>
          <a:p>
            <a:r>
              <a:rPr lang="en-US" dirty="0"/>
              <a:t>In the assignment step:</a:t>
            </a:r>
          </a:p>
          <a:p>
            <a:endParaRPr lang="en-US" dirty="0"/>
          </a:p>
          <a:p>
            <a:r>
              <a:rPr lang="en-US" dirty="0"/>
              <a:t>pretty = </a:t>
            </a:r>
            <a:r>
              <a:rPr lang="en-US" dirty="0" err="1"/>
              <a:t>make_pretty</a:t>
            </a:r>
            <a:r>
              <a:rPr lang="en-US" dirty="0"/>
              <a:t>(ordinary)</a:t>
            </a:r>
          </a:p>
          <a:p>
            <a:r>
              <a:rPr lang="en-US" dirty="0"/>
              <a:t>The function ordinary() got decorated and the returned function was given the name pretty.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89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96A9-8CEC-479A-9AD0-15B5383C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E7BD-C445-438C-A8B6-197B67455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39331" cy="4352364"/>
          </a:xfrm>
        </p:spPr>
        <p:txBody>
          <a:bodyPr>
            <a:normAutofit fontScale="92500"/>
          </a:bodyPr>
          <a:lstStyle/>
          <a:p>
            <a:r>
              <a:rPr lang="en-US" dirty="0"/>
              <a:t>can see that the decorator function added some new functionality to the original function.</a:t>
            </a:r>
          </a:p>
          <a:p>
            <a:r>
              <a:rPr lang="en-US" dirty="0"/>
              <a:t> This is similar to packing a gift. </a:t>
            </a:r>
          </a:p>
          <a:p>
            <a:r>
              <a:rPr lang="en-US" dirty="0"/>
              <a:t>The decorator acts as a wrapper. </a:t>
            </a:r>
          </a:p>
          <a:p>
            <a:r>
              <a:rPr lang="en-US" dirty="0"/>
              <a:t>The nature of the object that got decorated (actual gift inside) does not alter. </a:t>
            </a:r>
          </a:p>
          <a:p>
            <a:r>
              <a:rPr lang="en-US" dirty="0"/>
              <a:t>But now, it looks pretty (since it got decorated).</a:t>
            </a:r>
          </a:p>
          <a:p>
            <a:r>
              <a:rPr lang="en-US" dirty="0"/>
              <a:t>Generally, we decorate a function and reassign it as,</a:t>
            </a:r>
          </a:p>
          <a:p>
            <a:pPr marL="0" indent="0">
              <a:buNone/>
            </a:pPr>
            <a:r>
              <a:rPr lang="en-US" dirty="0"/>
              <a:t>		ordinary = </a:t>
            </a:r>
            <a:r>
              <a:rPr lang="en-US" dirty="0" err="1"/>
              <a:t>make_pretty</a:t>
            </a:r>
            <a:r>
              <a:rPr lang="en-US" dirty="0"/>
              <a:t>(ordinary).</a:t>
            </a:r>
          </a:p>
          <a:p>
            <a:r>
              <a:rPr lang="en-US" dirty="0"/>
              <a:t>This is a common construct and for this reason, Python has a syntax to simplify this.</a:t>
            </a:r>
          </a:p>
          <a:p>
            <a:r>
              <a:rPr lang="en-US" dirty="0"/>
              <a:t>We can use the @ symbol along with the name of the decorator function and place it above the definition of the function to be decorated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50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FE6C-929D-4749-8EB7-5D55A3E1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EF97A-A4D5-4467-A282-5BAC6CF351DB}"/>
              </a:ext>
            </a:extLst>
          </p:cNvPr>
          <p:cNvSpPr txBox="1"/>
          <p:nvPr/>
        </p:nvSpPr>
        <p:spPr>
          <a:xfrm>
            <a:off x="2120348" y="2133026"/>
            <a:ext cx="70236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@make_pretty</a:t>
            </a:r>
          </a:p>
          <a:p>
            <a:r>
              <a:rPr lang="en-US" dirty="0"/>
              <a:t>def ordinary():</a:t>
            </a:r>
          </a:p>
          <a:p>
            <a:r>
              <a:rPr lang="en-US" dirty="0"/>
              <a:t>    print("I am ordinary")</a:t>
            </a:r>
          </a:p>
          <a:p>
            <a:endParaRPr lang="en-US" dirty="0"/>
          </a:p>
          <a:p>
            <a:r>
              <a:rPr lang="en-US" dirty="0"/>
              <a:t>is equivalent to</a:t>
            </a:r>
          </a:p>
          <a:p>
            <a:endParaRPr lang="en-US" dirty="0"/>
          </a:p>
          <a:p>
            <a:r>
              <a:rPr lang="en-US" dirty="0"/>
              <a:t>def ordinary():</a:t>
            </a:r>
          </a:p>
          <a:p>
            <a:r>
              <a:rPr lang="en-US" dirty="0"/>
              <a:t>    print("I am ordinary")</a:t>
            </a:r>
          </a:p>
          <a:p>
            <a:r>
              <a:rPr lang="en-US" dirty="0"/>
              <a:t>ordinary = </a:t>
            </a:r>
            <a:r>
              <a:rPr lang="en-US" dirty="0" err="1"/>
              <a:t>make_pretty</a:t>
            </a:r>
            <a:r>
              <a:rPr lang="en-US" dirty="0"/>
              <a:t>(ordinary)</a:t>
            </a:r>
          </a:p>
          <a:p>
            <a:endParaRPr lang="en-US" dirty="0"/>
          </a:p>
          <a:p>
            <a:r>
              <a:rPr lang="en-US" dirty="0"/>
              <a:t>This is just a syntactic sugar to implement decorators.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544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3744</Words>
  <Application>Microsoft Office PowerPoint</Application>
  <PresentationFormat>Widescreen</PresentationFormat>
  <Paragraphs>478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Century Gothic</vt:lpstr>
      <vt:lpstr>euclid_circular_a</vt:lpstr>
      <vt:lpstr>Roboto</vt:lpstr>
      <vt:lpstr>Wingdings 3</vt:lpstr>
      <vt:lpstr>Ion</vt:lpstr>
      <vt:lpstr>Python Decorators</vt:lpstr>
      <vt:lpstr>Functions in python</vt:lpstr>
      <vt:lpstr>Decorators in python</vt:lpstr>
      <vt:lpstr>PowerPoint Presentation</vt:lpstr>
      <vt:lpstr>Higher order functions</vt:lpstr>
      <vt:lpstr>Understanding Decorators </vt:lpstr>
      <vt:lpstr>PowerPoint Presentation</vt:lpstr>
      <vt:lpstr>Decorators</vt:lpstr>
      <vt:lpstr>Example</vt:lpstr>
      <vt:lpstr>Decorating Functions with Parameters</vt:lpstr>
      <vt:lpstr>Decorating Functions with Parameters</vt:lpstr>
      <vt:lpstr>PowerPoint Presentation</vt:lpstr>
      <vt:lpstr>Decorators</vt:lpstr>
      <vt:lpstr>Chaining Decorators in Python </vt:lpstr>
      <vt:lpstr>PowerPoint Presentation</vt:lpstr>
      <vt:lpstr>PowerPoint Presentation</vt:lpstr>
      <vt:lpstr>PowerPoint Presentation</vt:lpstr>
      <vt:lpstr>Use cases of  decoraotors</vt:lpstr>
      <vt:lpstr>PowerPoint Presentation</vt:lpstr>
      <vt:lpstr>PowerPoint Presentation</vt:lpstr>
      <vt:lpstr>Decorating Classes </vt:lpstr>
      <vt:lpstr>Classes as Decorators</vt:lpstr>
      <vt:lpstr>PowerPoint Presentation</vt:lpstr>
      <vt:lpstr>PowerPoint Presentation</vt:lpstr>
      <vt:lpstr>Creating Singletons </vt:lpstr>
      <vt:lpstr>PowerPoint Presentation</vt:lpstr>
      <vt:lpstr>Python Design Patterns</vt:lpstr>
      <vt:lpstr>Proxy design pattern</vt:lpstr>
      <vt:lpstr>PowerPoint Presentation</vt:lpstr>
      <vt:lpstr>Python Design Patterns - Observer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Factory</vt:lpstr>
      <vt:lpstr>Abstract Factory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Decorators</dc:title>
  <dc:creator>anju munoth</dc:creator>
  <cp:lastModifiedBy>anju munoth</cp:lastModifiedBy>
  <cp:revision>74</cp:revision>
  <dcterms:created xsi:type="dcterms:W3CDTF">2020-10-16T00:59:09Z</dcterms:created>
  <dcterms:modified xsi:type="dcterms:W3CDTF">2020-10-16T02:50:09Z</dcterms:modified>
</cp:coreProperties>
</file>