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71" r:id="rId4"/>
    <p:sldId id="287" r:id="rId5"/>
    <p:sldId id="288" r:id="rId6"/>
    <p:sldId id="300" r:id="rId7"/>
    <p:sldId id="276" r:id="rId8"/>
    <p:sldId id="277" r:id="rId9"/>
    <p:sldId id="278" r:id="rId10"/>
    <p:sldId id="279" r:id="rId11"/>
    <p:sldId id="281" r:id="rId12"/>
    <p:sldId id="280" r:id="rId13"/>
    <p:sldId id="282" r:id="rId14"/>
    <p:sldId id="283" r:id="rId15"/>
    <p:sldId id="284" r:id="rId16"/>
    <p:sldId id="258" r:id="rId17"/>
    <p:sldId id="285" r:id="rId18"/>
    <p:sldId id="259" r:id="rId19"/>
    <p:sldId id="286" r:id="rId20"/>
    <p:sldId id="260" r:id="rId21"/>
    <p:sldId id="261" r:id="rId22"/>
    <p:sldId id="262" r:id="rId23"/>
    <p:sldId id="264" r:id="rId24"/>
    <p:sldId id="272" r:id="rId25"/>
    <p:sldId id="263" r:id="rId26"/>
    <p:sldId id="265" r:id="rId27"/>
    <p:sldId id="268" r:id="rId28"/>
    <p:sldId id="269" r:id="rId29"/>
    <p:sldId id="270" r:id="rId30"/>
    <p:sldId id="273" r:id="rId31"/>
    <p:sldId id="274" r:id="rId32"/>
    <p:sldId id="275" r:id="rId33"/>
    <p:sldId id="289" r:id="rId34"/>
    <p:sldId id="290" r:id="rId35"/>
    <p:sldId id="291" r:id="rId36"/>
    <p:sldId id="292" r:id="rId37"/>
    <p:sldId id="293" r:id="rId38"/>
    <p:sldId id="294" r:id="rId39"/>
    <p:sldId id="266" r:id="rId40"/>
    <p:sldId id="295" r:id="rId41"/>
    <p:sldId id="297" r:id="rId42"/>
    <p:sldId id="296" r:id="rId43"/>
    <p:sldId id="298" r:id="rId44"/>
    <p:sldId id="299" r:id="rId45"/>
    <p:sldId id="267" r:id="rId46"/>
    <p:sldId id="301" r:id="rId47"/>
    <p:sldId id="302"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07-Jan-19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1591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07-Jan-19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0742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07-Jan-19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68854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07-Jan-19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85068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07-Jan-19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61959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07-Jan-19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60969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07-Jan-19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6855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07-Jan-19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609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07-Jan-19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786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07-Jan-19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3083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07-Jan-19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9056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07-Jan-19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8982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07-Jan-19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5863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07-Jan-19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1481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07-Jan-19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7803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07-Jan-19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5039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07-Jan-19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568788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Files in </a:t>
            </a:r>
            <a:r>
              <a:rPr lang="en-US" dirty="0" err="1" smtClean="0"/>
              <a:t>Nodejs</a:t>
            </a:r>
            <a:endParaRPr lang="en-US" dirty="0"/>
          </a:p>
        </p:txBody>
      </p:sp>
      <p:sp>
        <p:nvSpPr>
          <p:cNvPr id="3" name="Subtitle 2"/>
          <p:cNvSpPr>
            <a:spLocks noGrp="1"/>
          </p:cNvSpPr>
          <p:nvPr>
            <p:ph type="subTitle" idx="1"/>
          </p:nvPr>
        </p:nvSpPr>
        <p:spPr/>
        <p:txBody>
          <a:bodyPr/>
          <a:lstStyle/>
          <a:p>
            <a:r>
              <a:rPr lang="en-US" dirty="0" err="1" smtClean="0"/>
              <a:t>Anju</a:t>
            </a:r>
            <a:r>
              <a:rPr lang="en-US" dirty="0" smtClean="0"/>
              <a:t> Munoth</a:t>
            </a:r>
            <a:endParaRPr lang="en-US" dirty="0"/>
          </a:p>
        </p:txBody>
      </p:sp>
    </p:spTree>
    <p:extLst>
      <p:ext uri="{BB962C8B-B14F-4D97-AF65-F5344CB8AC3E}">
        <p14:creationId xmlns:p14="http://schemas.microsoft.com/office/powerpoint/2010/main" val="41620018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Flags</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25098076"/>
              </p:ext>
            </p:extLst>
          </p:nvPr>
        </p:nvGraphicFramePr>
        <p:xfrm>
          <a:off x="1867996" y="1249180"/>
          <a:ext cx="8915400" cy="5455920"/>
        </p:xfrm>
        <a:graphic>
          <a:graphicData uri="http://schemas.openxmlformats.org/drawingml/2006/table">
            <a:tbl>
              <a:tblPr firstRow="1" bandRow="1">
                <a:tableStyleId>{5C22544A-7EE6-4342-B048-85BDC9FD1C3A}</a:tableStyleId>
              </a:tblPr>
              <a:tblGrid>
                <a:gridCol w="952477"/>
                <a:gridCol w="7962923"/>
              </a:tblGrid>
              <a:tr h="0">
                <a:tc>
                  <a:txBody>
                    <a:bodyPr/>
                    <a:lstStyle/>
                    <a:p>
                      <a:pPr algn="ctr" fontAlgn="t"/>
                      <a:r>
                        <a:rPr lang="en-US" dirty="0" err="1">
                          <a:effectLst/>
                        </a:rPr>
                        <a:t>Sr.No</a:t>
                      </a:r>
                      <a:r>
                        <a:rPr lang="en-US" dirty="0">
                          <a:effectLst/>
                        </a:rPr>
                        <a:t>.</a:t>
                      </a:r>
                    </a:p>
                  </a:txBody>
                  <a:tcPr marL="76200" marR="76200" marT="76200" marB="76200"/>
                </a:tc>
                <a:tc>
                  <a:txBody>
                    <a:bodyPr/>
                    <a:lstStyle/>
                    <a:p>
                      <a:pPr algn="ctr" fontAlgn="t"/>
                      <a:r>
                        <a:rPr lang="en-US">
                          <a:effectLst/>
                        </a:rPr>
                        <a:t>Flag &amp; Description</a:t>
                      </a:r>
                    </a:p>
                  </a:txBody>
                  <a:tcPr marL="76200" marR="76200" marT="76200" marB="76200"/>
                </a:tc>
              </a:tr>
              <a:tr h="370840">
                <a:tc>
                  <a:txBody>
                    <a:bodyPr/>
                    <a:lstStyle/>
                    <a:p>
                      <a:pPr algn="ctr" fontAlgn="t"/>
                      <a:r>
                        <a:rPr lang="en-US">
                          <a:effectLst/>
                        </a:rPr>
                        <a:t>1</a:t>
                      </a:r>
                    </a:p>
                  </a:txBody>
                  <a:tcPr marL="76200" marR="76200" marT="76200" marB="76200"/>
                </a:tc>
                <a:tc>
                  <a:txBody>
                    <a:bodyPr/>
                    <a:lstStyle/>
                    <a:p>
                      <a:pPr algn="just" fontAlgn="t"/>
                      <a:r>
                        <a:rPr lang="en-US" b="1">
                          <a:solidFill>
                            <a:srgbClr val="000000"/>
                          </a:solidFill>
                          <a:effectLst/>
                        </a:rPr>
                        <a:t>r</a:t>
                      </a:r>
                      <a:endParaRPr lang="en-US">
                        <a:solidFill>
                          <a:srgbClr val="000000"/>
                        </a:solidFill>
                        <a:effectLst/>
                      </a:endParaRPr>
                    </a:p>
                    <a:p>
                      <a:pPr algn="just" fontAlgn="t"/>
                      <a:r>
                        <a:rPr lang="en-US">
                          <a:solidFill>
                            <a:srgbClr val="000000"/>
                          </a:solidFill>
                          <a:effectLst/>
                        </a:rPr>
                        <a:t>Open file for reading. An exception occurs if the file does not exist.</a:t>
                      </a:r>
                    </a:p>
                  </a:txBody>
                  <a:tcPr marL="76200" marR="76200" marT="76200" marB="76200"/>
                </a:tc>
              </a:tr>
              <a:tr h="370840">
                <a:tc>
                  <a:txBody>
                    <a:bodyPr/>
                    <a:lstStyle/>
                    <a:p>
                      <a:pPr algn="ctr" fontAlgn="t"/>
                      <a:r>
                        <a:rPr lang="en-US">
                          <a:effectLst/>
                        </a:rPr>
                        <a:t>2</a:t>
                      </a:r>
                    </a:p>
                  </a:txBody>
                  <a:tcPr marL="76200" marR="76200" marT="76200" marB="76200"/>
                </a:tc>
                <a:tc>
                  <a:txBody>
                    <a:bodyPr/>
                    <a:lstStyle/>
                    <a:p>
                      <a:pPr algn="just" fontAlgn="t"/>
                      <a:r>
                        <a:rPr lang="en-US" b="1">
                          <a:solidFill>
                            <a:srgbClr val="000000"/>
                          </a:solidFill>
                          <a:effectLst/>
                        </a:rPr>
                        <a:t>r+</a:t>
                      </a:r>
                      <a:endParaRPr lang="en-US">
                        <a:solidFill>
                          <a:srgbClr val="000000"/>
                        </a:solidFill>
                        <a:effectLst/>
                      </a:endParaRPr>
                    </a:p>
                    <a:p>
                      <a:pPr algn="just" fontAlgn="t"/>
                      <a:r>
                        <a:rPr lang="en-US">
                          <a:solidFill>
                            <a:srgbClr val="000000"/>
                          </a:solidFill>
                          <a:effectLst/>
                        </a:rPr>
                        <a:t>Open file for reading and writing. An exception occurs if the file does not exist.</a:t>
                      </a:r>
                    </a:p>
                  </a:txBody>
                  <a:tcPr marL="76200" marR="76200" marT="76200" marB="76200"/>
                </a:tc>
              </a:tr>
              <a:tr h="370840">
                <a:tc>
                  <a:txBody>
                    <a:bodyPr/>
                    <a:lstStyle/>
                    <a:p>
                      <a:pPr algn="ctr" fontAlgn="t"/>
                      <a:r>
                        <a:rPr lang="en-US">
                          <a:effectLst/>
                        </a:rPr>
                        <a:t>3</a:t>
                      </a:r>
                    </a:p>
                  </a:txBody>
                  <a:tcPr marL="76200" marR="76200" marT="76200" marB="76200"/>
                </a:tc>
                <a:tc>
                  <a:txBody>
                    <a:bodyPr/>
                    <a:lstStyle/>
                    <a:p>
                      <a:pPr algn="just" fontAlgn="t"/>
                      <a:r>
                        <a:rPr lang="en-US" b="1">
                          <a:solidFill>
                            <a:srgbClr val="000000"/>
                          </a:solidFill>
                          <a:effectLst/>
                        </a:rPr>
                        <a:t>rs</a:t>
                      </a:r>
                      <a:endParaRPr lang="en-US">
                        <a:solidFill>
                          <a:srgbClr val="000000"/>
                        </a:solidFill>
                        <a:effectLst/>
                      </a:endParaRPr>
                    </a:p>
                    <a:p>
                      <a:pPr algn="just" fontAlgn="t"/>
                      <a:r>
                        <a:rPr lang="en-US">
                          <a:solidFill>
                            <a:srgbClr val="000000"/>
                          </a:solidFill>
                          <a:effectLst/>
                        </a:rPr>
                        <a:t>Open file for reading in synchronous mode.</a:t>
                      </a:r>
                    </a:p>
                  </a:txBody>
                  <a:tcPr marL="76200" marR="76200" marT="76200" marB="76200"/>
                </a:tc>
              </a:tr>
              <a:tr h="370840">
                <a:tc>
                  <a:txBody>
                    <a:bodyPr/>
                    <a:lstStyle/>
                    <a:p>
                      <a:pPr algn="ctr" fontAlgn="t"/>
                      <a:r>
                        <a:rPr lang="en-US">
                          <a:effectLst/>
                        </a:rPr>
                        <a:t>4</a:t>
                      </a:r>
                    </a:p>
                  </a:txBody>
                  <a:tcPr marL="76200" marR="76200" marT="76200" marB="76200"/>
                </a:tc>
                <a:tc>
                  <a:txBody>
                    <a:bodyPr/>
                    <a:lstStyle/>
                    <a:p>
                      <a:pPr algn="just" fontAlgn="t"/>
                      <a:r>
                        <a:rPr lang="en-US" b="1">
                          <a:solidFill>
                            <a:srgbClr val="000000"/>
                          </a:solidFill>
                          <a:effectLst/>
                        </a:rPr>
                        <a:t>rs+</a:t>
                      </a:r>
                      <a:endParaRPr lang="en-US">
                        <a:solidFill>
                          <a:srgbClr val="000000"/>
                        </a:solidFill>
                        <a:effectLst/>
                      </a:endParaRPr>
                    </a:p>
                    <a:p>
                      <a:pPr algn="just" fontAlgn="t"/>
                      <a:r>
                        <a:rPr lang="en-US">
                          <a:solidFill>
                            <a:srgbClr val="000000"/>
                          </a:solidFill>
                          <a:effectLst/>
                        </a:rPr>
                        <a:t>Open file for reading and writing, asking the OS to open it synchronously. See notes for 'rs' about using this with caution.</a:t>
                      </a:r>
                    </a:p>
                  </a:txBody>
                  <a:tcPr marL="76200" marR="76200" marT="76200" marB="76200"/>
                </a:tc>
              </a:tr>
              <a:tr h="370840">
                <a:tc>
                  <a:txBody>
                    <a:bodyPr/>
                    <a:lstStyle/>
                    <a:p>
                      <a:pPr algn="ctr" fontAlgn="t"/>
                      <a:r>
                        <a:rPr lang="en-US">
                          <a:effectLst/>
                        </a:rPr>
                        <a:t>5</a:t>
                      </a:r>
                    </a:p>
                  </a:txBody>
                  <a:tcPr marL="76200" marR="76200" marT="76200" marB="76200"/>
                </a:tc>
                <a:tc>
                  <a:txBody>
                    <a:bodyPr/>
                    <a:lstStyle/>
                    <a:p>
                      <a:pPr algn="just" fontAlgn="t"/>
                      <a:r>
                        <a:rPr lang="en-US" b="1">
                          <a:solidFill>
                            <a:srgbClr val="000000"/>
                          </a:solidFill>
                          <a:effectLst/>
                        </a:rPr>
                        <a:t>w</a:t>
                      </a:r>
                      <a:endParaRPr lang="en-US">
                        <a:solidFill>
                          <a:srgbClr val="000000"/>
                        </a:solidFill>
                        <a:effectLst/>
                      </a:endParaRPr>
                    </a:p>
                    <a:p>
                      <a:pPr algn="just" fontAlgn="t"/>
                      <a:r>
                        <a:rPr lang="en-US">
                          <a:solidFill>
                            <a:srgbClr val="000000"/>
                          </a:solidFill>
                          <a:effectLst/>
                        </a:rPr>
                        <a:t>Open file for writing. The file is created (if it does not exist) or truncated (if it exists).</a:t>
                      </a:r>
                    </a:p>
                  </a:txBody>
                  <a:tcPr marL="76200" marR="76200" marT="76200" marB="76200"/>
                </a:tc>
              </a:tr>
              <a:tr h="370840">
                <a:tc>
                  <a:txBody>
                    <a:bodyPr/>
                    <a:lstStyle/>
                    <a:p>
                      <a:pPr algn="ctr" fontAlgn="t"/>
                      <a:r>
                        <a:rPr lang="en-US">
                          <a:effectLst/>
                        </a:rPr>
                        <a:t>6</a:t>
                      </a:r>
                    </a:p>
                  </a:txBody>
                  <a:tcPr marL="76200" marR="76200" marT="76200" marB="76200"/>
                </a:tc>
                <a:tc>
                  <a:txBody>
                    <a:bodyPr/>
                    <a:lstStyle/>
                    <a:p>
                      <a:pPr algn="just" fontAlgn="t"/>
                      <a:r>
                        <a:rPr lang="en-US" b="1" dirty="0" err="1">
                          <a:solidFill>
                            <a:srgbClr val="000000"/>
                          </a:solidFill>
                          <a:effectLst/>
                        </a:rPr>
                        <a:t>wx</a:t>
                      </a:r>
                      <a:endParaRPr lang="en-US" dirty="0">
                        <a:solidFill>
                          <a:srgbClr val="000000"/>
                        </a:solidFill>
                        <a:effectLst/>
                      </a:endParaRPr>
                    </a:p>
                    <a:p>
                      <a:pPr algn="just" fontAlgn="t"/>
                      <a:r>
                        <a:rPr lang="en-US" dirty="0">
                          <a:solidFill>
                            <a:srgbClr val="000000"/>
                          </a:solidFill>
                          <a:effectLst/>
                        </a:rPr>
                        <a:t>Like 'w' but fails if the path exists.</a:t>
                      </a:r>
                    </a:p>
                  </a:txBody>
                  <a:tcPr marL="76200" marR="76200" marT="76200" marB="76200"/>
                </a:tc>
              </a:tr>
            </a:tbl>
          </a:graphicData>
        </a:graphic>
      </p:graphicFrame>
    </p:spTree>
    <p:extLst>
      <p:ext uri="{BB962C8B-B14F-4D97-AF65-F5344CB8AC3E}">
        <p14:creationId xmlns:p14="http://schemas.microsoft.com/office/powerpoint/2010/main" val="15187090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Flags</a:t>
            </a:r>
            <a:br>
              <a:rPr lang="en-US" dirty="0"/>
            </a:br>
            <a:endParaRPr lang="en-US" dirty="0"/>
          </a:p>
        </p:txBody>
      </p:sp>
      <p:graphicFrame>
        <p:nvGraphicFramePr>
          <p:cNvPr id="4" name="Content Placeholder 3"/>
          <p:cNvGraphicFramePr>
            <a:graphicFrameLocks noGrp="1"/>
          </p:cNvGraphicFramePr>
          <p:nvPr>
            <p:ph idx="1"/>
          </p:nvPr>
        </p:nvGraphicFramePr>
        <p:xfrm>
          <a:off x="1867996" y="1249180"/>
          <a:ext cx="8915400" cy="5181600"/>
        </p:xfrm>
        <a:graphic>
          <a:graphicData uri="http://schemas.openxmlformats.org/drawingml/2006/table">
            <a:tbl>
              <a:tblPr firstRow="1" bandRow="1">
                <a:tableStyleId>{5C22544A-7EE6-4342-B048-85BDC9FD1C3A}</a:tableStyleId>
              </a:tblPr>
              <a:tblGrid>
                <a:gridCol w="952477"/>
                <a:gridCol w="7962923"/>
              </a:tblGrid>
              <a:tr h="0">
                <a:tc>
                  <a:txBody>
                    <a:bodyPr/>
                    <a:lstStyle/>
                    <a:p>
                      <a:pPr algn="ctr" fontAlgn="t"/>
                      <a:r>
                        <a:rPr lang="en-US" dirty="0" err="1">
                          <a:effectLst/>
                        </a:rPr>
                        <a:t>Sr.No</a:t>
                      </a:r>
                      <a:r>
                        <a:rPr lang="en-US" dirty="0">
                          <a:effectLst/>
                        </a:rPr>
                        <a:t>.</a:t>
                      </a:r>
                    </a:p>
                  </a:txBody>
                  <a:tcPr marL="76200" marR="76200" marT="76200" marB="76200"/>
                </a:tc>
                <a:tc>
                  <a:txBody>
                    <a:bodyPr/>
                    <a:lstStyle/>
                    <a:p>
                      <a:pPr algn="ctr" fontAlgn="t"/>
                      <a:r>
                        <a:rPr lang="en-US">
                          <a:effectLst/>
                        </a:rPr>
                        <a:t>Flag &amp; Description</a:t>
                      </a:r>
                    </a:p>
                  </a:txBody>
                  <a:tcPr marL="76200" marR="76200" marT="76200" marB="76200"/>
                </a:tc>
              </a:tr>
              <a:tr h="370840">
                <a:tc>
                  <a:txBody>
                    <a:bodyPr/>
                    <a:lstStyle/>
                    <a:p>
                      <a:pPr algn="ctr" fontAlgn="t"/>
                      <a:r>
                        <a:rPr lang="en-US" dirty="0">
                          <a:effectLst/>
                        </a:rPr>
                        <a:t>7</a:t>
                      </a:r>
                    </a:p>
                  </a:txBody>
                  <a:tcPr marL="76200" marR="76200" marT="76200" marB="76200"/>
                </a:tc>
                <a:tc>
                  <a:txBody>
                    <a:bodyPr/>
                    <a:lstStyle/>
                    <a:p>
                      <a:pPr algn="just" fontAlgn="t"/>
                      <a:r>
                        <a:rPr lang="en-US" b="1">
                          <a:solidFill>
                            <a:srgbClr val="000000"/>
                          </a:solidFill>
                          <a:effectLst/>
                        </a:rPr>
                        <a:t>w+</a:t>
                      </a:r>
                      <a:endParaRPr lang="en-US">
                        <a:solidFill>
                          <a:srgbClr val="000000"/>
                        </a:solidFill>
                        <a:effectLst/>
                      </a:endParaRPr>
                    </a:p>
                    <a:p>
                      <a:pPr algn="just" fontAlgn="t"/>
                      <a:r>
                        <a:rPr lang="en-US">
                          <a:solidFill>
                            <a:srgbClr val="000000"/>
                          </a:solidFill>
                          <a:effectLst/>
                        </a:rPr>
                        <a:t>Open file for reading and writing. The file is created (if it does not exist) or truncated (if it exists).</a:t>
                      </a:r>
                    </a:p>
                  </a:txBody>
                  <a:tcPr marL="76200" marR="76200" marT="76200" marB="76200"/>
                </a:tc>
              </a:tr>
              <a:tr h="370840">
                <a:tc>
                  <a:txBody>
                    <a:bodyPr/>
                    <a:lstStyle/>
                    <a:p>
                      <a:pPr algn="ctr" fontAlgn="t"/>
                      <a:r>
                        <a:rPr lang="en-US">
                          <a:effectLst/>
                        </a:rPr>
                        <a:t>8</a:t>
                      </a:r>
                    </a:p>
                  </a:txBody>
                  <a:tcPr marL="76200" marR="76200" marT="76200" marB="76200"/>
                </a:tc>
                <a:tc>
                  <a:txBody>
                    <a:bodyPr/>
                    <a:lstStyle/>
                    <a:p>
                      <a:pPr algn="just" fontAlgn="t"/>
                      <a:r>
                        <a:rPr lang="en-US" b="1">
                          <a:solidFill>
                            <a:srgbClr val="000000"/>
                          </a:solidFill>
                          <a:effectLst/>
                        </a:rPr>
                        <a:t>wx+</a:t>
                      </a:r>
                      <a:endParaRPr lang="en-US">
                        <a:solidFill>
                          <a:srgbClr val="000000"/>
                        </a:solidFill>
                        <a:effectLst/>
                      </a:endParaRPr>
                    </a:p>
                    <a:p>
                      <a:pPr algn="just" fontAlgn="t"/>
                      <a:r>
                        <a:rPr lang="en-US">
                          <a:solidFill>
                            <a:srgbClr val="000000"/>
                          </a:solidFill>
                          <a:effectLst/>
                        </a:rPr>
                        <a:t>Like 'w+' but fails if path exists.</a:t>
                      </a:r>
                    </a:p>
                  </a:txBody>
                  <a:tcPr marL="76200" marR="76200" marT="76200" marB="76200"/>
                </a:tc>
              </a:tr>
              <a:tr h="370840">
                <a:tc>
                  <a:txBody>
                    <a:bodyPr/>
                    <a:lstStyle/>
                    <a:p>
                      <a:pPr algn="ctr" fontAlgn="t"/>
                      <a:r>
                        <a:rPr lang="en-US">
                          <a:effectLst/>
                        </a:rPr>
                        <a:t>9</a:t>
                      </a:r>
                    </a:p>
                  </a:txBody>
                  <a:tcPr marL="76200" marR="76200" marT="76200" marB="76200"/>
                </a:tc>
                <a:tc>
                  <a:txBody>
                    <a:bodyPr/>
                    <a:lstStyle/>
                    <a:p>
                      <a:pPr algn="just" fontAlgn="t"/>
                      <a:r>
                        <a:rPr lang="en-US" b="1">
                          <a:solidFill>
                            <a:srgbClr val="000000"/>
                          </a:solidFill>
                          <a:effectLst/>
                        </a:rPr>
                        <a:t>a</a:t>
                      </a:r>
                      <a:endParaRPr lang="en-US">
                        <a:solidFill>
                          <a:srgbClr val="000000"/>
                        </a:solidFill>
                        <a:effectLst/>
                      </a:endParaRPr>
                    </a:p>
                    <a:p>
                      <a:pPr algn="just" fontAlgn="t"/>
                      <a:r>
                        <a:rPr lang="en-US">
                          <a:solidFill>
                            <a:srgbClr val="000000"/>
                          </a:solidFill>
                          <a:effectLst/>
                        </a:rPr>
                        <a:t>Open file for appending. The file is created if it does not exist.</a:t>
                      </a:r>
                    </a:p>
                  </a:txBody>
                  <a:tcPr marL="76200" marR="76200" marT="76200" marB="76200"/>
                </a:tc>
              </a:tr>
              <a:tr h="370840">
                <a:tc>
                  <a:txBody>
                    <a:bodyPr/>
                    <a:lstStyle/>
                    <a:p>
                      <a:pPr algn="ctr" fontAlgn="t"/>
                      <a:r>
                        <a:rPr lang="en-US">
                          <a:effectLst/>
                        </a:rPr>
                        <a:t>10</a:t>
                      </a:r>
                    </a:p>
                  </a:txBody>
                  <a:tcPr marL="76200" marR="76200" marT="76200" marB="76200"/>
                </a:tc>
                <a:tc>
                  <a:txBody>
                    <a:bodyPr/>
                    <a:lstStyle/>
                    <a:p>
                      <a:pPr algn="just" fontAlgn="t"/>
                      <a:r>
                        <a:rPr lang="en-US" b="1">
                          <a:solidFill>
                            <a:srgbClr val="000000"/>
                          </a:solidFill>
                          <a:effectLst/>
                        </a:rPr>
                        <a:t>ax</a:t>
                      </a:r>
                      <a:endParaRPr lang="en-US">
                        <a:solidFill>
                          <a:srgbClr val="000000"/>
                        </a:solidFill>
                        <a:effectLst/>
                      </a:endParaRPr>
                    </a:p>
                    <a:p>
                      <a:pPr algn="just" fontAlgn="t"/>
                      <a:r>
                        <a:rPr lang="en-US">
                          <a:solidFill>
                            <a:srgbClr val="000000"/>
                          </a:solidFill>
                          <a:effectLst/>
                        </a:rPr>
                        <a:t>Like 'a' but fails if the path exists.</a:t>
                      </a:r>
                    </a:p>
                  </a:txBody>
                  <a:tcPr marL="76200" marR="76200" marT="76200" marB="76200"/>
                </a:tc>
              </a:tr>
              <a:tr h="370840">
                <a:tc>
                  <a:txBody>
                    <a:bodyPr/>
                    <a:lstStyle/>
                    <a:p>
                      <a:pPr algn="ctr" fontAlgn="t"/>
                      <a:r>
                        <a:rPr lang="en-US">
                          <a:effectLst/>
                        </a:rPr>
                        <a:t>11</a:t>
                      </a:r>
                    </a:p>
                  </a:txBody>
                  <a:tcPr marL="76200" marR="76200" marT="76200" marB="76200"/>
                </a:tc>
                <a:tc>
                  <a:txBody>
                    <a:bodyPr/>
                    <a:lstStyle/>
                    <a:p>
                      <a:pPr algn="just" fontAlgn="t"/>
                      <a:r>
                        <a:rPr lang="en-US" b="1">
                          <a:solidFill>
                            <a:srgbClr val="000000"/>
                          </a:solidFill>
                          <a:effectLst/>
                        </a:rPr>
                        <a:t>a+</a:t>
                      </a:r>
                      <a:endParaRPr lang="en-US">
                        <a:solidFill>
                          <a:srgbClr val="000000"/>
                        </a:solidFill>
                        <a:effectLst/>
                      </a:endParaRPr>
                    </a:p>
                    <a:p>
                      <a:pPr algn="just" fontAlgn="t"/>
                      <a:r>
                        <a:rPr lang="en-US">
                          <a:solidFill>
                            <a:srgbClr val="000000"/>
                          </a:solidFill>
                          <a:effectLst/>
                        </a:rPr>
                        <a:t>Open file for reading and appending. The file is created if it does not exist.</a:t>
                      </a:r>
                    </a:p>
                  </a:txBody>
                  <a:tcPr marL="76200" marR="76200" marT="76200" marB="76200"/>
                </a:tc>
              </a:tr>
              <a:tr h="370840">
                <a:tc>
                  <a:txBody>
                    <a:bodyPr/>
                    <a:lstStyle/>
                    <a:p>
                      <a:pPr algn="ctr" fontAlgn="t"/>
                      <a:r>
                        <a:rPr lang="en-US">
                          <a:effectLst/>
                        </a:rPr>
                        <a:t>12</a:t>
                      </a:r>
                    </a:p>
                  </a:txBody>
                  <a:tcPr marL="76200" marR="76200" marT="76200" marB="76200"/>
                </a:tc>
                <a:tc>
                  <a:txBody>
                    <a:bodyPr/>
                    <a:lstStyle/>
                    <a:p>
                      <a:pPr algn="just" fontAlgn="t"/>
                      <a:r>
                        <a:rPr lang="en-US" b="1" dirty="0">
                          <a:solidFill>
                            <a:srgbClr val="000000"/>
                          </a:solidFill>
                          <a:effectLst/>
                        </a:rPr>
                        <a:t>ax+</a:t>
                      </a:r>
                      <a:endParaRPr lang="en-US" dirty="0">
                        <a:solidFill>
                          <a:srgbClr val="000000"/>
                        </a:solidFill>
                        <a:effectLst/>
                      </a:endParaRPr>
                    </a:p>
                    <a:p>
                      <a:pPr algn="just" fontAlgn="t"/>
                      <a:r>
                        <a:rPr lang="en-US" dirty="0">
                          <a:solidFill>
                            <a:srgbClr val="000000"/>
                          </a:solidFill>
                          <a:effectLst/>
                        </a:rPr>
                        <a:t>Like 'a+' but fails if the </a:t>
                      </a:r>
                      <a:r>
                        <a:rPr lang="en-US" dirty="0" err="1">
                          <a:solidFill>
                            <a:srgbClr val="000000"/>
                          </a:solidFill>
                          <a:effectLst/>
                        </a:rPr>
                        <a:t>the</a:t>
                      </a:r>
                      <a:r>
                        <a:rPr lang="en-US" dirty="0">
                          <a:solidFill>
                            <a:srgbClr val="000000"/>
                          </a:solidFill>
                          <a:effectLst/>
                        </a:rPr>
                        <a:t> path exists.</a:t>
                      </a:r>
                    </a:p>
                  </a:txBody>
                  <a:tcPr marL="76200" marR="76200" marT="76200" marB="76200"/>
                </a:tc>
              </a:tr>
            </a:tbl>
          </a:graphicData>
        </a:graphic>
      </p:graphicFrame>
    </p:spTree>
    <p:extLst>
      <p:ext uri="{BB962C8B-B14F-4D97-AF65-F5344CB8AC3E}">
        <p14:creationId xmlns:p14="http://schemas.microsoft.com/office/powerpoint/2010/main" val="37024160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t>
            </a:r>
            <a:r>
              <a:rPr lang="en-US" dirty="0" err="1" smtClean="0"/>
              <a:t>fs.open</a:t>
            </a:r>
            <a:r>
              <a:rPr lang="en-US" dirty="0" smtClean="0"/>
              <a:t>()</a:t>
            </a:r>
            <a:endParaRPr lang="en-US" dirty="0"/>
          </a:p>
        </p:txBody>
      </p:sp>
      <p:sp>
        <p:nvSpPr>
          <p:cNvPr id="4" name="Rectangle 3"/>
          <p:cNvSpPr/>
          <p:nvPr/>
        </p:nvSpPr>
        <p:spPr>
          <a:xfrm>
            <a:off x="2944969" y="3053907"/>
            <a:ext cx="8221014" cy="2862322"/>
          </a:xfrm>
          <a:prstGeom prst="rect">
            <a:avLst/>
          </a:prstGeom>
        </p:spPr>
        <p:txBody>
          <a:bodyPr wrap="square">
            <a:spAutoFit/>
          </a:bodyPr>
          <a:lstStyle/>
          <a:p>
            <a:r>
              <a:rPr lang="en-US" dirty="0" err="1"/>
              <a:t>var</a:t>
            </a:r>
            <a:r>
              <a:rPr lang="en-US" dirty="0"/>
              <a:t> </a:t>
            </a:r>
            <a:r>
              <a:rPr lang="en-US" dirty="0" err="1"/>
              <a:t>fs</a:t>
            </a:r>
            <a:r>
              <a:rPr lang="en-US" dirty="0"/>
              <a:t> = require("</a:t>
            </a:r>
            <a:r>
              <a:rPr lang="en-US" dirty="0" err="1"/>
              <a:t>fs</a:t>
            </a:r>
            <a:r>
              <a:rPr lang="en-US" dirty="0"/>
              <a:t>");</a:t>
            </a:r>
          </a:p>
          <a:p>
            <a:endParaRPr lang="en-US" dirty="0"/>
          </a:p>
          <a:p>
            <a:r>
              <a:rPr lang="en-US" dirty="0"/>
              <a:t>// Asynchronous - Opening File</a:t>
            </a:r>
          </a:p>
          <a:p>
            <a:r>
              <a:rPr lang="en-US" dirty="0"/>
              <a:t>console.log("Going to open file!");</a:t>
            </a:r>
          </a:p>
          <a:p>
            <a:r>
              <a:rPr lang="en-US" dirty="0" err="1"/>
              <a:t>fs.open</a:t>
            </a:r>
            <a:r>
              <a:rPr lang="en-US" dirty="0"/>
              <a:t>('input.txt', 'r+', function(err, </a:t>
            </a:r>
            <a:r>
              <a:rPr lang="en-US" dirty="0" err="1"/>
              <a:t>fd</a:t>
            </a:r>
            <a:r>
              <a:rPr lang="en-US" dirty="0"/>
              <a:t>) {</a:t>
            </a:r>
          </a:p>
          <a:p>
            <a:r>
              <a:rPr lang="en-US" dirty="0"/>
              <a:t>   if (err) {</a:t>
            </a:r>
          </a:p>
          <a:p>
            <a:r>
              <a:rPr lang="en-US" dirty="0"/>
              <a:t>      return </a:t>
            </a:r>
            <a:r>
              <a:rPr lang="en-US" dirty="0" err="1"/>
              <a:t>console.error</a:t>
            </a:r>
            <a:r>
              <a:rPr lang="en-US" dirty="0"/>
              <a:t>(err);</a:t>
            </a:r>
          </a:p>
          <a:p>
            <a:r>
              <a:rPr lang="en-US" dirty="0"/>
              <a:t>   }</a:t>
            </a:r>
          </a:p>
          <a:p>
            <a:r>
              <a:rPr lang="en-US" dirty="0"/>
              <a:t>   console.log("File opened successfully!");     </a:t>
            </a:r>
          </a:p>
          <a:p>
            <a:r>
              <a:rPr lang="en-US" dirty="0"/>
              <a:t>});</a:t>
            </a:r>
          </a:p>
        </p:txBody>
      </p:sp>
    </p:spTree>
    <p:extLst>
      <p:ext uri="{BB962C8B-B14F-4D97-AF65-F5344CB8AC3E}">
        <p14:creationId xmlns:p14="http://schemas.microsoft.com/office/powerpoint/2010/main" val="6015969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File </a:t>
            </a:r>
            <a:r>
              <a:rPr lang="en-US" dirty="0" smtClean="0"/>
              <a:t>Information</a:t>
            </a:r>
            <a:endParaRPr lang="en-US" dirty="0"/>
          </a:p>
        </p:txBody>
      </p:sp>
      <p:sp>
        <p:nvSpPr>
          <p:cNvPr id="3" name="Content Placeholder 2"/>
          <p:cNvSpPr>
            <a:spLocks noGrp="1"/>
          </p:cNvSpPr>
          <p:nvPr>
            <p:ph idx="1"/>
          </p:nvPr>
        </p:nvSpPr>
        <p:spPr/>
        <p:txBody>
          <a:bodyPr>
            <a:normAutofit/>
          </a:bodyPr>
          <a:lstStyle/>
          <a:p>
            <a:r>
              <a:rPr lang="en-US" dirty="0" smtClean="0"/>
              <a:t>Following </a:t>
            </a:r>
            <a:r>
              <a:rPr lang="en-US" dirty="0"/>
              <a:t>is the syntax of the method to get the information about a file −</a:t>
            </a:r>
          </a:p>
          <a:p>
            <a:pPr marL="0" indent="0">
              <a:buNone/>
            </a:pPr>
            <a:r>
              <a:rPr lang="en-US" sz="2400" b="1" dirty="0" err="1" smtClean="0">
                <a:solidFill>
                  <a:srgbClr val="FF0000"/>
                </a:solidFill>
              </a:rPr>
              <a:t>fs.stat</a:t>
            </a:r>
            <a:r>
              <a:rPr lang="en-US" sz="2400" b="1" dirty="0" smtClean="0">
                <a:solidFill>
                  <a:srgbClr val="FF0000"/>
                </a:solidFill>
              </a:rPr>
              <a:t>(path</a:t>
            </a:r>
            <a:r>
              <a:rPr lang="en-US" sz="2400" b="1" dirty="0">
                <a:solidFill>
                  <a:srgbClr val="FF0000"/>
                </a:solidFill>
              </a:rPr>
              <a:t>, callback)</a:t>
            </a:r>
          </a:p>
          <a:p>
            <a:r>
              <a:rPr lang="en-US" dirty="0" smtClean="0"/>
              <a:t>path </a:t>
            </a:r>
            <a:r>
              <a:rPr lang="en-US" dirty="0"/>
              <a:t>− This is the string having file name including path.</a:t>
            </a:r>
          </a:p>
          <a:p>
            <a:r>
              <a:rPr lang="en-US" dirty="0" smtClean="0"/>
              <a:t>callback </a:t>
            </a:r>
            <a:r>
              <a:rPr lang="en-US" dirty="0"/>
              <a:t>− </a:t>
            </a:r>
            <a:r>
              <a:rPr lang="en-US" dirty="0" smtClean="0"/>
              <a:t>callback </a:t>
            </a:r>
            <a:r>
              <a:rPr lang="en-US" dirty="0"/>
              <a:t>function which gets two arguments (err, stats) where stats is an object of </a:t>
            </a:r>
            <a:r>
              <a:rPr lang="en-US" dirty="0" err="1"/>
              <a:t>fs.Stats</a:t>
            </a:r>
            <a:r>
              <a:rPr lang="en-US" dirty="0"/>
              <a:t> </a:t>
            </a:r>
            <a:r>
              <a:rPr lang="en-US" dirty="0" smtClean="0"/>
              <a:t>type</a:t>
            </a:r>
            <a:endParaRPr lang="en-US" dirty="0"/>
          </a:p>
          <a:p>
            <a:r>
              <a:rPr lang="en-US" dirty="0" smtClean="0"/>
              <a:t>Several </a:t>
            </a:r>
            <a:r>
              <a:rPr lang="en-US" dirty="0"/>
              <a:t>useful methods available in </a:t>
            </a:r>
            <a:r>
              <a:rPr lang="en-US" dirty="0" err="1"/>
              <a:t>fs.Stats</a:t>
            </a:r>
            <a:r>
              <a:rPr lang="en-US" dirty="0"/>
              <a:t> class which can be used to check file type.</a:t>
            </a:r>
          </a:p>
        </p:txBody>
      </p:sp>
    </p:spTree>
    <p:extLst>
      <p:ext uri="{BB962C8B-B14F-4D97-AF65-F5344CB8AC3E}">
        <p14:creationId xmlns:p14="http://schemas.microsoft.com/office/powerpoint/2010/main" val="28458775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8829" y="121834"/>
            <a:ext cx="8911687" cy="1280890"/>
          </a:xfrm>
        </p:spPr>
        <p:txBody>
          <a:bodyPr/>
          <a:lstStyle/>
          <a:p>
            <a:r>
              <a:rPr lang="en-US" dirty="0" err="1" smtClean="0"/>
              <a:t>fs.stats</a:t>
            </a:r>
            <a:r>
              <a:rPr lang="en-US" dirty="0" smtClean="0"/>
              <a:t> methods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52308721"/>
              </p:ext>
            </p:extLst>
          </p:nvPr>
        </p:nvGraphicFramePr>
        <p:xfrm>
          <a:off x="2473302" y="1399505"/>
          <a:ext cx="7314641" cy="5334000"/>
        </p:xfrm>
        <a:graphic>
          <a:graphicData uri="http://schemas.openxmlformats.org/drawingml/2006/table">
            <a:tbl>
              <a:tblPr firstRow="1" bandRow="1">
                <a:tableStyleId>{5C22544A-7EE6-4342-B048-85BDC9FD1C3A}</a:tableStyleId>
              </a:tblPr>
              <a:tblGrid>
                <a:gridCol w="836568"/>
                <a:gridCol w="6478073"/>
              </a:tblGrid>
              <a:tr h="370840">
                <a:tc>
                  <a:txBody>
                    <a:bodyPr/>
                    <a:lstStyle/>
                    <a:p>
                      <a:pPr algn="ctr" fontAlgn="t"/>
                      <a:r>
                        <a:rPr lang="en-US" dirty="0" err="1">
                          <a:effectLst/>
                        </a:rPr>
                        <a:t>Sr.No</a:t>
                      </a:r>
                      <a:r>
                        <a:rPr lang="en-US" dirty="0">
                          <a:effectLst/>
                        </a:rPr>
                        <a:t>.</a:t>
                      </a:r>
                    </a:p>
                  </a:txBody>
                  <a:tcPr marL="76200" marR="76200" marT="76200" marB="76200"/>
                </a:tc>
                <a:tc>
                  <a:txBody>
                    <a:bodyPr/>
                    <a:lstStyle/>
                    <a:p>
                      <a:pPr algn="ctr" fontAlgn="t"/>
                      <a:r>
                        <a:rPr lang="en-US">
                          <a:effectLst/>
                        </a:rPr>
                        <a:t>Method &amp; Description</a:t>
                      </a:r>
                    </a:p>
                  </a:txBody>
                  <a:tcPr marL="76200" marR="76200" marT="76200" marB="76200"/>
                </a:tc>
              </a:tr>
              <a:tr h="370840">
                <a:tc>
                  <a:txBody>
                    <a:bodyPr/>
                    <a:lstStyle/>
                    <a:p>
                      <a:pPr algn="ctr" fontAlgn="t"/>
                      <a:r>
                        <a:rPr lang="en-US">
                          <a:effectLst/>
                        </a:rPr>
                        <a:t>1</a:t>
                      </a:r>
                    </a:p>
                  </a:txBody>
                  <a:tcPr marL="76200" marR="76200" marT="76200" marB="76200"/>
                </a:tc>
                <a:tc>
                  <a:txBody>
                    <a:bodyPr/>
                    <a:lstStyle/>
                    <a:p>
                      <a:pPr algn="just" fontAlgn="t"/>
                      <a:r>
                        <a:rPr lang="en-US" b="1">
                          <a:solidFill>
                            <a:srgbClr val="000000"/>
                          </a:solidFill>
                          <a:effectLst/>
                        </a:rPr>
                        <a:t>stats.isFile()</a:t>
                      </a:r>
                      <a:endParaRPr lang="en-US">
                        <a:solidFill>
                          <a:srgbClr val="000000"/>
                        </a:solidFill>
                        <a:effectLst/>
                      </a:endParaRPr>
                    </a:p>
                    <a:p>
                      <a:pPr algn="just" fontAlgn="t"/>
                      <a:r>
                        <a:rPr lang="en-US">
                          <a:solidFill>
                            <a:srgbClr val="000000"/>
                          </a:solidFill>
                          <a:effectLst/>
                        </a:rPr>
                        <a:t>Returns true if file type of a simple file.</a:t>
                      </a:r>
                    </a:p>
                  </a:txBody>
                  <a:tcPr marL="76200" marR="76200" marT="76200" marB="76200"/>
                </a:tc>
              </a:tr>
              <a:tr h="370840">
                <a:tc>
                  <a:txBody>
                    <a:bodyPr/>
                    <a:lstStyle/>
                    <a:p>
                      <a:pPr algn="ctr" fontAlgn="t"/>
                      <a:r>
                        <a:rPr lang="en-US">
                          <a:effectLst/>
                        </a:rPr>
                        <a:t>2</a:t>
                      </a:r>
                    </a:p>
                  </a:txBody>
                  <a:tcPr marL="76200" marR="76200" marT="76200" marB="76200"/>
                </a:tc>
                <a:tc>
                  <a:txBody>
                    <a:bodyPr/>
                    <a:lstStyle/>
                    <a:p>
                      <a:pPr algn="just" fontAlgn="t"/>
                      <a:r>
                        <a:rPr lang="en-US" b="1">
                          <a:solidFill>
                            <a:srgbClr val="000000"/>
                          </a:solidFill>
                          <a:effectLst/>
                        </a:rPr>
                        <a:t>stats.isDirectory()</a:t>
                      </a:r>
                      <a:endParaRPr lang="en-US">
                        <a:solidFill>
                          <a:srgbClr val="000000"/>
                        </a:solidFill>
                        <a:effectLst/>
                      </a:endParaRPr>
                    </a:p>
                    <a:p>
                      <a:pPr algn="just" fontAlgn="t"/>
                      <a:r>
                        <a:rPr lang="en-US">
                          <a:solidFill>
                            <a:srgbClr val="000000"/>
                          </a:solidFill>
                          <a:effectLst/>
                        </a:rPr>
                        <a:t>Returns true if file type of a directory.</a:t>
                      </a:r>
                    </a:p>
                  </a:txBody>
                  <a:tcPr marL="76200" marR="76200" marT="76200" marB="76200"/>
                </a:tc>
              </a:tr>
              <a:tr h="370840">
                <a:tc>
                  <a:txBody>
                    <a:bodyPr/>
                    <a:lstStyle/>
                    <a:p>
                      <a:pPr algn="ctr" fontAlgn="t"/>
                      <a:r>
                        <a:rPr lang="en-US">
                          <a:effectLst/>
                        </a:rPr>
                        <a:t>3</a:t>
                      </a:r>
                    </a:p>
                  </a:txBody>
                  <a:tcPr marL="76200" marR="76200" marT="76200" marB="76200"/>
                </a:tc>
                <a:tc>
                  <a:txBody>
                    <a:bodyPr/>
                    <a:lstStyle/>
                    <a:p>
                      <a:pPr algn="just" fontAlgn="t"/>
                      <a:r>
                        <a:rPr lang="en-US" b="1" dirty="0" err="1">
                          <a:solidFill>
                            <a:srgbClr val="000000"/>
                          </a:solidFill>
                          <a:effectLst/>
                        </a:rPr>
                        <a:t>stats.isBlockDevice</a:t>
                      </a:r>
                      <a:r>
                        <a:rPr lang="en-US" b="1" dirty="0">
                          <a:solidFill>
                            <a:srgbClr val="000000"/>
                          </a:solidFill>
                          <a:effectLst/>
                        </a:rPr>
                        <a:t>()</a:t>
                      </a:r>
                      <a:endParaRPr lang="en-US" dirty="0">
                        <a:solidFill>
                          <a:srgbClr val="000000"/>
                        </a:solidFill>
                        <a:effectLst/>
                      </a:endParaRPr>
                    </a:p>
                    <a:p>
                      <a:pPr algn="just" fontAlgn="t"/>
                      <a:r>
                        <a:rPr lang="en-US" dirty="0">
                          <a:solidFill>
                            <a:srgbClr val="000000"/>
                          </a:solidFill>
                          <a:effectLst/>
                        </a:rPr>
                        <a:t>Returns true if file type of a block device.</a:t>
                      </a:r>
                    </a:p>
                  </a:txBody>
                  <a:tcPr marL="76200" marR="76200" marT="76200" marB="76200"/>
                </a:tc>
              </a:tr>
              <a:tr h="370840">
                <a:tc>
                  <a:txBody>
                    <a:bodyPr/>
                    <a:lstStyle/>
                    <a:p>
                      <a:pPr algn="ctr" fontAlgn="t"/>
                      <a:r>
                        <a:rPr lang="en-US">
                          <a:effectLst/>
                        </a:rPr>
                        <a:t>4</a:t>
                      </a:r>
                    </a:p>
                  </a:txBody>
                  <a:tcPr marL="76200" marR="76200" marT="76200" marB="76200"/>
                </a:tc>
                <a:tc>
                  <a:txBody>
                    <a:bodyPr/>
                    <a:lstStyle/>
                    <a:p>
                      <a:pPr algn="just" fontAlgn="t"/>
                      <a:r>
                        <a:rPr lang="en-US" b="1">
                          <a:solidFill>
                            <a:srgbClr val="000000"/>
                          </a:solidFill>
                          <a:effectLst/>
                        </a:rPr>
                        <a:t>stats.isCharacterDevice()</a:t>
                      </a:r>
                      <a:endParaRPr lang="en-US">
                        <a:solidFill>
                          <a:srgbClr val="000000"/>
                        </a:solidFill>
                        <a:effectLst/>
                      </a:endParaRPr>
                    </a:p>
                    <a:p>
                      <a:pPr algn="just" fontAlgn="t"/>
                      <a:r>
                        <a:rPr lang="en-US">
                          <a:solidFill>
                            <a:srgbClr val="000000"/>
                          </a:solidFill>
                          <a:effectLst/>
                        </a:rPr>
                        <a:t>Returns true if file type of a character device.</a:t>
                      </a:r>
                    </a:p>
                  </a:txBody>
                  <a:tcPr marL="76200" marR="76200" marT="76200" marB="76200"/>
                </a:tc>
              </a:tr>
              <a:tr h="370840">
                <a:tc>
                  <a:txBody>
                    <a:bodyPr/>
                    <a:lstStyle/>
                    <a:p>
                      <a:pPr algn="ctr" fontAlgn="t"/>
                      <a:r>
                        <a:rPr lang="en-US">
                          <a:effectLst/>
                        </a:rPr>
                        <a:t>5</a:t>
                      </a:r>
                    </a:p>
                  </a:txBody>
                  <a:tcPr marL="76200" marR="76200" marT="76200" marB="76200"/>
                </a:tc>
                <a:tc>
                  <a:txBody>
                    <a:bodyPr/>
                    <a:lstStyle/>
                    <a:p>
                      <a:pPr algn="just" fontAlgn="t"/>
                      <a:r>
                        <a:rPr lang="en-US" b="1">
                          <a:solidFill>
                            <a:srgbClr val="000000"/>
                          </a:solidFill>
                          <a:effectLst/>
                        </a:rPr>
                        <a:t>stats.isSymbolicLink()</a:t>
                      </a:r>
                      <a:endParaRPr lang="en-US">
                        <a:solidFill>
                          <a:srgbClr val="000000"/>
                        </a:solidFill>
                        <a:effectLst/>
                      </a:endParaRPr>
                    </a:p>
                    <a:p>
                      <a:pPr algn="just" fontAlgn="t"/>
                      <a:r>
                        <a:rPr lang="en-US">
                          <a:solidFill>
                            <a:srgbClr val="000000"/>
                          </a:solidFill>
                          <a:effectLst/>
                        </a:rPr>
                        <a:t>Returns true if file type of a symbolic link.</a:t>
                      </a:r>
                    </a:p>
                  </a:txBody>
                  <a:tcPr marL="76200" marR="76200" marT="76200" marB="76200"/>
                </a:tc>
              </a:tr>
              <a:tr h="370840">
                <a:tc>
                  <a:txBody>
                    <a:bodyPr/>
                    <a:lstStyle/>
                    <a:p>
                      <a:pPr algn="ctr" fontAlgn="t"/>
                      <a:r>
                        <a:rPr lang="en-US">
                          <a:effectLst/>
                        </a:rPr>
                        <a:t>6</a:t>
                      </a:r>
                    </a:p>
                  </a:txBody>
                  <a:tcPr marL="76200" marR="76200" marT="76200" marB="76200"/>
                </a:tc>
                <a:tc>
                  <a:txBody>
                    <a:bodyPr/>
                    <a:lstStyle/>
                    <a:p>
                      <a:pPr algn="just" fontAlgn="t"/>
                      <a:r>
                        <a:rPr lang="en-US" b="1">
                          <a:solidFill>
                            <a:srgbClr val="000000"/>
                          </a:solidFill>
                          <a:effectLst/>
                        </a:rPr>
                        <a:t>stats.isFIFO()</a:t>
                      </a:r>
                      <a:endParaRPr lang="en-US">
                        <a:solidFill>
                          <a:srgbClr val="000000"/>
                        </a:solidFill>
                        <a:effectLst/>
                      </a:endParaRPr>
                    </a:p>
                    <a:p>
                      <a:pPr algn="just" fontAlgn="t"/>
                      <a:r>
                        <a:rPr lang="en-US">
                          <a:solidFill>
                            <a:srgbClr val="000000"/>
                          </a:solidFill>
                          <a:effectLst/>
                        </a:rPr>
                        <a:t>Returns true if file type of a FIFO.</a:t>
                      </a:r>
                    </a:p>
                  </a:txBody>
                  <a:tcPr marL="76200" marR="76200" marT="76200" marB="76200"/>
                </a:tc>
              </a:tr>
              <a:tr h="370840">
                <a:tc>
                  <a:txBody>
                    <a:bodyPr/>
                    <a:lstStyle/>
                    <a:p>
                      <a:pPr algn="ctr" fontAlgn="t"/>
                      <a:r>
                        <a:rPr lang="en-US">
                          <a:effectLst/>
                        </a:rPr>
                        <a:t>7</a:t>
                      </a:r>
                    </a:p>
                  </a:txBody>
                  <a:tcPr marL="76200" marR="76200" marT="76200" marB="76200"/>
                </a:tc>
                <a:tc>
                  <a:txBody>
                    <a:bodyPr/>
                    <a:lstStyle/>
                    <a:p>
                      <a:pPr algn="just" fontAlgn="t"/>
                      <a:r>
                        <a:rPr lang="en-US" b="1" dirty="0" err="1">
                          <a:solidFill>
                            <a:srgbClr val="000000"/>
                          </a:solidFill>
                          <a:effectLst/>
                        </a:rPr>
                        <a:t>stats.isSocket</a:t>
                      </a:r>
                      <a:r>
                        <a:rPr lang="en-US" b="1" dirty="0">
                          <a:solidFill>
                            <a:srgbClr val="000000"/>
                          </a:solidFill>
                          <a:effectLst/>
                        </a:rPr>
                        <a:t>()</a:t>
                      </a:r>
                      <a:endParaRPr lang="en-US" dirty="0">
                        <a:solidFill>
                          <a:srgbClr val="000000"/>
                        </a:solidFill>
                        <a:effectLst/>
                      </a:endParaRPr>
                    </a:p>
                    <a:p>
                      <a:pPr algn="just" fontAlgn="t"/>
                      <a:r>
                        <a:rPr lang="en-US" dirty="0">
                          <a:solidFill>
                            <a:srgbClr val="000000"/>
                          </a:solidFill>
                          <a:effectLst/>
                        </a:rPr>
                        <a:t>Returns true if file type of </a:t>
                      </a:r>
                      <a:r>
                        <a:rPr lang="en-US" dirty="0" err="1">
                          <a:solidFill>
                            <a:srgbClr val="000000"/>
                          </a:solidFill>
                          <a:effectLst/>
                        </a:rPr>
                        <a:t>asocket</a:t>
                      </a:r>
                      <a:r>
                        <a:rPr lang="en-US" dirty="0">
                          <a:solidFill>
                            <a:srgbClr val="000000"/>
                          </a:solidFill>
                          <a:effectLst/>
                        </a:rPr>
                        <a:t>.</a:t>
                      </a:r>
                    </a:p>
                  </a:txBody>
                  <a:tcPr marL="76200" marR="76200" marT="76200" marB="76200"/>
                </a:tc>
              </a:tr>
            </a:tbl>
          </a:graphicData>
        </a:graphic>
      </p:graphicFrame>
    </p:spTree>
    <p:extLst>
      <p:ext uri="{BB962C8B-B14F-4D97-AF65-F5344CB8AC3E}">
        <p14:creationId xmlns:p14="http://schemas.microsoft.com/office/powerpoint/2010/main" val="4879485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t>
            </a:r>
            <a:r>
              <a:rPr lang="en-US" dirty="0" err="1" smtClean="0"/>
              <a:t>fs.stat</a:t>
            </a:r>
            <a:r>
              <a:rPr lang="en-US" dirty="0" smtClean="0"/>
              <a:t>()</a:t>
            </a:r>
            <a:endParaRPr lang="en-US" dirty="0"/>
          </a:p>
        </p:txBody>
      </p:sp>
      <p:sp>
        <p:nvSpPr>
          <p:cNvPr id="4" name="Rectangle 3"/>
          <p:cNvSpPr/>
          <p:nvPr/>
        </p:nvSpPr>
        <p:spPr>
          <a:xfrm>
            <a:off x="2816180" y="2293847"/>
            <a:ext cx="8221014" cy="3970318"/>
          </a:xfrm>
          <a:prstGeom prst="rect">
            <a:avLst/>
          </a:prstGeom>
        </p:spPr>
        <p:txBody>
          <a:bodyPr wrap="square">
            <a:spAutoFit/>
          </a:bodyPr>
          <a:lstStyle/>
          <a:p>
            <a:r>
              <a:rPr lang="en-US" dirty="0" err="1"/>
              <a:t>var</a:t>
            </a:r>
            <a:r>
              <a:rPr lang="en-US" dirty="0"/>
              <a:t> </a:t>
            </a:r>
            <a:r>
              <a:rPr lang="en-US" dirty="0" err="1"/>
              <a:t>fs</a:t>
            </a:r>
            <a:r>
              <a:rPr lang="en-US" dirty="0"/>
              <a:t> = require("</a:t>
            </a:r>
            <a:r>
              <a:rPr lang="en-US" dirty="0" err="1"/>
              <a:t>fs</a:t>
            </a:r>
            <a:r>
              <a:rPr lang="en-US" dirty="0"/>
              <a:t>");</a:t>
            </a:r>
          </a:p>
          <a:p>
            <a:endParaRPr lang="en-US" dirty="0"/>
          </a:p>
          <a:p>
            <a:r>
              <a:rPr lang="en-US" dirty="0"/>
              <a:t>console.log("Going to get file info!");</a:t>
            </a:r>
          </a:p>
          <a:p>
            <a:r>
              <a:rPr lang="en-US" dirty="0" err="1"/>
              <a:t>fs.stat</a:t>
            </a:r>
            <a:r>
              <a:rPr lang="en-US" dirty="0"/>
              <a:t>('input.txt', function (err, stats) {</a:t>
            </a:r>
          </a:p>
          <a:p>
            <a:r>
              <a:rPr lang="en-US" dirty="0"/>
              <a:t>   if (err) {</a:t>
            </a:r>
          </a:p>
          <a:p>
            <a:r>
              <a:rPr lang="en-US" dirty="0"/>
              <a:t>      return </a:t>
            </a:r>
            <a:r>
              <a:rPr lang="en-US" dirty="0" err="1"/>
              <a:t>console.error</a:t>
            </a:r>
            <a:r>
              <a:rPr lang="en-US" dirty="0"/>
              <a:t>(err);</a:t>
            </a:r>
          </a:p>
          <a:p>
            <a:r>
              <a:rPr lang="en-US" dirty="0"/>
              <a:t>   }</a:t>
            </a:r>
          </a:p>
          <a:p>
            <a:r>
              <a:rPr lang="en-US" dirty="0"/>
              <a:t>   console.log(stats);</a:t>
            </a:r>
          </a:p>
          <a:p>
            <a:r>
              <a:rPr lang="en-US" dirty="0"/>
              <a:t>   console.log("Got file info successfully!");</a:t>
            </a:r>
          </a:p>
          <a:p>
            <a:r>
              <a:rPr lang="en-US" dirty="0"/>
              <a:t>   </a:t>
            </a:r>
          </a:p>
          <a:p>
            <a:r>
              <a:rPr lang="en-US" dirty="0"/>
              <a:t>   // Check file type</a:t>
            </a:r>
          </a:p>
          <a:p>
            <a:r>
              <a:rPr lang="en-US" dirty="0"/>
              <a:t>   console.log("</a:t>
            </a:r>
            <a:r>
              <a:rPr lang="en-US" dirty="0" err="1"/>
              <a:t>isFile</a:t>
            </a:r>
            <a:r>
              <a:rPr lang="en-US" dirty="0"/>
              <a:t> ? " + </a:t>
            </a:r>
            <a:r>
              <a:rPr lang="en-US" dirty="0" err="1"/>
              <a:t>stats.isFile</a:t>
            </a:r>
            <a:r>
              <a:rPr lang="en-US" dirty="0"/>
              <a:t>());</a:t>
            </a:r>
          </a:p>
          <a:p>
            <a:r>
              <a:rPr lang="en-US" dirty="0"/>
              <a:t>   console.log("</a:t>
            </a:r>
            <a:r>
              <a:rPr lang="en-US" dirty="0" err="1"/>
              <a:t>isDirectory</a:t>
            </a:r>
            <a:r>
              <a:rPr lang="en-US" dirty="0"/>
              <a:t> ? " + </a:t>
            </a:r>
            <a:r>
              <a:rPr lang="en-US" dirty="0" err="1"/>
              <a:t>stats.isDirectory</a:t>
            </a:r>
            <a:r>
              <a:rPr lang="en-US" dirty="0"/>
              <a:t>());    </a:t>
            </a:r>
          </a:p>
          <a:p>
            <a:r>
              <a:rPr lang="en-US" dirty="0"/>
              <a:t>});</a:t>
            </a:r>
          </a:p>
        </p:txBody>
      </p:sp>
    </p:spTree>
    <p:extLst>
      <p:ext uri="{BB962C8B-B14F-4D97-AF65-F5344CB8AC3E}">
        <p14:creationId xmlns:p14="http://schemas.microsoft.com/office/powerpoint/2010/main" val="6641824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fs.writeFile</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Used to </a:t>
            </a:r>
            <a:r>
              <a:rPr lang="en-US" dirty="0"/>
              <a:t>write data to files asynchronously. </a:t>
            </a:r>
            <a:endParaRPr lang="en-US" dirty="0" smtClean="0"/>
          </a:p>
          <a:p>
            <a:r>
              <a:rPr lang="en-US" dirty="0" smtClean="0"/>
              <a:t>I/O </a:t>
            </a:r>
            <a:r>
              <a:rPr lang="en-US" dirty="0"/>
              <a:t>is non-blocking, and emits an event when the operation finishes</a:t>
            </a:r>
            <a:r>
              <a:rPr lang="en-US" dirty="0" smtClean="0"/>
              <a:t>.</a:t>
            </a:r>
          </a:p>
          <a:p>
            <a:r>
              <a:rPr lang="en-US" dirty="0" smtClean="0"/>
              <a:t>Can </a:t>
            </a:r>
            <a:r>
              <a:rPr lang="en-US" dirty="0"/>
              <a:t>write a callback function to run when the </a:t>
            </a:r>
            <a:r>
              <a:rPr lang="en-US" dirty="0" err="1"/>
              <a:t>writeFile</a:t>
            </a:r>
            <a:r>
              <a:rPr lang="en-US" dirty="0"/>
              <a:t> returns.</a:t>
            </a:r>
          </a:p>
        </p:txBody>
      </p:sp>
    </p:spTree>
    <p:extLst>
      <p:ext uri="{BB962C8B-B14F-4D97-AF65-F5344CB8AC3E}">
        <p14:creationId xmlns:p14="http://schemas.microsoft.com/office/powerpoint/2010/main" val="14634083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a File</a:t>
            </a:r>
            <a:br>
              <a:rPr lang="en-US" dirty="0"/>
            </a:br>
            <a:endParaRPr lang="en-US" dirty="0"/>
          </a:p>
        </p:txBody>
      </p:sp>
      <p:sp>
        <p:nvSpPr>
          <p:cNvPr id="3" name="Content Placeholder 2"/>
          <p:cNvSpPr>
            <a:spLocks noGrp="1"/>
          </p:cNvSpPr>
          <p:nvPr>
            <p:ph idx="1"/>
          </p:nvPr>
        </p:nvSpPr>
        <p:spPr>
          <a:xfrm>
            <a:off x="2589212" y="2133600"/>
            <a:ext cx="8915400" cy="4499020"/>
          </a:xfrm>
        </p:spPr>
        <p:txBody>
          <a:bodyPr>
            <a:normAutofit/>
          </a:bodyPr>
          <a:lstStyle/>
          <a:p>
            <a:pPr marL="0" indent="0">
              <a:buNone/>
            </a:pPr>
            <a:r>
              <a:rPr lang="en-US" sz="2800" b="1" dirty="0" err="1" smtClean="0">
                <a:solidFill>
                  <a:srgbClr val="FF0000"/>
                </a:solidFill>
              </a:rPr>
              <a:t>fs.writeFile</a:t>
            </a:r>
            <a:r>
              <a:rPr lang="en-US" sz="2800" b="1" dirty="0" smtClean="0">
                <a:solidFill>
                  <a:srgbClr val="FF0000"/>
                </a:solidFill>
              </a:rPr>
              <a:t>(filename</a:t>
            </a:r>
            <a:r>
              <a:rPr lang="en-US" sz="2800" b="1" dirty="0">
                <a:solidFill>
                  <a:srgbClr val="FF0000"/>
                </a:solidFill>
              </a:rPr>
              <a:t>, data[, options], callback)</a:t>
            </a:r>
          </a:p>
          <a:p>
            <a:r>
              <a:rPr lang="en-US" dirty="0" err="1" smtClean="0"/>
              <a:t>Willl</a:t>
            </a:r>
            <a:r>
              <a:rPr lang="en-US" dirty="0" smtClean="0"/>
              <a:t> </a:t>
            </a:r>
            <a:r>
              <a:rPr lang="en-US" dirty="0"/>
              <a:t>over-write the file if the file already exists. If you want to write into an existing file then you should use another method available.</a:t>
            </a:r>
          </a:p>
          <a:p>
            <a:r>
              <a:rPr lang="en-US" dirty="0" smtClean="0"/>
              <a:t>path </a:t>
            </a:r>
            <a:r>
              <a:rPr lang="en-US" dirty="0"/>
              <a:t>− </a:t>
            </a:r>
            <a:r>
              <a:rPr lang="en-US" dirty="0" smtClean="0"/>
              <a:t>String </a:t>
            </a:r>
            <a:r>
              <a:rPr lang="en-US" dirty="0"/>
              <a:t>having the file name including path.</a:t>
            </a:r>
          </a:p>
          <a:p>
            <a:r>
              <a:rPr lang="en-US" dirty="0" smtClean="0"/>
              <a:t>data </a:t>
            </a:r>
            <a:r>
              <a:rPr lang="en-US" dirty="0"/>
              <a:t>− </a:t>
            </a:r>
            <a:r>
              <a:rPr lang="en-US" dirty="0" smtClean="0"/>
              <a:t>String </a:t>
            </a:r>
            <a:r>
              <a:rPr lang="en-US" dirty="0"/>
              <a:t>or Buffer to be written into the file.</a:t>
            </a:r>
          </a:p>
          <a:p>
            <a:r>
              <a:rPr lang="en-US" dirty="0" smtClean="0"/>
              <a:t>options </a:t>
            </a:r>
            <a:r>
              <a:rPr lang="en-US" dirty="0"/>
              <a:t>− </a:t>
            </a:r>
            <a:r>
              <a:rPr lang="en-US" dirty="0" smtClean="0"/>
              <a:t>object </a:t>
            </a:r>
            <a:r>
              <a:rPr lang="en-US" dirty="0"/>
              <a:t>which will hold {encoding, mode, flag}. By default. encoding is utf8, mode is octal value 0666. and flag is 'w'</a:t>
            </a:r>
          </a:p>
          <a:p>
            <a:r>
              <a:rPr lang="en-US" dirty="0" smtClean="0"/>
              <a:t>callback </a:t>
            </a:r>
            <a:r>
              <a:rPr lang="en-US" dirty="0"/>
              <a:t>− This is the callback function which gets a single parameter err that returns an error in case of any writing error.</a:t>
            </a:r>
          </a:p>
        </p:txBody>
      </p:sp>
    </p:spTree>
    <p:extLst>
      <p:ext uri="{BB962C8B-B14F-4D97-AF65-F5344CB8AC3E}">
        <p14:creationId xmlns:p14="http://schemas.microsoft.com/office/powerpoint/2010/main" val="1729397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Writing a File</a:t>
            </a:r>
            <a:br>
              <a:rPr lang="en-US" dirty="0"/>
            </a:br>
            <a:endParaRPr lang="en-US" dirty="0"/>
          </a:p>
        </p:txBody>
      </p:sp>
      <p:sp>
        <p:nvSpPr>
          <p:cNvPr id="5" name="Rectangle 4"/>
          <p:cNvSpPr/>
          <p:nvPr/>
        </p:nvSpPr>
        <p:spPr>
          <a:xfrm>
            <a:off x="1957587" y="2084418"/>
            <a:ext cx="9955369" cy="4524315"/>
          </a:xfrm>
          <a:prstGeom prst="rect">
            <a:avLst/>
          </a:prstGeom>
        </p:spPr>
        <p:txBody>
          <a:bodyPr wrap="square">
            <a:spAutoFit/>
          </a:bodyPr>
          <a:lstStyle/>
          <a:p>
            <a:r>
              <a:rPr lang="en-US" sz="2400" dirty="0"/>
              <a:t>// writefile.js</a:t>
            </a:r>
          </a:p>
          <a:p>
            <a:endParaRPr lang="en-US" sz="2400" dirty="0"/>
          </a:p>
          <a:p>
            <a:r>
              <a:rPr lang="en-US" sz="2400" dirty="0" err="1"/>
              <a:t>const</a:t>
            </a:r>
            <a:r>
              <a:rPr lang="en-US" sz="2400" dirty="0"/>
              <a:t> </a:t>
            </a:r>
            <a:r>
              <a:rPr lang="en-US" sz="2400" dirty="0" err="1"/>
              <a:t>fs</a:t>
            </a:r>
            <a:r>
              <a:rPr lang="en-US" sz="2400" dirty="0"/>
              <a:t> = require('</a:t>
            </a:r>
            <a:r>
              <a:rPr lang="en-US" sz="2400" dirty="0" err="1"/>
              <a:t>fs</a:t>
            </a:r>
            <a:r>
              <a:rPr lang="en-US" sz="2400" dirty="0"/>
              <a:t>');</a:t>
            </a:r>
          </a:p>
          <a:p>
            <a:r>
              <a:rPr lang="en-US" sz="2400" dirty="0" smtClean="0"/>
              <a:t>let </a:t>
            </a:r>
            <a:r>
              <a:rPr lang="en-US" sz="2400" dirty="0"/>
              <a:t>lyrics = 'But still I\'m having memories of high speeds when the cops crashed\n</a:t>
            </a:r>
            <a:r>
              <a:rPr lang="en-US" sz="2400" dirty="0" smtClean="0"/>
              <a:t>';</a:t>
            </a:r>
            <a:endParaRPr lang="en-US" sz="2400" dirty="0"/>
          </a:p>
          <a:p>
            <a:r>
              <a:rPr lang="en-US" sz="2400" dirty="0" smtClean="0"/>
              <a:t>// </a:t>
            </a:r>
            <a:r>
              <a:rPr lang="en-US" sz="2400" dirty="0"/>
              <a:t>write to a new file named 2pac.txt</a:t>
            </a:r>
          </a:p>
          <a:p>
            <a:r>
              <a:rPr lang="en-US" sz="2400" dirty="0" err="1"/>
              <a:t>fs.writeFile</a:t>
            </a:r>
            <a:r>
              <a:rPr lang="en-US" sz="2400" dirty="0"/>
              <a:t>('2pac.txt', lyrics, (err) =&gt; {  </a:t>
            </a:r>
          </a:p>
          <a:p>
            <a:r>
              <a:rPr lang="en-US" sz="2400" dirty="0"/>
              <a:t>    // throws an error, you could also catch it here</a:t>
            </a:r>
          </a:p>
          <a:p>
            <a:r>
              <a:rPr lang="en-US" sz="2400" dirty="0"/>
              <a:t>    if (err) throw err;</a:t>
            </a:r>
          </a:p>
          <a:p>
            <a:r>
              <a:rPr lang="en-US" sz="2400" dirty="0" smtClean="0"/>
              <a:t>    </a:t>
            </a:r>
            <a:r>
              <a:rPr lang="en-US" sz="2400" dirty="0"/>
              <a:t>// success case, the file was saved</a:t>
            </a:r>
          </a:p>
          <a:p>
            <a:r>
              <a:rPr lang="en-US" sz="2400" dirty="0"/>
              <a:t>    console.log('Lyric saved!');</a:t>
            </a:r>
          </a:p>
          <a:p>
            <a:r>
              <a:rPr lang="en-US" sz="2400" dirty="0"/>
              <a:t>});</a:t>
            </a:r>
          </a:p>
        </p:txBody>
      </p:sp>
    </p:spTree>
    <p:extLst>
      <p:ext uri="{BB962C8B-B14F-4D97-AF65-F5344CB8AC3E}">
        <p14:creationId xmlns:p14="http://schemas.microsoft.com/office/powerpoint/2010/main" val="5599235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and reading the file</a:t>
            </a:r>
            <a:endParaRPr lang="en-US" dirty="0"/>
          </a:p>
        </p:txBody>
      </p:sp>
      <p:sp>
        <p:nvSpPr>
          <p:cNvPr id="3" name="Rectangle 2"/>
          <p:cNvSpPr/>
          <p:nvPr/>
        </p:nvSpPr>
        <p:spPr>
          <a:xfrm>
            <a:off x="2545724" y="1779687"/>
            <a:ext cx="8774806" cy="5078313"/>
          </a:xfrm>
          <a:prstGeom prst="rect">
            <a:avLst/>
          </a:prstGeom>
        </p:spPr>
        <p:txBody>
          <a:bodyPr wrap="square">
            <a:spAutoFit/>
          </a:bodyPr>
          <a:lstStyle/>
          <a:p>
            <a:r>
              <a:rPr lang="en-US" dirty="0" err="1"/>
              <a:t>var</a:t>
            </a:r>
            <a:r>
              <a:rPr lang="en-US" dirty="0"/>
              <a:t> </a:t>
            </a:r>
            <a:r>
              <a:rPr lang="en-US" dirty="0" err="1"/>
              <a:t>fs</a:t>
            </a:r>
            <a:r>
              <a:rPr lang="en-US" dirty="0"/>
              <a:t> = require("</a:t>
            </a:r>
            <a:r>
              <a:rPr lang="en-US" dirty="0" err="1"/>
              <a:t>fs</a:t>
            </a:r>
            <a:r>
              <a:rPr lang="en-US" dirty="0"/>
              <a:t>");</a:t>
            </a:r>
          </a:p>
          <a:p>
            <a:endParaRPr lang="en-US" dirty="0"/>
          </a:p>
          <a:p>
            <a:r>
              <a:rPr lang="en-US" dirty="0"/>
              <a:t>console.log("Going to write into existing file");</a:t>
            </a:r>
          </a:p>
          <a:p>
            <a:r>
              <a:rPr lang="en-US" dirty="0" err="1"/>
              <a:t>fs.writeFile</a:t>
            </a:r>
            <a:r>
              <a:rPr lang="en-US" dirty="0"/>
              <a:t>('input.txt', 'Simply Easy Learning!', function(err) {</a:t>
            </a:r>
          </a:p>
          <a:p>
            <a:r>
              <a:rPr lang="en-US" dirty="0"/>
              <a:t>   if (err) {</a:t>
            </a:r>
          </a:p>
          <a:p>
            <a:r>
              <a:rPr lang="en-US" dirty="0"/>
              <a:t>      return </a:t>
            </a:r>
            <a:r>
              <a:rPr lang="en-US" dirty="0" err="1"/>
              <a:t>console.error</a:t>
            </a:r>
            <a:r>
              <a:rPr lang="en-US" dirty="0"/>
              <a:t>(err);</a:t>
            </a:r>
          </a:p>
          <a:p>
            <a:r>
              <a:rPr lang="en-US" dirty="0"/>
              <a:t>   }</a:t>
            </a:r>
          </a:p>
          <a:p>
            <a:r>
              <a:rPr lang="en-US" dirty="0"/>
              <a:t>   </a:t>
            </a:r>
          </a:p>
          <a:p>
            <a:r>
              <a:rPr lang="en-US" dirty="0"/>
              <a:t>   console.log("Data written successfully!");</a:t>
            </a:r>
          </a:p>
          <a:p>
            <a:r>
              <a:rPr lang="en-US" dirty="0"/>
              <a:t>   console.log("Let's read newly written data");</a:t>
            </a:r>
          </a:p>
          <a:p>
            <a:r>
              <a:rPr lang="en-US" dirty="0"/>
              <a:t>   </a:t>
            </a:r>
          </a:p>
          <a:p>
            <a:r>
              <a:rPr lang="en-US" dirty="0"/>
              <a:t>   </a:t>
            </a:r>
            <a:r>
              <a:rPr lang="en-US" dirty="0" err="1"/>
              <a:t>fs.readFile</a:t>
            </a:r>
            <a:r>
              <a:rPr lang="en-US" dirty="0"/>
              <a:t>('input.txt', function (err, data) {</a:t>
            </a:r>
          </a:p>
          <a:p>
            <a:r>
              <a:rPr lang="en-US" dirty="0"/>
              <a:t>      if (err) {</a:t>
            </a:r>
          </a:p>
          <a:p>
            <a:r>
              <a:rPr lang="en-US" dirty="0"/>
              <a:t>         return </a:t>
            </a:r>
            <a:r>
              <a:rPr lang="en-US" dirty="0" err="1"/>
              <a:t>console.error</a:t>
            </a:r>
            <a:r>
              <a:rPr lang="en-US" dirty="0"/>
              <a:t>(err);</a:t>
            </a:r>
          </a:p>
          <a:p>
            <a:r>
              <a:rPr lang="en-US" dirty="0"/>
              <a:t>      }</a:t>
            </a:r>
          </a:p>
          <a:p>
            <a:r>
              <a:rPr lang="en-US" dirty="0"/>
              <a:t>      console.log("Asynchronous read: " + </a:t>
            </a:r>
            <a:r>
              <a:rPr lang="en-US" dirty="0" err="1"/>
              <a:t>data.toString</a:t>
            </a:r>
            <a:r>
              <a:rPr lang="en-US" dirty="0"/>
              <a:t>());</a:t>
            </a:r>
          </a:p>
          <a:p>
            <a:r>
              <a:rPr lang="en-US" dirty="0"/>
              <a:t>   });</a:t>
            </a:r>
          </a:p>
          <a:p>
            <a:r>
              <a:rPr lang="en-US" dirty="0"/>
              <a:t>});</a:t>
            </a:r>
          </a:p>
        </p:txBody>
      </p:sp>
    </p:spTree>
    <p:extLst>
      <p:ext uri="{BB962C8B-B14F-4D97-AF65-F5344CB8AC3E}">
        <p14:creationId xmlns:p14="http://schemas.microsoft.com/office/powerpoint/2010/main" val="30060477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Node.js </a:t>
            </a:r>
            <a:r>
              <a:rPr lang="en-US" dirty="0" err="1"/>
              <a:t>fs</a:t>
            </a:r>
            <a:r>
              <a:rPr lang="en-US" dirty="0"/>
              <a:t> module</a:t>
            </a:r>
            <a:br>
              <a:rPr lang="en-US" dirty="0"/>
            </a:br>
            <a:endParaRPr lang="en-US" dirty="0"/>
          </a:p>
        </p:txBody>
      </p:sp>
      <p:sp>
        <p:nvSpPr>
          <p:cNvPr id="3" name="Content Placeholder 2"/>
          <p:cNvSpPr>
            <a:spLocks noGrp="1"/>
          </p:cNvSpPr>
          <p:nvPr>
            <p:ph idx="1"/>
          </p:nvPr>
        </p:nvSpPr>
        <p:spPr/>
        <p:txBody>
          <a:bodyPr/>
          <a:lstStyle/>
          <a:p>
            <a:r>
              <a:rPr lang="en-US" dirty="0"/>
              <a:t> </a:t>
            </a:r>
            <a:r>
              <a:rPr lang="en-US" dirty="0" err="1"/>
              <a:t>fs</a:t>
            </a:r>
            <a:r>
              <a:rPr lang="en-US" dirty="0"/>
              <a:t> module contains the functionality for manipulating files and dealing with the computing platform's file system</a:t>
            </a:r>
            <a:r>
              <a:rPr lang="en-US" dirty="0" smtClean="0"/>
              <a:t>.</a:t>
            </a:r>
          </a:p>
          <a:p>
            <a:r>
              <a:rPr lang="en-US" dirty="0" smtClean="0"/>
              <a:t> </a:t>
            </a:r>
            <a:r>
              <a:rPr lang="en-US" dirty="0"/>
              <a:t>Along with reading from and writing to files, </a:t>
            </a:r>
            <a:r>
              <a:rPr lang="en-US" dirty="0" smtClean="0"/>
              <a:t>can </a:t>
            </a:r>
            <a:r>
              <a:rPr lang="en-US" dirty="0"/>
              <a:t>use the module to query for file statistics like file sizes and counts.</a:t>
            </a:r>
          </a:p>
          <a:p>
            <a:r>
              <a:rPr lang="en-US" dirty="0" smtClean="0"/>
              <a:t>By </a:t>
            </a:r>
            <a:r>
              <a:rPr lang="en-US" dirty="0"/>
              <a:t>default, the </a:t>
            </a:r>
            <a:r>
              <a:rPr lang="en-US" dirty="0" err="1"/>
              <a:t>fs</a:t>
            </a:r>
            <a:r>
              <a:rPr lang="en-US" dirty="0"/>
              <a:t> module will write files with an encoding of 'utf8'. </a:t>
            </a:r>
            <a:endParaRPr lang="en-US" dirty="0" smtClean="0"/>
          </a:p>
          <a:p>
            <a:r>
              <a:rPr lang="en-US" dirty="0" smtClean="0"/>
              <a:t>UTF-8 </a:t>
            </a:r>
            <a:r>
              <a:rPr lang="en-US" dirty="0"/>
              <a:t>is an encoding commonly used in web pages and other documents</a:t>
            </a:r>
            <a:r>
              <a:rPr lang="en-US" dirty="0" smtClean="0"/>
              <a:t>.</a:t>
            </a:r>
          </a:p>
          <a:p>
            <a:r>
              <a:rPr lang="en-US" dirty="0" smtClean="0"/>
              <a:t> </a:t>
            </a:r>
            <a:r>
              <a:rPr lang="en-US" dirty="0"/>
              <a:t>File encoding refers to the character set that is used for the contents of the file. </a:t>
            </a:r>
            <a:endParaRPr lang="en-US" dirty="0" smtClean="0"/>
          </a:p>
          <a:p>
            <a:r>
              <a:rPr lang="en-US" dirty="0" smtClean="0"/>
              <a:t>Commonly </a:t>
            </a:r>
            <a:r>
              <a:rPr lang="en-US" dirty="0"/>
              <a:t>used encodings are 'utf8', '</a:t>
            </a:r>
            <a:r>
              <a:rPr lang="en-US" dirty="0" err="1"/>
              <a:t>ascii</a:t>
            </a:r>
            <a:r>
              <a:rPr lang="en-US" dirty="0"/>
              <a:t>', 'binary', 'hex', 'base64' and 'utf16le'.</a:t>
            </a:r>
          </a:p>
        </p:txBody>
      </p:sp>
    </p:spTree>
    <p:extLst>
      <p:ext uri="{BB962C8B-B14F-4D97-AF65-F5344CB8AC3E}">
        <p14:creationId xmlns:p14="http://schemas.microsoft.com/office/powerpoint/2010/main" val="27353353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Writing a File</a:t>
            </a:r>
            <a:br>
              <a:rPr lang="en-US" dirty="0"/>
            </a:br>
            <a:endParaRPr lang="en-US" dirty="0"/>
          </a:p>
        </p:txBody>
      </p:sp>
      <p:sp>
        <p:nvSpPr>
          <p:cNvPr id="4" name="Content Placeholder 3"/>
          <p:cNvSpPr>
            <a:spLocks noGrp="1"/>
          </p:cNvSpPr>
          <p:nvPr>
            <p:ph idx="1"/>
          </p:nvPr>
        </p:nvSpPr>
        <p:spPr/>
        <p:txBody>
          <a:bodyPr/>
          <a:lstStyle/>
          <a:p>
            <a:r>
              <a:rPr lang="en-US" dirty="0"/>
              <a:t> </a:t>
            </a:r>
            <a:r>
              <a:rPr lang="en-US" dirty="0" smtClean="0"/>
              <a:t>If </a:t>
            </a:r>
            <a:r>
              <a:rPr lang="en-US" dirty="0"/>
              <a:t>the file doesn't yet exist, then calling this method will actually </a:t>
            </a:r>
            <a:r>
              <a:rPr lang="en-US" i="1" dirty="0"/>
              <a:t>create the file</a:t>
            </a:r>
            <a:r>
              <a:rPr lang="en-US" dirty="0"/>
              <a:t> as </a:t>
            </a:r>
            <a:r>
              <a:rPr lang="en-US" dirty="0" smtClean="0"/>
              <a:t>well</a:t>
            </a:r>
          </a:p>
          <a:p>
            <a:r>
              <a:rPr lang="en-US" dirty="0" smtClean="0"/>
              <a:t>Will </a:t>
            </a:r>
            <a:r>
              <a:rPr lang="en-US" dirty="0"/>
              <a:t>create a new file every time or they'll replace the contents if it already exists</a:t>
            </a:r>
            <a:r>
              <a:rPr lang="en-US" dirty="0" smtClean="0"/>
              <a:t>.</a:t>
            </a:r>
          </a:p>
          <a:p>
            <a:r>
              <a:rPr lang="en-US" dirty="0" smtClean="0"/>
              <a:t>To </a:t>
            </a:r>
            <a:r>
              <a:rPr lang="en-US" dirty="0"/>
              <a:t>update an existing file, </a:t>
            </a:r>
            <a:r>
              <a:rPr lang="en-US" dirty="0" smtClean="0"/>
              <a:t>use </a:t>
            </a:r>
            <a:r>
              <a:rPr lang="en-US" dirty="0" err="1"/>
              <a:t>appendFile</a:t>
            </a:r>
            <a:endParaRPr lang="en-US" dirty="0"/>
          </a:p>
          <a:p>
            <a:endParaRPr lang="en-US" dirty="0"/>
          </a:p>
        </p:txBody>
      </p:sp>
    </p:spTree>
    <p:extLst>
      <p:ext uri="{BB962C8B-B14F-4D97-AF65-F5344CB8AC3E}">
        <p14:creationId xmlns:p14="http://schemas.microsoft.com/office/powerpoint/2010/main" val="42633956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fs.writeFileSync</a:t>
            </a:r>
            <a:endParaRPr lang="en-US" dirty="0"/>
          </a:p>
        </p:txBody>
      </p:sp>
      <p:sp>
        <p:nvSpPr>
          <p:cNvPr id="3" name="Content Placeholder 2"/>
          <p:cNvSpPr>
            <a:spLocks noGrp="1"/>
          </p:cNvSpPr>
          <p:nvPr>
            <p:ph idx="1"/>
          </p:nvPr>
        </p:nvSpPr>
        <p:spPr/>
        <p:txBody>
          <a:bodyPr>
            <a:normAutofit/>
          </a:bodyPr>
          <a:lstStyle/>
          <a:p>
            <a:r>
              <a:rPr lang="en-US" dirty="0"/>
              <a:t>synchronous method </a:t>
            </a:r>
            <a:r>
              <a:rPr lang="en-US" dirty="0" err="1"/>
              <a:t>fs.writeFileSync</a:t>
            </a:r>
            <a:r>
              <a:rPr lang="en-US" dirty="0"/>
              <a:t> that you </a:t>
            </a:r>
            <a:r>
              <a:rPr lang="en-US" dirty="0" smtClean="0"/>
              <a:t>can be used </a:t>
            </a:r>
            <a:r>
              <a:rPr lang="en-US" dirty="0"/>
              <a:t>in place of </a:t>
            </a:r>
            <a:r>
              <a:rPr lang="en-US" dirty="0" err="1"/>
              <a:t>fs.writeFile</a:t>
            </a:r>
            <a:r>
              <a:rPr lang="en-US" dirty="0"/>
              <a:t>.</a:t>
            </a:r>
          </a:p>
          <a:p>
            <a:r>
              <a:rPr lang="en-US" dirty="0" err="1" smtClean="0"/>
              <a:t>fs.writeFileSync</a:t>
            </a:r>
            <a:r>
              <a:rPr lang="en-US" dirty="0" smtClean="0"/>
              <a:t> </a:t>
            </a:r>
            <a:r>
              <a:rPr lang="en-US" dirty="0"/>
              <a:t>method performs input/output operations synchronously, blocking the Node.js event loop while the file is written. </a:t>
            </a:r>
            <a:endParaRPr lang="en-US" dirty="0" smtClean="0"/>
          </a:p>
          <a:p>
            <a:r>
              <a:rPr lang="en-US" dirty="0" smtClean="0"/>
              <a:t>May </a:t>
            </a:r>
            <a:r>
              <a:rPr lang="en-US" dirty="0"/>
              <a:t>interfere with the performance of your Node.js application if you overdo these synchronous writes. </a:t>
            </a:r>
            <a:endParaRPr lang="en-US" dirty="0" smtClean="0"/>
          </a:p>
          <a:p>
            <a:r>
              <a:rPr lang="en-US" dirty="0" smtClean="0"/>
              <a:t>In </a:t>
            </a:r>
            <a:r>
              <a:rPr lang="en-US" dirty="0"/>
              <a:t>most </a:t>
            </a:r>
            <a:r>
              <a:rPr lang="en-US" dirty="0" err="1" smtClean="0"/>
              <a:t>cases,should</a:t>
            </a:r>
            <a:r>
              <a:rPr lang="en-US" dirty="0" smtClean="0"/>
              <a:t> </a:t>
            </a:r>
            <a:r>
              <a:rPr lang="en-US" dirty="0"/>
              <a:t>prefer using the asynchronous writes</a:t>
            </a:r>
            <a:r>
              <a:rPr lang="en-US" dirty="0" smtClean="0"/>
              <a:t>.</a:t>
            </a:r>
            <a:endParaRPr lang="en-US" dirty="0"/>
          </a:p>
        </p:txBody>
      </p:sp>
    </p:spTree>
    <p:extLst>
      <p:ext uri="{BB962C8B-B14F-4D97-AF65-F5344CB8AC3E}">
        <p14:creationId xmlns:p14="http://schemas.microsoft.com/office/powerpoint/2010/main" val="29248959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fs.write</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Unlike </a:t>
            </a:r>
            <a:r>
              <a:rPr lang="en-US" dirty="0"/>
              <a:t>the high-level </a:t>
            </a:r>
            <a:r>
              <a:rPr lang="en-US" dirty="0" err="1"/>
              <a:t>fs.writeFile</a:t>
            </a:r>
            <a:r>
              <a:rPr lang="en-US" dirty="0"/>
              <a:t> and </a:t>
            </a:r>
            <a:r>
              <a:rPr lang="en-US" dirty="0" err="1"/>
              <a:t>fs.writeFileSync</a:t>
            </a:r>
            <a:r>
              <a:rPr lang="en-US" dirty="0"/>
              <a:t> methods, </a:t>
            </a:r>
            <a:r>
              <a:rPr lang="en-US" dirty="0" smtClean="0"/>
              <a:t>can </a:t>
            </a:r>
            <a:r>
              <a:rPr lang="en-US" dirty="0"/>
              <a:t>leverage more control when writing to files in Node.js using the low-level </a:t>
            </a:r>
            <a:r>
              <a:rPr lang="en-US" dirty="0" err="1"/>
              <a:t>fs.write</a:t>
            </a:r>
            <a:r>
              <a:rPr lang="en-US" dirty="0"/>
              <a:t> method</a:t>
            </a:r>
            <a:r>
              <a:rPr lang="en-US" dirty="0" smtClean="0"/>
              <a:t>.</a:t>
            </a:r>
          </a:p>
          <a:p>
            <a:r>
              <a:rPr lang="en-US" dirty="0" smtClean="0"/>
              <a:t>Allows </a:t>
            </a:r>
            <a:r>
              <a:rPr lang="en-US" dirty="0"/>
              <a:t>fine control over the position in the file to begin writing at, a buffer which you can specify to write, as well as which part of the buffer you want to write out to the file.</a:t>
            </a:r>
          </a:p>
          <a:p>
            <a:r>
              <a:rPr lang="en-US" dirty="0" smtClean="0"/>
              <a:t>Allows to </a:t>
            </a:r>
            <a:r>
              <a:rPr lang="en-US" dirty="0"/>
              <a:t>know precisely when file descriptors are released and to respond accordingly, such as by sending push notifications in </a:t>
            </a:r>
            <a:r>
              <a:rPr lang="en-US" dirty="0" smtClean="0"/>
              <a:t>the </a:t>
            </a:r>
            <a:r>
              <a:rPr lang="en-US" dirty="0"/>
              <a:t>application.</a:t>
            </a:r>
          </a:p>
        </p:txBody>
      </p:sp>
    </p:spTree>
    <p:extLst>
      <p:ext uri="{BB962C8B-B14F-4D97-AF65-F5344CB8AC3E}">
        <p14:creationId xmlns:p14="http://schemas.microsoft.com/office/powerpoint/2010/main" val="19001205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21475" y="119868"/>
            <a:ext cx="9839460" cy="5909310"/>
          </a:xfrm>
          <a:prstGeom prst="rect">
            <a:avLst/>
          </a:prstGeom>
        </p:spPr>
        <p:txBody>
          <a:bodyPr wrap="square">
            <a:spAutoFit/>
          </a:bodyPr>
          <a:lstStyle/>
          <a:p>
            <a:r>
              <a:rPr lang="en-US" dirty="0" err="1"/>
              <a:t>const</a:t>
            </a:r>
            <a:r>
              <a:rPr lang="en-US" dirty="0"/>
              <a:t> </a:t>
            </a:r>
            <a:r>
              <a:rPr lang="en-US" dirty="0" err="1"/>
              <a:t>fs</a:t>
            </a:r>
            <a:r>
              <a:rPr lang="en-US" dirty="0"/>
              <a:t> = require('</a:t>
            </a:r>
            <a:r>
              <a:rPr lang="en-US" dirty="0" err="1"/>
              <a:t>fs</a:t>
            </a:r>
            <a:r>
              <a:rPr lang="en-US" dirty="0"/>
              <a:t>');</a:t>
            </a:r>
          </a:p>
          <a:p>
            <a:endParaRPr lang="en-US" dirty="0"/>
          </a:p>
          <a:p>
            <a:r>
              <a:rPr lang="en-US" dirty="0"/>
              <a:t>// specify the path to the file, and create a buffer with characters we want to write</a:t>
            </a:r>
          </a:p>
          <a:p>
            <a:r>
              <a:rPr lang="en-US" dirty="0"/>
              <a:t>let path = 'ghetto_gospel.txt';  </a:t>
            </a:r>
          </a:p>
          <a:p>
            <a:r>
              <a:rPr lang="en-US" dirty="0"/>
              <a:t>let buffer = new Buffer('Those who wish to follow me\</a:t>
            </a:r>
            <a:r>
              <a:rPr lang="en-US" dirty="0" err="1"/>
              <a:t>nI</a:t>
            </a:r>
            <a:r>
              <a:rPr lang="en-US" dirty="0"/>
              <a:t> welcome with my hands\</a:t>
            </a:r>
            <a:r>
              <a:rPr lang="en-US" dirty="0" err="1"/>
              <a:t>nAnd</a:t>
            </a:r>
            <a:r>
              <a:rPr lang="en-US" dirty="0"/>
              <a:t> the red sun sinks at last');</a:t>
            </a:r>
          </a:p>
          <a:p>
            <a:r>
              <a:rPr lang="en-US" dirty="0" smtClean="0"/>
              <a:t>// </a:t>
            </a:r>
            <a:r>
              <a:rPr lang="en-US" dirty="0"/>
              <a:t>open the file in writing mode, adding a callback function where we do the actual writing</a:t>
            </a:r>
          </a:p>
          <a:p>
            <a:r>
              <a:rPr lang="en-US" dirty="0" err="1"/>
              <a:t>fs.open</a:t>
            </a:r>
            <a:r>
              <a:rPr lang="en-US" dirty="0"/>
              <a:t>(path, 'w', function(err, </a:t>
            </a:r>
            <a:r>
              <a:rPr lang="en-US" dirty="0" err="1"/>
              <a:t>fd</a:t>
            </a:r>
            <a:r>
              <a:rPr lang="en-US" dirty="0"/>
              <a:t>) {  </a:t>
            </a:r>
          </a:p>
          <a:p>
            <a:r>
              <a:rPr lang="en-US" dirty="0"/>
              <a:t>    if (err) {</a:t>
            </a:r>
          </a:p>
          <a:p>
            <a:r>
              <a:rPr lang="en-US" dirty="0"/>
              <a:t>        throw 'could not open file: ' + err;</a:t>
            </a:r>
          </a:p>
          <a:p>
            <a:r>
              <a:rPr lang="en-US" dirty="0"/>
              <a:t>    }</a:t>
            </a:r>
          </a:p>
          <a:p>
            <a:r>
              <a:rPr lang="en-US" dirty="0" smtClean="0"/>
              <a:t>    </a:t>
            </a:r>
            <a:r>
              <a:rPr lang="en-US" dirty="0"/>
              <a:t>// write the contents of the buffer, from position 0 to the end, to the file descriptor returned in opening our file</a:t>
            </a:r>
          </a:p>
          <a:p>
            <a:r>
              <a:rPr lang="en-US" dirty="0"/>
              <a:t>    </a:t>
            </a:r>
            <a:r>
              <a:rPr lang="en-US" dirty="0" err="1"/>
              <a:t>fs.write</a:t>
            </a:r>
            <a:r>
              <a:rPr lang="en-US" dirty="0"/>
              <a:t>(</a:t>
            </a:r>
            <a:r>
              <a:rPr lang="en-US" dirty="0" err="1"/>
              <a:t>fd</a:t>
            </a:r>
            <a:r>
              <a:rPr lang="en-US" dirty="0"/>
              <a:t>, buffer, 0, </a:t>
            </a:r>
            <a:r>
              <a:rPr lang="en-US" dirty="0" err="1"/>
              <a:t>buffer.length</a:t>
            </a:r>
            <a:r>
              <a:rPr lang="en-US" dirty="0"/>
              <a:t>, null, function(err) {</a:t>
            </a:r>
          </a:p>
          <a:p>
            <a:r>
              <a:rPr lang="en-US" dirty="0"/>
              <a:t>        if (err) throw 'error writing file: ' + err;</a:t>
            </a:r>
          </a:p>
          <a:p>
            <a:r>
              <a:rPr lang="en-US" dirty="0"/>
              <a:t>        </a:t>
            </a:r>
            <a:r>
              <a:rPr lang="en-US" dirty="0" err="1"/>
              <a:t>fs.close</a:t>
            </a:r>
            <a:r>
              <a:rPr lang="en-US" dirty="0"/>
              <a:t>(</a:t>
            </a:r>
            <a:r>
              <a:rPr lang="en-US" dirty="0" err="1"/>
              <a:t>fd</a:t>
            </a:r>
            <a:r>
              <a:rPr lang="en-US" dirty="0"/>
              <a:t>, function() {</a:t>
            </a:r>
          </a:p>
          <a:p>
            <a:r>
              <a:rPr lang="en-US" dirty="0"/>
              <a:t>            console.log('wrote the file successfully');</a:t>
            </a:r>
          </a:p>
          <a:p>
            <a:r>
              <a:rPr lang="en-US" dirty="0"/>
              <a:t>        });</a:t>
            </a:r>
          </a:p>
          <a:p>
            <a:r>
              <a:rPr lang="en-US" dirty="0"/>
              <a:t>    });</a:t>
            </a:r>
          </a:p>
          <a:p>
            <a:r>
              <a:rPr lang="en-US" dirty="0"/>
              <a:t>});</a:t>
            </a:r>
          </a:p>
        </p:txBody>
      </p:sp>
    </p:spTree>
    <p:extLst>
      <p:ext uri="{BB962C8B-B14F-4D97-AF65-F5344CB8AC3E}">
        <p14:creationId xmlns:p14="http://schemas.microsoft.com/office/powerpoint/2010/main" val="38129962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Node.js File Streams</a:t>
            </a:r>
            <a:br>
              <a:rPr lang="en-US" dirty="0"/>
            </a:br>
            <a:endParaRPr lang="en-US" dirty="0"/>
          </a:p>
        </p:txBody>
      </p:sp>
      <p:sp>
        <p:nvSpPr>
          <p:cNvPr id="4" name="Content Placeholder 3"/>
          <p:cNvSpPr>
            <a:spLocks noGrp="1"/>
          </p:cNvSpPr>
          <p:nvPr>
            <p:ph idx="1"/>
          </p:nvPr>
        </p:nvSpPr>
        <p:spPr/>
        <p:txBody>
          <a:bodyPr>
            <a:normAutofit/>
          </a:bodyPr>
          <a:lstStyle/>
          <a:p>
            <a:r>
              <a:rPr lang="en-US" dirty="0" smtClean="0"/>
              <a:t>Streams </a:t>
            </a:r>
            <a:r>
              <a:rPr lang="en-US" dirty="0"/>
              <a:t>in </a:t>
            </a:r>
            <a:r>
              <a:rPr lang="en-US" dirty="0" err="1" smtClean="0"/>
              <a:t>nodejs</a:t>
            </a:r>
            <a:r>
              <a:rPr lang="en-US" dirty="0" smtClean="0"/>
              <a:t> </a:t>
            </a:r>
            <a:r>
              <a:rPr lang="en-US" dirty="0"/>
              <a:t>are powerful concepts - with them </a:t>
            </a:r>
            <a:r>
              <a:rPr lang="en-US" dirty="0" smtClean="0"/>
              <a:t>can </a:t>
            </a:r>
            <a:r>
              <a:rPr lang="en-US" dirty="0"/>
              <a:t>achieve small memory footprint of your applications.</a:t>
            </a:r>
          </a:p>
          <a:p>
            <a:r>
              <a:rPr lang="en-US" dirty="0" smtClean="0"/>
              <a:t>Streams </a:t>
            </a:r>
            <a:r>
              <a:rPr lang="en-US" dirty="0"/>
              <a:t>are a first-class construct in Node.js for handling data. </a:t>
            </a:r>
            <a:endParaRPr lang="en-US" dirty="0" smtClean="0"/>
          </a:p>
          <a:p>
            <a:r>
              <a:rPr lang="en-US" dirty="0" smtClean="0"/>
              <a:t>There </a:t>
            </a:r>
            <a:r>
              <a:rPr lang="en-US" dirty="0"/>
              <a:t>are three main concepts to understand</a:t>
            </a:r>
            <a:r>
              <a:rPr lang="en-US" dirty="0" smtClean="0"/>
              <a:t>:</a:t>
            </a:r>
          </a:p>
          <a:p>
            <a:pPr>
              <a:buFont typeface="Wingdings" panose="05000000000000000000" pitchFamily="2" charset="2"/>
              <a:buChar char="§"/>
            </a:pPr>
            <a:r>
              <a:rPr lang="en-US" dirty="0"/>
              <a:t>source - the object where your data comes from,</a:t>
            </a:r>
          </a:p>
          <a:p>
            <a:pPr>
              <a:buFont typeface="Wingdings" panose="05000000000000000000" pitchFamily="2" charset="2"/>
              <a:buChar char="§"/>
            </a:pPr>
            <a:r>
              <a:rPr lang="en-US" dirty="0"/>
              <a:t>pipeline - where your data passes through (you can filter, or modify it here),</a:t>
            </a:r>
          </a:p>
          <a:p>
            <a:pPr>
              <a:buFont typeface="Wingdings" panose="05000000000000000000" pitchFamily="2" charset="2"/>
              <a:buChar char="§"/>
            </a:pPr>
            <a:r>
              <a:rPr lang="en-US" dirty="0"/>
              <a:t>sink - where your data ends up.</a:t>
            </a:r>
          </a:p>
        </p:txBody>
      </p:sp>
    </p:spTree>
    <p:extLst>
      <p:ext uri="{BB962C8B-B14F-4D97-AF65-F5344CB8AC3E}">
        <p14:creationId xmlns:p14="http://schemas.microsoft.com/office/powerpoint/2010/main" val="635609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fs.createWriteStream</a:t>
            </a:r>
            <a:r>
              <a:rPr lang="en-US" dirty="0"/>
              <a:t/>
            </a:r>
            <a:br>
              <a:rPr lang="en-US" dirty="0"/>
            </a:br>
            <a:endParaRPr lang="en-US" dirty="0"/>
          </a:p>
        </p:txBody>
      </p:sp>
      <p:sp>
        <p:nvSpPr>
          <p:cNvPr id="3" name="Content Placeholder 2"/>
          <p:cNvSpPr>
            <a:spLocks noGrp="1"/>
          </p:cNvSpPr>
          <p:nvPr>
            <p:ph idx="1"/>
          </p:nvPr>
        </p:nvSpPr>
        <p:spPr>
          <a:xfrm>
            <a:off x="2408908" y="1695718"/>
            <a:ext cx="8915400" cy="4576293"/>
          </a:xfrm>
        </p:spPr>
        <p:txBody>
          <a:bodyPr>
            <a:noAutofit/>
          </a:bodyPr>
          <a:lstStyle/>
          <a:p>
            <a:r>
              <a:rPr lang="en-US" sz="2000" dirty="0" smtClean="0"/>
              <a:t>When </a:t>
            </a:r>
            <a:r>
              <a:rPr lang="en-US" sz="2000" dirty="0"/>
              <a:t>handling particularly large files, or files that come in chunks, say from a network connection, using streams is preferable to writing files in one </a:t>
            </a:r>
            <a:r>
              <a:rPr lang="en-US" sz="2000" dirty="0" smtClean="0"/>
              <a:t>go</a:t>
            </a:r>
            <a:endParaRPr lang="en-US" sz="2000" dirty="0"/>
          </a:p>
          <a:p>
            <a:r>
              <a:rPr lang="en-US" sz="2000" dirty="0" smtClean="0"/>
              <a:t>Streams </a:t>
            </a:r>
            <a:r>
              <a:rPr lang="en-US" sz="2000" dirty="0"/>
              <a:t>write small amounts of data at a time. While this has the disadvantage of being slower because data is transferred in chunks, it has advantages for RAM performance. </a:t>
            </a:r>
            <a:endParaRPr lang="en-US" sz="2000" dirty="0" smtClean="0"/>
          </a:p>
          <a:p>
            <a:r>
              <a:rPr lang="en-US" sz="2000" dirty="0" smtClean="0"/>
              <a:t>Since </a:t>
            </a:r>
            <a:r>
              <a:rPr lang="en-US" sz="2000" dirty="0"/>
              <a:t>the whole file is not loaded in memory all at once, RAM usage is lower.</a:t>
            </a:r>
          </a:p>
          <a:p>
            <a:r>
              <a:rPr lang="en-US" sz="2000" dirty="0" smtClean="0"/>
              <a:t>To </a:t>
            </a:r>
            <a:r>
              <a:rPr lang="en-US" sz="2000" dirty="0"/>
              <a:t>write to a file using streams, </a:t>
            </a:r>
            <a:r>
              <a:rPr lang="en-US" sz="2000" dirty="0" smtClean="0"/>
              <a:t>need </a:t>
            </a:r>
            <a:r>
              <a:rPr lang="en-US" sz="2000" dirty="0"/>
              <a:t>to create a new writable stream. </a:t>
            </a:r>
            <a:endParaRPr lang="en-US" sz="2000" dirty="0" smtClean="0"/>
          </a:p>
          <a:p>
            <a:r>
              <a:rPr lang="en-US" sz="2000" dirty="0" smtClean="0"/>
              <a:t>Can </a:t>
            </a:r>
            <a:r>
              <a:rPr lang="en-US" sz="2000" dirty="0"/>
              <a:t>then write data to the stream at intervals, all at once, or according to data availability from a server or other process, then close the stream for good once all the data packets have been written.</a:t>
            </a:r>
          </a:p>
        </p:txBody>
      </p:sp>
    </p:spTree>
    <p:extLst>
      <p:ext uri="{BB962C8B-B14F-4D97-AF65-F5344CB8AC3E}">
        <p14:creationId xmlns:p14="http://schemas.microsoft.com/office/powerpoint/2010/main" val="6414007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2120721" y="2037471"/>
            <a:ext cx="9753600" cy="3970318"/>
          </a:xfrm>
          <a:prstGeom prst="rect">
            <a:avLst/>
          </a:prstGeom>
        </p:spPr>
        <p:txBody>
          <a:bodyPr wrap="square">
            <a:spAutoFit/>
          </a:bodyPr>
          <a:lstStyle/>
          <a:p>
            <a:r>
              <a:rPr lang="en-US" dirty="0" err="1"/>
              <a:t>const</a:t>
            </a:r>
            <a:r>
              <a:rPr lang="en-US" dirty="0"/>
              <a:t> </a:t>
            </a:r>
            <a:r>
              <a:rPr lang="en-US" dirty="0" err="1"/>
              <a:t>fs</a:t>
            </a:r>
            <a:r>
              <a:rPr lang="en-US" dirty="0"/>
              <a:t> = require('</a:t>
            </a:r>
            <a:r>
              <a:rPr lang="en-US" dirty="0" err="1"/>
              <a:t>fs</a:t>
            </a:r>
            <a:r>
              <a:rPr lang="en-US" dirty="0"/>
              <a:t>');</a:t>
            </a:r>
          </a:p>
          <a:p>
            <a:endParaRPr lang="en-US" dirty="0"/>
          </a:p>
          <a:p>
            <a:r>
              <a:rPr lang="en-US" dirty="0"/>
              <a:t>let </a:t>
            </a:r>
            <a:r>
              <a:rPr lang="en-US" dirty="0" err="1"/>
              <a:t>writeStream</a:t>
            </a:r>
            <a:r>
              <a:rPr lang="en-US" dirty="0"/>
              <a:t> = </a:t>
            </a:r>
            <a:r>
              <a:rPr lang="en-US" dirty="0" err="1"/>
              <a:t>fs.createWriteStream</a:t>
            </a:r>
            <a:r>
              <a:rPr lang="en-US" dirty="0"/>
              <a:t>('secret.txt');</a:t>
            </a:r>
          </a:p>
          <a:p>
            <a:endParaRPr lang="en-US" dirty="0"/>
          </a:p>
          <a:p>
            <a:r>
              <a:rPr lang="en-US" dirty="0"/>
              <a:t>// write some data with a base64 encoding</a:t>
            </a:r>
          </a:p>
          <a:p>
            <a:r>
              <a:rPr lang="en-US" dirty="0" err="1"/>
              <a:t>writeStream.write</a:t>
            </a:r>
            <a:r>
              <a:rPr lang="en-US" dirty="0"/>
              <a:t>('aef35ghhjdk74hja83ksnfjk888sfsf', 'base64');</a:t>
            </a:r>
          </a:p>
          <a:p>
            <a:endParaRPr lang="en-US" dirty="0"/>
          </a:p>
          <a:p>
            <a:r>
              <a:rPr lang="en-US" dirty="0"/>
              <a:t>// the finish event is emitted when all data has been flushed from the stream</a:t>
            </a:r>
          </a:p>
          <a:p>
            <a:r>
              <a:rPr lang="en-US" dirty="0" err="1"/>
              <a:t>writeStream.on</a:t>
            </a:r>
            <a:r>
              <a:rPr lang="en-US" dirty="0"/>
              <a:t>('finish', () =&gt; {  </a:t>
            </a:r>
          </a:p>
          <a:p>
            <a:r>
              <a:rPr lang="en-US" dirty="0"/>
              <a:t>    console.log('wrote all data to file');</a:t>
            </a:r>
          </a:p>
          <a:p>
            <a:r>
              <a:rPr lang="en-US" dirty="0"/>
              <a:t>});</a:t>
            </a:r>
          </a:p>
          <a:p>
            <a:endParaRPr lang="en-US" dirty="0"/>
          </a:p>
          <a:p>
            <a:r>
              <a:rPr lang="en-US" dirty="0"/>
              <a:t>// close the stream</a:t>
            </a:r>
          </a:p>
          <a:p>
            <a:r>
              <a:rPr lang="en-US" dirty="0" err="1"/>
              <a:t>writeStream.end</a:t>
            </a:r>
            <a:r>
              <a:rPr lang="en-US" dirty="0"/>
              <a:t>(); </a:t>
            </a:r>
          </a:p>
        </p:txBody>
      </p:sp>
    </p:spTree>
    <p:extLst>
      <p:ext uri="{BB962C8B-B14F-4D97-AF65-F5344CB8AC3E}">
        <p14:creationId xmlns:p14="http://schemas.microsoft.com/office/powerpoint/2010/main" val="17016433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fs.appendFile</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 to add to a file’s contents, </a:t>
            </a:r>
            <a:r>
              <a:rPr lang="en-US" dirty="0" smtClean="0"/>
              <a:t>can </a:t>
            </a:r>
            <a:r>
              <a:rPr lang="en-US" dirty="0"/>
              <a:t>use the </a:t>
            </a:r>
            <a:r>
              <a:rPr lang="en-US" dirty="0" err="1"/>
              <a:t>fs.appendFile</a:t>
            </a:r>
            <a:r>
              <a:rPr lang="en-US" dirty="0"/>
              <a:t> high level method and its synchronous counterpart, </a:t>
            </a:r>
            <a:r>
              <a:rPr lang="en-US" dirty="0" err="1"/>
              <a:t>fs.appendFileSync</a:t>
            </a:r>
            <a:r>
              <a:rPr lang="en-US" dirty="0"/>
              <a:t>. </a:t>
            </a:r>
            <a:endParaRPr lang="en-US" dirty="0" smtClean="0"/>
          </a:p>
          <a:p>
            <a:r>
              <a:rPr lang="en-US" dirty="0" smtClean="0"/>
              <a:t>Using </a:t>
            </a:r>
            <a:r>
              <a:rPr lang="en-US" dirty="0"/>
              <a:t>the </a:t>
            </a:r>
            <a:r>
              <a:rPr lang="en-US" dirty="0" err="1"/>
              <a:t>fs.appendFile</a:t>
            </a:r>
            <a:r>
              <a:rPr lang="en-US" dirty="0"/>
              <a:t> creates the file if it does not exist, and appends to the file otherwise.</a:t>
            </a:r>
          </a:p>
        </p:txBody>
      </p:sp>
    </p:spTree>
    <p:extLst>
      <p:ext uri="{BB962C8B-B14F-4D97-AF65-F5344CB8AC3E}">
        <p14:creationId xmlns:p14="http://schemas.microsoft.com/office/powerpoint/2010/main" val="14178509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7285" y="624110"/>
            <a:ext cx="9727327" cy="1280890"/>
          </a:xfrm>
        </p:spPr>
        <p:txBody>
          <a:bodyPr>
            <a:normAutofit fontScale="90000"/>
          </a:bodyPr>
          <a:lstStyle/>
          <a:p>
            <a:r>
              <a:rPr lang="en-US" dirty="0" smtClean="0"/>
              <a:t>Example </a:t>
            </a:r>
            <a:r>
              <a:rPr lang="en-US" dirty="0"/>
              <a:t>of using </a:t>
            </a:r>
            <a:r>
              <a:rPr lang="en-US" dirty="0" err="1"/>
              <a:t>fs.appendFile</a:t>
            </a:r>
            <a:r>
              <a:rPr lang="en-US" dirty="0"/>
              <a:t> to write to a </a:t>
            </a:r>
            <a:r>
              <a:rPr lang="en-US" dirty="0" smtClean="0"/>
              <a:t>file</a:t>
            </a:r>
            <a:r>
              <a:rPr lang="en-US" dirty="0"/>
              <a:t/>
            </a:r>
            <a:br>
              <a:rPr lang="en-US" dirty="0"/>
            </a:br>
            <a:endParaRPr lang="en-US" dirty="0"/>
          </a:p>
        </p:txBody>
      </p:sp>
      <p:sp>
        <p:nvSpPr>
          <p:cNvPr id="5" name="Rectangle 4"/>
          <p:cNvSpPr/>
          <p:nvPr/>
        </p:nvSpPr>
        <p:spPr>
          <a:xfrm>
            <a:off x="2382591" y="1841680"/>
            <a:ext cx="9543245" cy="2862322"/>
          </a:xfrm>
          <a:prstGeom prst="rect">
            <a:avLst/>
          </a:prstGeom>
        </p:spPr>
        <p:txBody>
          <a:bodyPr wrap="square">
            <a:spAutoFit/>
          </a:bodyPr>
          <a:lstStyle/>
          <a:p>
            <a:endParaRPr lang="en-US" dirty="0"/>
          </a:p>
          <a:p>
            <a:r>
              <a:rPr lang="en-US" dirty="0"/>
              <a:t>// append_file.js</a:t>
            </a:r>
          </a:p>
          <a:p>
            <a:endParaRPr lang="en-US" dirty="0"/>
          </a:p>
          <a:p>
            <a:r>
              <a:rPr lang="en-US" dirty="0" err="1"/>
              <a:t>const</a:t>
            </a:r>
            <a:r>
              <a:rPr lang="en-US" dirty="0"/>
              <a:t> </a:t>
            </a:r>
            <a:r>
              <a:rPr lang="en-US" dirty="0" err="1"/>
              <a:t>fs</a:t>
            </a:r>
            <a:r>
              <a:rPr lang="en-US" dirty="0"/>
              <a:t> = require('</a:t>
            </a:r>
            <a:r>
              <a:rPr lang="en-US" dirty="0" err="1"/>
              <a:t>fs</a:t>
            </a:r>
            <a:r>
              <a:rPr lang="en-US" dirty="0"/>
              <a:t>');</a:t>
            </a:r>
          </a:p>
          <a:p>
            <a:endParaRPr lang="en-US" dirty="0"/>
          </a:p>
          <a:p>
            <a:r>
              <a:rPr lang="en-US" dirty="0"/>
              <a:t>// add a line to a lyric file, using </a:t>
            </a:r>
            <a:r>
              <a:rPr lang="en-US" dirty="0" err="1"/>
              <a:t>appendFile</a:t>
            </a:r>
            <a:endParaRPr lang="en-US" dirty="0"/>
          </a:p>
          <a:p>
            <a:r>
              <a:rPr lang="en-US" dirty="0" err="1"/>
              <a:t>fs.appendFile</a:t>
            </a:r>
            <a:r>
              <a:rPr lang="en-US" dirty="0"/>
              <a:t>('empirestate.txt', '\</a:t>
            </a:r>
            <a:r>
              <a:rPr lang="en-US" dirty="0" err="1"/>
              <a:t>nRight</a:t>
            </a:r>
            <a:r>
              <a:rPr lang="en-US" dirty="0"/>
              <a:t> there up on Broadway', (err) =&gt; {  </a:t>
            </a:r>
          </a:p>
          <a:p>
            <a:r>
              <a:rPr lang="en-US" dirty="0"/>
              <a:t>    if (err) throw err;</a:t>
            </a:r>
          </a:p>
          <a:p>
            <a:r>
              <a:rPr lang="en-US" dirty="0"/>
              <a:t>    console.log('The lyrics were updated!');</a:t>
            </a:r>
          </a:p>
          <a:p>
            <a:r>
              <a:rPr lang="en-US" dirty="0"/>
              <a:t>});</a:t>
            </a:r>
          </a:p>
        </p:txBody>
      </p:sp>
    </p:spTree>
    <p:extLst>
      <p:ext uri="{BB962C8B-B14F-4D97-AF65-F5344CB8AC3E}">
        <p14:creationId xmlns:p14="http://schemas.microsoft.com/office/powerpoint/2010/main" val="38423567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 files</a:t>
            </a:r>
            <a:endParaRPr lang="en-US" dirty="0"/>
          </a:p>
        </p:txBody>
      </p:sp>
      <p:sp>
        <p:nvSpPr>
          <p:cNvPr id="3" name="Content Placeholder 2"/>
          <p:cNvSpPr>
            <a:spLocks noGrp="1"/>
          </p:cNvSpPr>
          <p:nvPr>
            <p:ph idx="1"/>
          </p:nvPr>
        </p:nvSpPr>
        <p:spPr/>
        <p:txBody>
          <a:bodyPr/>
          <a:lstStyle/>
          <a:p>
            <a:r>
              <a:rPr lang="en-US" dirty="0"/>
              <a:t>As the core </a:t>
            </a:r>
            <a:r>
              <a:rPr lang="en-US" dirty="0" err="1"/>
              <a:t>fs</a:t>
            </a:r>
            <a:r>
              <a:rPr lang="en-US" dirty="0"/>
              <a:t> module does not expose a feature to copy files, </a:t>
            </a:r>
            <a:r>
              <a:rPr lang="en-US" dirty="0" smtClean="0"/>
              <a:t>can </a:t>
            </a:r>
            <a:r>
              <a:rPr lang="en-US" dirty="0"/>
              <a:t>easily do it with streams:</a:t>
            </a:r>
          </a:p>
          <a:p>
            <a:endParaRPr lang="en-US" dirty="0"/>
          </a:p>
          <a:p>
            <a:pPr marL="0" indent="0">
              <a:buNone/>
            </a:pPr>
            <a:r>
              <a:rPr lang="en-US" dirty="0"/>
              <a:t>// copy a file</a:t>
            </a:r>
          </a:p>
          <a:p>
            <a:pPr marL="0" indent="0">
              <a:buNone/>
            </a:pPr>
            <a:r>
              <a:rPr lang="en-US" dirty="0" err="1"/>
              <a:t>const</a:t>
            </a:r>
            <a:r>
              <a:rPr lang="en-US" dirty="0"/>
              <a:t> </a:t>
            </a:r>
            <a:r>
              <a:rPr lang="en-US" dirty="0" err="1"/>
              <a:t>fs</a:t>
            </a:r>
            <a:r>
              <a:rPr lang="en-US" dirty="0"/>
              <a:t> = require('</a:t>
            </a:r>
            <a:r>
              <a:rPr lang="en-US" dirty="0" err="1"/>
              <a:t>fs</a:t>
            </a:r>
            <a:r>
              <a:rPr lang="en-US" dirty="0"/>
              <a:t>')</a:t>
            </a:r>
          </a:p>
          <a:p>
            <a:pPr marL="0" indent="0">
              <a:buNone/>
            </a:pPr>
            <a:r>
              <a:rPr lang="en-US" dirty="0" err="1"/>
              <a:t>const</a:t>
            </a:r>
            <a:r>
              <a:rPr lang="en-US" dirty="0"/>
              <a:t> </a:t>
            </a:r>
            <a:r>
              <a:rPr lang="en-US" dirty="0" err="1"/>
              <a:t>readableStream</a:t>
            </a:r>
            <a:r>
              <a:rPr lang="en-US" dirty="0"/>
              <a:t> = </a:t>
            </a:r>
            <a:r>
              <a:rPr lang="en-US" dirty="0" err="1"/>
              <a:t>fs.createReadStream</a:t>
            </a:r>
            <a:r>
              <a:rPr lang="en-US" dirty="0"/>
              <a:t>('original.txt')</a:t>
            </a:r>
          </a:p>
          <a:p>
            <a:pPr marL="0" indent="0">
              <a:buNone/>
            </a:pPr>
            <a:r>
              <a:rPr lang="en-US" dirty="0" err="1"/>
              <a:t>var</a:t>
            </a:r>
            <a:r>
              <a:rPr lang="en-US" dirty="0"/>
              <a:t> </a:t>
            </a:r>
            <a:r>
              <a:rPr lang="en-US" dirty="0" err="1"/>
              <a:t>writableStream</a:t>
            </a:r>
            <a:r>
              <a:rPr lang="en-US" dirty="0"/>
              <a:t> = </a:t>
            </a:r>
            <a:r>
              <a:rPr lang="en-US" dirty="0" err="1"/>
              <a:t>fs.createWriteStream</a:t>
            </a:r>
            <a:r>
              <a:rPr lang="en-US" dirty="0"/>
              <a:t>('copy.txt')</a:t>
            </a:r>
          </a:p>
          <a:p>
            <a:pPr marL="0" indent="0">
              <a:buNone/>
            </a:pPr>
            <a:endParaRPr lang="en-US" dirty="0"/>
          </a:p>
          <a:p>
            <a:pPr marL="0" indent="0">
              <a:buNone/>
            </a:pPr>
            <a:r>
              <a:rPr lang="en-US" dirty="0" err="1"/>
              <a:t>readableStream.pipe</a:t>
            </a:r>
            <a:r>
              <a:rPr lang="en-US" dirty="0"/>
              <a:t>(</a:t>
            </a:r>
            <a:r>
              <a:rPr lang="en-US" dirty="0" err="1"/>
              <a:t>writableStream</a:t>
            </a:r>
            <a:r>
              <a:rPr lang="en-US" dirty="0"/>
              <a:t>)</a:t>
            </a:r>
          </a:p>
        </p:txBody>
      </p:sp>
    </p:spTree>
    <p:extLst>
      <p:ext uri="{BB962C8B-B14F-4D97-AF65-F5344CB8AC3E}">
        <p14:creationId xmlns:p14="http://schemas.microsoft.com/office/powerpoint/2010/main" val="22329398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Node.js </a:t>
            </a:r>
            <a:r>
              <a:rPr lang="en-US" dirty="0" err="1"/>
              <a:t>fs</a:t>
            </a:r>
            <a:r>
              <a:rPr lang="en-US" dirty="0"/>
              <a:t> module</a:t>
            </a:r>
            <a:br>
              <a:rPr lang="en-US" dirty="0"/>
            </a:br>
            <a:endParaRPr lang="en-US" dirty="0"/>
          </a:p>
        </p:txBody>
      </p:sp>
      <p:sp>
        <p:nvSpPr>
          <p:cNvPr id="3" name="Content Placeholder 2"/>
          <p:cNvSpPr>
            <a:spLocks noGrp="1"/>
          </p:cNvSpPr>
          <p:nvPr>
            <p:ph idx="1"/>
          </p:nvPr>
        </p:nvSpPr>
        <p:spPr/>
        <p:txBody>
          <a:bodyPr/>
          <a:lstStyle/>
          <a:p>
            <a:r>
              <a:rPr lang="en-US" dirty="0" smtClean="0"/>
              <a:t>File </a:t>
            </a:r>
            <a:r>
              <a:rPr lang="en-US" dirty="0"/>
              <a:t>I/O is provided by simple wrappers around standard POSIX functions</a:t>
            </a:r>
            <a:r>
              <a:rPr lang="en-US" dirty="0" smtClean="0"/>
              <a:t>.</a:t>
            </a:r>
          </a:p>
          <a:p>
            <a:r>
              <a:rPr lang="en-US" dirty="0" smtClean="0"/>
              <a:t> </a:t>
            </a:r>
            <a:r>
              <a:rPr lang="en-US" dirty="0"/>
              <a:t>To use the </a:t>
            </a:r>
            <a:r>
              <a:rPr lang="en-US" dirty="0" err="1"/>
              <a:t>fs</a:t>
            </a:r>
            <a:r>
              <a:rPr lang="en-US" dirty="0"/>
              <a:t> module </a:t>
            </a:r>
            <a:r>
              <a:rPr lang="en-US" dirty="0" smtClean="0"/>
              <a:t> </a:t>
            </a:r>
            <a:r>
              <a:rPr lang="en-US" dirty="0"/>
              <a:t>have to require it with require('</a:t>
            </a:r>
            <a:r>
              <a:rPr lang="en-US" dirty="0" err="1"/>
              <a:t>fs</a:t>
            </a:r>
            <a:r>
              <a:rPr lang="en-US" dirty="0"/>
              <a:t>'). </a:t>
            </a:r>
            <a:endParaRPr lang="en-US" dirty="0" smtClean="0"/>
          </a:p>
          <a:p>
            <a:r>
              <a:rPr lang="en-US" dirty="0" smtClean="0"/>
              <a:t>All </a:t>
            </a:r>
            <a:r>
              <a:rPr lang="en-US" dirty="0"/>
              <a:t>the methods have asynchronous and synchronous forms</a:t>
            </a:r>
            <a:r>
              <a:rPr lang="en-US" dirty="0" smtClean="0"/>
              <a:t>.</a:t>
            </a:r>
          </a:p>
          <a:p>
            <a:r>
              <a:rPr lang="en-US" dirty="0"/>
              <a:t>S</a:t>
            </a:r>
            <a:r>
              <a:rPr lang="en-US" dirty="0" smtClean="0"/>
              <a:t>hould </a:t>
            </a:r>
            <a:r>
              <a:rPr lang="en-US" dirty="0"/>
              <a:t>always use the asynchronous API when developing production code, as it won't block the event loop so you can build </a:t>
            </a:r>
            <a:r>
              <a:rPr lang="en-US" dirty="0" err="1"/>
              <a:t>performant</a:t>
            </a:r>
            <a:r>
              <a:rPr lang="en-US" dirty="0"/>
              <a:t> applications</a:t>
            </a:r>
            <a:r>
              <a:rPr lang="en-US" dirty="0" smtClean="0"/>
              <a:t>.</a:t>
            </a:r>
          </a:p>
          <a:p>
            <a:r>
              <a:rPr lang="en-US" dirty="0"/>
              <a:t>Asynchronous methods take the last parameter as the completion function callback and the first parameter of the callback function as error.</a:t>
            </a:r>
            <a:endParaRPr lang="en-US" dirty="0"/>
          </a:p>
        </p:txBody>
      </p:sp>
    </p:spTree>
    <p:extLst>
      <p:ext uri="{BB962C8B-B14F-4D97-AF65-F5344CB8AC3E}">
        <p14:creationId xmlns:p14="http://schemas.microsoft.com/office/powerpoint/2010/main" val="22802582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 files</a:t>
            </a:r>
            <a:endParaRPr lang="en-US" dirty="0"/>
          </a:p>
        </p:txBody>
      </p:sp>
      <p:sp>
        <p:nvSpPr>
          <p:cNvPr id="3" name="Content Placeholder 2"/>
          <p:cNvSpPr>
            <a:spLocks noGrp="1"/>
          </p:cNvSpPr>
          <p:nvPr>
            <p:ph idx="1"/>
          </p:nvPr>
        </p:nvSpPr>
        <p:spPr>
          <a:xfrm>
            <a:off x="1970468" y="2133600"/>
            <a:ext cx="9534144" cy="4473262"/>
          </a:xfrm>
        </p:spPr>
        <p:txBody>
          <a:bodyPr>
            <a:normAutofit/>
          </a:bodyPr>
          <a:lstStyle/>
          <a:p>
            <a:r>
              <a:rPr lang="en-US" dirty="0"/>
              <a:t>ability to transform the files - </a:t>
            </a:r>
            <a:r>
              <a:rPr lang="en-US" dirty="0" smtClean="0"/>
              <a:t>could </a:t>
            </a:r>
            <a:r>
              <a:rPr lang="en-US" dirty="0"/>
              <a:t>easily do something like this to decompress a file:</a:t>
            </a:r>
          </a:p>
          <a:p>
            <a:endParaRPr lang="en-US" dirty="0"/>
          </a:p>
          <a:p>
            <a:pPr marL="0" indent="0">
              <a:buNone/>
            </a:pPr>
            <a:r>
              <a:rPr lang="en-US" sz="2400" b="1" dirty="0" err="1">
                <a:solidFill>
                  <a:srgbClr val="FF0000"/>
                </a:solidFill>
              </a:rPr>
              <a:t>const</a:t>
            </a:r>
            <a:r>
              <a:rPr lang="en-US" sz="2400" b="1" dirty="0">
                <a:solidFill>
                  <a:srgbClr val="FF0000"/>
                </a:solidFill>
              </a:rPr>
              <a:t> </a:t>
            </a:r>
            <a:r>
              <a:rPr lang="en-US" sz="2400" b="1" dirty="0" err="1">
                <a:solidFill>
                  <a:srgbClr val="FF0000"/>
                </a:solidFill>
              </a:rPr>
              <a:t>fs</a:t>
            </a:r>
            <a:r>
              <a:rPr lang="en-US" sz="2400" b="1" dirty="0">
                <a:solidFill>
                  <a:srgbClr val="FF0000"/>
                </a:solidFill>
              </a:rPr>
              <a:t> = require('</a:t>
            </a:r>
            <a:r>
              <a:rPr lang="en-US" sz="2400" b="1" dirty="0" err="1">
                <a:solidFill>
                  <a:srgbClr val="FF0000"/>
                </a:solidFill>
              </a:rPr>
              <a:t>fs</a:t>
            </a:r>
            <a:r>
              <a:rPr lang="en-US" sz="2400" b="1" dirty="0">
                <a:solidFill>
                  <a:srgbClr val="FF0000"/>
                </a:solidFill>
              </a:rPr>
              <a:t>')</a:t>
            </a:r>
          </a:p>
          <a:p>
            <a:pPr marL="0" indent="0">
              <a:buNone/>
            </a:pPr>
            <a:r>
              <a:rPr lang="en-US" sz="2400" b="1" dirty="0" err="1">
                <a:solidFill>
                  <a:srgbClr val="FF0000"/>
                </a:solidFill>
              </a:rPr>
              <a:t>const</a:t>
            </a:r>
            <a:r>
              <a:rPr lang="en-US" sz="2400" b="1" dirty="0">
                <a:solidFill>
                  <a:srgbClr val="FF0000"/>
                </a:solidFill>
              </a:rPr>
              <a:t> </a:t>
            </a:r>
            <a:r>
              <a:rPr lang="en-US" sz="2400" b="1" dirty="0" err="1">
                <a:solidFill>
                  <a:srgbClr val="FF0000"/>
                </a:solidFill>
              </a:rPr>
              <a:t>zlib</a:t>
            </a:r>
            <a:r>
              <a:rPr lang="en-US" sz="2400" b="1" dirty="0">
                <a:solidFill>
                  <a:srgbClr val="FF0000"/>
                </a:solidFill>
              </a:rPr>
              <a:t> = require('</a:t>
            </a:r>
            <a:r>
              <a:rPr lang="en-US" sz="2400" b="1" dirty="0" err="1">
                <a:solidFill>
                  <a:srgbClr val="FF0000"/>
                </a:solidFill>
              </a:rPr>
              <a:t>zlib</a:t>
            </a:r>
            <a:r>
              <a:rPr lang="en-US" sz="2400" b="1" dirty="0">
                <a:solidFill>
                  <a:srgbClr val="FF0000"/>
                </a:solidFill>
              </a:rPr>
              <a:t>')</a:t>
            </a:r>
          </a:p>
          <a:p>
            <a:pPr marL="0" indent="0">
              <a:buNone/>
            </a:pPr>
            <a:endParaRPr lang="en-US" sz="2400" b="1" dirty="0">
              <a:solidFill>
                <a:srgbClr val="FF0000"/>
              </a:solidFill>
            </a:endParaRPr>
          </a:p>
          <a:p>
            <a:pPr marL="0" indent="0">
              <a:buNone/>
            </a:pPr>
            <a:r>
              <a:rPr lang="en-US" sz="2400" b="1" dirty="0" err="1">
                <a:solidFill>
                  <a:srgbClr val="FF0000"/>
                </a:solidFill>
              </a:rPr>
              <a:t>fs.createReadStream</a:t>
            </a:r>
            <a:r>
              <a:rPr lang="en-US" sz="2400" b="1" dirty="0">
                <a:solidFill>
                  <a:srgbClr val="FF0000"/>
                </a:solidFill>
              </a:rPr>
              <a:t>('original.txt.gz')</a:t>
            </a:r>
          </a:p>
          <a:p>
            <a:pPr marL="0" indent="0">
              <a:buNone/>
            </a:pPr>
            <a:r>
              <a:rPr lang="en-US" sz="2400" b="1" dirty="0">
                <a:solidFill>
                  <a:srgbClr val="FF0000"/>
                </a:solidFill>
              </a:rPr>
              <a:t>  .pipe(</a:t>
            </a:r>
            <a:r>
              <a:rPr lang="en-US" sz="2400" b="1" dirty="0" err="1">
                <a:solidFill>
                  <a:srgbClr val="FF0000"/>
                </a:solidFill>
              </a:rPr>
              <a:t>zlib.createGunzip</a:t>
            </a:r>
            <a:r>
              <a:rPr lang="en-US" sz="2400" b="1" dirty="0">
                <a:solidFill>
                  <a:srgbClr val="FF0000"/>
                </a:solidFill>
              </a:rPr>
              <a:t>())</a:t>
            </a:r>
          </a:p>
          <a:p>
            <a:pPr marL="0" indent="0">
              <a:buNone/>
            </a:pPr>
            <a:r>
              <a:rPr lang="en-US" sz="2400" b="1" dirty="0">
                <a:solidFill>
                  <a:srgbClr val="FF0000"/>
                </a:solidFill>
              </a:rPr>
              <a:t>  .pipe(</a:t>
            </a:r>
            <a:r>
              <a:rPr lang="en-US" sz="2400" b="1" dirty="0" err="1">
                <a:solidFill>
                  <a:srgbClr val="FF0000"/>
                </a:solidFill>
              </a:rPr>
              <a:t>fs.createWriteStream</a:t>
            </a:r>
            <a:r>
              <a:rPr lang="en-US" sz="2400" b="1" dirty="0">
                <a:solidFill>
                  <a:srgbClr val="FF0000"/>
                </a:solidFill>
              </a:rPr>
              <a:t>('original.txt'))</a:t>
            </a:r>
          </a:p>
        </p:txBody>
      </p:sp>
    </p:spTree>
    <p:extLst>
      <p:ext uri="{BB962C8B-B14F-4D97-AF65-F5344CB8AC3E}">
        <p14:creationId xmlns:p14="http://schemas.microsoft.com/office/powerpoint/2010/main" val="32983510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fs.access</a:t>
            </a:r>
            <a:r>
              <a:rPr lang="en-US" dirty="0"/>
              <a:t/>
            </a:r>
            <a:br>
              <a:rPr lang="en-US" dirty="0"/>
            </a:br>
            <a:endParaRPr lang="en-US" dirty="0"/>
          </a:p>
        </p:txBody>
      </p:sp>
      <p:sp>
        <p:nvSpPr>
          <p:cNvPr id="3" name="Content Placeholder 2"/>
          <p:cNvSpPr>
            <a:spLocks noGrp="1"/>
          </p:cNvSpPr>
          <p:nvPr>
            <p:ph idx="1"/>
          </p:nvPr>
        </p:nvSpPr>
        <p:spPr>
          <a:xfrm>
            <a:off x="2589212" y="2133600"/>
            <a:ext cx="9091926" cy="4473262"/>
          </a:xfrm>
        </p:spPr>
        <p:txBody>
          <a:bodyPr>
            <a:normAutofit/>
          </a:bodyPr>
          <a:lstStyle/>
          <a:p>
            <a:r>
              <a:rPr lang="en-US" dirty="0" smtClean="0"/>
              <a:t>The </a:t>
            </a:r>
            <a:r>
              <a:rPr lang="en-US" dirty="0"/>
              <a:t>purpose of the </a:t>
            </a:r>
            <a:r>
              <a:rPr lang="en-US" dirty="0" err="1"/>
              <a:t>fs.access</a:t>
            </a:r>
            <a:r>
              <a:rPr lang="en-US" dirty="0"/>
              <a:t> method is to check if a user have permissions for the given file or </a:t>
            </a:r>
            <a:r>
              <a:rPr lang="en-US" dirty="0" smtClean="0"/>
              <a:t>path</a:t>
            </a:r>
            <a:endParaRPr lang="en-US" dirty="0"/>
          </a:p>
          <a:p>
            <a:pPr marL="0" indent="0">
              <a:buNone/>
            </a:pPr>
            <a:endParaRPr lang="en-US" sz="2400" b="1" dirty="0">
              <a:solidFill>
                <a:srgbClr val="FF0000"/>
              </a:solidFill>
            </a:endParaRPr>
          </a:p>
          <a:p>
            <a:pPr marL="0" indent="0">
              <a:buNone/>
            </a:pPr>
            <a:r>
              <a:rPr lang="en-US" sz="2400" b="1" dirty="0" err="1">
                <a:solidFill>
                  <a:srgbClr val="FF0000"/>
                </a:solidFill>
              </a:rPr>
              <a:t>fs.access</a:t>
            </a:r>
            <a:r>
              <a:rPr lang="en-US" sz="2400" b="1" dirty="0">
                <a:solidFill>
                  <a:srgbClr val="FF0000"/>
                </a:solidFill>
              </a:rPr>
              <a:t>('/</a:t>
            </a:r>
            <a:r>
              <a:rPr lang="en-US" sz="2400" b="1" dirty="0" err="1">
                <a:solidFill>
                  <a:srgbClr val="FF0000"/>
                </a:solidFill>
              </a:rPr>
              <a:t>etc</a:t>
            </a:r>
            <a:r>
              <a:rPr lang="en-US" sz="2400" b="1" dirty="0">
                <a:solidFill>
                  <a:srgbClr val="FF0000"/>
                </a:solidFill>
              </a:rPr>
              <a:t>/</a:t>
            </a:r>
            <a:r>
              <a:rPr lang="en-US" sz="2400" b="1" dirty="0" err="1">
                <a:solidFill>
                  <a:srgbClr val="FF0000"/>
                </a:solidFill>
              </a:rPr>
              <a:t>passwd</a:t>
            </a:r>
            <a:r>
              <a:rPr lang="en-US" sz="2400" b="1" dirty="0">
                <a:solidFill>
                  <a:srgbClr val="FF0000"/>
                </a:solidFill>
              </a:rPr>
              <a:t>', </a:t>
            </a:r>
            <a:r>
              <a:rPr lang="en-US" sz="2400" b="1" dirty="0" err="1">
                <a:solidFill>
                  <a:srgbClr val="FF0000"/>
                </a:solidFill>
              </a:rPr>
              <a:t>fs.constants.R_OK</a:t>
            </a:r>
            <a:r>
              <a:rPr lang="en-US" sz="2400" b="1" dirty="0">
                <a:solidFill>
                  <a:srgbClr val="FF0000"/>
                </a:solidFill>
              </a:rPr>
              <a:t> | </a:t>
            </a:r>
            <a:r>
              <a:rPr lang="en-US" sz="2400" b="1" dirty="0" err="1">
                <a:solidFill>
                  <a:srgbClr val="FF0000"/>
                </a:solidFill>
              </a:rPr>
              <a:t>fs.constants.W_OK</a:t>
            </a:r>
            <a:r>
              <a:rPr lang="en-US" sz="2400" b="1" dirty="0">
                <a:solidFill>
                  <a:srgbClr val="FF0000"/>
                </a:solidFill>
              </a:rPr>
              <a:t>, (err) =&gt; {</a:t>
            </a:r>
          </a:p>
          <a:p>
            <a:pPr marL="0" indent="0">
              <a:buNone/>
            </a:pPr>
            <a:r>
              <a:rPr lang="en-US" sz="2400" b="1" dirty="0">
                <a:solidFill>
                  <a:srgbClr val="FF0000"/>
                </a:solidFill>
              </a:rPr>
              <a:t>  if (err) {</a:t>
            </a:r>
          </a:p>
          <a:p>
            <a:pPr marL="0" indent="0">
              <a:buNone/>
            </a:pPr>
            <a:r>
              <a:rPr lang="en-US" sz="2400" b="1" dirty="0">
                <a:solidFill>
                  <a:srgbClr val="FF0000"/>
                </a:solidFill>
              </a:rPr>
              <a:t>    return </a:t>
            </a:r>
            <a:r>
              <a:rPr lang="en-US" sz="2400" b="1" dirty="0" err="1">
                <a:solidFill>
                  <a:srgbClr val="FF0000"/>
                </a:solidFill>
              </a:rPr>
              <a:t>console.error</a:t>
            </a:r>
            <a:r>
              <a:rPr lang="en-US" sz="2400" b="1" dirty="0">
                <a:solidFill>
                  <a:srgbClr val="FF0000"/>
                </a:solidFill>
              </a:rPr>
              <a:t>('no </a:t>
            </a:r>
            <a:r>
              <a:rPr lang="en-US" sz="2400" b="1" dirty="0" err="1">
                <a:solidFill>
                  <a:srgbClr val="FF0000"/>
                </a:solidFill>
              </a:rPr>
              <a:t>access'</a:t>
            </a:r>
            <a:r>
              <a:rPr lang="en-US" sz="2400" b="1" dirty="0">
                <a:solidFill>
                  <a:srgbClr val="FF0000"/>
                </a:solidFill>
              </a:rPr>
              <a:t>)</a:t>
            </a:r>
          </a:p>
          <a:p>
            <a:pPr marL="0" indent="0">
              <a:buNone/>
            </a:pPr>
            <a:r>
              <a:rPr lang="en-US" sz="2400" b="1" dirty="0">
                <a:solidFill>
                  <a:srgbClr val="FF0000"/>
                </a:solidFill>
              </a:rPr>
              <a:t>  }</a:t>
            </a:r>
          </a:p>
          <a:p>
            <a:pPr marL="0" indent="0">
              <a:buNone/>
            </a:pPr>
            <a:r>
              <a:rPr lang="en-US" sz="2400" b="1" dirty="0">
                <a:solidFill>
                  <a:srgbClr val="FF0000"/>
                </a:solidFill>
              </a:rPr>
              <a:t>  console.log('access for read/write')</a:t>
            </a:r>
          </a:p>
          <a:p>
            <a:pPr marL="0" indent="0">
              <a:buNone/>
            </a:pPr>
            <a:r>
              <a:rPr lang="en-US" sz="2400" b="1" dirty="0">
                <a:solidFill>
                  <a:srgbClr val="FF0000"/>
                </a:solidFill>
              </a:rPr>
              <a:t>})</a:t>
            </a:r>
          </a:p>
        </p:txBody>
      </p:sp>
    </p:spTree>
    <p:extLst>
      <p:ext uri="{BB962C8B-B14F-4D97-AF65-F5344CB8AC3E}">
        <p14:creationId xmlns:p14="http://schemas.microsoft.com/office/powerpoint/2010/main" val="35790219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Constants exposed for permission checking:</a:t>
            </a:r>
            <a:br>
              <a:rPr lang="en-US" dirty="0"/>
            </a:br>
            <a:endParaRPr lang="en-US" dirty="0"/>
          </a:p>
        </p:txBody>
      </p:sp>
      <p:sp>
        <p:nvSpPr>
          <p:cNvPr id="3" name="Content Placeholder 2"/>
          <p:cNvSpPr>
            <a:spLocks noGrp="1"/>
          </p:cNvSpPr>
          <p:nvPr>
            <p:ph idx="1"/>
          </p:nvPr>
        </p:nvSpPr>
        <p:spPr/>
        <p:txBody>
          <a:bodyPr>
            <a:normAutofit/>
          </a:bodyPr>
          <a:lstStyle/>
          <a:p>
            <a:endParaRPr lang="en-US" dirty="0"/>
          </a:p>
          <a:p>
            <a:r>
              <a:rPr lang="en-US" dirty="0" err="1"/>
              <a:t>fs.constants.F_OK</a:t>
            </a:r>
            <a:r>
              <a:rPr lang="en-US" dirty="0"/>
              <a:t> - to check if the path is visible to the calling process,</a:t>
            </a:r>
          </a:p>
          <a:p>
            <a:r>
              <a:rPr lang="en-US" dirty="0" err="1"/>
              <a:t>fs.constants.R_OK</a:t>
            </a:r>
            <a:r>
              <a:rPr lang="en-US" dirty="0"/>
              <a:t> - to check if the path can be read by the process,</a:t>
            </a:r>
          </a:p>
          <a:p>
            <a:r>
              <a:rPr lang="en-US" dirty="0" err="1"/>
              <a:t>fs.constants.W_OK</a:t>
            </a:r>
            <a:r>
              <a:rPr lang="en-US" dirty="0"/>
              <a:t> - to check if the path can be written by the process,</a:t>
            </a:r>
          </a:p>
          <a:p>
            <a:r>
              <a:rPr lang="en-US" dirty="0" err="1"/>
              <a:t>fs.constants.X_OK</a:t>
            </a:r>
            <a:r>
              <a:rPr lang="en-US" dirty="0"/>
              <a:t> - to check if the path can be executed by the process.</a:t>
            </a:r>
          </a:p>
          <a:p>
            <a:r>
              <a:rPr lang="en-US" dirty="0"/>
              <a:t>However, please note that using </a:t>
            </a:r>
            <a:r>
              <a:rPr lang="en-US" dirty="0" err="1"/>
              <a:t>fs.access</a:t>
            </a:r>
            <a:r>
              <a:rPr lang="en-US" dirty="0"/>
              <a:t> to check for the accessibility of a file before calling </a:t>
            </a:r>
            <a:r>
              <a:rPr lang="en-US" dirty="0" err="1"/>
              <a:t>fs.open</a:t>
            </a:r>
            <a:r>
              <a:rPr lang="en-US" dirty="0"/>
              <a:t>, </a:t>
            </a:r>
            <a:r>
              <a:rPr lang="en-US" dirty="0" err="1"/>
              <a:t>fs.readFile</a:t>
            </a:r>
            <a:r>
              <a:rPr lang="en-US" dirty="0"/>
              <a:t> or </a:t>
            </a:r>
            <a:r>
              <a:rPr lang="en-US" dirty="0" err="1"/>
              <a:t>fs.writeFile</a:t>
            </a:r>
            <a:r>
              <a:rPr lang="en-US" dirty="0"/>
              <a:t> is not recommended.</a:t>
            </a:r>
          </a:p>
          <a:p>
            <a:r>
              <a:rPr lang="en-US" dirty="0" smtClean="0"/>
              <a:t>The </a:t>
            </a:r>
            <a:r>
              <a:rPr lang="en-US" dirty="0"/>
              <a:t>reason is simple - if you do so, </a:t>
            </a:r>
            <a:r>
              <a:rPr lang="en-US" dirty="0" smtClean="0"/>
              <a:t>will </a:t>
            </a:r>
            <a:r>
              <a:rPr lang="en-US" dirty="0"/>
              <a:t>introduce a race condition. Between you check and the actual file operation, another process may have already changed that file.</a:t>
            </a:r>
          </a:p>
        </p:txBody>
      </p:sp>
    </p:spTree>
    <p:extLst>
      <p:ext uri="{BB962C8B-B14F-4D97-AF65-F5344CB8AC3E}">
        <p14:creationId xmlns:p14="http://schemas.microsoft.com/office/powerpoint/2010/main" val="8179406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Closing a File</a:t>
            </a:r>
            <a:br>
              <a:rPr lang="en-US" dirty="0"/>
            </a:br>
            <a:endParaRPr lang="en-US" dirty="0"/>
          </a:p>
        </p:txBody>
      </p:sp>
      <p:sp>
        <p:nvSpPr>
          <p:cNvPr id="3" name="Content Placeholder 2"/>
          <p:cNvSpPr>
            <a:spLocks noGrp="1"/>
          </p:cNvSpPr>
          <p:nvPr>
            <p:ph idx="1"/>
          </p:nvPr>
        </p:nvSpPr>
        <p:spPr/>
        <p:txBody>
          <a:bodyPr>
            <a:normAutofit/>
          </a:bodyPr>
          <a:lstStyle/>
          <a:p>
            <a:r>
              <a:rPr lang="en-US" sz="2400" b="1" dirty="0" err="1" smtClean="0">
                <a:solidFill>
                  <a:srgbClr val="FF0000"/>
                </a:solidFill>
              </a:rPr>
              <a:t>fs.close</a:t>
            </a:r>
            <a:r>
              <a:rPr lang="en-US" sz="2400" b="1" dirty="0" smtClean="0">
                <a:solidFill>
                  <a:srgbClr val="FF0000"/>
                </a:solidFill>
              </a:rPr>
              <a:t>(</a:t>
            </a:r>
            <a:r>
              <a:rPr lang="en-US" sz="2400" b="1" dirty="0" err="1" smtClean="0">
                <a:solidFill>
                  <a:srgbClr val="FF0000"/>
                </a:solidFill>
              </a:rPr>
              <a:t>fd</a:t>
            </a:r>
            <a:r>
              <a:rPr lang="en-US" sz="2400" b="1" dirty="0">
                <a:solidFill>
                  <a:srgbClr val="FF0000"/>
                </a:solidFill>
              </a:rPr>
              <a:t>, callback)</a:t>
            </a:r>
          </a:p>
          <a:p>
            <a:r>
              <a:rPr lang="en-US" dirty="0" err="1" smtClean="0"/>
              <a:t>fd</a:t>
            </a:r>
            <a:r>
              <a:rPr lang="en-US" dirty="0" smtClean="0"/>
              <a:t> </a:t>
            </a:r>
            <a:r>
              <a:rPr lang="en-US" dirty="0"/>
              <a:t>− This is the file descriptor returned by file </a:t>
            </a:r>
            <a:r>
              <a:rPr lang="en-US" dirty="0" err="1"/>
              <a:t>fs.open</a:t>
            </a:r>
            <a:r>
              <a:rPr lang="en-US" dirty="0"/>
              <a:t>() method.</a:t>
            </a:r>
          </a:p>
          <a:p>
            <a:endParaRPr lang="en-US" dirty="0"/>
          </a:p>
          <a:p>
            <a:r>
              <a:rPr lang="en-US" dirty="0"/>
              <a:t>callback − This is the callback function No arguments other than a possible exception are given to the completion callback.</a:t>
            </a:r>
          </a:p>
        </p:txBody>
      </p:sp>
    </p:spTree>
    <p:extLst>
      <p:ext uri="{BB962C8B-B14F-4D97-AF65-F5344CB8AC3E}">
        <p14:creationId xmlns:p14="http://schemas.microsoft.com/office/powerpoint/2010/main" val="22469404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77284" y="0"/>
            <a:ext cx="9362941" cy="6740307"/>
          </a:xfrm>
          <a:prstGeom prst="rect">
            <a:avLst/>
          </a:prstGeom>
        </p:spPr>
        <p:txBody>
          <a:bodyPr wrap="square">
            <a:spAutoFit/>
          </a:bodyPr>
          <a:lstStyle/>
          <a:p>
            <a:r>
              <a:rPr lang="en-US" dirty="0" err="1"/>
              <a:t>var</a:t>
            </a:r>
            <a:r>
              <a:rPr lang="en-US" dirty="0"/>
              <a:t> </a:t>
            </a:r>
            <a:r>
              <a:rPr lang="en-US" dirty="0" err="1"/>
              <a:t>fs</a:t>
            </a:r>
            <a:r>
              <a:rPr lang="en-US" dirty="0"/>
              <a:t> = require("</a:t>
            </a:r>
            <a:r>
              <a:rPr lang="en-US" dirty="0" err="1"/>
              <a:t>fs</a:t>
            </a:r>
            <a:r>
              <a:rPr lang="en-US" dirty="0"/>
              <a:t>");</a:t>
            </a:r>
          </a:p>
          <a:p>
            <a:r>
              <a:rPr lang="en-US" dirty="0" err="1"/>
              <a:t>var</a:t>
            </a:r>
            <a:r>
              <a:rPr lang="en-US" dirty="0"/>
              <a:t> </a:t>
            </a:r>
            <a:r>
              <a:rPr lang="en-US" dirty="0" err="1"/>
              <a:t>buf</a:t>
            </a:r>
            <a:r>
              <a:rPr lang="en-US" dirty="0"/>
              <a:t> = new Buffer(1024);</a:t>
            </a:r>
          </a:p>
          <a:p>
            <a:endParaRPr lang="en-US" dirty="0"/>
          </a:p>
          <a:p>
            <a:r>
              <a:rPr lang="en-US" dirty="0"/>
              <a:t>console.log("Going to open an existing file");</a:t>
            </a:r>
          </a:p>
          <a:p>
            <a:r>
              <a:rPr lang="en-US" dirty="0" err="1"/>
              <a:t>fs.open</a:t>
            </a:r>
            <a:r>
              <a:rPr lang="en-US" dirty="0"/>
              <a:t>('input.txt', 'r+', function(err, </a:t>
            </a:r>
            <a:r>
              <a:rPr lang="en-US" dirty="0" err="1"/>
              <a:t>fd</a:t>
            </a:r>
            <a:r>
              <a:rPr lang="en-US" dirty="0"/>
              <a:t>) {</a:t>
            </a:r>
          </a:p>
          <a:p>
            <a:r>
              <a:rPr lang="en-US" dirty="0"/>
              <a:t>   if (err) {</a:t>
            </a:r>
          </a:p>
          <a:p>
            <a:r>
              <a:rPr lang="en-US" dirty="0"/>
              <a:t>      return </a:t>
            </a:r>
            <a:r>
              <a:rPr lang="en-US" dirty="0" err="1"/>
              <a:t>console.error</a:t>
            </a:r>
            <a:r>
              <a:rPr lang="en-US" dirty="0"/>
              <a:t>(err);</a:t>
            </a:r>
          </a:p>
          <a:p>
            <a:r>
              <a:rPr lang="en-US" dirty="0"/>
              <a:t>   }</a:t>
            </a:r>
          </a:p>
          <a:p>
            <a:r>
              <a:rPr lang="en-US" dirty="0"/>
              <a:t>   console.log("File opened successfully!");</a:t>
            </a:r>
          </a:p>
          <a:p>
            <a:r>
              <a:rPr lang="en-US" dirty="0"/>
              <a:t>   console.log("Going to read the file");</a:t>
            </a:r>
          </a:p>
          <a:p>
            <a:r>
              <a:rPr lang="en-US" dirty="0"/>
              <a:t>  </a:t>
            </a:r>
            <a:r>
              <a:rPr lang="en-US" dirty="0" smtClean="0"/>
              <a:t>   </a:t>
            </a:r>
            <a:r>
              <a:rPr lang="en-US" dirty="0" err="1"/>
              <a:t>fs.read</a:t>
            </a:r>
            <a:r>
              <a:rPr lang="en-US" dirty="0"/>
              <a:t>(</a:t>
            </a:r>
            <a:r>
              <a:rPr lang="en-US" dirty="0" err="1"/>
              <a:t>fd</a:t>
            </a:r>
            <a:r>
              <a:rPr lang="en-US" dirty="0"/>
              <a:t>, </a:t>
            </a:r>
            <a:r>
              <a:rPr lang="en-US" dirty="0" err="1"/>
              <a:t>buf</a:t>
            </a:r>
            <a:r>
              <a:rPr lang="en-US" dirty="0"/>
              <a:t>, 0, </a:t>
            </a:r>
            <a:r>
              <a:rPr lang="en-US" dirty="0" err="1"/>
              <a:t>buf.length</a:t>
            </a:r>
            <a:r>
              <a:rPr lang="en-US" dirty="0"/>
              <a:t>, 0, function(err, bytes) {</a:t>
            </a:r>
          </a:p>
          <a:p>
            <a:r>
              <a:rPr lang="en-US" dirty="0"/>
              <a:t>      if (err) {</a:t>
            </a:r>
          </a:p>
          <a:p>
            <a:r>
              <a:rPr lang="en-US" dirty="0"/>
              <a:t>         console.log(err);</a:t>
            </a:r>
          </a:p>
          <a:p>
            <a:r>
              <a:rPr lang="en-US" dirty="0"/>
              <a:t>      }</a:t>
            </a:r>
          </a:p>
          <a:p>
            <a:r>
              <a:rPr lang="en-US" dirty="0" smtClean="0"/>
              <a:t>      </a:t>
            </a:r>
            <a:r>
              <a:rPr lang="en-US" dirty="0"/>
              <a:t>// Print only read bytes to avoid junk.</a:t>
            </a:r>
          </a:p>
          <a:p>
            <a:r>
              <a:rPr lang="en-US" dirty="0"/>
              <a:t>      if(bytes &gt; 0) {</a:t>
            </a:r>
          </a:p>
          <a:p>
            <a:r>
              <a:rPr lang="en-US" dirty="0"/>
              <a:t>         console.log(</a:t>
            </a:r>
            <a:r>
              <a:rPr lang="en-US" dirty="0" err="1"/>
              <a:t>buf.slice</a:t>
            </a:r>
            <a:r>
              <a:rPr lang="en-US" dirty="0"/>
              <a:t>(0, bytes).</a:t>
            </a:r>
            <a:r>
              <a:rPr lang="en-US" dirty="0" err="1"/>
              <a:t>toString</a:t>
            </a:r>
            <a:r>
              <a:rPr lang="en-US" dirty="0"/>
              <a:t>());</a:t>
            </a:r>
          </a:p>
          <a:p>
            <a:r>
              <a:rPr lang="en-US" dirty="0"/>
              <a:t>      }</a:t>
            </a:r>
          </a:p>
          <a:p>
            <a:r>
              <a:rPr lang="en-US" dirty="0" smtClean="0"/>
              <a:t>      </a:t>
            </a:r>
            <a:r>
              <a:rPr lang="en-US" dirty="0"/>
              <a:t>// Close the opened file.</a:t>
            </a:r>
          </a:p>
          <a:p>
            <a:r>
              <a:rPr lang="en-US" dirty="0"/>
              <a:t>      </a:t>
            </a:r>
            <a:r>
              <a:rPr lang="en-US" dirty="0" err="1"/>
              <a:t>fs.close</a:t>
            </a:r>
            <a:r>
              <a:rPr lang="en-US" dirty="0"/>
              <a:t>(</a:t>
            </a:r>
            <a:r>
              <a:rPr lang="en-US" dirty="0" err="1"/>
              <a:t>fd</a:t>
            </a:r>
            <a:r>
              <a:rPr lang="en-US" dirty="0"/>
              <a:t>, function(err) {</a:t>
            </a:r>
          </a:p>
          <a:p>
            <a:r>
              <a:rPr lang="en-US" dirty="0"/>
              <a:t>         if (err) {</a:t>
            </a:r>
          </a:p>
          <a:p>
            <a:r>
              <a:rPr lang="en-US" dirty="0"/>
              <a:t>            console.log(err);</a:t>
            </a:r>
          </a:p>
          <a:p>
            <a:r>
              <a:rPr lang="en-US" dirty="0"/>
              <a:t>         } </a:t>
            </a:r>
          </a:p>
          <a:p>
            <a:r>
              <a:rPr lang="en-US" dirty="0"/>
              <a:t>         console.log("File closed successfully</a:t>
            </a:r>
            <a:r>
              <a:rPr lang="en-US" dirty="0" smtClean="0"/>
              <a:t>.");	      });   });	});</a:t>
            </a:r>
            <a:endParaRPr lang="en-US" dirty="0"/>
          </a:p>
        </p:txBody>
      </p:sp>
    </p:spTree>
    <p:extLst>
      <p:ext uri="{BB962C8B-B14F-4D97-AF65-F5344CB8AC3E}">
        <p14:creationId xmlns:p14="http://schemas.microsoft.com/office/powerpoint/2010/main" val="5079579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Truncate a File</a:t>
            </a:r>
            <a:br>
              <a:rPr lang="en-US" dirty="0"/>
            </a:br>
            <a:endParaRPr lang="en-US" dirty="0"/>
          </a:p>
        </p:txBody>
      </p:sp>
      <p:sp>
        <p:nvSpPr>
          <p:cNvPr id="3" name="Content Placeholder 2"/>
          <p:cNvSpPr>
            <a:spLocks noGrp="1"/>
          </p:cNvSpPr>
          <p:nvPr>
            <p:ph idx="1"/>
          </p:nvPr>
        </p:nvSpPr>
        <p:spPr/>
        <p:txBody>
          <a:bodyPr>
            <a:normAutofit/>
          </a:bodyPr>
          <a:lstStyle/>
          <a:p>
            <a:endParaRPr lang="en-US" dirty="0"/>
          </a:p>
          <a:p>
            <a:pPr marL="0" indent="0">
              <a:buNone/>
            </a:pPr>
            <a:r>
              <a:rPr lang="en-US" sz="2400" b="1" dirty="0" err="1">
                <a:solidFill>
                  <a:srgbClr val="FF0000"/>
                </a:solidFill>
              </a:rPr>
              <a:t>fs.ftruncate</a:t>
            </a:r>
            <a:r>
              <a:rPr lang="en-US" sz="2400" b="1" dirty="0">
                <a:solidFill>
                  <a:srgbClr val="FF0000"/>
                </a:solidFill>
              </a:rPr>
              <a:t>(</a:t>
            </a:r>
            <a:r>
              <a:rPr lang="en-US" sz="2400" b="1" dirty="0" err="1">
                <a:solidFill>
                  <a:srgbClr val="FF0000"/>
                </a:solidFill>
              </a:rPr>
              <a:t>fd</a:t>
            </a:r>
            <a:r>
              <a:rPr lang="en-US" sz="2400" b="1" dirty="0">
                <a:solidFill>
                  <a:srgbClr val="FF0000"/>
                </a:solidFill>
              </a:rPr>
              <a:t>, </a:t>
            </a:r>
            <a:r>
              <a:rPr lang="en-US" sz="2400" b="1" dirty="0" err="1">
                <a:solidFill>
                  <a:srgbClr val="FF0000"/>
                </a:solidFill>
              </a:rPr>
              <a:t>len</a:t>
            </a:r>
            <a:r>
              <a:rPr lang="en-US" sz="2400" b="1" dirty="0">
                <a:solidFill>
                  <a:srgbClr val="FF0000"/>
                </a:solidFill>
              </a:rPr>
              <a:t>, callback)</a:t>
            </a:r>
          </a:p>
          <a:p>
            <a:endParaRPr lang="en-US" dirty="0"/>
          </a:p>
          <a:p>
            <a:r>
              <a:rPr lang="en-US" dirty="0" err="1"/>
              <a:t>fd</a:t>
            </a:r>
            <a:r>
              <a:rPr lang="en-US" dirty="0"/>
              <a:t> − This is the file descriptor returned by </a:t>
            </a:r>
            <a:r>
              <a:rPr lang="en-US" dirty="0" err="1"/>
              <a:t>fs.open</a:t>
            </a:r>
            <a:r>
              <a:rPr lang="en-US" dirty="0"/>
              <a:t>().</a:t>
            </a:r>
          </a:p>
          <a:p>
            <a:endParaRPr lang="en-US" dirty="0"/>
          </a:p>
          <a:p>
            <a:r>
              <a:rPr lang="en-US" dirty="0" err="1"/>
              <a:t>len</a:t>
            </a:r>
            <a:r>
              <a:rPr lang="en-US" dirty="0"/>
              <a:t> − This is the length of the file after which the file will be truncated.</a:t>
            </a:r>
          </a:p>
          <a:p>
            <a:endParaRPr lang="en-US" dirty="0"/>
          </a:p>
          <a:p>
            <a:r>
              <a:rPr lang="en-US" dirty="0"/>
              <a:t>callback − This is the callback function No arguments other than a possible exception are given to the completion callback.</a:t>
            </a:r>
          </a:p>
        </p:txBody>
      </p:sp>
    </p:spTree>
    <p:extLst>
      <p:ext uri="{BB962C8B-B14F-4D97-AF65-F5344CB8AC3E}">
        <p14:creationId xmlns:p14="http://schemas.microsoft.com/office/powerpoint/2010/main" val="35530109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74254" y="0"/>
            <a:ext cx="9594760" cy="6740307"/>
          </a:xfrm>
          <a:prstGeom prst="rect">
            <a:avLst/>
          </a:prstGeom>
        </p:spPr>
        <p:txBody>
          <a:bodyPr wrap="square">
            <a:spAutoFit/>
          </a:bodyPr>
          <a:lstStyle/>
          <a:p>
            <a:r>
              <a:rPr lang="en-US" dirty="0" err="1"/>
              <a:t>var</a:t>
            </a:r>
            <a:r>
              <a:rPr lang="en-US" dirty="0"/>
              <a:t> </a:t>
            </a:r>
            <a:r>
              <a:rPr lang="en-US" dirty="0" err="1"/>
              <a:t>fs</a:t>
            </a:r>
            <a:r>
              <a:rPr lang="en-US" dirty="0"/>
              <a:t> = require("</a:t>
            </a:r>
            <a:r>
              <a:rPr lang="en-US" dirty="0" err="1"/>
              <a:t>fs</a:t>
            </a:r>
            <a:r>
              <a:rPr lang="en-US" dirty="0"/>
              <a:t>");</a:t>
            </a:r>
          </a:p>
          <a:p>
            <a:r>
              <a:rPr lang="en-US" dirty="0" err="1"/>
              <a:t>var</a:t>
            </a:r>
            <a:r>
              <a:rPr lang="en-US" dirty="0"/>
              <a:t> </a:t>
            </a:r>
            <a:r>
              <a:rPr lang="en-US" dirty="0" err="1"/>
              <a:t>buf</a:t>
            </a:r>
            <a:r>
              <a:rPr lang="en-US" dirty="0"/>
              <a:t> = new Buffer(1024);</a:t>
            </a:r>
          </a:p>
          <a:p>
            <a:r>
              <a:rPr lang="en-US" dirty="0" smtClean="0"/>
              <a:t>console.log</a:t>
            </a:r>
            <a:r>
              <a:rPr lang="en-US" dirty="0"/>
              <a:t>("Going to open an existing file");</a:t>
            </a:r>
          </a:p>
          <a:p>
            <a:r>
              <a:rPr lang="en-US" dirty="0" err="1"/>
              <a:t>fs.open</a:t>
            </a:r>
            <a:r>
              <a:rPr lang="en-US" dirty="0"/>
              <a:t>('input.txt', 'r+', function(err, </a:t>
            </a:r>
            <a:r>
              <a:rPr lang="en-US" dirty="0" err="1"/>
              <a:t>fd</a:t>
            </a:r>
            <a:r>
              <a:rPr lang="en-US" dirty="0"/>
              <a:t>) {</a:t>
            </a:r>
          </a:p>
          <a:p>
            <a:r>
              <a:rPr lang="en-US" dirty="0"/>
              <a:t>   if (err) </a:t>
            </a:r>
            <a:r>
              <a:rPr lang="en-US" dirty="0" smtClean="0"/>
              <a:t>{	      </a:t>
            </a:r>
            <a:r>
              <a:rPr lang="en-US" dirty="0"/>
              <a:t>return </a:t>
            </a:r>
            <a:r>
              <a:rPr lang="en-US" dirty="0" err="1"/>
              <a:t>console.error</a:t>
            </a:r>
            <a:r>
              <a:rPr lang="en-US" dirty="0"/>
              <a:t>(err</a:t>
            </a:r>
            <a:r>
              <a:rPr lang="en-US" dirty="0" smtClean="0"/>
              <a:t>);	   </a:t>
            </a:r>
            <a:r>
              <a:rPr lang="en-US" dirty="0"/>
              <a:t>}</a:t>
            </a:r>
          </a:p>
          <a:p>
            <a:r>
              <a:rPr lang="en-US" dirty="0"/>
              <a:t>   console.log("File opened successfully!");</a:t>
            </a:r>
          </a:p>
          <a:p>
            <a:r>
              <a:rPr lang="en-US" dirty="0"/>
              <a:t>   console.log("Going to truncate the file after 10 bytes");</a:t>
            </a:r>
          </a:p>
          <a:p>
            <a:r>
              <a:rPr lang="en-US" dirty="0"/>
              <a:t>   </a:t>
            </a:r>
          </a:p>
          <a:p>
            <a:r>
              <a:rPr lang="en-US" dirty="0"/>
              <a:t> </a:t>
            </a:r>
            <a:r>
              <a:rPr lang="en-US" b="1" dirty="0"/>
              <a:t>  // Truncate the opened file.</a:t>
            </a:r>
          </a:p>
          <a:p>
            <a:r>
              <a:rPr lang="en-US" b="1" dirty="0"/>
              <a:t>   </a:t>
            </a:r>
            <a:r>
              <a:rPr lang="en-US" b="1" dirty="0" err="1"/>
              <a:t>fs.ftruncate</a:t>
            </a:r>
            <a:r>
              <a:rPr lang="en-US" b="1" dirty="0"/>
              <a:t>(</a:t>
            </a:r>
            <a:r>
              <a:rPr lang="en-US" b="1" dirty="0" err="1"/>
              <a:t>fd</a:t>
            </a:r>
            <a:r>
              <a:rPr lang="en-US" b="1" dirty="0"/>
              <a:t>, 10, function(err) {</a:t>
            </a:r>
          </a:p>
          <a:p>
            <a:r>
              <a:rPr lang="en-US" b="1" dirty="0"/>
              <a:t>      if (err) </a:t>
            </a:r>
            <a:r>
              <a:rPr lang="en-US" b="1" dirty="0" smtClean="0"/>
              <a:t>{	         </a:t>
            </a:r>
            <a:r>
              <a:rPr lang="en-US" b="1" dirty="0"/>
              <a:t>console.log(err</a:t>
            </a:r>
            <a:r>
              <a:rPr lang="en-US" b="1" dirty="0" smtClean="0"/>
              <a:t>);	      </a:t>
            </a:r>
            <a:r>
              <a:rPr lang="en-US" b="1" dirty="0"/>
              <a:t>} </a:t>
            </a:r>
          </a:p>
          <a:p>
            <a:r>
              <a:rPr lang="en-US" b="1" dirty="0"/>
              <a:t>      console.log("File truncated successfully.");</a:t>
            </a:r>
          </a:p>
          <a:p>
            <a:r>
              <a:rPr lang="en-US" b="1" dirty="0"/>
              <a:t> </a:t>
            </a:r>
            <a:r>
              <a:rPr lang="en-US" dirty="0"/>
              <a:t>     console.log("Going to read the same file"); </a:t>
            </a:r>
          </a:p>
          <a:p>
            <a:r>
              <a:rPr lang="en-US" dirty="0"/>
              <a:t>      </a:t>
            </a:r>
          </a:p>
          <a:p>
            <a:r>
              <a:rPr lang="en-US" dirty="0"/>
              <a:t>      </a:t>
            </a:r>
            <a:r>
              <a:rPr lang="en-US" dirty="0" err="1"/>
              <a:t>fs.read</a:t>
            </a:r>
            <a:r>
              <a:rPr lang="en-US" dirty="0"/>
              <a:t>(</a:t>
            </a:r>
            <a:r>
              <a:rPr lang="en-US" dirty="0" err="1"/>
              <a:t>fd</a:t>
            </a:r>
            <a:r>
              <a:rPr lang="en-US" dirty="0"/>
              <a:t>, </a:t>
            </a:r>
            <a:r>
              <a:rPr lang="en-US" dirty="0" err="1"/>
              <a:t>buf</a:t>
            </a:r>
            <a:r>
              <a:rPr lang="en-US" dirty="0"/>
              <a:t>, 0, </a:t>
            </a:r>
            <a:r>
              <a:rPr lang="en-US" dirty="0" err="1"/>
              <a:t>buf.length</a:t>
            </a:r>
            <a:r>
              <a:rPr lang="en-US" dirty="0"/>
              <a:t>, 0, function(err, bytes){</a:t>
            </a:r>
          </a:p>
          <a:p>
            <a:r>
              <a:rPr lang="en-US" dirty="0"/>
              <a:t>         if (err) </a:t>
            </a:r>
            <a:r>
              <a:rPr lang="en-US" dirty="0" smtClean="0"/>
              <a:t>{		            </a:t>
            </a:r>
            <a:r>
              <a:rPr lang="en-US" dirty="0"/>
              <a:t>console.log(err</a:t>
            </a:r>
            <a:r>
              <a:rPr lang="en-US" dirty="0" smtClean="0"/>
              <a:t>);	         </a:t>
            </a:r>
            <a:r>
              <a:rPr lang="en-US" dirty="0"/>
              <a:t>}</a:t>
            </a:r>
          </a:p>
          <a:p>
            <a:r>
              <a:rPr lang="en-US" dirty="0" smtClean="0"/>
              <a:t>         </a:t>
            </a:r>
            <a:r>
              <a:rPr lang="en-US" dirty="0"/>
              <a:t>// Print only read bytes to avoid junk.</a:t>
            </a:r>
          </a:p>
          <a:p>
            <a:r>
              <a:rPr lang="en-US" dirty="0"/>
              <a:t>         if(bytes &gt; 0) {</a:t>
            </a:r>
          </a:p>
          <a:p>
            <a:r>
              <a:rPr lang="en-US" dirty="0"/>
              <a:t>            console.log(</a:t>
            </a:r>
            <a:r>
              <a:rPr lang="en-US" dirty="0" err="1"/>
              <a:t>buf.slice</a:t>
            </a:r>
            <a:r>
              <a:rPr lang="en-US" dirty="0"/>
              <a:t>(0, bytes).</a:t>
            </a:r>
            <a:r>
              <a:rPr lang="en-US" dirty="0" err="1"/>
              <a:t>toString</a:t>
            </a:r>
            <a:r>
              <a:rPr lang="en-US" dirty="0"/>
              <a:t>());</a:t>
            </a:r>
          </a:p>
          <a:p>
            <a:r>
              <a:rPr lang="en-US" dirty="0"/>
              <a:t>         }</a:t>
            </a:r>
          </a:p>
          <a:p>
            <a:r>
              <a:rPr lang="en-US" dirty="0" smtClean="0"/>
              <a:t>         </a:t>
            </a:r>
            <a:r>
              <a:rPr lang="en-US" dirty="0"/>
              <a:t>// Close the opened file.</a:t>
            </a:r>
          </a:p>
          <a:p>
            <a:r>
              <a:rPr lang="en-US" dirty="0"/>
              <a:t>         </a:t>
            </a:r>
            <a:r>
              <a:rPr lang="en-US" dirty="0" err="1"/>
              <a:t>fs.close</a:t>
            </a:r>
            <a:r>
              <a:rPr lang="en-US" dirty="0"/>
              <a:t>(</a:t>
            </a:r>
            <a:r>
              <a:rPr lang="en-US" dirty="0" err="1"/>
              <a:t>fd</a:t>
            </a:r>
            <a:r>
              <a:rPr lang="en-US" dirty="0"/>
              <a:t>, function(err) {</a:t>
            </a:r>
          </a:p>
          <a:p>
            <a:r>
              <a:rPr lang="en-US" dirty="0"/>
              <a:t>            if (err) </a:t>
            </a:r>
            <a:r>
              <a:rPr lang="en-US" dirty="0" smtClean="0"/>
              <a:t>{	               </a:t>
            </a:r>
            <a:r>
              <a:rPr lang="en-US" dirty="0"/>
              <a:t>console.log(err</a:t>
            </a:r>
            <a:r>
              <a:rPr lang="en-US" dirty="0" smtClean="0"/>
              <a:t>);	            </a:t>
            </a:r>
            <a:r>
              <a:rPr lang="en-US" dirty="0"/>
              <a:t>} </a:t>
            </a:r>
          </a:p>
          <a:p>
            <a:r>
              <a:rPr lang="en-US" dirty="0"/>
              <a:t>            console.log("File closed successfully</a:t>
            </a:r>
            <a:r>
              <a:rPr lang="en-US" dirty="0" smtClean="0"/>
              <a:t>.");	         });	      });	   });	});</a:t>
            </a:r>
            <a:endParaRPr lang="en-US" dirty="0"/>
          </a:p>
        </p:txBody>
      </p:sp>
    </p:spTree>
    <p:extLst>
      <p:ext uri="{BB962C8B-B14F-4D97-AF65-F5344CB8AC3E}">
        <p14:creationId xmlns:p14="http://schemas.microsoft.com/office/powerpoint/2010/main" val="32424398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 a File</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sz="2400" b="1" dirty="0" err="1" smtClean="0">
                <a:solidFill>
                  <a:srgbClr val="FF0000"/>
                </a:solidFill>
              </a:rPr>
              <a:t>fs.unlink</a:t>
            </a:r>
            <a:r>
              <a:rPr lang="en-US" sz="2400" b="1" dirty="0" smtClean="0">
                <a:solidFill>
                  <a:srgbClr val="FF0000"/>
                </a:solidFill>
              </a:rPr>
              <a:t>(path</a:t>
            </a:r>
            <a:r>
              <a:rPr lang="en-US" sz="2400" b="1" dirty="0">
                <a:solidFill>
                  <a:srgbClr val="FF0000"/>
                </a:solidFill>
              </a:rPr>
              <a:t>, callback)</a:t>
            </a:r>
          </a:p>
          <a:p>
            <a:r>
              <a:rPr lang="en-US" dirty="0" smtClean="0"/>
              <a:t>path </a:t>
            </a:r>
            <a:r>
              <a:rPr lang="en-US" dirty="0"/>
              <a:t>− This is the file name including path.</a:t>
            </a:r>
          </a:p>
          <a:p>
            <a:r>
              <a:rPr lang="en-US" dirty="0" smtClean="0"/>
              <a:t>callback </a:t>
            </a:r>
            <a:r>
              <a:rPr lang="en-US" dirty="0"/>
              <a:t>− This is the callback function No arguments other than a possible exception are given to the completion callback.</a:t>
            </a:r>
          </a:p>
        </p:txBody>
      </p:sp>
    </p:spTree>
    <p:extLst>
      <p:ext uri="{BB962C8B-B14F-4D97-AF65-F5344CB8AC3E}">
        <p14:creationId xmlns:p14="http://schemas.microsoft.com/office/powerpoint/2010/main" val="40198039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136339"/>
            <a:ext cx="6096000" cy="2585323"/>
          </a:xfrm>
          <a:prstGeom prst="rect">
            <a:avLst/>
          </a:prstGeom>
        </p:spPr>
        <p:txBody>
          <a:bodyPr>
            <a:spAutoFit/>
          </a:bodyPr>
          <a:lstStyle/>
          <a:p>
            <a:r>
              <a:rPr lang="en-US" dirty="0" err="1"/>
              <a:t>var</a:t>
            </a:r>
            <a:r>
              <a:rPr lang="en-US" dirty="0"/>
              <a:t> </a:t>
            </a:r>
            <a:r>
              <a:rPr lang="en-US" dirty="0" err="1"/>
              <a:t>fs</a:t>
            </a:r>
            <a:r>
              <a:rPr lang="en-US" dirty="0"/>
              <a:t> = require("</a:t>
            </a:r>
            <a:r>
              <a:rPr lang="en-US" dirty="0" err="1"/>
              <a:t>fs</a:t>
            </a:r>
            <a:r>
              <a:rPr lang="en-US" dirty="0"/>
              <a:t>");</a:t>
            </a:r>
          </a:p>
          <a:p>
            <a:endParaRPr lang="en-US" dirty="0"/>
          </a:p>
          <a:p>
            <a:r>
              <a:rPr lang="en-US" dirty="0"/>
              <a:t>console.log("Going to delete an existing file");</a:t>
            </a:r>
          </a:p>
          <a:p>
            <a:r>
              <a:rPr lang="en-US" dirty="0" err="1"/>
              <a:t>fs.unlink</a:t>
            </a:r>
            <a:r>
              <a:rPr lang="en-US" dirty="0"/>
              <a:t>('input.txt', function(err) {</a:t>
            </a:r>
          </a:p>
          <a:p>
            <a:r>
              <a:rPr lang="en-US" dirty="0"/>
              <a:t>   if (err) {</a:t>
            </a:r>
          </a:p>
          <a:p>
            <a:r>
              <a:rPr lang="en-US" dirty="0"/>
              <a:t>      return </a:t>
            </a:r>
            <a:r>
              <a:rPr lang="en-US" dirty="0" err="1"/>
              <a:t>console.error</a:t>
            </a:r>
            <a:r>
              <a:rPr lang="en-US" dirty="0"/>
              <a:t>(err);</a:t>
            </a:r>
          </a:p>
          <a:p>
            <a:r>
              <a:rPr lang="en-US" dirty="0"/>
              <a:t>   }</a:t>
            </a:r>
          </a:p>
          <a:p>
            <a:r>
              <a:rPr lang="en-US" dirty="0"/>
              <a:t>   console.log("File deleted successfully!");</a:t>
            </a:r>
          </a:p>
          <a:p>
            <a:r>
              <a:rPr lang="en-US" dirty="0"/>
              <a:t>});</a:t>
            </a:r>
          </a:p>
        </p:txBody>
      </p:sp>
    </p:spTree>
    <p:extLst>
      <p:ext uri="{BB962C8B-B14F-4D97-AF65-F5344CB8AC3E}">
        <p14:creationId xmlns:p14="http://schemas.microsoft.com/office/powerpoint/2010/main" val="12793488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Directory</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sz="2400" b="1" dirty="0" err="1" smtClean="0">
                <a:solidFill>
                  <a:srgbClr val="FF0000"/>
                </a:solidFill>
              </a:rPr>
              <a:t>fs.mkdir</a:t>
            </a:r>
            <a:r>
              <a:rPr lang="en-US" sz="2400" b="1" dirty="0" smtClean="0">
                <a:solidFill>
                  <a:srgbClr val="FF0000"/>
                </a:solidFill>
              </a:rPr>
              <a:t>(path</a:t>
            </a:r>
            <a:r>
              <a:rPr lang="en-US" sz="2400" b="1" dirty="0">
                <a:solidFill>
                  <a:srgbClr val="FF0000"/>
                </a:solidFill>
              </a:rPr>
              <a:t>[, mode], callback)</a:t>
            </a:r>
          </a:p>
          <a:p>
            <a:r>
              <a:rPr lang="en-US" dirty="0" smtClean="0"/>
              <a:t>path </a:t>
            </a:r>
            <a:r>
              <a:rPr lang="en-US" dirty="0"/>
              <a:t>− This is the directory name including path.</a:t>
            </a:r>
          </a:p>
          <a:p>
            <a:r>
              <a:rPr lang="en-US" dirty="0" smtClean="0"/>
              <a:t>mode </a:t>
            </a:r>
            <a:r>
              <a:rPr lang="en-US" dirty="0"/>
              <a:t>− This is the directory permission to be set. Defaults to 0777.</a:t>
            </a:r>
          </a:p>
          <a:p>
            <a:r>
              <a:rPr lang="en-US" dirty="0" smtClean="0"/>
              <a:t>callback </a:t>
            </a:r>
            <a:r>
              <a:rPr lang="en-US" dirty="0"/>
              <a:t>− This is the callback function No arguments other than a possible exception are given to the completion callback.</a:t>
            </a:r>
          </a:p>
        </p:txBody>
      </p:sp>
    </p:spTree>
    <p:extLst>
      <p:ext uri="{BB962C8B-B14F-4D97-AF65-F5344CB8AC3E}">
        <p14:creationId xmlns:p14="http://schemas.microsoft.com/office/powerpoint/2010/main" val="4189814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a File</a:t>
            </a:r>
            <a:br>
              <a:rPr lang="en-US" dirty="0"/>
            </a:br>
            <a:endParaRPr lang="en-US" dirty="0"/>
          </a:p>
        </p:txBody>
      </p:sp>
      <p:sp>
        <p:nvSpPr>
          <p:cNvPr id="3" name="Content Placeholder 2"/>
          <p:cNvSpPr>
            <a:spLocks noGrp="1"/>
          </p:cNvSpPr>
          <p:nvPr>
            <p:ph idx="1"/>
          </p:nvPr>
        </p:nvSpPr>
        <p:spPr>
          <a:xfrm>
            <a:off x="2589212" y="2133600"/>
            <a:ext cx="9478292" cy="4537656"/>
          </a:xfrm>
        </p:spPr>
        <p:txBody>
          <a:bodyPr>
            <a:normAutofit/>
          </a:bodyPr>
          <a:lstStyle/>
          <a:p>
            <a:r>
              <a:rPr lang="en-US" sz="2000" b="1" dirty="0" err="1" smtClean="0">
                <a:solidFill>
                  <a:srgbClr val="FF0000"/>
                </a:solidFill>
              </a:rPr>
              <a:t>fs.read</a:t>
            </a:r>
            <a:r>
              <a:rPr lang="en-US" sz="2000" b="1" dirty="0" smtClean="0">
                <a:solidFill>
                  <a:srgbClr val="FF0000"/>
                </a:solidFill>
              </a:rPr>
              <a:t>(</a:t>
            </a:r>
            <a:r>
              <a:rPr lang="en-US" sz="2000" b="1" dirty="0" err="1" smtClean="0">
                <a:solidFill>
                  <a:srgbClr val="FF0000"/>
                </a:solidFill>
              </a:rPr>
              <a:t>fd</a:t>
            </a:r>
            <a:r>
              <a:rPr lang="en-US" sz="2000" b="1" dirty="0">
                <a:solidFill>
                  <a:srgbClr val="FF0000"/>
                </a:solidFill>
              </a:rPr>
              <a:t>, buffer, offset, length, position, callback)</a:t>
            </a:r>
          </a:p>
          <a:p>
            <a:r>
              <a:rPr lang="en-US" dirty="0" err="1" smtClean="0"/>
              <a:t>fd</a:t>
            </a:r>
            <a:r>
              <a:rPr lang="en-US" dirty="0" smtClean="0"/>
              <a:t> </a:t>
            </a:r>
            <a:r>
              <a:rPr lang="en-US" dirty="0"/>
              <a:t>− </a:t>
            </a:r>
            <a:r>
              <a:rPr lang="en-US" dirty="0" smtClean="0"/>
              <a:t>File </a:t>
            </a:r>
            <a:r>
              <a:rPr lang="en-US" dirty="0"/>
              <a:t>descriptor returned by </a:t>
            </a:r>
            <a:r>
              <a:rPr lang="en-US" dirty="0" err="1"/>
              <a:t>fs.open</a:t>
            </a:r>
            <a:r>
              <a:rPr lang="en-US" dirty="0"/>
              <a:t>().</a:t>
            </a:r>
          </a:p>
          <a:p>
            <a:r>
              <a:rPr lang="en-US" dirty="0" smtClean="0"/>
              <a:t>buffer </a:t>
            </a:r>
            <a:r>
              <a:rPr lang="en-US" dirty="0"/>
              <a:t>− </a:t>
            </a:r>
            <a:r>
              <a:rPr lang="en-US" dirty="0" smtClean="0"/>
              <a:t>Buffer </a:t>
            </a:r>
            <a:r>
              <a:rPr lang="en-US" dirty="0"/>
              <a:t>that the data will be written to.</a:t>
            </a:r>
          </a:p>
          <a:p>
            <a:r>
              <a:rPr lang="en-US" dirty="0" smtClean="0"/>
              <a:t>offset </a:t>
            </a:r>
            <a:r>
              <a:rPr lang="en-US" dirty="0"/>
              <a:t>− </a:t>
            </a:r>
            <a:r>
              <a:rPr lang="en-US" dirty="0" smtClean="0"/>
              <a:t>Offset </a:t>
            </a:r>
            <a:r>
              <a:rPr lang="en-US" dirty="0"/>
              <a:t>in the buffer to start writing at.</a:t>
            </a:r>
          </a:p>
          <a:p>
            <a:r>
              <a:rPr lang="en-US" dirty="0" smtClean="0"/>
              <a:t>length </a:t>
            </a:r>
            <a:r>
              <a:rPr lang="en-US" dirty="0"/>
              <a:t>− </a:t>
            </a:r>
            <a:r>
              <a:rPr lang="en-US" dirty="0" smtClean="0"/>
              <a:t>Integer </a:t>
            </a:r>
            <a:r>
              <a:rPr lang="en-US" dirty="0"/>
              <a:t>specifying the number of bytes to read.</a:t>
            </a:r>
          </a:p>
          <a:p>
            <a:r>
              <a:rPr lang="en-US" dirty="0" smtClean="0"/>
              <a:t>position −Integer </a:t>
            </a:r>
            <a:r>
              <a:rPr lang="en-US" dirty="0"/>
              <a:t>specifying where to begin reading from in the file. If position is null, data will be read from the current file position.</a:t>
            </a:r>
          </a:p>
          <a:p>
            <a:r>
              <a:rPr lang="en-US" dirty="0" smtClean="0"/>
              <a:t>callback </a:t>
            </a:r>
            <a:r>
              <a:rPr lang="en-US" dirty="0"/>
              <a:t>− This is the callback function which gets the three arguments, (err, </a:t>
            </a:r>
            <a:r>
              <a:rPr lang="en-US" dirty="0" err="1"/>
              <a:t>bytesRead</a:t>
            </a:r>
            <a:r>
              <a:rPr lang="en-US" dirty="0"/>
              <a:t>, buffer).</a:t>
            </a:r>
          </a:p>
        </p:txBody>
      </p:sp>
    </p:spTree>
    <p:extLst>
      <p:ext uri="{BB962C8B-B14F-4D97-AF65-F5344CB8AC3E}">
        <p14:creationId xmlns:p14="http://schemas.microsoft.com/office/powerpoint/2010/main" val="15259401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136339"/>
            <a:ext cx="7100552" cy="2585323"/>
          </a:xfrm>
          <a:prstGeom prst="rect">
            <a:avLst/>
          </a:prstGeom>
        </p:spPr>
        <p:txBody>
          <a:bodyPr wrap="square">
            <a:spAutoFit/>
          </a:bodyPr>
          <a:lstStyle/>
          <a:p>
            <a:r>
              <a:rPr lang="en-US" dirty="0" err="1"/>
              <a:t>var</a:t>
            </a:r>
            <a:r>
              <a:rPr lang="en-US" dirty="0"/>
              <a:t> </a:t>
            </a:r>
            <a:r>
              <a:rPr lang="en-US" dirty="0" err="1"/>
              <a:t>fs</a:t>
            </a:r>
            <a:r>
              <a:rPr lang="en-US" dirty="0"/>
              <a:t> = require("</a:t>
            </a:r>
            <a:r>
              <a:rPr lang="en-US" dirty="0" err="1"/>
              <a:t>fs</a:t>
            </a:r>
            <a:r>
              <a:rPr lang="en-US" dirty="0"/>
              <a:t>");</a:t>
            </a:r>
          </a:p>
          <a:p>
            <a:endParaRPr lang="en-US" dirty="0"/>
          </a:p>
          <a:p>
            <a:r>
              <a:rPr lang="en-US" dirty="0"/>
              <a:t>console.log("Going to create directory /</a:t>
            </a:r>
            <a:r>
              <a:rPr lang="en-US" dirty="0" err="1"/>
              <a:t>tmp</a:t>
            </a:r>
            <a:r>
              <a:rPr lang="en-US" dirty="0"/>
              <a:t>/test");</a:t>
            </a:r>
          </a:p>
          <a:p>
            <a:r>
              <a:rPr lang="en-US" dirty="0" err="1"/>
              <a:t>fs.mkdir</a:t>
            </a:r>
            <a:r>
              <a:rPr lang="en-US" dirty="0"/>
              <a:t>('/</a:t>
            </a:r>
            <a:r>
              <a:rPr lang="en-US" dirty="0" err="1"/>
              <a:t>tmp</a:t>
            </a:r>
            <a:r>
              <a:rPr lang="en-US" dirty="0"/>
              <a:t>/</a:t>
            </a:r>
            <a:r>
              <a:rPr lang="en-US" dirty="0" err="1"/>
              <a:t>test',function</a:t>
            </a:r>
            <a:r>
              <a:rPr lang="en-US" dirty="0"/>
              <a:t>(err) {</a:t>
            </a:r>
          </a:p>
          <a:p>
            <a:r>
              <a:rPr lang="en-US" dirty="0"/>
              <a:t>   if (err) {</a:t>
            </a:r>
          </a:p>
          <a:p>
            <a:r>
              <a:rPr lang="en-US" dirty="0"/>
              <a:t>      return </a:t>
            </a:r>
            <a:r>
              <a:rPr lang="en-US" dirty="0" err="1"/>
              <a:t>console.error</a:t>
            </a:r>
            <a:r>
              <a:rPr lang="en-US" dirty="0"/>
              <a:t>(err);</a:t>
            </a:r>
          </a:p>
          <a:p>
            <a:r>
              <a:rPr lang="en-US" dirty="0"/>
              <a:t>   }</a:t>
            </a:r>
          </a:p>
          <a:p>
            <a:r>
              <a:rPr lang="en-US" dirty="0"/>
              <a:t>   console.log("Directory created successfully!");</a:t>
            </a:r>
          </a:p>
          <a:p>
            <a:r>
              <a:rPr lang="en-US" dirty="0"/>
              <a:t>});</a:t>
            </a:r>
          </a:p>
        </p:txBody>
      </p:sp>
    </p:spTree>
    <p:extLst>
      <p:ext uri="{BB962C8B-B14F-4D97-AF65-F5344CB8AC3E}">
        <p14:creationId xmlns:p14="http://schemas.microsoft.com/office/powerpoint/2010/main" val="20203890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a Directory</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sz="2000" b="1" dirty="0" err="1" smtClean="0">
                <a:solidFill>
                  <a:srgbClr val="FF0000"/>
                </a:solidFill>
              </a:rPr>
              <a:t>fs.readdir</a:t>
            </a:r>
            <a:r>
              <a:rPr lang="en-US" sz="2000" b="1" dirty="0" smtClean="0">
                <a:solidFill>
                  <a:srgbClr val="FF0000"/>
                </a:solidFill>
              </a:rPr>
              <a:t>(path</a:t>
            </a:r>
            <a:r>
              <a:rPr lang="en-US" sz="2000" b="1" dirty="0">
                <a:solidFill>
                  <a:srgbClr val="FF0000"/>
                </a:solidFill>
              </a:rPr>
              <a:t>, callback)</a:t>
            </a:r>
          </a:p>
          <a:p>
            <a:endParaRPr lang="en-US" dirty="0"/>
          </a:p>
          <a:p>
            <a:r>
              <a:rPr lang="en-US" dirty="0"/>
              <a:t>path − This is the directory name including path.</a:t>
            </a:r>
          </a:p>
          <a:p>
            <a:endParaRPr lang="en-US" dirty="0"/>
          </a:p>
          <a:p>
            <a:r>
              <a:rPr lang="en-US" dirty="0"/>
              <a:t>callback − This is the callback function which gets two arguments (err, files) where files is an array of the names of the files in the directory excluding '.' and '..'.</a:t>
            </a:r>
          </a:p>
        </p:txBody>
      </p:sp>
    </p:spTree>
    <p:extLst>
      <p:ext uri="{BB962C8B-B14F-4D97-AF65-F5344CB8AC3E}">
        <p14:creationId xmlns:p14="http://schemas.microsoft.com/office/powerpoint/2010/main" val="3602044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68957" y="1326524"/>
            <a:ext cx="7096259" cy="3139321"/>
          </a:xfrm>
          <a:prstGeom prst="rect">
            <a:avLst/>
          </a:prstGeom>
        </p:spPr>
        <p:txBody>
          <a:bodyPr wrap="square">
            <a:spAutoFit/>
          </a:bodyPr>
          <a:lstStyle/>
          <a:p>
            <a:r>
              <a:rPr lang="en-US" dirty="0" err="1"/>
              <a:t>var</a:t>
            </a:r>
            <a:r>
              <a:rPr lang="en-US" dirty="0"/>
              <a:t> </a:t>
            </a:r>
            <a:r>
              <a:rPr lang="en-US" dirty="0" err="1"/>
              <a:t>fs</a:t>
            </a:r>
            <a:r>
              <a:rPr lang="en-US" dirty="0"/>
              <a:t> = require("</a:t>
            </a:r>
            <a:r>
              <a:rPr lang="en-US" dirty="0" err="1"/>
              <a:t>fs</a:t>
            </a:r>
            <a:r>
              <a:rPr lang="en-US" dirty="0"/>
              <a:t>");</a:t>
            </a:r>
          </a:p>
          <a:p>
            <a:endParaRPr lang="en-US" dirty="0"/>
          </a:p>
          <a:p>
            <a:r>
              <a:rPr lang="en-US" dirty="0"/>
              <a:t>console.log("Going to read directory /</a:t>
            </a:r>
            <a:r>
              <a:rPr lang="en-US" dirty="0" err="1"/>
              <a:t>tmp</a:t>
            </a:r>
            <a:r>
              <a:rPr lang="en-US" dirty="0"/>
              <a:t>");</a:t>
            </a:r>
          </a:p>
          <a:p>
            <a:r>
              <a:rPr lang="en-US" dirty="0" err="1"/>
              <a:t>fs.readdir</a:t>
            </a:r>
            <a:r>
              <a:rPr lang="en-US" dirty="0"/>
              <a:t>("/</a:t>
            </a:r>
            <a:r>
              <a:rPr lang="en-US" dirty="0" err="1"/>
              <a:t>tmp</a:t>
            </a:r>
            <a:r>
              <a:rPr lang="en-US" dirty="0"/>
              <a:t>/",function(err, files) {</a:t>
            </a:r>
          </a:p>
          <a:p>
            <a:r>
              <a:rPr lang="en-US" dirty="0"/>
              <a:t>   if (err) {</a:t>
            </a:r>
          </a:p>
          <a:p>
            <a:r>
              <a:rPr lang="en-US" dirty="0"/>
              <a:t>      return </a:t>
            </a:r>
            <a:r>
              <a:rPr lang="en-US" dirty="0" err="1"/>
              <a:t>console.error</a:t>
            </a:r>
            <a:r>
              <a:rPr lang="en-US" dirty="0"/>
              <a:t>(err);</a:t>
            </a:r>
          </a:p>
          <a:p>
            <a:r>
              <a:rPr lang="en-US" dirty="0"/>
              <a:t>   }</a:t>
            </a:r>
          </a:p>
          <a:p>
            <a:r>
              <a:rPr lang="en-US" dirty="0"/>
              <a:t>   </a:t>
            </a:r>
            <a:r>
              <a:rPr lang="en-US" dirty="0" err="1"/>
              <a:t>files.forEach</a:t>
            </a:r>
            <a:r>
              <a:rPr lang="en-US" dirty="0"/>
              <a:t>( function (file) {</a:t>
            </a:r>
          </a:p>
          <a:p>
            <a:r>
              <a:rPr lang="en-US" dirty="0"/>
              <a:t>      console.log( file );</a:t>
            </a:r>
          </a:p>
          <a:p>
            <a:r>
              <a:rPr lang="en-US" dirty="0"/>
              <a:t>   });</a:t>
            </a:r>
          </a:p>
          <a:p>
            <a:r>
              <a:rPr lang="en-US" dirty="0"/>
              <a:t>});</a:t>
            </a:r>
          </a:p>
        </p:txBody>
      </p:sp>
    </p:spTree>
    <p:extLst>
      <p:ext uri="{BB962C8B-B14F-4D97-AF65-F5344CB8AC3E}">
        <p14:creationId xmlns:p14="http://schemas.microsoft.com/office/powerpoint/2010/main" val="8634676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Remove a Directory</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sz="2400" b="1" dirty="0" err="1" smtClean="0">
                <a:solidFill>
                  <a:srgbClr val="FF0000"/>
                </a:solidFill>
              </a:rPr>
              <a:t>fs.rmdir</a:t>
            </a:r>
            <a:r>
              <a:rPr lang="en-US" sz="2400" b="1" dirty="0" smtClean="0">
                <a:solidFill>
                  <a:srgbClr val="FF0000"/>
                </a:solidFill>
              </a:rPr>
              <a:t>(path</a:t>
            </a:r>
            <a:r>
              <a:rPr lang="en-US" sz="2400" b="1" dirty="0">
                <a:solidFill>
                  <a:srgbClr val="FF0000"/>
                </a:solidFill>
              </a:rPr>
              <a:t>, callback)</a:t>
            </a:r>
          </a:p>
          <a:p>
            <a:r>
              <a:rPr lang="en-US" dirty="0"/>
              <a:t>Parameters</a:t>
            </a:r>
          </a:p>
          <a:p>
            <a:endParaRPr lang="en-US" dirty="0"/>
          </a:p>
          <a:p>
            <a:r>
              <a:rPr lang="en-US" dirty="0"/>
              <a:t>path − This is the directory name including path.</a:t>
            </a:r>
          </a:p>
          <a:p>
            <a:endParaRPr lang="en-US" dirty="0"/>
          </a:p>
          <a:p>
            <a:r>
              <a:rPr lang="en-US" dirty="0"/>
              <a:t>callback − This is the callback function No arguments other than a possible exception are given to the completion callback.</a:t>
            </a:r>
          </a:p>
        </p:txBody>
      </p:sp>
    </p:spTree>
    <p:extLst>
      <p:ext uri="{BB962C8B-B14F-4D97-AF65-F5344CB8AC3E}">
        <p14:creationId xmlns:p14="http://schemas.microsoft.com/office/powerpoint/2010/main" val="38132248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889844"/>
            <a:ext cx="8066468" cy="5078313"/>
          </a:xfrm>
          <a:prstGeom prst="rect">
            <a:avLst/>
          </a:prstGeom>
        </p:spPr>
        <p:txBody>
          <a:bodyPr wrap="square">
            <a:spAutoFit/>
          </a:bodyPr>
          <a:lstStyle/>
          <a:p>
            <a:r>
              <a:rPr lang="en-US" dirty="0" err="1"/>
              <a:t>var</a:t>
            </a:r>
            <a:r>
              <a:rPr lang="en-US" dirty="0"/>
              <a:t> </a:t>
            </a:r>
            <a:r>
              <a:rPr lang="en-US" dirty="0" err="1"/>
              <a:t>fs</a:t>
            </a:r>
            <a:r>
              <a:rPr lang="en-US" dirty="0"/>
              <a:t> = require("</a:t>
            </a:r>
            <a:r>
              <a:rPr lang="en-US" dirty="0" err="1"/>
              <a:t>fs</a:t>
            </a:r>
            <a:r>
              <a:rPr lang="en-US" dirty="0"/>
              <a:t>");</a:t>
            </a:r>
          </a:p>
          <a:p>
            <a:endParaRPr lang="en-US" dirty="0"/>
          </a:p>
          <a:p>
            <a:r>
              <a:rPr lang="en-US" dirty="0"/>
              <a:t>console.log("Going to delete directory /</a:t>
            </a:r>
            <a:r>
              <a:rPr lang="en-US" dirty="0" err="1"/>
              <a:t>tmp</a:t>
            </a:r>
            <a:r>
              <a:rPr lang="en-US" dirty="0"/>
              <a:t>/test");</a:t>
            </a:r>
          </a:p>
          <a:p>
            <a:r>
              <a:rPr lang="en-US" dirty="0" err="1"/>
              <a:t>fs.rmdir</a:t>
            </a:r>
            <a:r>
              <a:rPr lang="en-US" dirty="0"/>
              <a:t>("/</a:t>
            </a:r>
            <a:r>
              <a:rPr lang="en-US" dirty="0" err="1"/>
              <a:t>tmp</a:t>
            </a:r>
            <a:r>
              <a:rPr lang="en-US" dirty="0"/>
              <a:t>/</a:t>
            </a:r>
            <a:r>
              <a:rPr lang="en-US" dirty="0" err="1"/>
              <a:t>test",function</a:t>
            </a:r>
            <a:r>
              <a:rPr lang="en-US" dirty="0"/>
              <a:t>(err) {</a:t>
            </a:r>
          </a:p>
          <a:p>
            <a:r>
              <a:rPr lang="en-US" dirty="0"/>
              <a:t>   if (err) {</a:t>
            </a:r>
          </a:p>
          <a:p>
            <a:r>
              <a:rPr lang="en-US" dirty="0"/>
              <a:t>      return </a:t>
            </a:r>
            <a:r>
              <a:rPr lang="en-US" dirty="0" err="1"/>
              <a:t>console.error</a:t>
            </a:r>
            <a:r>
              <a:rPr lang="en-US" dirty="0"/>
              <a:t>(err);</a:t>
            </a:r>
          </a:p>
          <a:p>
            <a:r>
              <a:rPr lang="en-US" dirty="0"/>
              <a:t>   }</a:t>
            </a:r>
          </a:p>
          <a:p>
            <a:r>
              <a:rPr lang="en-US" dirty="0"/>
              <a:t>   console.log("Going to read directory /</a:t>
            </a:r>
            <a:r>
              <a:rPr lang="en-US" dirty="0" err="1"/>
              <a:t>tmp</a:t>
            </a:r>
            <a:r>
              <a:rPr lang="en-US" dirty="0"/>
              <a:t>");</a:t>
            </a:r>
          </a:p>
          <a:p>
            <a:r>
              <a:rPr lang="en-US" dirty="0"/>
              <a:t>   </a:t>
            </a:r>
          </a:p>
          <a:p>
            <a:r>
              <a:rPr lang="en-US" dirty="0"/>
              <a:t>   </a:t>
            </a:r>
            <a:r>
              <a:rPr lang="en-US" dirty="0" err="1"/>
              <a:t>fs.readdir</a:t>
            </a:r>
            <a:r>
              <a:rPr lang="en-US" dirty="0"/>
              <a:t>("/</a:t>
            </a:r>
            <a:r>
              <a:rPr lang="en-US" dirty="0" err="1"/>
              <a:t>tmp</a:t>
            </a:r>
            <a:r>
              <a:rPr lang="en-US" dirty="0"/>
              <a:t>/",function(err, files) {</a:t>
            </a:r>
          </a:p>
          <a:p>
            <a:r>
              <a:rPr lang="en-US" dirty="0"/>
              <a:t>      if (err) {</a:t>
            </a:r>
          </a:p>
          <a:p>
            <a:r>
              <a:rPr lang="en-US" dirty="0"/>
              <a:t>         return </a:t>
            </a:r>
            <a:r>
              <a:rPr lang="en-US" dirty="0" err="1"/>
              <a:t>console.error</a:t>
            </a:r>
            <a:r>
              <a:rPr lang="en-US" dirty="0"/>
              <a:t>(err);</a:t>
            </a:r>
          </a:p>
          <a:p>
            <a:r>
              <a:rPr lang="en-US" dirty="0"/>
              <a:t>      }</a:t>
            </a:r>
          </a:p>
          <a:p>
            <a:r>
              <a:rPr lang="en-US" dirty="0"/>
              <a:t>      </a:t>
            </a:r>
            <a:r>
              <a:rPr lang="en-US" dirty="0" err="1"/>
              <a:t>files.forEach</a:t>
            </a:r>
            <a:r>
              <a:rPr lang="en-US" dirty="0"/>
              <a:t>( function (file) {</a:t>
            </a:r>
          </a:p>
          <a:p>
            <a:r>
              <a:rPr lang="en-US" dirty="0"/>
              <a:t>         console.log( file );</a:t>
            </a:r>
          </a:p>
          <a:p>
            <a:r>
              <a:rPr lang="en-US" dirty="0"/>
              <a:t>      });</a:t>
            </a:r>
          </a:p>
          <a:p>
            <a:r>
              <a:rPr lang="en-US" dirty="0"/>
              <a:t>   });</a:t>
            </a:r>
          </a:p>
          <a:p>
            <a:r>
              <a:rPr lang="en-US" dirty="0"/>
              <a:t>});</a:t>
            </a:r>
          </a:p>
        </p:txBody>
      </p:sp>
    </p:spTree>
    <p:extLst>
      <p:ext uri="{BB962C8B-B14F-4D97-AF65-F5344CB8AC3E}">
        <p14:creationId xmlns:p14="http://schemas.microsoft.com/office/powerpoint/2010/main" val="25189665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Error Handling</a:t>
            </a:r>
            <a:br>
              <a:rPr lang="en-US" b="1" dirty="0"/>
            </a:br>
            <a:endParaRPr lang="en-US" dirty="0"/>
          </a:p>
        </p:txBody>
      </p:sp>
      <p:sp>
        <p:nvSpPr>
          <p:cNvPr id="3" name="Content Placeholder 2"/>
          <p:cNvSpPr>
            <a:spLocks noGrp="1"/>
          </p:cNvSpPr>
          <p:nvPr>
            <p:ph idx="1"/>
          </p:nvPr>
        </p:nvSpPr>
        <p:spPr>
          <a:xfrm>
            <a:off x="2589212" y="2133599"/>
            <a:ext cx="9117684" cy="4524777"/>
          </a:xfrm>
        </p:spPr>
        <p:txBody>
          <a:bodyPr>
            <a:normAutofit/>
          </a:bodyPr>
          <a:lstStyle/>
          <a:p>
            <a:r>
              <a:rPr lang="en-US" dirty="0"/>
              <a:t>When </a:t>
            </a:r>
            <a:r>
              <a:rPr lang="en-US" dirty="0" smtClean="0"/>
              <a:t>writing/reading </a:t>
            </a:r>
            <a:r>
              <a:rPr lang="en-US" dirty="0"/>
              <a:t>to files, many different errors can occur during input/output</a:t>
            </a:r>
            <a:r>
              <a:rPr lang="en-US" dirty="0" smtClean="0"/>
              <a:t>.</a:t>
            </a:r>
          </a:p>
          <a:p>
            <a:r>
              <a:rPr lang="en-US" dirty="0" smtClean="0"/>
              <a:t> </a:t>
            </a:r>
            <a:r>
              <a:rPr lang="en-US" dirty="0"/>
              <a:t>One simple thing to do is to throw the errors as Node.js exceptions. This crashes the program, and is therefore not recommended except in cases where you have little other recourse.</a:t>
            </a:r>
          </a:p>
          <a:p>
            <a:r>
              <a:rPr lang="en-US" dirty="0" smtClean="0"/>
              <a:t>When </a:t>
            </a:r>
            <a:r>
              <a:rPr lang="en-US" dirty="0"/>
              <a:t>you are dealing with operational errors, such as specifying a path that is inaccessible, then there are two approaches to take</a:t>
            </a:r>
            <a:r>
              <a:rPr lang="en-US" dirty="0" smtClean="0"/>
              <a:t>.</a:t>
            </a:r>
          </a:p>
          <a:p>
            <a:r>
              <a:rPr lang="en-US" dirty="0" smtClean="0"/>
              <a:t> </a:t>
            </a:r>
            <a:r>
              <a:rPr lang="en-US" dirty="0"/>
              <a:t>One is to call a callback function with the error. In the callback, you then include some logic of handling the error, such as logging it.</a:t>
            </a:r>
          </a:p>
          <a:p>
            <a:r>
              <a:rPr lang="en-US" dirty="0" smtClean="0"/>
              <a:t>Alternatively</a:t>
            </a:r>
            <a:r>
              <a:rPr lang="en-US" dirty="0"/>
              <a:t>, you can include try/catch blocks around the code calling the section of the program where errors can occur.</a:t>
            </a:r>
          </a:p>
        </p:txBody>
      </p:sp>
    </p:spTree>
    <p:extLst>
      <p:ext uri="{BB962C8B-B14F-4D97-AF65-F5344CB8AC3E}">
        <p14:creationId xmlns:p14="http://schemas.microsoft.com/office/powerpoint/2010/main" val="413284934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method of </a:t>
            </a:r>
            <a:r>
              <a:rPr lang="en-US" dirty="0" err="1"/>
              <a:t>fs</a:t>
            </a:r>
            <a:r>
              <a:rPr lang="en-US" dirty="0"/>
              <a:t> module</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19489449"/>
              </p:ext>
            </p:extLst>
          </p:nvPr>
        </p:nvGraphicFramePr>
        <p:xfrm>
          <a:off x="2589213" y="2133600"/>
          <a:ext cx="8915400" cy="3947160"/>
        </p:xfrm>
        <a:graphic>
          <a:graphicData uri="http://schemas.openxmlformats.org/drawingml/2006/table">
            <a:tbl>
              <a:tblPr firstRow="1" bandRow="1">
                <a:tableStyleId>{5C22544A-7EE6-4342-B048-85BDC9FD1C3A}</a:tableStyleId>
              </a:tblPr>
              <a:tblGrid>
                <a:gridCol w="4457700"/>
                <a:gridCol w="4457700"/>
              </a:tblGrid>
              <a:tr h="370840">
                <a:tc>
                  <a:txBody>
                    <a:bodyPr/>
                    <a:lstStyle/>
                    <a:p>
                      <a:pPr algn="l" fontAlgn="b"/>
                      <a:r>
                        <a:rPr lang="en-US" b="0" dirty="0">
                          <a:solidFill>
                            <a:srgbClr val="FFFFFF"/>
                          </a:solidFill>
                          <a:effectLst/>
                        </a:rPr>
                        <a:t>Method</a:t>
                      </a:r>
                    </a:p>
                  </a:txBody>
                  <a:tcPr anchor="b"/>
                </a:tc>
                <a:tc>
                  <a:txBody>
                    <a:bodyPr/>
                    <a:lstStyle/>
                    <a:p>
                      <a:pPr algn="l" fontAlgn="b"/>
                      <a:r>
                        <a:rPr lang="en-US" b="0">
                          <a:solidFill>
                            <a:srgbClr val="FFFFFF"/>
                          </a:solidFill>
                          <a:effectLst/>
                        </a:rPr>
                        <a:t>Description</a:t>
                      </a:r>
                    </a:p>
                  </a:txBody>
                  <a:tcPr anchor="b"/>
                </a:tc>
              </a:tr>
              <a:tr h="370840">
                <a:tc>
                  <a:txBody>
                    <a:bodyPr/>
                    <a:lstStyle/>
                    <a:p>
                      <a:pPr fontAlgn="t"/>
                      <a:r>
                        <a:rPr lang="en-US">
                          <a:solidFill>
                            <a:srgbClr val="414141"/>
                          </a:solidFill>
                          <a:effectLst/>
                        </a:rPr>
                        <a:t>fs.readFile(fileName [,options], callback)</a:t>
                      </a:r>
                    </a:p>
                  </a:txBody>
                  <a:tcPr/>
                </a:tc>
                <a:tc>
                  <a:txBody>
                    <a:bodyPr/>
                    <a:lstStyle/>
                    <a:p>
                      <a:pPr fontAlgn="t"/>
                      <a:r>
                        <a:rPr lang="en-US">
                          <a:solidFill>
                            <a:srgbClr val="414141"/>
                          </a:solidFill>
                          <a:effectLst/>
                        </a:rPr>
                        <a:t>Reads existing file.</a:t>
                      </a:r>
                    </a:p>
                  </a:txBody>
                  <a:tcPr/>
                </a:tc>
              </a:tr>
              <a:tr h="370840">
                <a:tc>
                  <a:txBody>
                    <a:bodyPr/>
                    <a:lstStyle/>
                    <a:p>
                      <a:pPr fontAlgn="t"/>
                      <a:r>
                        <a:rPr lang="en-US">
                          <a:solidFill>
                            <a:srgbClr val="414141"/>
                          </a:solidFill>
                          <a:effectLst/>
                        </a:rPr>
                        <a:t>fs.writeFile(filename, data[, options], callback)</a:t>
                      </a:r>
                    </a:p>
                  </a:txBody>
                  <a:tcPr/>
                </a:tc>
                <a:tc>
                  <a:txBody>
                    <a:bodyPr/>
                    <a:lstStyle/>
                    <a:p>
                      <a:pPr fontAlgn="t"/>
                      <a:r>
                        <a:rPr lang="en-US">
                          <a:solidFill>
                            <a:srgbClr val="414141"/>
                          </a:solidFill>
                          <a:effectLst/>
                        </a:rPr>
                        <a:t>Writes to the file. If file exists then overwrite the content otherwise creates new file.</a:t>
                      </a:r>
                    </a:p>
                  </a:txBody>
                  <a:tcPr/>
                </a:tc>
              </a:tr>
              <a:tr h="370840">
                <a:tc>
                  <a:txBody>
                    <a:bodyPr/>
                    <a:lstStyle/>
                    <a:p>
                      <a:pPr fontAlgn="t"/>
                      <a:r>
                        <a:rPr lang="en-US">
                          <a:solidFill>
                            <a:srgbClr val="414141"/>
                          </a:solidFill>
                          <a:effectLst/>
                        </a:rPr>
                        <a:t>fs.open(path, flags[, mode], callback)</a:t>
                      </a:r>
                    </a:p>
                  </a:txBody>
                  <a:tcPr/>
                </a:tc>
                <a:tc>
                  <a:txBody>
                    <a:bodyPr/>
                    <a:lstStyle/>
                    <a:p>
                      <a:pPr fontAlgn="t"/>
                      <a:r>
                        <a:rPr lang="en-US">
                          <a:solidFill>
                            <a:srgbClr val="414141"/>
                          </a:solidFill>
                          <a:effectLst/>
                        </a:rPr>
                        <a:t>Opens file for reading or writing.</a:t>
                      </a:r>
                    </a:p>
                  </a:txBody>
                  <a:tcPr/>
                </a:tc>
              </a:tr>
              <a:tr h="370840">
                <a:tc>
                  <a:txBody>
                    <a:bodyPr/>
                    <a:lstStyle/>
                    <a:p>
                      <a:pPr fontAlgn="t"/>
                      <a:r>
                        <a:rPr lang="en-US">
                          <a:solidFill>
                            <a:srgbClr val="414141"/>
                          </a:solidFill>
                          <a:effectLst/>
                        </a:rPr>
                        <a:t>fs.rename(oldPath, newPath, callback)</a:t>
                      </a:r>
                    </a:p>
                  </a:txBody>
                  <a:tcPr/>
                </a:tc>
                <a:tc>
                  <a:txBody>
                    <a:bodyPr/>
                    <a:lstStyle/>
                    <a:p>
                      <a:pPr fontAlgn="t"/>
                      <a:r>
                        <a:rPr lang="en-US">
                          <a:solidFill>
                            <a:srgbClr val="414141"/>
                          </a:solidFill>
                          <a:effectLst/>
                        </a:rPr>
                        <a:t>Renames an existing file.</a:t>
                      </a:r>
                    </a:p>
                  </a:txBody>
                  <a:tcPr/>
                </a:tc>
              </a:tr>
              <a:tr h="370840">
                <a:tc>
                  <a:txBody>
                    <a:bodyPr/>
                    <a:lstStyle/>
                    <a:p>
                      <a:pPr fontAlgn="t"/>
                      <a:r>
                        <a:rPr lang="en-US">
                          <a:solidFill>
                            <a:srgbClr val="414141"/>
                          </a:solidFill>
                          <a:effectLst/>
                        </a:rPr>
                        <a:t>fs.chown(path, uid, gid, callback)</a:t>
                      </a:r>
                    </a:p>
                  </a:txBody>
                  <a:tcPr/>
                </a:tc>
                <a:tc>
                  <a:txBody>
                    <a:bodyPr/>
                    <a:lstStyle/>
                    <a:p>
                      <a:pPr fontAlgn="t"/>
                      <a:r>
                        <a:rPr lang="en-US">
                          <a:solidFill>
                            <a:srgbClr val="414141"/>
                          </a:solidFill>
                          <a:effectLst/>
                        </a:rPr>
                        <a:t>Asynchronous chown.</a:t>
                      </a:r>
                    </a:p>
                  </a:txBody>
                  <a:tcPr/>
                </a:tc>
              </a:tr>
              <a:tr h="370840">
                <a:tc>
                  <a:txBody>
                    <a:bodyPr/>
                    <a:lstStyle/>
                    <a:p>
                      <a:pPr fontAlgn="t"/>
                      <a:r>
                        <a:rPr lang="en-US">
                          <a:solidFill>
                            <a:srgbClr val="414141"/>
                          </a:solidFill>
                          <a:effectLst/>
                        </a:rPr>
                        <a:t>fs.stat(path, callback)</a:t>
                      </a:r>
                    </a:p>
                  </a:txBody>
                  <a:tcPr/>
                </a:tc>
                <a:tc>
                  <a:txBody>
                    <a:bodyPr/>
                    <a:lstStyle/>
                    <a:p>
                      <a:pPr fontAlgn="t"/>
                      <a:r>
                        <a:rPr lang="en-US" dirty="0">
                          <a:solidFill>
                            <a:srgbClr val="414141"/>
                          </a:solidFill>
                          <a:effectLst/>
                        </a:rPr>
                        <a:t>Returns </a:t>
                      </a:r>
                      <a:r>
                        <a:rPr lang="en-US" dirty="0" err="1">
                          <a:solidFill>
                            <a:srgbClr val="414141"/>
                          </a:solidFill>
                          <a:effectLst/>
                        </a:rPr>
                        <a:t>fs.stat</a:t>
                      </a:r>
                      <a:r>
                        <a:rPr lang="en-US" dirty="0">
                          <a:solidFill>
                            <a:srgbClr val="414141"/>
                          </a:solidFill>
                          <a:effectLst/>
                        </a:rPr>
                        <a:t> object which includes important file statistics.</a:t>
                      </a:r>
                    </a:p>
                  </a:txBody>
                  <a:tcPr/>
                </a:tc>
              </a:tr>
            </a:tbl>
          </a:graphicData>
        </a:graphic>
      </p:graphicFrame>
    </p:spTree>
    <p:extLst>
      <p:ext uri="{BB962C8B-B14F-4D97-AF65-F5344CB8AC3E}">
        <p14:creationId xmlns:p14="http://schemas.microsoft.com/office/powerpoint/2010/main" val="17238560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method of </a:t>
            </a:r>
            <a:r>
              <a:rPr lang="en-US" dirty="0" err="1"/>
              <a:t>fs</a:t>
            </a:r>
            <a:r>
              <a:rPr lang="en-US" dirty="0"/>
              <a:t> module</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63387268"/>
              </p:ext>
            </p:extLst>
          </p:nvPr>
        </p:nvGraphicFramePr>
        <p:xfrm>
          <a:off x="2074059" y="1438141"/>
          <a:ext cx="8915400" cy="5323840"/>
        </p:xfrm>
        <a:graphic>
          <a:graphicData uri="http://schemas.openxmlformats.org/drawingml/2006/table">
            <a:tbl>
              <a:tblPr firstRow="1" bandRow="1">
                <a:tableStyleId>{5C22544A-7EE6-4342-B048-85BDC9FD1C3A}</a:tableStyleId>
              </a:tblPr>
              <a:tblGrid>
                <a:gridCol w="4457700"/>
                <a:gridCol w="4457700"/>
              </a:tblGrid>
              <a:tr h="370840">
                <a:tc>
                  <a:txBody>
                    <a:bodyPr/>
                    <a:lstStyle/>
                    <a:p>
                      <a:pPr algn="l" fontAlgn="b"/>
                      <a:r>
                        <a:rPr lang="en-US" b="0" dirty="0">
                          <a:solidFill>
                            <a:srgbClr val="FFFFFF"/>
                          </a:solidFill>
                          <a:effectLst/>
                        </a:rPr>
                        <a:t>Method</a:t>
                      </a:r>
                    </a:p>
                  </a:txBody>
                  <a:tcPr anchor="b"/>
                </a:tc>
                <a:tc>
                  <a:txBody>
                    <a:bodyPr/>
                    <a:lstStyle/>
                    <a:p>
                      <a:pPr algn="l" fontAlgn="b"/>
                      <a:r>
                        <a:rPr lang="en-US" b="0">
                          <a:solidFill>
                            <a:srgbClr val="FFFFFF"/>
                          </a:solidFill>
                          <a:effectLst/>
                        </a:rPr>
                        <a:t>Description</a:t>
                      </a:r>
                    </a:p>
                  </a:txBody>
                  <a:tcPr anchor="b"/>
                </a:tc>
              </a:tr>
              <a:tr h="370840">
                <a:tc>
                  <a:txBody>
                    <a:bodyPr/>
                    <a:lstStyle/>
                    <a:p>
                      <a:pPr fontAlgn="t"/>
                      <a:r>
                        <a:rPr lang="en-US" dirty="0" err="1">
                          <a:solidFill>
                            <a:srgbClr val="414141"/>
                          </a:solidFill>
                          <a:effectLst/>
                        </a:rPr>
                        <a:t>fs.link</a:t>
                      </a:r>
                      <a:r>
                        <a:rPr lang="en-US" dirty="0">
                          <a:solidFill>
                            <a:srgbClr val="414141"/>
                          </a:solidFill>
                          <a:effectLst/>
                        </a:rPr>
                        <a:t>(</a:t>
                      </a:r>
                      <a:r>
                        <a:rPr lang="en-US" dirty="0" err="1">
                          <a:solidFill>
                            <a:srgbClr val="414141"/>
                          </a:solidFill>
                          <a:effectLst/>
                        </a:rPr>
                        <a:t>srcpath</a:t>
                      </a:r>
                      <a:r>
                        <a:rPr lang="en-US" dirty="0">
                          <a:solidFill>
                            <a:srgbClr val="414141"/>
                          </a:solidFill>
                          <a:effectLst/>
                        </a:rPr>
                        <a:t>, </a:t>
                      </a:r>
                      <a:r>
                        <a:rPr lang="en-US" dirty="0" err="1">
                          <a:solidFill>
                            <a:srgbClr val="414141"/>
                          </a:solidFill>
                          <a:effectLst/>
                        </a:rPr>
                        <a:t>dstpath</a:t>
                      </a:r>
                      <a:r>
                        <a:rPr lang="en-US" dirty="0">
                          <a:solidFill>
                            <a:srgbClr val="414141"/>
                          </a:solidFill>
                          <a:effectLst/>
                        </a:rPr>
                        <a:t>, callback)</a:t>
                      </a:r>
                    </a:p>
                  </a:txBody>
                  <a:tcPr/>
                </a:tc>
                <a:tc>
                  <a:txBody>
                    <a:bodyPr/>
                    <a:lstStyle/>
                    <a:p>
                      <a:pPr fontAlgn="t"/>
                      <a:r>
                        <a:rPr lang="en-US">
                          <a:solidFill>
                            <a:srgbClr val="414141"/>
                          </a:solidFill>
                          <a:effectLst/>
                        </a:rPr>
                        <a:t>Links file asynchronously.</a:t>
                      </a:r>
                    </a:p>
                  </a:txBody>
                  <a:tcPr/>
                </a:tc>
              </a:tr>
              <a:tr h="370840">
                <a:tc>
                  <a:txBody>
                    <a:bodyPr/>
                    <a:lstStyle/>
                    <a:p>
                      <a:pPr fontAlgn="t"/>
                      <a:r>
                        <a:rPr lang="en-US">
                          <a:solidFill>
                            <a:srgbClr val="414141"/>
                          </a:solidFill>
                          <a:effectLst/>
                        </a:rPr>
                        <a:t>fs.symlink(destination, path[, type], callback)</a:t>
                      </a:r>
                    </a:p>
                  </a:txBody>
                  <a:tcPr/>
                </a:tc>
                <a:tc>
                  <a:txBody>
                    <a:bodyPr/>
                    <a:lstStyle/>
                    <a:p>
                      <a:pPr fontAlgn="t"/>
                      <a:r>
                        <a:rPr lang="en-US">
                          <a:solidFill>
                            <a:srgbClr val="414141"/>
                          </a:solidFill>
                          <a:effectLst/>
                        </a:rPr>
                        <a:t>Symlink asynchronously.</a:t>
                      </a:r>
                    </a:p>
                  </a:txBody>
                  <a:tcPr/>
                </a:tc>
              </a:tr>
              <a:tr h="370840">
                <a:tc>
                  <a:txBody>
                    <a:bodyPr/>
                    <a:lstStyle/>
                    <a:p>
                      <a:pPr fontAlgn="t"/>
                      <a:r>
                        <a:rPr lang="en-US">
                          <a:solidFill>
                            <a:srgbClr val="414141"/>
                          </a:solidFill>
                          <a:effectLst/>
                        </a:rPr>
                        <a:t>fs.rmdir(path, callback)</a:t>
                      </a:r>
                    </a:p>
                  </a:txBody>
                  <a:tcPr/>
                </a:tc>
                <a:tc>
                  <a:txBody>
                    <a:bodyPr/>
                    <a:lstStyle/>
                    <a:p>
                      <a:pPr fontAlgn="t"/>
                      <a:r>
                        <a:rPr lang="en-US">
                          <a:solidFill>
                            <a:srgbClr val="414141"/>
                          </a:solidFill>
                          <a:effectLst/>
                        </a:rPr>
                        <a:t>Renames an existing directory.</a:t>
                      </a:r>
                    </a:p>
                  </a:txBody>
                  <a:tcPr/>
                </a:tc>
              </a:tr>
              <a:tr h="370840">
                <a:tc>
                  <a:txBody>
                    <a:bodyPr/>
                    <a:lstStyle/>
                    <a:p>
                      <a:pPr fontAlgn="t"/>
                      <a:r>
                        <a:rPr lang="en-US">
                          <a:solidFill>
                            <a:srgbClr val="414141"/>
                          </a:solidFill>
                          <a:effectLst/>
                        </a:rPr>
                        <a:t>fs.mkdir(path[, mode], callback)</a:t>
                      </a:r>
                    </a:p>
                  </a:txBody>
                  <a:tcPr/>
                </a:tc>
                <a:tc>
                  <a:txBody>
                    <a:bodyPr/>
                    <a:lstStyle/>
                    <a:p>
                      <a:pPr fontAlgn="t"/>
                      <a:r>
                        <a:rPr lang="en-US">
                          <a:solidFill>
                            <a:srgbClr val="414141"/>
                          </a:solidFill>
                          <a:effectLst/>
                        </a:rPr>
                        <a:t>Creates a new directory.</a:t>
                      </a:r>
                    </a:p>
                  </a:txBody>
                  <a:tcPr/>
                </a:tc>
              </a:tr>
              <a:tr h="370840">
                <a:tc>
                  <a:txBody>
                    <a:bodyPr/>
                    <a:lstStyle/>
                    <a:p>
                      <a:pPr fontAlgn="t"/>
                      <a:r>
                        <a:rPr lang="en-US" dirty="0" err="1">
                          <a:solidFill>
                            <a:srgbClr val="414141"/>
                          </a:solidFill>
                          <a:effectLst/>
                        </a:rPr>
                        <a:t>fs.readdir</a:t>
                      </a:r>
                      <a:r>
                        <a:rPr lang="en-US" dirty="0">
                          <a:solidFill>
                            <a:srgbClr val="414141"/>
                          </a:solidFill>
                          <a:effectLst/>
                        </a:rPr>
                        <a:t>(path, callback)</a:t>
                      </a:r>
                    </a:p>
                  </a:txBody>
                  <a:tcPr/>
                </a:tc>
                <a:tc>
                  <a:txBody>
                    <a:bodyPr/>
                    <a:lstStyle/>
                    <a:p>
                      <a:pPr fontAlgn="t"/>
                      <a:r>
                        <a:rPr lang="en-US">
                          <a:solidFill>
                            <a:srgbClr val="414141"/>
                          </a:solidFill>
                          <a:effectLst/>
                        </a:rPr>
                        <a:t>Reads the content of the specified directory.</a:t>
                      </a:r>
                    </a:p>
                  </a:txBody>
                  <a:tcPr/>
                </a:tc>
              </a:tr>
              <a:tr h="370840">
                <a:tc>
                  <a:txBody>
                    <a:bodyPr/>
                    <a:lstStyle/>
                    <a:p>
                      <a:pPr fontAlgn="t"/>
                      <a:r>
                        <a:rPr lang="en-US">
                          <a:solidFill>
                            <a:srgbClr val="414141"/>
                          </a:solidFill>
                          <a:effectLst/>
                        </a:rPr>
                        <a:t>fs.utimes(path, atime, mtime, callback)</a:t>
                      </a:r>
                    </a:p>
                  </a:txBody>
                  <a:tcPr/>
                </a:tc>
                <a:tc>
                  <a:txBody>
                    <a:bodyPr/>
                    <a:lstStyle/>
                    <a:p>
                      <a:pPr fontAlgn="t"/>
                      <a:r>
                        <a:rPr lang="en-US">
                          <a:solidFill>
                            <a:srgbClr val="414141"/>
                          </a:solidFill>
                          <a:effectLst/>
                        </a:rPr>
                        <a:t>Changes the timestamp of the file.</a:t>
                      </a:r>
                    </a:p>
                  </a:txBody>
                  <a:tcPr/>
                </a:tc>
              </a:tr>
              <a:tr h="370840">
                <a:tc>
                  <a:txBody>
                    <a:bodyPr/>
                    <a:lstStyle/>
                    <a:p>
                      <a:pPr fontAlgn="t"/>
                      <a:r>
                        <a:rPr lang="en-US">
                          <a:solidFill>
                            <a:srgbClr val="414141"/>
                          </a:solidFill>
                          <a:effectLst/>
                        </a:rPr>
                        <a:t>fs.exists(path, callback)</a:t>
                      </a:r>
                    </a:p>
                  </a:txBody>
                  <a:tcPr/>
                </a:tc>
                <a:tc>
                  <a:txBody>
                    <a:bodyPr/>
                    <a:lstStyle/>
                    <a:p>
                      <a:pPr fontAlgn="t"/>
                      <a:r>
                        <a:rPr lang="en-US">
                          <a:solidFill>
                            <a:srgbClr val="414141"/>
                          </a:solidFill>
                          <a:effectLst/>
                        </a:rPr>
                        <a:t>Determines whether the specified file exists or not.</a:t>
                      </a:r>
                    </a:p>
                  </a:txBody>
                  <a:tcPr/>
                </a:tc>
              </a:tr>
              <a:tr h="370840">
                <a:tc>
                  <a:txBody>
                    <a:bodyPr/>
                    <a:lstStyle/>
                    <a:p>
                      <a:pPr fontAlgn="t"/>
                      <a:r>
                        <a:rPr lang="en-US">
                          <a:solidFill>
                            <a:srgbClr val="414141"/>
                          </a:solidFill>
                          <a:effectLst/>
                        </a:rPr>
                        <a:t>fs.access(path[, mode], callback)</a:t>
                      </a:r>
                    </a:p>
                  </a:txBody>
                  <a:tcPr/>
                </a:tc>
                <a:tc>
                  <a:txBody>
                    <a:bodyPr/>
                    <a:lstStyle/>
                    <a:p>
                      <a:pPr fontAlgn="t"/>
                      <a:r>
                        <a:rPr lang="en-US">
                          <a:solidFill>
                            <a:srgbClr val="414141"/>
                          </a:solidFill>
                          <a:effectLst/>
                        </a:rPr>
                        <a:t>Tests a user's permissions for the specified file.</a:t>
                      </a:r>
                    </a:p>
                  </a:txBody>
                  <a:tcPr/>
                </a:tc>
              </a:tr>
              <a:tr h="370840">
                <a:tc>
                  <a:txBody>
                    <a:bodyPr/>
                    <a:lstStyle/>
                    <a:p>
                      <a:pPr fontAlgn="t"/>
                      <a:r>
                        <a:rPr lang="en-US">
                          <a:solidFill>
                            <a:srgbClr val="414141"/>
                          </a:solidFill>
                          <a:effectLst/>
                        </a:rPr>
                        <a:t>fs.appendFile(file, data[, options], callback)</a:t>
                      </a:r>
                    </a:p>
                  </a:txBody>
                  <a:tcPr/>
                </a:tc>
                <a:tc>
                  <a:txBody>
                    <a:bodyPr/>
                    <a:lstStyle/>
                    <a:p>
                      <a:pPr fontAlgn="t"/>
                      <a:r>
                        <a:rPr lang="en-US" dirty="0">
                          <a:solidFill>
                            <a:srgbClr val="414141"/>
                          </a:solidFill>
                          <a:effectLst/>
                        </a:rPr>
                        <a:t>Appends new content to the existing file.</a:t>
                      </a:r>
                    </a:p>
                  </a:txBody>
                  <a:tcPr/>
                </a:tc>
              </a:tr>
            </a:tbl>
          </a:graphicData>
        </a:graphic>
      </p:graphicFrame>
    </p:spTree>
    <p:extLst>
      <p:ext uri="{BB962C8B-B14F-4D97-AF65-F5344CB8AC3E}">
        <p14:creationId xmlns:p14="http://schemas.microsoft.com/office/powerpoint/2010/main" val="33010409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7999" y="197346"/>
            <a:ext cx="8761927" cy="6463308"/>
          </a:xfrm>
          <a:prstGeom prst="rect">
            <a:avLst/>
          </a:prstGeom>
        </p:spPr>
        <p:txBody>
          <a:bodyPr wrap="square">
            <a:spAutoFit/>
          </a:bodyPr>
          <a:lstStyle/>
          <a:p>
            <a:r>
              <a:rPr lang="en-US" dirty="0" err="1"/>
              <a:t>var</a:t>
            </a:r>
            <a:r>
              <a:rPr lang="en-US" dirty="0"/>
              <a:t> </a:t>
            </a:r>
            <a:r>
              <a:rPr lang="en-US" dirty="0" err="1"/>
              <a:t>fs</a:t>
            </a:r>
            <a:r>
              <a:rPr lang="en-US" dirty="0"/>
              <a:t> = require("</a:t>
            </a:r>
            <a:r>
              <a:rPr lang="en-US" dirty="0" err="1"/>
              <a:t>fs</a:t>
            </a:r>
            <a:r>
              <a:rPr lang="en-US" dirty="0"/>
              <a:t>");</a:t>
            </a:r>
          </a:p>
          <a:p>
            <a:r>
              <a:rPr lang="en-US" dirty="0" err="1"/>
              <a:t>var</a:t>
            </a:r>
            <a:r>
              <a:rPr lang="en-US" dirty="0"/>
              <a:t> </a:t>
            </a:r>
            <a:r>
              <a:rPr lang="en-US" dirty="0" err="1"/>
              <a:t>buf</a:t>
            </a:r>
            <a:r>
              <a:rPr lang="en-US" dirty="0"/>
              <a:t> = new Buffer(1024);</a:t>
            </a:r>
          </a:p>
          <a:p>
            <a:endParaRPr lang="en-US" dirty="0"/>
          </a:p>
          <a:p>
            <a:r>
              <a:rPr lang="en-US" dirty="0"/>
              <a:t>console.log("Going to open an existing file");</a:t>
            </a:r>
          </a:p>
          <a:p>
            <a:r>
              <a:rPr lang="en-US" dirty="0" err="1"/>
              <a:t>fs.open</a:t>
            </a:r>
            <a:r>
              <a:rPr lang="en-US" dirty="0"/>
              <a:t>('input.txt', 'r+', function(err, </a:t>
            </a:r>
            <a:r>
              <a:rPr lang="en-US" dirty="0" err="1"/>
              <a:t>fd</a:t>
            </a:r>
            <a:r>
              <a:rPr lang="en-US" dirty="0"/>
              <a:t>) {</a:t>
            </a:r>
          </a:p>
          <a:p>
            <a:r>
              <a:rPr lang="en-US" dirty="0"/>
              <a:t>   if (err) {</a:t>
            </a:r>
          </a:p>
          <a:p>
            <a:r>
              <a:rPr lang="en-US" dirty="0"/>
              <a:t>      return </a:t>
            </a:r>
            <a:r>
              <a:rPr lang="en-US" dirty="0" err="1"/>
              <a:t>console.error</a:t>
            </a:r>
            <a:r>
              <a:rPr lang="en-US" dirty="0"/>
              <a:t>(err);</a:t>
            </a:r>
          </a:p>
          <a:p>
            <a:r>
              <a:rPr lang="en-US" dirty="0"/>
              <a:t>   }</a:t>
            </a:r>
          </a:p>
          <a:p>
            <a:r>
              <a:rPr lang="en-US" dirty="0"/>
              <a:t>   console.log("File opened successfully!");</a:t>
            </a:r>
          </a:p>
          <a:p>
            <a:r>
              <a:rPr lang="en-US" dirty="0"/>
              <a:t>   console.log("Going to read the file");</a:t>
            </a:r>
          </a:p>
          <a:p>
            <a:r>
              <a:rPr lang="en-US" dirty="0"/>
              <a:t>   </a:t>
            </a:r>
          </a:p>
          <a:p>
            <a:r>
              <a:rPr lang="en-US" dirty="0"/>
              <a:t>   </a:t>
            </a:r>
            <a:r>
              <a:rPr lang="en-US" dirty="0" err="1"/>
              <a:t>fs.read</a:t>
            </a:r>
            <a:r>
              <a:rPr lang="en-US" dirty="0"/>
              <a:t>(</a:t>
            </a:r>
            <a:r>
              <a:rPr lang="en-US" dirty="0" err="1"/>
              <a:t>fd</a:t>
            </a:r>
            <a:r>
              <a:rPr lang="en-US" dirty="0"/>
              <a:t>, </a:t>
            </a:r>
            <a:r>
              <a:rPr lang="en-US" dirty="0" err="1"/>
              <a:t>buf</a:t>
            </a:r>
            <a:r>
              <a:rPr lang="en-US" dirty="0"/>
              <a:t>, 0, </a:t>
            </a:r>
            <a:r>
              <a:rPr lang="en-US" dirty="0" err="1"/>
              <a:t>buf.length</a:t>
            </a:r>
            <a:r>
              <a:rPr lang="en-US" dirty="0"/>
              <a:t>, 0, function(err, bytes){</a:t>
            </a:r>
          </a:p>
          <a:p>
            <a:r>
              <a:rPr lang="en-US" dirty="0"/>
              <a:t>      if (err){</a:t>
            </a:r>
          </a:p>
          <a:p>
            <a:r>
              <a:rPr lang="en-US" dirty="0"/>
              <a:t>         console.log(err);</a:t>
            </a:r>
          </a:p>
          <a:p>
            <a:r>
              <a:rPr lang="en-US" dirty="0"/>
              <a:t>      }</a:t>
            </a:r>
          </a:p>
          <a:p>
            <a:r>
              <a:rPr lang="en-US" dirty="0"/>
              <a:t>      console.log(bytes + " bytes read");</a:t>
            </a:r>
          </a:p>
          <a:p>
            <a:r>
              <a:rPr lang="en-US" dirty="0"/>
              <a:t>      </a:t>
            </a:r>
          </a:p>
          <a:p>
            <a:r>
              <a:rPr lang="en-US" dirty="0"/>
              <a:t>      // Print only read bytes to avoid junk.</a:t>
            </a:r>
          </a:p>
          <a:p>
            <a:r>
              <a:rPr lang="en-US" dirty="0"/>
              <a:t>      if(bytes &gt; 0){</a:t>
            </a:r>
          </a:p>
          <a:p>
            <a:r>
              <a:rPr lang="en-US" dirty="0"/>
              <a:t>         console.log(</a:t>
            </a:r>
            <a:r>
              <a:rPr lang="en-US" dirty="0" err="1"/>
              <a:t>buf.slice</a:t>
            </a:r>
            <a:r>
              <a:rPr lang="en-US" dirty="0"/>
              <a:t>(0, bytes).</a:t>
            </a:r>
            <a:r>
              <a:rPr lang="en-US" dirty="0" err="1"/>
              <a:t>toString</a:t>
            </a:r>
            <a:r>
              <a:rPr lang="en-US" dirty="0"/>
              <a:t>());</a:t>
            </a:r>
          </a:p>
          <a:p>
            <a:r>
              <a:rPr lang="en-US" dirty="0"/>
              <a:t>      }</a:t>
            </a:r>
          </a:p>
          <a:p>
            <a:r>
              <a:rPr lang="en-US" dirty="0"/>
              <a:t>   });</a:t>
            </a:r>
          </a:p>
          <a:p>
            <a:r>
              <a:rPr lang="en-US" dirty="0"/>
              <a:t>});</a:t>
            </a:r>
          </a:p>
        </p:txBody>
      </p:sp>
    </p:spTree>
    <p:extLst>
      <p:ext uri="{BB962C8B-B14F-4D97-AF65-F5344CB8AC3E}">
        <p14:creationId xmlns:p14="http://schemas.microsoft.com/office/powerpoint/2010/main" val="41000424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File</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Use </a:t>
            </a:r>
            <a:r>
              <a:rPr lang="en-US" dirty="0" err="1"/>
              <a:t>fs.readFile</a:t>
            </a:r>
            <a:r>
              <a:rPr lang="en-US" dirty="0"/>
              <a:t>() method to read the physical file asynchronously.</a:t>
            </a:r>
          </a:p>
          <a:p>
            <a:pPr marL="0" indent="0">
              <a:buNone/>
            </a:pPr>
            <a:r>
              <a:rPr lang="en-US" sz="2400" b="1" dirty="0" err="1" smtClean="0">
                <a:solidFill>
                  <a:srgbClr val="FF0000"/>
                </a:solidFill>
              </a:rPr>
              <a:t>fs.readFile</a:t>
            </a:r>
            <a:r>
              <a:rPr lang="en-US" sz="2400" b="1" dirty="0" smtClean="0">
                <a:solidFill>
                  <a:srgbClr val="FF0000"/>
                </a:solidFill>
              </a:rPr>
              <a:t>(</a:t>
            </a:r>
            <a:r>
              <a:rPr lang="en-US" sz="2400" b="1" dirty="0" err="1" smtClean="0">
                <a:solidFill>
                  <a:srgbClr val="FF0000"/>
                </a:solidFill>
              </a:rPr>
              <a:t>fileName</a:t>
            </a:r>
            <a:r>
              <a:rPr lang="en-US" sz="2400" b="1" dirty="0" smtClean="0">
                <a:solidFill>
                  <a:srgbClr val="FF0000"/>
                </a:solidFill>
              </a:rPr>
              <a:t> </a:t>
            </a:r>
            <a:r>
              <a:rPr lang="en-US" sz="2400" b="1" dirty="0">
                <a:solidFill>
                  <a:srgbClr val="FF0000"/>
                </a:solidFill>
              </a:rPr>
              <a:t>[,options], callback)</a:t>
            </a:r>
          </a:p>
          <a:p>
            <a:r>
              <a:rPr lang="en-US" dirty="0" smtClean="0"/>
              <a:t>filename</a:t>
            </a:r>
            <a:r>
              <a:rPr lang="en-US" dirty="0"/>
              <a:t>: Full path and name of the file as a string.</a:t>
            </a:r>
          </a:p>
          <a:p>
            <a:r>
              <a:rPr lang="en-US" dirty="0"/>
              <a:t>options: The options parameter can be an object or string which can include encoding and flag. The default encoding is utf8 and default flag is "r".</a:t>
            </a:r>
          </a:p>
          <a:p>
            <a:r>
              <a:rPr lang="en-US" dirty="0"/>
              <a:t>callback: A function with two parameters err and </a:t>
            </a:r>
            <a:r>
              <a:rPr lang="en-US" dirty="0" err="1"/>
              <a:t>fd</a:t>
            </a:r>
            <a:r>
              <a:rPr lang="en-US" dirty="0"/>
              <a:t>. This will get called when </a:t>
            </a:r>
            <a:r>
              <a:rPr lang="en-US" dirty="0" err="1"/>
              <a:t>readFile</a:t>
            </a:r>
            <a:r>
              <a:rPr lang="en-US" dirty="0"/>
              <a:t> operation completes.</a:t>
            </a:r>
          </a:p>
        </p:txBody>
      </p:sp>
    </p:spTree>
    <p:extLst>
      <p:ext uri="{BB962C8B-B14F-4D97-AF65-F5344CB8AC3E}">
        <p14:creationId xmlns:p14="http://schemas.microsoft.com/office/powerpoint/2010/main" val="37998121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Read file in asynchronously (non-blocking)</a:t>
            </a:r>
            <a:br>
              <a:rPr lang="en-US" dirty="0"/>
            </a:br>
            <a:endParaRPr lang="en-US" dirty="0"/>
          </a:p>
        </p:txBody>
      </p:sp>
      <p:sp>
        <p:nvSpPr>
          <p:cNvPr id="3" name="Content Placeholder 2"/>
          <p:cNvSpPr>
            <a:spLocks noGrp="1"/>
          </p:cNvSpPr>
          <p:nvPr>
            <p:ph idx="1"/>
          </p:nvPr>
        </p:nvSpPr>
        <p:spPr>
          <a:xfrm>
            <a:off x="2589211" y="2133599"/>
            <a:ext cx="9053289" cy="4486141"/>
          </a:xfrm>
        </p:spPr>
        <p:txBody>
          <a:bodyPr>
            <a:normAutofit/>
          </a:bodyPr>
          <a:lstStyle/>
          <a:p>
            <a:r>
              <a:rPr lang="en-US" dirty="0" smtClean="0"/>
              <a:t>The </a:t>
            </a:r>
            <a:r>
              <a:rPr lang="en-US" dirty="0"/>
              <a:t>"normal" way in Node.js is probably to read in the content of a file in a non-blocking, asynchronous way. </a:t>
            </a:r>
            <a:endParaRPr lang="en-US" dirty="0" smtClean="0"/>
          </a:p>
          <a:p>
            <a:r>
              <a:rPr lang="en-US" dirty="0" smtClean="0"/>
              <a:t>That </a:t>
            </a:r>
            <a:r>
              <a:rPr lang="en-US" dirty="0"/>
              <a:t>is, to tell Node to read in the file, and then to get a callback when the file-reading has been finished. </a:t>
            </a:r>
            <a:endParaRPr lang="en-US" dirty="0" smtClean="0"/>
          </a:p>
          <a:p>
            <a:r>
              <a:rPr lang="en-US" dirty="0" smtClean="0"/>
              <a:t>That </a:t>
            </a:r>
            <a:r>
              <a:rPr lang="en-US" dirty="0"/>
              <a:t>would allow us to hand several requests in parallel.</a:t>
            </a:r>
          </a:p>
          <a:p>
            <a:pPr marL="0" indent="0">
              <a:buNone/>
            </a:pPr>
            <a:r>
              <a:rPr lang="en-US" sz="2100" b="1" dirty="0" err="1" smtClean="0">
                <a:solidFill>
                  <a:srgbClr val="FF0000"/>
                </a:solidFill>
              </a:rPr>
              <a:t>var</a:t>
            </a:r>
            <a:r>
              <a:rPr lang="en-US" sz="2100" b="1" dirty="0" smtClean="0">
                <a:solidFill>
                  <a:srgbClr val="FF0000"/>
                </a:solidFill>
              </a:rPr>
              <a:t> </a:t>
            </a:r>
            <a:r>
              <a:rPr lang="en-US" sz="2100" b="1" dirty="0" err="1">
                <a:solidFill>
                  <a:srgbClr val="FF0000"/>
                </a:solidFill>
              </a:rPr>
              <a:t>fs</a:t>
            </a:r>
            <a:r>
              <a:rPr lang="en-US" sz="2100" b="1" dirty="0">
                <a:solidFill>
                  <a:srgbClr val="FF0000"/>
                </a:solidFill>
              </a:rPr>
              <a:t> = require('</a:t>
            </a:r>
            <a:r>
              <a:rPr lang="en-US" sz="2100" b="1" dirty="0" err="1">
                <a:solidFill>
                  <a:srgbClr val="FF0000"/>
                </a:solidFill>
              </a:rPr>
              <a:t>fs</a:t>
            </a:r>
            <a:r>
              <a:rPr lang="en-US" sz="2100" b="1" dirty="0">
                <a:solidFill>
                  <a:srgbClr val="FF0000"/>
                </a:solidFill>
              </a:rPr>
              <a:t>');</a:t>
            </a:r>
          </a:p>
          <a:p>
            <a:pPr marL="0" indent="0">
              <a:buNone/>
            </a:pPr>
            <a:r>
              <a:rPr lang="en-US" sz="2100" b="1" dirty="0" err="1" smtClean="0">
                <a:solidFill>
                  <a:srgbClr val="FF0000"/>
                </a:solidFill>
              </a:rPr>
              <a:t>fs.readFile</a:t>
            </a:r>
            <a:r>
              <a:rPr lang="en-US" sz="2100" b="1" dirty="0">
                <a:solidFill>
                  <a:srgbClr val="FF0000"/>
                </a:solidFill>
              </a:rPr>
              <a:t>('DATA', 'utf8', function(err, contents) {</a:t>
            </a:r>
          </a:p>
          <a:p>
            <a:pPr marL="0" indent="0">
              <a:buNone/>
            </a:pPr>
            <a:r>
              <a:rPr lang="en-US" sz="2100" b="1" dirty="0">
                <a:solidFill>
                  <a:srgbClr val="FF0000"/>
                </a:solidFill>
              </a:rPr>
              <a:t>    console.log(contents);</a:t>
            </a:r>
          </a:p>
          <a:p>
            <a:pPr marL="0" indent="0">
              <a:buNone/>
            </a:pPr>
            <a:r>
              <a:rPr lang="en-US" sz="2100" b="1" dirty="0">
                <a:solidFill>
                  <a:srgbClr val="FF0000"/>
                </a:solidFill>
              </a:rPr>
              <a:t>});</a:t>
            </a:r>
          </a:p>
          <a:p>
            <a:pPr marL="0" indent="0">
              <a:buNone/>
            </a:pPr>
            <a:r>
              <a:rPr lang="en-US" sz="2100" b="1" dirty="0" smtClean="0">
                <a:solidFill>
                  <a:srgbClr val="FF0000"/>
                </a:solidFill>
              </a:rPr>
              <a:t>console.log</a:t>
            </a:r>
            <a:r>
              <a:rPr lang="en-US" sz="2100" b="1" dirty="0">
                <a:solidFill>
                  <a:srgbClr val="FF0000"/>
                </a:solidFill>
              </a:rPr>
              <a:t>('after calling </a:t>
            </a:r>
            <a:r>
              <a:rPr lang="en-US" sz="2100" b="1" dirty="0" err="1">
                <a:solidFill>
                  <a:srgbClr val="FF0000"/>
                </a:solidFill>
              </a:rPr>
              <a:t>readFile</a:t>
            </a:r>
            <a:r>
              <a:rPr lang="en-US" sz="2100" b="1" dirty="0">
                <a:solidFill>
                  <a:srgbClr val="FF0000"/>
                </a:solidFill>
              </a:rPr>
              <a:t>');</a:t>
            </a:r>
          </a:p>
          <a:p>
            <a:r>
              <a:rPr lang="en-US" dirty="0"/>
              <a:t> </a:t>
            </a:r>
          </a:p>
        </p:txBody>
      </p:sp>
    </p:spTree>
    <p:extLst>
      <p:ext uri="{BB962C8B-B14F-4D97-AF65-F5344CB8AC3E}">
        <p14:creationId xmlns:p14="http://schemas.microsoft.com/office/powerpoint/2010/main" val="12386804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file in synchronously (blocking)</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People </a:t>
            </a:r>
            <a:r>
              <a:rPr lang="en-US" dirty="0"/>
              <a:t>coming from almost every other programming language and environment will find the synchronous file-reading operation clearer</a:t>
            </a:r>
            <a:r>
              <a:rPr lang="en-US" dirty="0" smtClean="0"/>
              <a:t>.</a:t>
            </a:r>
          </a:p>
          <a:p>
            <a:r>
              <a:rPr lang="en-US" dirty="0" smtClean="0"/>
              <a:t>For </a:t>
            </a:r>
            <a:r>
              <a:rPr lang="en-US" dirty="0"/>
              <a:t>reading a file </a:t>
            </a:r>
            <a:r>
              <a:rPr lang="en-US" dirty="0" smtClean="0"/>
              <a:t>synchronously can </a:t>
            </a:r>
            <a:r>
              <a:rPr lang="en-US" dirty="0"/>
              <a:t>use the </a:t>
            </a:r>
            <a:r>
              <a:rPr lang="en-US" dirty="0" err="1"/>
              <a:t>readFileSync</a:t>
            </a:r>
            <a:r>
              <a:rPr lang="en-US" dirty="0"/>
              <a:t> method of the </a:t>
            </a:r>
            <a:r>
              <a:rPr lang="en-US" dirty="0" err="1"/>
              <a:t>fs</a:t>
            </a:r>
            <a:r>
              <a:rPr lang="en-US" dirty="0"/>
              <a:t> class:</a:t>
            </a:r>
          </a:p>
          <a:p>
            <a:pPr marL="0" indent="0">
              <a:buNone/>
            </a:pPr>
            <a:r>
              <a:rPr lang="en-US" sz="2400" b="1" dirty="0" err="1" smtClean="0">
                <a:solidFill>
                  <a:srgbClr val="FF0000"/>
                </a:solidFill>
              </a:rPr>
              <a:t>var</a:t>
            </a:r>
            <a:r>
              <a:rPr lang="en-US" sz="2400" b="1" dirty="0" smtClean="0">
                <a:solidFill>
                  <a:srgbClr val="FF0000"/>
                </a:solidFill>
              </a:rPr>
              <a:t> </a:t>
            </a:r>
            <a:r>
              <a:rPr lang="en-US" sz="2400" b="1" dirty="0" err="1">
                <a:solidFill>
                  <a:srgbClr val="FF0000"/>
                </a:solidFill>
              </a:rPr>
              <a:t>fs</a:t>
            </a:r>
            <a:r>
              <a:rPr lang="en-US" sz="2400" b="1" dirty="0">
                <a:solidFill>
                  <a:srgbClr val="FF0000"/>
                </a:solidFill>
              </a:rPr>
              <a:t> = require('</a:t>
            </a:r>
            <a:r>
              <a:rPr lang="en-US" sz="2400" b="1" dirty="0" err="1">
                <a:solidFill>
                  <a:srgbClr val="FF0000"/>
                </a:solidFill>
              </a:rPr>
              <a:t>fs</a:t>
            </a:r>
            <a:r>
              <a:rPr lang="en-US" sz="2400" b="1" dirty="0">
                <a:solidFill>
                  <a:srgbClr val="FF0000"/>
                </a:solidFill>
              </a:rPr>
              <a:t>');</a:t>
            </a:r>
          </a:p>
          <a:p>
            <a:pPr marL="0" indent="0">
              <a:buNone/>
            </a:pPr>
            <a:r>
              <a:rPr lang="en-US" sz="2400" b="1" dirty="0" err="1" smtClean="0">
                <a:solidFill>
                  <a:srgbClr val="FF0000"/>
                </a:solidFill>
              </a:rPr>
              <a:t>var</a:t>
            </a:r>
            <a:r>
              <a:rPr lang="en-US" sz="2400" b="1" dirty="0" smtClean="0">
                <a:solidFill>
                  <a:srgbClr val="FF0000"/>
                </a:solidFill>
              </a:rPr>
              <a:t> </a:t>
            </a:r>
            <a:r>
              <a:rPr lang="en-US" sz="2400" b="1" dirty="0">
                <a:solidFill>
                  <a:srgbClr val="FF0000"/>
                </a:solidFill>
              </a:rPr>
              <a:t>contents = </a:t>
            </a:r>
            <a:r>
              <a:rPr lang="en-US" sz="2400" b="1" dirty="0" err="1">
                <a:solidFill>
                  <a:srgbClr val="FF0000"/>
                </a:solidFill>
              </a:rPr>
              <a:t>fs.readFileSync</a:t>
            </a:r>
            <a:r>
              <a:rPr lang="en-US" sz="2400" b="1" dirty="0">
                <a:solidFill>
                  <a:srgbClr val="FF0000"/>
                </a:solidFill>
              </a:rPr>
              <a:t>('DATA', 'utf8');</a:t>
            </a:r>
          </a:p>
          <a:p>
            <a:pPr marL="0" indent="0">
              <a:buNone/>
            </a:pPr>
            <a:r>
              <a:rPr lang="en-US" sz="2400" b="1" dirty="0">
                <a:solidFill>
                  <a:srgbClr val="FF0000"/>
                </a:solidFill>
              </a:rPr>
              <a:t>console.log(contents);</a:t>
            </a:r>
          </a:p>
        </p:txBody>
      </p:sp>
    </p:spTree>
    <p:extLst>
      <p:ext uri="{BB962C8B-B14F-4D97-AF65-F5344CB8AC3E}">
        <p14:creationId xmlns:p14="http://schemas.microsoft.com/office/powerpoint/2010/main" val="42427362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a File</a:t>
            </a:r>
            <a:br>
              <a:rPr lang="en-US" dirty="0"/>
            </a:br>
            <a:endParaRPr lang="en-US" dirty="0"/>
          </a:p>
        </p:txBody>
      </p:sp>
      <p:sp>
        <p:nvSpPr>
          <p:cNvPr id="3" name="Content Placeholder 2"/>
          <p:cNvSpPr>
            <a:spLocks noGrp="1"/>
          </p:cNvSpPr>
          <p:nvPr>
            <p:ph idx="1"/>
          </p:nvPr>
        </p:nvSpPr>
        <p:spPr>
          <a:xfrm>
            <a:off x="2589211" y="2133599"/>
            <a:ext cx="9220715" cy="4434625"/>
          </a:xfrm>
        </p:spPr>
        <p:txBody>
          <a:bodyPr>
            <a:normAutofit/>
          </a:bodyPr>
          <a:lstStyle/>
          <a:p>
            <a:r>
              <a:rPr lang="en-US" dirty="0" smtClean="0"/>
              <a:t>Syntax</a:t>
            </a:r>
            <a:endParaRPr lang="en-US" dirty="0"/>
          </a:p>
          <a:p>
            <a:pPr marL="0" indent="0">
              <a:buNone/>
            </a:pPr>
            <a:r>
              <a:rPr lang="en-US" sz="2900" b="1" dirty="0" err="1" smtClean="0">
                <a:solidFill>
                  <a:srgbClr val="FF0000"/>
                </a:solidFill>
              </a:rPr>
              <a:t>fs.open</a:t>
            </a:r>
            <a:r>
              <a:rPr lang="en-US" sz="2900" b="1" dirty="0" smtClean="0">
                <a:solidFill>
                  <a:srgbClr val="FF0000"/>
                </a:solidFill>
              </a:rPr>
              <a:t>(path</a:t>
            </a:r>
            <a:r>
              <a:rPr lang="en-US" sz="2900" b="1" dirty="0">
                <a:solidFill>
                  <a:srgbClr val="FF0000"/>
                </a:solidFill>
              </a:rPr>
              <a:t>, flags[, mode], callback)</a:t>
            </a:r>
          </a:p>
          <a:p>
            <a:r>
              <a:rPr lang="en-US" dirty="0" smtClean="0"/>
              <a:t>path </a:t>
            </a:r>
            <a:r>
              <a:rPr lang="en-US" dirty="0"/>
              <a:t>− </a:t>
            </a:r>
            <a:r>
              <a:rPr lang="en-US" dirty="0" smtClean="0"/>
              <a:t>String </a:t>
            </a:r>
            <a:r>
              <a:rPr lang="en-US" dirty="0"/>
              <a:t>having file name including path.</a:t>
            </a:r>
          </a:p>
          <a:p>
            <a:r>
              <a:rPr lang="en-US" dirty="0" smtClean="0"/>
              <a:t>flags </a:t>
            </a:r>
            <a:r>
              <a:rPr lang="en-US" dirty="0"/>
              <a:t>− Flags indicate the behavior of the file to be opened. </a:t>
            </a:r>
          </a:p>
          <a:p>
            <a:r>
              <a:rPr lang="en-US" dirty="0" smtClean="0"/>
              <a:t>mode </a:t>
            </a:r>
            <a:r>
              <a:rPr lang="en-US" dirty="0"/>
              <a:t>− It sets the file mode (permission and sticky bits), but only if the file was created. It defaults to 0666, readable and writeable.</a:t>
            </a:r>
          </a:p>
          <a:p>
            <a:r>
              <a:rPr lang="en-US" dirty="0" smtClean="0"/>
              <a:t>callback </a:t>
            </a:r>
            <a:r>
              <a:rPr lang="en-US" dirty="0"/>
              <a:t>− This is the callback function which gets two arguments (err, </a:t>
            </a:r>
            <a:r>
              <a:rPr lang="en-US" dirty="0" err="1"/>
              <a:t>fd</a:t>
            </a:r>
            <a:r>
              <a:rPr lang="en-US" dirty="0"/>
              <a:t>).</a:t>
            </a:r>
          </a:p>
        </p:txBody>
      </p:sp>
    </p:spTree>
    <p:extLst>
      <p:ext uri="{BB962C8B-B14F-4D97-AF65-F5344CB8AC3E}">
        <p14:creationId xmlns:p14="http://schemas.microsoft.com/office/powerpoint/2010/main" val="1047936429"/>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502</TotalTime>
  <Words>3579</Words>
  <Application>Microsoft Office PowerPoint</Application>
  <PresentationFormat>Widescreen</PresentationFormat>
  <Paragraphs>495</Paragraphs>
  <Slides>47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Century Gothic</vt:lpstr>
      <vt:lpstr>Wingdings</vt:lpstr>
      <vt:lpstr>Wingdings 3</vt:lpstr>
      <vt:lpstr>Wisp</vt:lpstr>
      <vt:lpstr>Files in Nodejs</vt:lpstr>
      <vt:lpstr>Node.js fs module </vt:lpstr>
      <vt:lpstr>Node.js fs module </vt:lpstr>
      <vt:lpstr>Reading a File </vt:lpstr>
      <vt:lpstr>PowerPoint Presentation</vt:lpstr>
      <vt:lpstr>Reading File </vt:lpstr>
      <vt:lpstr>Read file in asynchronously (non-blocking) </vt:lpstr>
      <vt:lpstr>Read file in synchronously (blocking) </vt:lpstr>
      <vt:lpstr>Open a File </vt:lpstr>
      <vt:lpstr>Flags </vt:lpstr>
      <vt:lpstr>Flags </vt:lpstr>
      <vt:lpstr>Example of fs.open()</vt:lpstr>
      <vt:lpstr>Get File Information</vt:lpstr>
      <vt:lpstr>fs.stats methods</vt:lpstr>
      <vt:lpstr>Example of fs.stat()</vt:lpstr>
      <vt:lpstr>Using fs.writeFile </vt:lpstr>
      <vt:lpstr>Writing a File </vt:lpstr>
      <vt:lpstr>Writing a File </vt:lpstr>
      <vt:lpstr>Writing and reading the file</vt:lpstr>
      <vt:lpstr>Writing a File </vt:lpstr>
      <vt:lpstr>fs.writeFileSync</vt:lpstr>
      <vt:lpstr>Using fs.write </vt:lpstr>
      <vt:lpstr>PowerPoint Presentation</vt:lpstr>
      <vt:lpstr>Node.js File Streams </vt:lpstr>
      <vt:lpstr>Using fs.createWriteStream </vt:lpstr>
      <vt:lpstr>PowerPoint Presentation</vt:lpstr>
      <vt:lpstr>fs.appendFile </vt:lpstr>
      <vt:lpstr>Example of using fs.appendFile to write to a file </vt:lpstr>
      <vt:lpstr>Copy files</vt:lpstr>
      <vt:lpstr>Transform files</vt:lpstr>
      <vt:lpstr>fs.access </vt:lpstr>
      <vt:lpstr>Constants exposed for permission checking: </vt:lpstr>
      <vt:lpstr>Closing a File </vt:lpstr>
      <vt:lpstr>PowerPoint Presentation</vt:lpstr>
      <vt:lpstr>Truncate a File </vt:lpstr>
      <vt:lpstr>PowerPoint Presentation</vt:lpstr>
      <vt:lpstr>Delete a File </vt:lpstr>
      <vt:lpstr>PowerPoint Presentation</vt:lpstr>
      <vt:lpstr>Create a Directory </vt:lpstr>
      <vt:lpstr>PowerPoint Presentation</vt:lpstr>
      <vt:lpstr>Read a Directory </vt:lpstr>
      <vt:lpstr>PowerPoint Presentation</vt:lpstr>
      <vt:lpstr>Remove a Directory </vt:lpstr>
      <vt:lpstr>PowerPoint Presentation</vt:lpstr>
      <vt:lpstr>Error Handling </vt:lpstr>
      <vt:lpstr>Important method of fs module </vt:lpstr>
      <vt:lpstr>Important method of fs module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Files in Nodejs</dc:title>
  <dc:creator>User</dc:creator>
  <cp:lastModifiedBy>User</cp:lastModifiedBy>
  <cp:revision>46</cp:revision>
  <dcterms:created xsi:type="dcterms:W3CDTF">2019-01-07T01:08:31Z</dcterms:created>
  <dcterms:modified xsi:type="dcterms:W3CDTF">2019-01-07T09:31:02Z</dcterms:modified>
</cp:coreProperties>
</file>