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90" r:id="rId4"/>
    <p:sldId id="291" r:id="rId5"/>
    <p:sldId id="292" r:id="rId6"/>
    <p:sldId id="293" r:id="rId7"/>
    <p:sldId id="294" r:id="rId8"/>
    <p:sldId id="295" r:id="rId9"/>
    <p:sldId id="296" r:id="rId10"/>
    <p:sldId id="297" r:id="rId11"/>
    <p:sldId id="298" r:id="rId12"/>
    <p:sldId id="299" r:id="rId13"/>
    <p:sldId id="300" r:id="rId14"/>
    <p:sldId id="287" r:id="rId15"/>
    <p:sldId id="288" r:id="rId16"/>
    <p:sldId id="257" r:id="rId17"/>
    <p:sldId id="271" r:id="rId18"/>
    <p:sldId id="273" r:id="rId19"/>
    <p:sldId id="274" r:id="rId20"/>
    <p:sldId id="275" r:id="rId21"/>
    <p:sldId id="276" r:id="rId22"/>
    <p:sldId id="272" r:id="rId23"/>
    <p:sldId id="277" r:id="rId24"/>
    <p:sldId id="280" r:id="rId25"/>
    <p:sldId id="278" r:id="rId26"/>
    <p:sldId id="279" r:id="rId27"/>
    <p:sldId id="258" r:id="rId28"/>
    <p:sldId id="281" r:id="rId29"/>
    <p:sldId id="282" r:id="rId30"/>
    <p:sldId id="283" r:id="rId31"/>
    <p:sldId id="284" r:id="rId32"/>
    <p:sldId id="285" r:id="rId33"/>
    <p:sldId id="259" r:id="rId34"/>
    <p:sldId id="260" r:id="rId35"/>
    <p:sldId id="263" r:id="rId36"/>
    <p:sldId id="264" r:id="rId37"/>
    <p:sldId id="261" r:id="rId38"/>
    <p:sldId id="262" r:id="rId39"/>
    <p:sldId id="265" r:id="rId40"/>
    <p:sldId id="266" r:id="rId41"/>
    <p:sldId id="267" r:id="rId42"/>
    <p:sldId id="268" r:id="rId43"/>
    <p:sldId id="289" r:id="rId44"/>
    <p:sldId id="26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Modules in </a:t>
            </a:r>
            <a:r>
              <a:rPr lang="en-US" dirty="0" err="1"/>
              <a:t>Nodejs</a:t>
            </a:r>
            <a:r>
              <a:rPr lang="en-US" dirty="0"/>
              <a:t>	</a:t>
            </a:r>
          </a:p>
        </p:txBody>
      </p:sp>
      <p:sp>
        <p:nvSpPr>
          <p:cNvPr id="3" name="Subtitle 2"/>
          <p:cNvSpPr>
            <a:spLocks noGrp="1"/>
          </p:cNvSpPr>
          <p:nvPr>
            <p:ph type="subTitle" idx="1"/>
          </p:nvPr>
        </p:nvSpPr>
        <p:spPr/>
        <p:txBody>
          <a:bodyPr/>
          <a:lstStyle/>
          <a:p>
            <a:r>
              <a:rPr lang="en-US" dirty="0" err="1"/>
              <a:t>Anju</a:t>
            </a:r>
            <a:r>
              <a:rPr lang="en-US" dirty="0"/>
              <a:t> </a:t>
            </a:r>
            <a:r>
              <a:rPr lang="en-US" dirty="0" err="1"/>
              <a:t>munoth</a:t>
            </a:r>
            <a:endParaRPr lang="en-US" dirty="0"/>
          </a:p>
        </p:txBody>
      </p:sp>
    </p:spTree>
    <p:extLst>
      <p:ext uri="{BB962C8B-B14F-4D97-AF65-F5344CB8AC3E}">
        <p14:creationId xmlns:p14="http://schemas.microsoft.com/office/powerpoint/2010/main" val="15473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Object</a:t>
            </a:r>
            <a:br>
              <a:rPr lang="en-US" dirty="0"/>
            </a:br>
            <a:endParaRPr lang="en-US" dirty="0"/>
          </a:p>
        </p:txBody>
      </p:sp>
      <p:sp>
        <p:nvSpPr>
          <p:cNvPr id="3" name="Content Placeholder 2"/>
          <p:cNvSpPr>
            <a:spLocks noGrp="1"/>
          </p:cNvSpPr>
          <p:nvPr>
            <p:ph idx="1"/>
          </p:nvPr>
        </p:nvSpPr>
        <p:spPr/>
        <p:txBody>
          <a:bodyPr/>
          <a:lstStyle/>
          <a:p>
            <a:r>
              <a:rPr lang="en-US" dirty="0"/>
              <a:t>Can attach properties or methods to it.</a:t>
            </a:r>
          </a:p>
          <a:p>
            <a:pPr marL="0" indent="0">
              <a:buNone/>
            </a:pPr>
            <a:endParaRPr lang="en-US" dirty="0"/>
          </a:p>
          <a:p>
            <a:pPr marL="0" indent="0">
              <a:buNone/>
            </a:pPr>
            <a:r>
              <a:rPr lang="en-US" dirty="0"/>
              <a:t>Message.js</a:t>
            </a:r>
          </a:p>
          <a:p>
            <a:pPr marL="0" indent="0">
              <a:buNone/>
            </a:pPr>
            <a:r>
              <a:rPr lang="en-US" dirty="0"/>
              <a:t>	module.exports.log = function (</a:t>
            </a:r>
            <a:r>
              <a:rPr lang="en-US" dirty="0" err="1"/>
              <a:t>msg</a:t>
            </a:r>
            <a:r>
              <a:rPr lang="en-US" dirty="0"/>
              <a:t>) { </a:t>
            </a:r>
          </a:p>
          <a:p>
            <a:pPr marL="0" indent="0">
              <a:buNone/>
            </a:pPr>
            <a:r>
              <a:rPr lang="en-US" dirty="0"/>
              <a:t>    	console.log(</a:t>
            </a:r>
            <a:r>
              <a:rPr lang="en-US" dirty="0" err="1"/>
              <a:t>msg</a:t>
            </a:r>
            <a:r>
              <a:rPr lang="en-US" dirty="0"/>
              <a:t>);</a:t>
            </a:r>
          </a:p>
          <a:p>
            <a:pPr marL="0" indent="0">
              <a:buNone/>
            </a:pPr>
            <a:r>
              <a:rPr lang="en-US" dirty="0"/>
              <a:t>	};</a:t>
            </a:r>
          </a:p>
          <a:p>
            <a:pPr marL="0" indent="0">
              <a:buNone/>
            </a:pPr>
            <a:r>
              <a:rPr lang="en-US" dirty="0"/>
              <a:t>app.js</a:t>
            </a:r>
          </a:p>
          <a:p>
            <a:pPr marL="0" indent="0">
              <a:buNone/>
            </a:pPr>
            <a:r>
              <a:rPr lang="en-US" dirty="0"/>
              <a:t>	</a:t>
            </a:r>
            <a:r>
              <a:rPr lang="en-US" dirty="0" err="1"/>
              <a:t>var</a:t>
            </a:r>
            <a:r>
              <a:rPr lang="en-US" dirty="0"/>
              <a:t> </a:t>
            </a:r>
            <a:r>
              <a:rPr lang="en-US" dirty="0" err="1"/>
              <a:t>msg</a:t>
            </a:r>
            <a:r>
              <a:rPr lang="en-US" dirty="0"/>
              <a:t> = require('./Message.js');</a:t>
            </a:r>
          </a:p>
          <a:p>
            <a:pPr marL="0" indent="0">
              <a:buNone/>
            </a:pPr>
            <a:r>
              <a:rPr lang="en-US" dirty="0"/>
              <a:t>	msg.log('Hello World');</a:t>
            </a:r>
          </a:p>
          <a:p>
            <a:endParaRPr lang="en-US" dirty="0"/>
          </a:p>
        </p:txBody>
      </p:sp>
    </p:spTree>
    <p:extLst>
      <p:ext uri="{BB962C8B-B14F-4D97-AF65-F5344CB8AC3E}">
        <p14:creationId xmlns:p14="http://schemas.microsoft.com/office/powerpoint/2010/main" val="15583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Object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can also attach an object to </a:t>
            </a:r>
            <a:r>
              <a:rPr lang="en-US" dirty="0" err="1"/>
              <a:t>module.exports</a:t>
            </a:r>
            <a:r>
              <a:rPr lang="en-US" dirty="0"/>
              <a:t> as shown below.</a:t>
            </a:r>
          </a:p>
          <a:p>
            <a:endParaRPr lang="en-US" dirty="0"/>
          </a:p>
          <a:p>
            <a:r>
              <a:rPr lang="en-US" dirty="0"/>
              <a:t>data.js</a:t>
            </a:r>
          </a:p>
          <a:p>
            <a:pPr marL="0" indent="0">
              <a:buNone/>
            </a:pPr>
            <a:r>
              <a:rPr lang="en-US" dirty="0" err="1"/>
              <a:t>module.exports</a:t>
            </a:r>
            <a:r>
              <a:rPr lang="en-US" dirty="0"/>
              <a:t> = {</a:t>
            </a:r>
          </a:p>
          <a:p>
            <a:pPr marL="0" indent="0">
              <a:buNone/>
            </a:pPr>
            <a:r>
              <a:rPr lang="en-US" dirty="0"/>
              <a:t>    </a:t>
            </a:r>
            <a:r>
              <a:rPr lang="en-US" dirty="0" err="1"/>
              <a:t>firstName</a:t>
            </a:r>
            <a:r>
              <a:rPr lang="en-US" dirty="0"/>
              <a:t>: 'James',</a:t>
            </a:r>
          </a:p>
          <a:p>
            <a:pPr marL="0" indent="0">
              <a:buNone/>
            </a:pPr>
            <a:r>
              <a:rPr lang="en-US" dirty="0"/>
              <a:t>    </a:t>
            </a:r>
            <a:r>
              <a:rPr lang="en-US" dirty="0" err="1"/>
              <a:t>lastName</a:t>
            </a:r>
            <a:r>
              <a:rPr lang="en-US" dirty="0"/>
              <a:t>: 'Bond'</a:t>
            </a:r>
          </a:p>
          <a:p>
            <a:pPr marL="0" indent="0">
              <a:buNone/>
            </a:pPr>
            <a:r>
              <a:rPr lang="en-US" dirty="0"/>
              <a:t>}</a:t>
            </a:r>
          </a:p>
          <a:p>
            <a:r>
              <a:rPr lang="en-US" dirty="0"/>
              <a:t>app.js</a:t>
            </a:r>
          </a:p>
          <a:p>
            <a:pPr marL="0" indent="0">
              <a:buNone/>
            </a:pPr>
            <a:r>
              <a:rPr lang="en-US" dirty="0" err="1"/>
              <a:t>var</a:t>
            </a:r>
            <a:r>
              <a:rPr lang="en-US" dirty="0"/>
              <a:t> person = require('./data.js');</a:t>
            </a:r>
          </a:p>
          <a:p>
            <a:pPr marL="0" indent="0">
              <a:buNone/>
            </a:pPr>
            <a:r>
              <a:rPr lang="en-US" dirty="0"/>
              <a:t>console.log(</a:t>
            </a:r>
            <a:r>
              <a:rPr lang="en-US" dirty="0" err="1"/>
              <a:t>person.firstName</a:t>
            </a:r>
            <a:r>
              <a:rPr lang="en-US" dirty="0"/>
              <a:t> + ' ' + </a:t>
            </a:r>
            <a:r>
              <a:rPr lang="en-US" dirty="0" err="1"/>
              <a:t>person.lastName</a:t>
            </a:r>
            <a:r>
              <a:rPr lang="en-US" dirty="0"/>
              <a:t>);</a:t>
            </a:r>
          </a:p>
        </p:txBody>
      </p:sp>
    </p:spTree>
    <p:extLst>
      <p:ext uri="{BB962C8B-B14F-4D97-AF65-F5344CB8AC3E}">
        <p14:creationId xmlns:p14="http://schemas.microsoft.com/office/powerpoint/2010/main" val="21438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Function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Message.js</a:t>
            </a:r>
          </a:p>
          <a:p>
            <a:pPr marL="0" indent="0">
              <a:buNone/>
            </a:pPr>
            <a:r>
              <a:rPr lang="en-US" dirty="0"/>
              <a:t>	</a:t>
            </a:r>
            <a:r>
              <a:rPr lang="en-US" dirty="0" err="1"/>
              <a:t>module.exports</a:t>
            </a:r>
            <a:r>
              <a:rPr lang="en-US" dirty="0"/>
              <a:t> = function (</a:t>
            </a:r>
            <a:r>
              <a:rPr lang="en-US" dirty="0" err="1"/>
              <a:t>msg</a:t>
            </a:r>
            <a:r>
              <a:rPr lang="en-US" dirty="0"/>
              <a:t>) { </a:t>
            </a:r>
          </a:p>
          <a:p>
            <a:pPr marL="0" indent="0">
              <a:buNone/>
            </a:pPr>
            <a:r>
              <a:rPr lang="en-US" dirty="0"/>
              <a:t>	    console.log(</a:t>
            </a:r>
            <a:r>
              <a:rPr lang="en-US" dirty="0" err="1"/>
              <a:t>msg</a:t>
            </a:r>
            <a:r>
              <a:rPr lang="en-US" dirty="0"/>
              <a:t>);</a:t>
            </a:r>
          </a:p>
          <a:p>
            <a:pPr marL="0" indent="0">
              <a:buNone/>
            </a:pPr>
            <a:r>
              <a:rPr lang="en-US" dirty="0"/>
              <a:t>};	</a:t>
            </a:r>
          </a:p>
          <a:p>
            <a:pPr marL="0" indent="0">
              <a:buNone/>
            </a:pPr>
            <a:r>
              <a:rPr lang="en-US" dirty="0"/>
              <a:t>app.js</a:t>
            </a:r>
          </a:p>
          <a:p>
            <a:pPr marL="0" indent="0">
              <a:buNone/>
            </a:pPr>
            <a:r>
              <a:rPr lang="en-US" dirty="0"/>
              <a:t>	</a:t>
            </a:r>
            <a:r>
              <a:rPr lang="en-US" dirty="0" err="1"/>
              <a:t>var</a:t>
            </a:r>
            <a:r>
              <a:rPr lang="en-US" dirty="0"/>
              <a:t> </a:t>
            </a:r>
            <a:r>
              <a:rPr lang="en-US" dirty="0" err="1"/>
              <a:t>msg</a:t>
            </a:r>
            <a:r>
              <a:rPr lang="en-US" dirty="0"/>
              <a:t> = </a:t>
            </a:r>
            <a:r>
              <a:rPr lang="en-US"/>
              <a:t>require('./Message.js</a:t>
            </a:r>
            <a:r>
              <a:rPr lang="en-US" dirty="0"/>
              <a:t>');</a:t>
            </a:r>
          </a:p>
          <a:p>
            <a:pPr marL="0" indent="0">
              <a:buNone/>
            </a:pPr>
            <a:r>
              <a:rPr lang="en-US" dirty="0"/>
              <a:t>	</a:t>
            </a:r>
            <a:r>
              <a:rPr lang="en-US" dirty="0" err="1"/>
              <a:t>msg</a:t>
            </a:r>
            <a:r>
              <a:rPr lang="en-US" dirty="0"/>
              <a:t>('Hello World');</a:t>
            </a:r>
          </a:p>
          <a:p>
            <a:r>
              <a:rPr lang="en-US" dirty="0"/>
              <a:t>Can attach an anonymous function to exports object as shown</a:t>
            </a:r>
          </a:p>
        </p:txBody>
      </p:sp>
    </p:spTree>
    <p:extLst>
      <p:ext uri="{BB962C8B-B14F-4D97-AF65-F5344CB8AC3E}">
        <p14:creationId xmlns:p14="http://schemas.microsoft.com/office/powerpoint/2010/main" val="178772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function as a class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Person.js</a:t>
            </a:r>
          </a:p>
          <a:p>
            <a:pPr marL="0" indent="0">
              <a:buNone/>
            </a:pPr>
            <a:r>
              <a:rPr lang="en-US" dirty="0" err="1"/>
              <a:t>module.exports</a:t>
            </a:r>
            <a:r>
              <a:rPr lang="en-US" dirty="0"/>
              <a:t> = function (</a:t>
            </a:r>
            <a:r>
              <a:rPr lang="en-US" dirty="0" err="1"/>
              <a:t>firstName</a:t>
            </a:r>
            <a:r>
              <a:rPr lang="en-US" dirty="0"/>
              <a:t>, </a:t>
            </a:r>
            <a:r>
              <a:rPr lang="en-US" dirty="0" err="1"/>
              <a:t>lastName</a:t>
            </a:r>
            <a:r>
              <a:rPr lang="en-US" dirty="0"/>
              <a:t>) {</a:t>
            </a:r>
          </a:p>
          <a:p>
            <a:pPr marL="0" indent="0">
              <a:buNone/>
            </a:pPr>
            <a:r>
              <a:rPr lang="en-US" dirty="0"/>
              <a:t>    </a:t>
            </a:r>
            <a:r>
              <a:rPr lang="en-US" dirty="0" err="1"/>
              <a:t>this.firstName</a:t>
            </a:r>
            <a:r>
              <a:rPr lang="en-US" dirty="0"/>
              <a:t> = </a:t>
            </a:r>
            <a:r>
              <a:rPr lang="en-US" dirty="0" err="1"/>
              <a:t>firstName</a:t>
            </a:r>
            <a:r>
              <a:rPr lang="en-US" dirty="0"/>
              <a:t>;</a:t>
            </a:r>
          </a:p>
          <a:p>
            <a:pPr marL="0" indent="0">
              <a:buNone/>
            </a:pPr>
            <a:r>
              <a:rPr lang="en-US" dirty="0"/>
              <a:t>    </a:t>
            </a:r>
            <a:r>
              <a:rPr lang="en-US" dirty="0" err="1"/>
              <a:t>this.lastName</a:t>
            </a:r>
            <a:r>
              <a:rPr lang="en-US" dirty="0"/>
              <a:t> = </a:t>
            </a:r>
            <a:r>
              <a:rPr lang="en-US" dirty="0" err="1"/>
              <a:t>lastName</a:t>
            </a:r>
            <a:r>
              <a:rPr lang="en-US" dirty="0"/>
              <a:t>;</a:t>
            </a:r>
          </a:p>
          <a:p>
            <a:pPr marL="0" indent="0">
              <a:buNone/>
            </a:pPr>
            <a:r>
              <a:rPr lang="en-US" dirty="0"/>
              <a:t>    </a:t>
            </a:r>
            <a:r>
              <a:rPr lang="en-US" dirty="0" err="1"/>
              <a:t>this.fullName</a:t>
            </a:r>
            <a:r>
              <a:rPr lang="en-US" dirty="0"/>
              <a:t> = function () { </a:t>
            </a:r>
          </a:p>
          <a:p>
            <a:pPr marL="0" indent="0">
              <a:buNone/>
            </a:pPr>
            <a:r>
              <a:rPr lang="en-US" dirty="0"/>
              <a:t>        return </a:t>
            </a:r>
            <a:r>
              <a:rPr lang="en-US" dirty="0" err="1"/>
              <a:t>this.firstName</a:t>
            </a:r>
            <a:r>
              <a:rPr lang="en-US" dirty="0"/>
              <a:t> + ' ' + </a:t>
            </a:r>
            <a:r>
              <a:rPr lang="en-US" dirty="0" err="1"/>
              <a:t>this.lastName</a:t>
            </a:r>
            <a:r>
              <a:rPr lang="en-US" dirty="0"/>
              <a:t>;</a:t>
            </a:r>
          </a:p>
          <a:p>
            <a:pPr marL="0" indent="0">
              <a:buNone/>
            </a:pPr>
            <a:r>
              <a:rPr lang="en-US" dirty="0"/>
              <a:t>    }</a:t>
            </a:r>
          </a:p>
          <a:p>
            <a:pPr marL="0" indent="0">
              <a:buNone/>
            </a:pPr>
            <a:r>
              <a:rPr lang="en-US" dirty="0"/>
              <a:t>}	</a:t>
            </a:r>
          </a:p>
          <a:p>
            <a:pPr marL="0" indent="0">
              <a:buNone/>
            </a:pPr>
            <a:r>
              <a:rPr lang="en-US" dirty="0"/>
              <a:t>app.js</a:t>
            </a:r>
          </a:p>
          <a:p>
            <a:pPr marL="0" indent="0">
              <a:buNone/>
            </a:pPr>
            <a:r>
              <a:rPr lang="en-US" dirty="0"/>
              <a:t>	</a:t>
            </a:r>
            <a:r>
              <a:rPr lang="en-US" dirty="0" err="1"/>
              <a:t>var</a:t>
            </a:r>
            <a:r>
              <a:rPr lang="en-US" dirty="0"/>
              <a:t> person = require('./Person.js');</a:t>
            </a:r>
          </a:p>
          <a:p>
            <a:pPr marL="0" indent="0">
              <a:buNone/>
            </a:pPr>
            <a:r>
              <a:rPr lang="en-US" dirty="0"/>
              <a:t>	</a:t>
            </a:r>
            <a:r>
              <a:rPr lang="en-US" dirty="0" err="1"/>
              <a:t>var</a:t>
            </a:r>
            <a:r>
              <a:rPr lang="en-US" dirty="0"/>
              <a:t> person1 = new person('James', 'Bond');</a:t>
            </a:r>
          </a:p>
          <a:p>
            <a:pPr marL="0" indent="0">
              <a:buNone/>
            </a:pPr>
            <a:r>
              <a:rPr lang="en-US" dirty="0"/>
              <a:t>	console.log(person1.fullName());</a:t>
            </a:r>
          </a:p>
          <a:p>
            <a:endParaRPr lang="en-US" dirty="0"/>
          </a:p>
        </p:txBody>
      </p:sp>
    </p:spTree>
    <p:extLst>
      <p:ext uri="{BB962C8B-B14F-4D97-AF65-F5344CB8AC3E}">
        <p14:creationId xmlns:p14="http://schemas.microsoft.com/office/powerpoint/2010/main" val="1270216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Exporting a Module</a:t>
            </a:r>
            <a:br>
              <a:rPr lang="en-US" b="1" dirty="0"/>
            </a:br>
            <a:endParaRPr lang="en-US" dirty="0"/>
          </a:p>
        </p:txBody>
      </p:sp>
      <p:sp>
        <p:nvSpPr>
          <p:cNvPr id="3" name="Content Placeholder 2"/>
          <p:cNvSpPr>
            <a:spLocks noGrp="1"/>
          </p:cNvSpPr>
          <p:nvPr>
            <p:ph idx="1"/>
          </p:nvPr>
        </p:nvSpPr>
        <p:spPr>
          <a:xfrm>
            <a:off x="1103312" y="2052918"/>
            <a:ext cx="10389993" cy="4195481"/>
          </a:xfrm>
        </p:spPr>
        <p:txBody>
          <a:bodyPr>
            <a:normAutofit lnSpcReduction="10000"/>
          </a:bodyPr>
          <a:lstStyle/>
          <a:p>
            <a:r>
              <a:rPr lang="en-US" dirty="0"/>
              <a:t>The utility of a module increases when its encapsulated code can be utilized in other files. </a:t>
            </a:r>
          </a:p>
          <a:p>
            <a:r>
              <a:rPr lang="en-US" dirty="0"/>
              <a:t>1. Assign any expression in greetings.js that we want to become available in other files to the exports object:</a:t>
            </a:r>
          </a:p>
          <a:p>
            <a:pPr marL="0" indent="0">
              <a:buNone/>
            </a:pPr>
            <a:r>
              <a:rPr lang="en-US" sz="2300" b="1" dirty="0">
                <a:solidFill>
                  <a:srgbClr val="FFFF00"/>
                </a:solidFill>
              </a:rPr>
              <a:t>// greetings.js</a:t>
            </a:r>
          </a:p>
          <a:p>
            <a:pPr marL="0" indent="0">
              <a:buNone/>
            </a:pPr>
            <a:r>
              <a:rPr lang="en-US" sz="2300" b="1" dirty="0">
                <a:solidFill>
                  <a:srgbClr val="FFFF00"/>
                </a:solidFill>
              </a:rPr>
              <a:t>// </a:t>
            </a:r>
            <a:r>
              <a:rPr lang="en-US" sz="2300" b="1" dirty="0" err="1">
                <a:solidFill>
                  <a:srgbClr val="FFFF00"/>
                </a:solidFill>
              </a:rPr>
              <a:t>var</a:t>
            </a:r>
            <a:r>
              <a:rPr lang="en-US" sz="2300" b="1" dirty="0">
                <a:solidFill>
                  <a:srgbClr val="FFFF00"/>
                </a:solidFill>
              </a:rPr>
              <a:t> exports = </a:t>
            </a:r>
            <a:r>
              <a:rPr lang="en-US" sz="2300" b="1" dirty="0" err="1">
                <a:solidFill>
                  <a:srgbClr val="FFFF00"/>
                </a:solidFill>
              </a:rPr>
              <a:t>module.exports</a:t>
            </a:r>
            <a:r>
              <a:rPr lang="en-US" sz="2300" b="1" dirty="0">
                <a:solidFill>
                  <a:srgbClr val="FFFF00"/>
                </a:solidFill>
              </a:rPr>
              <a:t> = {};</a:t>
            </a:r>
          </a:p>
          <a:p>
            <a:pPr marL="0" indent="0">
              <a:buNone/>
            </a:pPr>
            <a:endParaRPr lang="en-US" sz="2300" b="1" dirty="0">
              <a:solidFill>
                <a:srgbClr val="FFFF00"/>
              </a:solidFill>
            </a:endParaRPr>
          </a:p>
          <a:p>
            <a:pPr marL="0" indent="0">
              <a:buNone/>
            </a:pPr>
            <a:r>
              <a:rPr lang="en-US" sz="2300" b="1" dirty="0" err="1">
                <a:solidFill>
                  <a:srgbClr val="FFFF00"/>
                </a:solidFill>
              </a:rPr>
              <a:t>exports.sayHelloInEnglish</a:t>
            </a:r>
            <a:r>
              <a:rPr lang="en-US" sz="2300" b="1" dirty="0">
                <a:solidFill>
                  <a:srgbClr val="FFFF00"/>
                </a:solidFill>
              </a:rPr>
              <a:t> = function() {	  return "HELLO";	};</a:t>
            </a:r>
          </a:p>
          <a:p>
            <a:pPr marL="0" indent="0">
              <a:buNone/>
            </a:pPr>
            <a:endParaRPr lang="en-US" sz="2300" b="1" dirty="0">
              <a:solidFill>
                <a:srgbClr val="FFFF00"/>
              </a:solidFill>
            </a:endParaRPr>
          </a:p>
          <a:p>
            <a:pPr marL="0" indent="0">
              <a:buNone/>
            </a:pPr>
            <a:r>
              <a:rPr lang="en-US" sz="2300" b="1" dirty="0" err="1">
                <a:solidFill>
                  <a:srgbClr val="FFFF00"/>
                </a:solidFill>
              </a:rPr>
              <a:t>exports.sayHelloInSpanish</a:t>
            </a:r>
            <a:r>
              <a:rPr lang="en-US" sz="2300" b="1" dirty="0">
                <a:solidFill>
                  <a:srgbClr val="FFFF00"/>
                </a:solidFill>
              </a:rPr>
              <a:t> = function() {	  return "</a:t>
            </a:r>
            <a:r>
              <a:rPr lang="en-US" sz="2300" b="1" dirty="0" err="1">
                <a:solidFill>
                  <a:srgbClr val="FFFF00"/>
                </a:solidFill>
              </a:rPr>
              <a:t>Hola</a:t>
            </a:r>
            <a:r>
              <a:rPr lang="en-US" sz="2300" b="1" dirty="0">
                <a:solidFill>
                  <a:srgbClr val="FFFF00"/>
                </a:solidFill>
              </a:rPr>
              <a:t>";	}; </a:t>
            </a:r>
          </a:p>
          <a:p>
            <a:pPr marL="0" indent="0">
              <a:buNone/>
            </a:pPr>
            <a:endParaRPr lang="en-US" dirty="0"/>
          </a:p>
        </p:txBody>
      </p:sp>
    </p:spTree>
    <p:extLst>
      <p:ext uri="{BB962C8B-B14F-4D97-AF65-F5344CB8AC3E}">
        <p14:creationId xmlns:p14="http://schemas.microsoft.com/office/powerpoint/2010/main" val="111476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a Module</a:t>
            </a:r>
            <a:br>
              <a:rPr lang="en-US" dirty="0"/>
            </a:br>
            <a:endParaRPr lang="en-US" dirty="0"/>
          </a:p>
        </p:txBody>
      </p:sp>
      <p:sp>
        <p:nvSpPr>
          <p:cNvPr id="3" name="Content Placeholder 2"/>
          <p:cNvSpPr>
            <a:spLocks noGrp="1"/>
          </p:cNvSpPr>
          <p:nvPr>
            <p:ph idx="1"/>
          </p:nvPr>
        </p:nvSpPr>
        <p:spPr>
          <a:xfrm>
            <a:off x="1103312" y="2052918"/>
            <a:ext cx="10840159" cy="4516694"/>
          </a:xfrm>
        </p:spPr>
        <p:txBody>
          <a:bodyPr>
            <a:normAutofit/>
          </a:bodyPr>
          <a:lstStyle/>
          <a:p>
            <a:r>
              <a:rPr lang="en-US" dirty="0"/>
              <a:t>Let’s import the publicly available methods of greetings.js to a new file called main.js. </a:t>
            </a:r>
          </a:p>
          <a:p>
            <a:r>
              <a:rPr lang="en-US" dirty="0"/>
              <a:t>This process can be described in following steps:</a:t>
            </a:r>
          </a:p>
          <a:p>
            <a:pPr marL="457200" indent="-457200">
              <a:buFont typeface="+mj-lt"/>
              <a:buAutoNum type="arabicPeriod"/>
            </a:pPr>
            <a:r>
              <a:rPr lang="en-US" dirty="0"/>
              <a:t>The keyword require is used in Node.js to import modules. </a:t>
            </a:r>
          </a:p>
          <a:p>
            <a:pPr marL="0" indent="0">
              <a:buNone/>
            </a:pPr>
            <a:r>
              <a:rPr lang="en-US" dirty="0"/>
              <a:t>// main.js</a:t>
            </a:r>
          </a:p>
          <a:p>
            <a:pPr marL="0" indent="0">
              <a:buNone/>
            </a:pPr>
            <a:r>
              <a:rPr lang="en-US" dirty="0"/>
              <a:t>		</a:t>
            </a:r>
            <a:r>
              <a:rPr lang="en-US" sz="2400" b="1" dirty="0" err="1">
                <a:solidFill>
                  <a:srgbClr val="FFFF00"/>
                </a:solidFill>
              </a:rPr>
              <a:t>var</a:t>
            </a:r>
            <a:r>
              <a:rPr lang="en-US" sz="2400" b="1" dirty="0">
                <a:solidFill>
                  <a:srgbClr val="FFFF00"/>
                </a:solidFill>
              </a:rPr>
              <a:t> greetings = require("./greetings.js");</a:t>
            </a:r>
          </a:p>
          <a:p>
            <a:pPr marL="457200" indent="-457200">
              <a:buFont typeface="+mj-lt"/>
              <a:buAutoNum type="arabicPeriod"/>
            </a:pPr>
            <a:r>
              <a:rPr lang="en-US" dirty="0"/>
              <a:t>can now access the publicly available methods of greetings.js as a property of our greetings variable in main.js.</a:t>
            </a:r>
          </a:p>
          <a:p>
            <a:pPr marL="0" indent="0">
              <a:buNone/>
            </a:pPr>
            <a:r>
              <a:rPr lang="en-US" dirty="0"/>
              <a:t>		</a:t>
            </a:r>
            <a:r>
              <a:rPr lang="en-US" sz="2400" b="1" dirty="0" err="1">
                <a:solidFill>
                  <a:srgbClr val="FFFF00"/>
                </a:solidFill>
              </a:rPr>
              <a:t>greetings.sayHelloInEnglish</a:t>
            </a:r>
            <a:r>
              <a:rPr lang="en-US" sz="2400" b="1" dirty="0">
                <a:solidFill>
                  <a:srgbClr val="FFFF00"/>
                </a:solidFill>
              </a:rPr>
              <a:t>(); // "Hello"</a:t>
            </a:r>
          </a:p>
          <a:p>
            <a:pPr marL="0" indent="0">
              <a:buNone/>
            </a:pPr>
            <a:r>
              <a:rPr lang="en-US" sz="2400" b="1" dirty="0">
                <a:solidFill>
                  <a:srgbClr val="FFFF00"/>
                </a:solidFill>
              </a:rPr>
              <a:t>		</a:t>
            </a:r>
            <a:r>
              <a:rPr lang="en-US" sz="2400" b="1" dirty="0" err="1">
                <a:solidFill>
                  <a:srgbClr val="FFFF00"/>
                </a:solidFill>
              </a:rPr>
              <a:t>greetings.sayHelloInSpanish</a:t>
            </a:r>
            <a:r>
              <a:rPr lang="en-US" sz="2400" b="1" dirty="0">
                <a:solidFill>
                  <a:srgbClr val="FFFF00"/>
                </a:solidFill>
              </a:rPr>
              <a:t>(); // "</a:t>
            </a:r>
            <a:r>
              <a:rPr lang="en-US" sz="2400" b="1" dirty="0" err="1">
                <a:solidFill>
                  <a:srgbClr val="FFFF00"/>
                </a:solidFill>
              </a:rPr>
              <a:t>Hola</a:t>
            </a:r>
            <a:r>
              <a:rPr lang="en-US" sz="2400" b="1" dirty="0">
                <a:solidFill>
                  <a:srgbClr val="FFFF00"/>
                </a:solidFill>
              </a:rPr>
              <a:t>" </a:t>
            </a:r>
          </a:p>
          <a:p>
            <a:pPr marL="0" indent="0">
              <a:buNone/>
            </a:pPr>
            <a:endParaRPr lang="en-US" dirty="0"/>
          </a:p>
          <a:p>
            <a:pPr marL="0" indent="0">
              <a:buNone/>
            </a:pPr>
            <a:endParaRPr lang="en-US" dirty="0"/>
          </a:p>
          <a:p>
            <a:pPr marL="457200" indent="-457200">
              <a:buFont typeface="+mj-lt"/>
              <a:buAutoNum type="arabicPeriod"/>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97800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as part of require()</a:t>
            </a:r>
          </a:p>
        </p:txBody>
      </p:sp>
      <p:sp>
        <p:nvSpPr>
          <p:cNvPr id="3" name="Content Placeholder 2"/>
          <p:cNvSpPr>
            <a:spLocks noGrp="1"/>
          </p:cNvSpPr>
          <p:nvPr>
            <p:ph idx="1"/>
          </p:nvPr>
        </p:nvSpPr>
        <p:spPr/>
        <p:txBody>
          <a:bodyPr/>
          <a:lstStyle/>
          <a:p>
            <a:pPr marL="0" indent="0">
              <a:buNone/>
            </a:pPr>
            <a:r>
              <a:rPr lang="en-US" dirty="0"/>
              <a:t>When Node invokes the require() function with a local file path as the function’s only argument, Node goes through the following sequence of steps:</a:t>
            </a:r>
          </a:p>
          <a:p>
            <a:r>
              <a:rPr lang="en-US" b="1" dirty="0"/>
              <a:t>Resolving</a:t>
            </a:r>
            <a:r>
              <a:rPr lang="en-US" dirty="0"/>
              <a:t>: To find the absolute path of the file.</a:t>
            </a:r>
          </a:p>
          <a:p>
            <a:r>
              <a:rPr lang="en-US" b="1" dirty="0"/>
              <a:t>Loading</a:t>
            </a:r>
            <a:r>
              <a:rPr lang="en-US" dirty="0"/>
              <a:t>: To determine the type of the file content.</a:t>
            </a:r>
          </a:p>
          <a:p>
            <a:r>
              <a:rPr lang="en-US" b="1" dirty="0"/>
              <a:t>Wrapping</a:t>
            </a:r>
            <a:r>
              <a:rPr lang="en-US" dirty="0"/>
              <a:t>: To give the file its private scope. This is what makes both the require and module objects local to every file we require.</a:t>
            </a:r>
          </a:p>
          <a:p>
            <a:r>
              <a:rPr lang="en-US" b="1" dirty="0"/>
              <a:t>Evaluating</a:t>
            </a:r>
            <a:r>
              <a:rPr lang="en-US" dirty="0"/>
              <a:t>: This is what the VM eventually does with the loaded code.</a:t>
            </a:r>
          </a:p>
          <a:p>
            <a:r>
              <a:rPr lang="en-US" b="1" dirty="0"/>
              <a:t>Caching</a:t>
            </a:r>
            <a:r>
              <a:rPr lang="en-US" dirty="0"/>
              <a:t>: So that when we require this file again, we don’t go over all the steps another time.</a:t>
            </a:r>
          </a:p>
          <a:p>
            <a:endParaRPr lang="en-US" dirty="0"/>
          </a:p>
        </p:txBody>
      </p:sp>
    </p:spTree>
    <p:extLst>
      <p:ext uri="{BB962C8B-B14F-4D97-AF65-F5344CB8AC3E}">
        <p14:creationId xmlns:p14="http://schemas.microsoft.com/office/powerpoint/2010/main" val="2302124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 and </a:t>
            </a:r>
            <a:r>
              <a:rPr lang="en-US" b="1" dirty="0" err="1"/>
              <a:t>module.exports</a:t>
            </a:r>
            <a:endParaRPr lang="en-US" b="1" dirty="0"/>
          </a:p>
        </p:txBody>
      </p:sp>
      <p:sp>
        <p:nvSpPr>
          <p:cNvPr id="3" name="Content Placeholder 2"/>
          <p:cNvSpPr>
            <a:spLocks noGrp="1"/>
          </p:cNvSpPr>
          <p:nvPr>
            <p:ph idx="1"/>
          </p:nvPr>
        </p:nvSpPr>
        <p:spPr/>
        <p:txBody>
          <a:bodyPr/>
          <a:lstStyle/>
          <a:p>
            <a:r>
              <a:rPr lang="en-US" dirty="0"/>
              <a:t>Node provides a built-in module mechanism which works with the require() method and the </a:t>
            </a:r>
            <a:r>
              <a:rPr lang="en-US" dirty="0" err="1"/>
              <a:t>module.exports</a:t>
            </a:r>
            <a:r>
              <a:rPr lang="en-US" dirty="0"/>
              <a:t> global object. </a:t>
            </a:r>
          </a:p>
          <a:p>
            <a:endParaRPr lang="en-US" dirty="0"/>
          </a:p>
        </p:txBody>
      </p:sp>
    </p:spTree>
    <p:extLst>
      <p:ext uri="{BB962C8B-B14F-4D97-AF65-F5344CB8AC3E}">
        <p14:creationId xmlns:p14="http://schemas.microsoft.com/office/powerpoint/2010/main" val="96230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a:t>
            </a:r>
          </a:p>
        </p:txBody>
      </p:sp>
      <p:sp>
        <p:nvSpPr>
          <p:cNvPr id="3" name="Content Placeholder 2"/>
          <p:cNvSpPr>
            <a:spLocks noGrp="1"/>
          </p:cNvSpPr>
          <p:nvPr>
            <p:ph idx="1"/>
          </p:nvPr>
        </p:nvSpPr>
        <p:spPr>
          <a:xfrm>
            <a:off x="1103312" y="2052918"/>
            <a:ext cx="10826091" cy="4319747"/>
          </a:xfrm>
        </p:spPr>
        <p:txBody>
          <a:bodyPr>
            <a:normAutofit lnSpcReduction="10000"/>
          </a:bodyPr>
          <a:lstStyle/>
          <a:p>
            <a:r>
              <a:rPr lang="en-US" dirty="0"/>
              <a:t>Can be used to import many different types of modules, not just for local node.js files. </a:t>
            </a:r>
          </a:p>
          <a:p>
            <a:pPr marL="0" indent="0">
              <a:buNone/>
            </a:pPr>
            <a:r>
              <a:rPr lang="en-US" dirty="0"/>
              <a:t>Can use require() to do the following:</a:t>
            </a:r>
          </a:p>
          <a:p>
            <a:endParaRPr lang="en-US" dirty="0"/>
          </a:p>
          <a:p>
            <a:r>
              <a:rPr lang="en-US" dirty="0"/>
              <a:t>Import core modules/packages, e.g., </a:t>
            </a:r>
            <a:r>
              <a:rPr lang="en-US" dirty="0" err="1"/>
              <a:t>const</a:t>
            </a:r>
            <a:r>
              <a:rPr lang="en-US" dirty="0"/>
              <a:t> </a:t>
            </a:r>
            <a:r>
              <a:rPr lang="en-US" dirty="0" err="1"/>
              <a:t>filesystem</a:t>
            </a:r>
            <a:r>
              <a:rPr lang="en-US" dirty="0"/>
              <a:t> = require('</a:t>
            </a:r>
            <a:r>
              <a:rPr lang="en-US" dirty="0" err="1"/>
              <a:t>fs</a:t>
            </a:r>
            <a:r>
              <a:rPr lang="en-US" dirty="0"/>
              <a:t>')</a:t>
            </a:r>
          </a:p>
          <a:p>
            <a:r>
              <a:rPr lang="en-US" dirty="0"/>
              <a:t>Import </a:t>
            </a:r>
            <a:r>
              <a:rPr lang="en-US" dirty="0" err="1"/>
              <a:t>npm</a:t>
            </a:r>
            <a:r>
              <a:rPr lang="en-US" dirty="0"/>
              <a:t> modules/packages, e.g., </a:t>
            </a:r>
            <a:r>
              <a:rPr lang="en-US" dirty="0" err="1"/>
              <a:t>const</a:t>
            </a:r>
            <a:r>
              <a:rPr lang="en-US" dirty="0"/>
              <a:t> express = require('express')</a:t>
            </a:r>
          </a:p>
          <a:p>
            <a:r>
              <a:rPr lang="en-US" dirty="0"/>
              <a:t>Import single file in a project, e.g., </a:t>
            </a:r>
            <a:r>
              <a:rPr lang="en-US" dirty="0" err="1"/>
              <a:t>const</a:t>
            </a:r>
            <a:r>
              <a:rPr lang="en-US" dirty="0"/>
              <a:t> server = require('./boot/server.js')</a:t>
            </a:r>
          </a:p>
          <a:p>
            <a:r>
              <a:rPr lang="en-US" dirty="0"/>
              <a:t>Import single JSON files, e.g., </a:t>
            </a:r>
            <a:r>
              <a:rPr lang="en-US" dirty="0" err="1"/>
              <a:t>const</a:t>
            </a:r>
            <a:r>
              <a:rPr lang="en-US" dirty="0"/>
              <a:t> </a:t>
            </a:r>
            <a:r>
              <a:rPr lang="en-US" dirty="0" err="1"/>
              <a:t>databaseConfigs</a:t>
            </a:r>
            <a:r>
              <a:rPr lang="en-US" dirty="0"/>
              <a:t> = require('./</a:t>
            </a:r>
            <a:r>
              <a:rPr lang="en-US" dirty="0" err="1"/>
              <a:t>configs</a:t>
            </a:r>
            <a:r>
              <a:rPr lang="en-US" dirty="0"/>
              <a:t>/</a:t>
            </a:r>
            <a:r>
              <a:rPr lang="en-US" dirty="0" err="1"/>
              <a:t>database.json</a:t>
            </a:r>
            <a:r>
              <a:rPr lang="en-US" dirty="0"/>
              <a:t>')</a:t>
            </a:r>
          </a:p>
          <a:p>
            <a:r>
              <a:rPr lang="en-US" dirty="0"/>
              <a:t>Import folders in a project (an alias for importing an index.js in that folder), e.g.,</a:t>
            </a:r>
            <a:r>
              <a:rPr lang="en-US" dirty="0" err="1"/>
              <a:t>const</a:t>
            </a:r>
            <a:r>
              <a:rPr lang="en-US" dirty="0"/>
              <a:t> routes = require('./routes')</a:t>
            </a:r>
          </a:p>
        </p:txBody>
      </p:sp>
    </p:spTree>
    <p:extLst>
      <p:ext uri="{BB962C8B-B14F-4D97-AF65-F5344CB8AC3E}">
        <p14:creationId xmlns:p14="http://schemas.microsoft.com/office/powerpoint/2010/main" val="2294640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a:t>
            </a:r>
          </a:p>
        </p:txBody>
      </p:sp>
      <p:sp>
        <p:nvSpPr>
          <p:cNvPr id="5" name="Rectangle 4"/>
          <p:cNvSpPr/>
          <p:nvPr/>
        </p:nvSpPr>
        <p:spPr>
          <a:xfrm>
            <a:off x="323556" y="2231630"/>
            <a:ext cx="11380763" cy="4524315"/>
          </a:xfrm>
          <a:prstGeom prst="rect">
            <a:avLst/>
          </a:prstGeom>
        </p:spPr>
        <p:txBody>
          <a:bodyPr wrap="square">
            <a:spAutoFit/>
          </a:bodyPr>
          <a:lstStyle/>
          <a:p>
            <a:r>
              <a:rPr lang="en-US" sz="2400" dirty="0" err="1"/>
              <a:t>const</a:t>
            </a:r>
            <a:r>
              <a:rPr lang="en-US" sz="2400" dirty="0"/>
              <a:t> </a:t>
            </a:r>
            <a:r>
              <a:rPr lang="en-US" sz="2400" dirty="0" err="1"/>
              <a:t>filesystem</a:t>
            </a:r>
            <a:r>
              <a:rPr lang="en-US" sz="2400" dirty="0"/>
              <a:t> = require('</a:t>
            </a:r>
            <a:r>
              <a:rPr lang="en-US" sz="2400" dirty="0" err="1"/>
              <a:t>fs</a:t>
            </a:r>
            <a:r>
              <a:rPr lang="en-US" sz="2400" dirty="0"/>
              <a:t>') // core module</a:t>
            </a:r>
          </a:p>
          <a:p>
            <a:r>
              <a:rPr lang="en-US" sz="2400" dirty="0" err="1"/>
              <a:t>const</a:t>
            </a:r>
            <a:r>
              <a:rPr lang="en-US" sz="2400" dirty="0"/>
              <a:t> express = require('express') // </a:t>
            </a:r>
            <a:r>
              <a:rPr lang="en-US" sz="2400" dirty="0" err="1"/>
              <a:t>npm</a:t>
            </a:r>
            <a:r>
              <a:rPr lang="en-US" sz="2400" dirty="0"/>
              <a:t> module</a:t>
            </a:r>
          </a:p>
          <a:p>
            <a:r>
              <a:rPr lang="en-US" sz="2400" dirty="0" err="1"/>
              <a:t>const</a:t>
            </a:r>
            <a:r>
              <a:rPr lang="en-US" sz="2400" dirty="0"/>
              <a:t> server = require('./boot/server.js') // server.js file with a relative path down the tree</a:t>
            </a:r>
          </a:p>
          <a:p>
            <a:r>
              <a:rPr lang="en-US" sz="2400" dirty="0" err="1"/>
              <a:t>const</a:t>
            </a:r>
            <a:r>
              <a:rPr lang="en-US" sz="2400" dirty="0"/>
              <a:t> server = require('../boot/server.js') // server.js file with a relative path up the tree</a:t>
            </a:r>
          </a:p>
          <a:p>
            <a:r>
              <a:rPr lang="en-US" sz="2400" dirty="0" err="1"/>
              <a:t>const</a:t>
            </a:r>
            <a:r>
              <a:rPr lang="en-US" sz="2400" dirty="0"/>
              <a:t> server = require('/</a:t>
            </a:r>
            <a:r>
              <a:rPr lang="en-US" sz="2400" dirty="0" err="1"/>
              <a:t>var</a:t>
            </a:r>
            <a:r>
              <a:rPr lang="en-US" sz="2400" dirty="0"/>
              <a:t>/www/app/boot/server.js') // server.js file with an absolute path </a:t>
            </a:r>
          </a:p>
          <a:p>
            <a:r>
              <a:rPr lang="en-US" sz="2400" dirty="0" err="1"/>
              <a:t>const</a:t>
            </a:r>
            <a:r>
              <a:rPr lang="en-US" sz="2400" dirty="0"/>
              <a:t> server = require('./boot/server') // file if there's the server.js file</a:t>
            </a:r>
          </a:p>
          <a:p>
            <a:r>
              <a:rPr lang="en-US" sz="2400" dirty="0" err="1"/>
              <a:t>const</a:t>
            </a:r>
            <a:r>
              <a:rPr lang="en-US" sz="2400" dirty="0"/>
              <a:t> routes = require('../routes') // index.js inside routes folder if there's no routes.js file</a:t>
            </a:r>
          </a:p>
          <a:p>
            <a:r>
              <a:rPr lang="en-US" sz="2400" dirty="0" err="1"/>
              <a:t>const</a:t>
            </a:r>
            <a:r>
              <a:rPr lang="en-US" sz="2400" dirty="0"/>
              <a:t> </a:t>
            </a:r>
            <a:r>
              <a:rPr lang="en-US" sz="2400" dirty="0" err="1"/>
              <a:t>databaseConfigs</a:t>
            </a:r>
            <a:r>
              <a:rPr lang="en-US" sz="2400" dirty="0"/>
              <a:t> = require('./</a:t>
            </a:r>
            <a:r>
              <a:rPr lang="en-US" sz="2400" dirty="0" err="1"/>
              <a:t>configs</a:t>
            </a:r>
            <a:r>
              <a:rPr lang="en-US" sz="2400" dirty="0"/>
              <a:t>/</a:t>
            </a:r>
            <a:r>
              <a:rPr lang="en-US" sz="2400" dirty="0" err="1"/>
              <a:t>database.json</a:t>
            </a:r>
            <a:r>
              <a:rPr lang="en-US" sz="2400" dirty="0"/>
              <a:t>') // JSON file</a:t>
            </a:r>
          </a:p>
        </p:txBody>
      </p:sp>
    </p:spTree>
    <p:extLst>
      <p:ext uri="{BB962C8B-B14F-4D97-AF65-F5344CB8AC3E}">
        <p14:creationId xmlns:p14="http://schemas.microsoft.com/office/powerpoint/2010/main" val="316522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Module</a:t>
            </a:r>
            <a:br>
              <a:rPr lang="en-US" dirty="0"/>
            </a:br>
            <a:endParaRPr lang="en-US" dirty="0"/>
          </a:p>
        </p:txBody>
      </p:sp>
      <p:sp>
        <p:nvSpPr>
          <p:cNvPr id="3" name="Content Placeholder 2"/>
          <p:cNvSpPr>
            <a:spLocks noGrp="1"/>
          </p:cNvSpPr>
          <p:nvPr>
            <p:ph idx="1"/>
          </p:nvPr>
        </p:nvSpPr>
        <p:spPr>
          <a:xfrm>
            <a:off x="1103312" y="2052918"/>
            <a:ext cx="10558805" cy="4291611"/>
          </a:xfrm>
        </p:spPr>
        <p:txBody>
          <a:bodyPr>
            <a:normAutofit fontScale="92500" lnSpcReduction="20000"/>
          </a:bodyPr>
          <a:lstStyle/>
          <a:p>
            <a:r>
              <a:rPr lang="en-US" dirty="0"/>
              <a:t>A module encapsulates related code into a single unit of code. </a:t>
            </a:r>
          </a:p>
          <a:p>
            <a:r>
              <a:rPr lang="en-US" dirty="0"/>
              <a:t>When creating a module, this can be interpreted as moving all related functions into a file</a:t>
            </a:r>
          </a:p>
          <a:p>
            <a:r>
              <a:rPr lang="en-US" dirty="0"/>
              <a:t>Module in Node.js is a simple or complex functionality organized in single or multiple JavaScript files which can be reused throughout the Node.js application.</a:t>
            </a:r>
          </a:p>
          <a:p>
            <a:endParaRPr lang="en-US" dirty="0"/>
          </a:p>
          <a:p>
            <a:r>
              <a:rPr lang="en-US" dirty="0"/>
              <a:t>Each module in Node.js has its own context, so it cannot interfere with other modules or pollute global scope. </a:t>
            </a:r>
          </a:p>
          <a:p>
            <a:r>
              <a:rPr lang="en-US" dirty="0"/>
              <a:t>Also, each module can be placed in a separate .</a:t>
            </a:r>
            <a:r>
              <a:rPr lang="en-US" dirty="0" err="1"/>
              <a:t>js</a:t>
            </a:r>
            <a:r>
              <a:rPr lang="en-US" dirty="0"/>
              <a:t> file under a separate folder.</a:t>
            </a:r>
          </a:p>
          <a:p>
            <a:endParaRPr lang="en-US" dirty="0"/>
          </a:p>
          <a:p>
            <a:r>
              <a:rPr lang="en-US" dirty="0"/>
              <a:t>Node.js implements </a:t>
            </a:r>
            <a:r>
              <a:rPr lang="en-US" dirty="0" err="1"/>
              <a:t>CommonJS</a:t>
            </a:r>
            <a:r>
              <a:rPr lang="en-US" dirty="0"/>
              <a:t> modules standard. </a:t>
            </a:r>
            <a:r>
              <a:rPr lang="en-US" dirty="0" err="1"/>
              <a:t>CommonJS</a:t>
            </a:r>
            <a:r>
              <a:rPr lang="en-US" dirty="0"/>
              <a:t> is a group of volunteers who define JavaScript standards for web server, desktop, and console application.</a:t>
            </a:r>
          </a:p>
        </p:txBody>
      </p:sp>
    </p:spTree>
    <p:extLst>
      <p:ext uri="{BB962C8B-B14F-4D97-AF65-F5344CB8AC3E}">
        <p14:creationId xmlns:p14="http://schemas.microsoft.com/office/powerpoint/2010/main" val="2108201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require() with local files</a:t>
            </a:r>
            <a:br>
              <a:rPr lang="en-US" dirty="0"/>
            </a:br>
            <a:endParaRPr lang="en-US" dirty="0"/>
          </a:p>
        </p:txBody>
      </p:sp>
      <p:sp>
        <p:nvSpPr>
          <p:cNvPr id="3" name="Content Placeholder 2"/>
          <p:cNvSpPr>
            <a:spLocks noGrp="1"/>
          </p:cNvSpPr>
          <p:nvPr>
            <p:ph idx="1"/>
          </p:nvPr>
        </p:nvSpPr>
        <p:spPr>
          <a:xfrm>
            <a:off x="1103312" y="2052918"/>
            <a:ext cx="10713550" cy="4347882"/>
          </a:xfrm>
        </p:spPr>
        <p:txBody>
          <a:bodyPr/>
          <a:lstStyle/>
          <a:p>
            <a:r>
              <a:rPr lang="en-US" dirty="0"/>
              <a:t>To use require() with local files, specify the name string (the argument to require()) of the file you are trying to import. </a:t>
            </a:r>
          </a:p>
          <a:p>
            <a:r>
              <a:rPr lang="en-US" dirty="0"/>
              <a:t>In general, start the name string with a . to specify that the file path is relative to the current folder of the node.js file or a .. to specify that the file path is relative to the parent directory of the current folder. </a:t>
            </a:r>
          </a:p>
          <a:p>
            <a:r>
              <a:rPr lang="en-US" dirty="0"/>
              <a:t>For example, </a:t>
            </a:r>
          </a:p>
          <a:p>
            <a:pPr marL="0" indent="0">
              <a:buNone/>
            </a:pPr>
            <a:r>
              <a:rPr lang="en-US" b="1" dirty="0" err="1">
                <a:solidFill>
                  <a:srgbClr val="FFFF00"/>
                </a:solidFill>
              </a:rPr>
              <a:t>const</a:t>
            </a:r>
            <a:r>
              <a:rPr lang="en-US" b="1" dirty="0">
                <a:solidFill>
                  <a:srgbClr val="FFFF00"/>
                </a:solidFill>
              </a:rPr>
              <a:t> server = require('./boot/server.js') </a:t>
            </a:r>
          </a:p>
          <a:p>
            <a:r>
              <a:rPr lang="en-US" dirty="0"/>
              <a:t>imports a file named server.js which is in a folder named boot that is in the current folder relative to the code file in which we write require().</a:t>
            </a:r>
          </a:p>
        </p:txBody>
      </p:sp>
    </p:spTree>
    <p:extLst>
      <p:ext uri="{BB962C8B-B14F-4D97-AF65-F5344CB8AC3E}">
        <p14:creationId xmlns:p14="http://schemas.microsoft.com/office/powerpoint/2010/main" val="2280243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require() with </a:t>
            </a:r>
            <a:r>
              <a:rPr lang="en-US" dirty="0" err="1"/>
              <a:t>npm</a:t>
            </a:r>
            <a:r>
              <a:rPr lang="en-US" dirty="0"/>
              <a:t> or core modules/packages</a:t>
            </a:r>
            <a:br>
              <a:rPr lang="en-US" dirty="0"/>
            </a:br>
            <a:endParaRPr lang="en-US" dirty="0"/>
          </a:p>
        </p:txBody>
      </p:sp>
      <p:sp>
        <p:nvSpPr>
          <p:cNvPr id="3" name="Content Placeholder 2"/>
          <p:cNvSpPr>
            <a:spLocks noGrp="1"/>
          </p:cNvSpPr>
          <p:nvPr>
            <p:ph idx="1"/>
          </p:nvPr>
        </p:nvSpPr>
        <p:spPr>
          <a:xfrm>
            <a:off x="1103312" y="2052918"/>
            <a:ext cx="10755753" cy="4207205"/>
          </a:xfrm>
        </p:spPr>
        <p:txBody>
          <a:bodyPr/>
          <a:lstStyle/>
          <a:p>
            <a:r>
              <a:rPr lang="en-US" dirty="0"/>
              <a:t>To use require() with an </a:t>
            </a:r>
            <a:r>
              <a:rPr lang="en-US" dirty="0" err="1"/>
              <a:t>npm</a:t>
            </a:r>
            <a:r>
              <a:rPr lang="en-US" dirty="0"/>
              <a:t> or core module/package, enter the module/package name as the name string. </a:t>
            </a:r>
          </a:p>
          <a:p>
            <a:r>
              <a:rPr lang="en-US" dirty="0"/>
              <a:t>There should not be . or .. in the name string. </a:t>
            </a:r>
          </a:p>
          <a:p>
            <a:r>
              <a:rPr lang="en-US" dirty="0"/>
              <a:t>For example,</a:t>
            </a:r>
          </a:p>
          <a:p>
            <a:pPr marL="0" indent="0">
              <a:buNone/>
            </a:pPr>
            <a:r>
              <a:rPr lang="en-US" dirty="0"/>
              <a:t> </a:t>
            </a:r>
            <a:r>
              <a:rPr lang="en-US" dirty="0" err="1"/>
              <a:t>const</a:t>
            </a:r>
            <a:r>
              <a:rPr lang="en-US" dirty="0"/>
              <a:t> express = require('express') </a:t>
            </a:r>
          </a:p>
          <a:p>
            <a:r>
              <a:rPr lang="en-US" dirty="0"/>
              <a:t>imports a package named express. </a:t>
            </a:r>
          </a:p>
          <a:p>
            <a:r>
              <a:rPr lang="en-US" dirty="0"/>
              <a:t>The package is in the </a:t>
            </a:r>
            <a:r>
              <a:rPr lang="en-US" dirty="0" err="1"/>
              <a:t>node_modules</a:t>
            </a:r>
            <a:r>
              <a:rPr lang="en-US" dirty="0"/>
              <a:t> folder in the root of the project If it's an installed </a:t>
            </a:r>
            <a:r>
              <a:rPr lang="en-US" dirty="0" err="1"/>
              <a:t>npm</a:t>
            </a:r>
            <a:r>
              <a:rPr lang="en-US" dirty="0"/>
              <a:t> package </a:t>
            </a:r>
          </a:p>
          <a:p>
            <a:r>
              <a:rPr lang="en-US" dirty="0"/>
              <a:t>and in the system folder if it's a core Node module (exact location depends on your OS and how you installed Node).</a:t>
            </a:r>
          </a:p>
        </p:txBody>
      </p:sp>
    </p:spTree>
    <p:extLst>
      <p:ext uri="{BB962C8B-B14F-4D97-AF65-F5344CB8AC3E}">
        <p14:creationId xmlns:p14="http://schemas.microsoft.com/office/powerpoint/2010/main" val="598156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258" y="231842"/>
            <a:ext cx="5322277" cy="3970318"/>
          </a:xfrm>
          <a:prstGeom prst="rect">
            <a:avLst/>
          </a:prstGeom>
          <a:ln>
            <a:solidFill>
              <a:srgbClr val="FFFF00"/>
            </a:solidFill>
          </a:ln>
        </p:spPr>
        <p:txBody>
          <a:bodyPr wrap="square">
            <a:spAutoFit/>
          </a:bodyPr>
          <a:lstStyle/>
          <a:p>
            <a:r>
              <a:rPr lang="en-US" dirty="0"/>
              <a:t>Here's the code of </a:t>
            </a:r>
            <a:r>
              <a:rPr lang="en-US" b="1" dirty="0">
                <a:solidFill>
                  <a:srgbClr val="FFFF00"/>
                </a:solidFill>
              </a:rPr>
              <a:t>utility.js</a:t>
            </a:r>
            <a:r>
              <a:rPr lang="en-US" dirty="0"/>
              <a:t> in which we expose code to any other program by assigning it to a special global </a:t>
            </a:r>
            <a:r>
              <a:rPr lang="en-US" dirty="0" err="1"/>
              <a:t>module.exports</a:t>
            </a:r>
            <a:r>
              <a:rPr lang="en-US" dirty="0"/>
              <a:t>:</a:t>
            </a:r>
          </a:p>
          <a:p>
            <a:endParaRPr lang="en-US" dirty="0"/>
          </a:p>
          <a:p>
            <a:r>
              <a:rPr lang="en-US" dirty="0" err="1"/>
              <a:t>module.exports</a:t>
            </a:r>
            <a:r>
              <a:rPr lang="en-US" dirty="0"/>
              <a:t> = function(</a:t>
            </a:r>
            <a:r>
              <a:rPr lang="en-US" dirty="0" err="1"/>
              <a:t>numbersToSum</a:t>
            </a:r>
            <a:r>
              <a:rPr lang="en-US" dirty="0"/>
              <a:t>) {</a:t>
            </a:r>
          </a:p>
          <a:p>
            <a:r>
              <a:rPr lang="en-US" dirty="0"/>
              <a:t>  let sum = 0, </a:t>
            </a:r>
          </a:p>
          <a:p>
            <a:r>
              <a:rPr lang="en-US" dirty="0"/>
              <a:t>    </a:t>
            </a:r>
            <a:r>
              <a:rPr lang="en-US" dirty="0" err="1"/>
              <a:t>i</a:t>
            </a:r>
            <a:r>
              <a:rPr lang="en-US" dirty="0"/>
              <a:t> = 0, </a:t>
            </a:r>
          </a:p>
          <a:p>
            <a:r>
              <a:rPr lang="en-US" dirty="0"/>
              <a:t>    l = </a:t>
            </a:r>
            <a:r>
              <a:rPr lang="en-US" dirty="0" err="1"/>
              <a:t>numbersToSum.length</a:t>
            </a:r>
            <a:r>
              <a:rPr lang="en-US" dirty="0"/>
              <a:t>;</a:t>
            </a:r>
          </a:p>
          <a:p>
            <a:r>
              <a:rPr lang="en-US" dirty="0"/>
              <a:t>    while (</a:t>
            </a:r>
            <a:r>
              <a:rPr lang="en-US" dirty="0" err="1"/>
              <a:t>i</a:t>
            </a:r>
            <a:r>
              <a:rPr lang="en-US" dirty="0"/>
              <a:t> &lt; l) {</a:t>
            </a:r>
          </a:p>
          <a:p>
            <a:r>
              <a:rPr lang="en-US" dirty="0"/>
              <a:t>        sum += </a:t>
            </a:r>
            <a:r>
              <a:rPr lang="en-US" dirty="0" err="1"/>
              <a:t>numbersToSum</a:t>
            </a:r>
            <a:r>
              <a:rPr lang="en-US" dirty="0"/>
              <a:t>[</a:t>
            </a:r>
            <a:r>
              <a:rPr lang="en-US" dirty="0" err="1"/>
              <a:t>i</a:t>
            </a:r>
            <a:r>
              <a:rPr lang="en-US" dirty="0"/>
              <a:t>++]</a:t>
            </a:r>
          </a:p>
          <a:p>
            <a:r>
              <a:rPr lang="en-US" dirty="0"/>
              <a:t>    }</a:t>
            </a:r>
          </a:p>
          <a:p>
            <a:r>
              <a:rPr lang="en-US" dirty="0"/>
              <a:t>    return sum</a:t>
            </a:r>
          </a:p>
          <a:p>
            <a:r>
              <a:rPr lang="en-US" dirty="0"/>
              <a:t>}</a:t>
            </a:r>
          </a:p>
        </p:txBody>
      </p:sp>
      <p:sp>
        <p:nvSpPr>
          <p:cNvPr id="5" name="Rectangle 4"/>
          <p:cNvSpPr/>
          <p:nvPr/>
        </p:nvSpPr>
        <p:spPr>
          <a:xfrm>
            <a:off x="5692726" y="1649499"/>
            <a:ext cx="6096000" cy="5139869"/>
          </a:xfrm>
          <a:prstGeom prst="rect">
            <a:avLst/>
          </a:prstGeom>
          <a:ln>
            <a:solidFill>
              <a:srgbClr val="FFFF00"/>
            </a:solidFill>
          </a:ln>
        </p:spPr>
        <p:txBody>
          <a:bodyPr>
            <a:spAutoFit/>
          </a:bodyPr>
          <a:lstStyle/>
          <a:p>
            <a:r>
              <a:rPr lang="en-US" dirty="0"/>
              <a:t> main program (</a:t>
            </a:r>
            <a:r>
              <a:rPr lang="en-US" b="1" dirty="0">
                <a:solidFill>
                  <a:srgbClr val="FFFF00"/>
                </a:solidFill>
              </a:rPr>
              <a:t>account-service.js</a:t>
            </a:r>
            <a:r>
              <a:rPr lang="en-US" dirty="0"/>
              <a:t>) imports the utility module and executes it to find out the total balance:</a:t>
            </a:r>
          </a:p>
          <a:p>
            <a:endParaRPr lang="en-US" dirty="0"/>
          </a:p>
          <a:p>
            <a:r>
              <a:rPr lang="en-US" dirty="0" err="1"/>
              <a:t>const</a:t>
            </a:r>
            <a:r>
              <a:rPr lang="en-US" dirty="0"/>
              <a:t> </a:t>
            </a:r>
            <a:r>
              <a:rPr lang="en-US" sz="2000" b="1" dirty="0">
                <a:solidFill>
                  <a:srgbClr val="FFFF00"/>
                </a:solidFill>
              </a:rPr>
              <a:t>sum</a:t>
            </a:r>
            <a:r>
              <a:rPr lang="en-US" dirty="0"/>
              <a:t> = require('./utility.js')</a:t>
            </a:r>
          </a:p>
          <a:p>
            <a:endParaRPr lang="en-US" dirty="0"/>
          </a:p>
          <a:p>
            <a:r>
              <a:rPr lang="en-US" dirty="0"/>
              <a:t>let </a:t>
            </a:r>
            <a:r>
              <a:rPr lang="en-US" dirty="0" err="1"/>
              <a:t>checkingAccountBalance</a:t>
            </a:r>
            <a:r>
              <a:rPr lang="en-US" dirty="0"/>
              <a:t> = 200</a:t>
            </a:r>
          </a:p>
          <a:p>
            <a:r>
              <a:rPr lang="en-US" dirty="0"/>
              <a:t>let </a:t>
            </a:r>
            <a:r>
              <a:rPr lang="en-US" dirty="0" err="1"/>
              <a:t>savingsAccountBalance</a:t>
            </a:r>
            <a:r>
              <a:rPr lang="en-US" dirty="0"/>
              <a:t> = 1000</a:t>
            </a:r>
          </a:p>
          <a:p>
            <a:r>
              <a:rPr lang="en-US" dirty="0"/>
              <a:t>let </a:t>
            </a:r>
            <a:r>
              <a:rPr lang="en-US" dirty="0" err="1"/>
              <a:t>retirementAccountBalance</a:t>
            </a:r>
            <a:r>
              <a:rPr lang="en-US" dirty="0"/>
              <a:t> = 20000</a:t>
            </a:r>
          </a:p>
          <a:p>
            <a:endParaRPr lang="en-US" dirty="0"/>
          </a:p>
          <a:p>
            <a:r>
              <a:rPr lang="en-US" dirty="0"/>
              <a:t>let </a:t>
            </a:r>
            <a:r>
              <a:rPr lang="en-US" dirty="0" err="1"/>
              <a:t>totalBalance</a:t>
            </a:r>
            <a:r>
              <a:rPr lang="en-US" dirty="0"/>
              <a:t>=</a:t>
            </a:r>
            <a:r>
              <a:rPr lang="en-US" sz="2000" b="1" dirty="0">
                <a:solidFill>
                  <a:srgbClr val="FFFF00"/>
                </a:solidFill>
              </a:rPr>
              <a:t>sum</a:t>
            </a:r>
            <a:r>
              <a:rPr lang="en-US" dirty="0"/>
              <a:t>([</a:t>
            </a:r>
            <a:r>
              <a:rPr lang="en-US" dirty="0" err="1"/>
              <a:t>checkingAccountBalance</a:t>
            </a:r>
            <a:r>
              <a:rPr lang="en-US" dirty="0"/>
              <a:t>, </a:t>
            </a:r>
            <a:r>
              <a:rPr lang="en-US" dirty="0" err="1"/>
              <a:t>savingsAccountBalance</a:t>
            </a:r>
            <a:r>
              <a:rPr lang="en-US" dirty="0"/>
              <a:t>, </a:t>
            </a:r>
            <a:r>
              <a:rPr lang="en-US" dirty="0" err="1"/>
              <a:t>retirementAccountBalance</a:t>
            </a:r>
            <a:r>
              <a:rPr lang="en-US" dirty="0"/>
              <a:t>] )</a:t>
            </a:r>
          </a:p>
          <a:p>
            <a:r>
              <a:rPr lang="en-US" dirty="0"/>
              <a:t>console.log(</a:t>
            </a:r>
            <a:r>
              <a:rPr lang="en-US" dirty="0" err="1"/>
              <a:t>totalBalance</a:t>
            </a:r>
            <a:r>
              <a:rPr lang="en-US" dirty="0"/>
              <a:t>)</a:t>
            </a:r>
          </a:p>
          <a:p>
            <a:r>
              <a:rPr lang="en-US" dirty="0"/>
              <a:t>The account-service.js can be run from the same folder where the file is located with node account-service.js. The code will import the utility.js and invoke sum(). Thus, the result will be output of the total balance.</a:t>
            </a:r>
          </a:p>
        </p:txBody>
      </p:sp>
    </p:spTree>
    <p:extLst>
      <p:ext uri="{BB962C8B-B14F-4D97-AF65-F5344CB8AC3E}">
        <p14:creationId xmlns:p14="http://schemas.microsoft.com/office/powerpoint/2010/main" val="755457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 Caching</a:t>
            </a:r>
            <a:br>
              <a:rPr lang="en-US" b="1" dirty="0"/>
            </a:br>
            <a:endParaRPr lang="en-US" dirty="0"/>
          </a:p>
        </p:txBody>
      </p:sp>
      <p:sp>
        <p:nvSpPr>
          <p:cNvPr id="3" name="Content Placeholder 2"/>
          <p:cNvSpPr>
            <a:spLocks noGrp="1"/>
          </p:cNvSpPr>
          <p:nvPr>
            <p:ph idx="1"/>
          </p:nvPr>
        </p:nvSpPr>
        <p:spPr/>
        <p:txBody>
          <a:bodyPr/>
          <a:lstStyle/>
          <a:p>
            <a:r>
              <a:rPr lang="en-US" dirty="0"/>
              <a:t>require() caches the results based on the filename and path. </a:t>
            </a:r>
          </a:p>
          <a:p>
            <a:r>
              <a:rPr lang="en-US" dirty="0"/>
              <a:t>Any code outside of the </a:t>
            </a:r>
            <a:r>
              <a:rPr lang="en-US" dirty="0" err="1"/>
              <a:t>module.exports</a:t>
            </a:r>
            <a:r>
              <a:rPr lang="en-US" dirty="0"/>
              <a:t> assignment will be run just once during the process execution</a:t>
            </a:r>
          </a:p>
          <a:p>
            <a:r>
              <a:rPr lang="en-US" dirty="0"/>
              <a:t> Node.js will cache imports. </a:t>
            </a:r>
          </a:p>
          <a:p>
            <a:r>
              <a:rPr lang="en-US" dirty="0"/>
              <a:t>The second time you require() the same file or a module, it's not running the code. The results of the module are already there for you to use.</a:t>
            </a:r>
          </a:p>
          <a:p>
            <a:endParaRPr lang="en-US" dirty="0"/>
          </a:p>
        </p:txBody>
      </p:sp>
    </p:spTree>
    <p:extLst>
      <p:ext uri="{BB962C8B-B14F-4D97-AF65-F5344CB8AC3E}">
        <p14:creationId xmlns:p14="http://schemas.microsoft.com/office/powerpoint/2010/main" val="4233537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94" y="311894"/>
            <a:ext cx="5406683" cy="3598924"/>
          </a:xfrm>
          <a:prstGeom prst="rect">
            <a:avLst/>
          </a:prstGeom>
          <a:ln>
            <a:solidFill>
              <a:srgbClr val="FFFF00"/>
            </a:solidFill>
          </a:ln>
        </p:spPr>
        <p:txBody>
          <a:bodyPr wrap="square">
            <a:spAutoFit/>
          </a:bodyPr>
          <a:lstStyle/>
          <a:p>
            <a:r>
              <a:rPr lang="en-US" sz="2400" b="1" dirty="0">
                <a:solidFill>
                  <a:srgbClr val="FFFF00"/>
                </a:solidFill>
              </a:rPr>
              <a:t>Utility.js</a:t>
            </a:r>
          </a:p>
          <a:p>
            <a:r>
              <a:rPr lang="en-US" dirty="0"/>
              <a:t>console.log('This will be printed just once')</a:t>
            </a:r>
          </a:p>
          <a:p>
            <a:endParaRPr lang="en-US" dirty="0"/>
          </a:p>
          <a:p>
            <a:r>
              <a:rPr lang="en-US" dirty="0" err="1"/>
              <a:t>module.exports</a:t>
            </a:r>
            <a:r>
              <a:rPr lang="en-US" dirty="0"/>
              <a:t> = function(</a:t>
            </a:r>
            <a:r>
              <a:rPr lang="en-US" dirty="0" err="1"/>
              <a:t>numbersToSum</a:t>
            </a:r>
            <a:r>
              <a:rPr lang="en-US" dirty="0"/>
              <a:t>) {</a:t>
            </a:r>
          </a:p>
          <a:p>
            <a:r>
              <a:rPr lang="en-US" dirty="0"/>
              <a:t>  let sum = 0, </a:t>
            </a:r>
          </a:p>
          <a:p>
            <a:r>
              <a:rPr lang="en-US" dirty="0"/>
              <a:t>    </a:t>
            </a:r>
            <a:r>
              <a:rPr lang="en-US" dirty="0" err="1"/>
              <a:t>i</a:t>
            </a:r>
            <a:r>
              <a:rPr lang="en-US" dirty="0"/>
              <a:t> = 0, </a:t>
            </a:r>
          </a:p>
          <a:p>
            <a:r>
              <a:rPr lang="en-US" dirty="0"/>
              <a:t>    l = </a:t>
            </a:r>
            <a:r>
              <a:rPr lang="en-US" dirty="0" err="1"/>
              <a:t>numbersToSum.length</a:t>
            </a:r>
            <a:r>
              <a:rPr lang="en-US" dirty="0"/>
              <a:t>;</a:t>
            </a:r>
          </a:p>
          <a:p>
            <a:r>
              <a:rPr lang="en-US" dirty="0"/>
              <a:t>    while (</a:t>
            </a:r>
            <a:r>
              <a:rPr lang="en-US" dirty="0" err="1"/>
              <a:t>i</a:t>
            </a:r>
            <a:r>
              <a:rPr lang="en-US" dirty="0"/>
              <a:t> &lt; l) {</a:t>
            </a:r>
          </a:p>
          <a:p>
            <a:r>
              <a:rPr lang="en-US" dirty="0"/>
              <a:t>        sum += </a:t>
            </a:r>
            <a:r>
              <a:rPr lang="en-US" dirty="0" err="1"/>
              <a:t>numbersToSum</a:t>
            </a:r>
            <a:r>
              <a:rPr lang="en-US" dirty="0"/>
              <a:t>[</a:t>
            </a:r>
            <a:r>
              <a:rPr lang="en-US" dirty="0" err="1"/>
              <a:t>i</a:t>
            </a:r>
            <a:r>
              <a:rPr lang="en-US" dirty="0"/>
              <a:t>++]</a:t>
            </a:r>
          </a:p>
          <a:p>
            <a:r>
              <a:rPr lang="en-US" dirty="0"/>
              <a:t>    }</a:t>
            </a:r>
          </a:p>
          <a:p>
            <a:r>
              <a:rPr lang="en-US" dirty="0"/>
              <a:t>    return sum</a:t>
            </a:r>
          </a:p>
          <a:p>
            <a:r>
              <a:rPr lang="en-US" dirty="0"/>
              <a:t>}</a:t>
            </a:r>
          </a:p>
        </p:txBody>
      </p:sp>
      <p:sp>
        <p:nvSpPr>
          <p:cNvPr id="3" name="Rectangle 2"/>
          <p:cNvSpPr/>
          <p:nvPr/>
        </p:nvSpPr>
        <p:spPr>
          <a:xfrm>
            <a:off x="6255434" y="2156939"/>
            <a:ext cx="5420751" cy="3785652"/>
          </a:xfrm>
          <a:prstGeom prst="rect">
            <a:avLst/>
          </a:prstGeom>
          <a:ln>
            <a:solidFill>
              <a:srgbClr val="FFFF00"/>
            </a:solidFill>
          </a:ln>
        </p:spPr>
        <p:txBody>
          <a:bodyPr wrap="square">
            <a:spAutoFit/>
          </a:bodyPr>
          <a:lstStyle/>
          <a:p>
            <a:r>
              <a:rPr lang="en-US" sz="2400" b="1" dirty="0">
                <a:solidFill>
                  <a:srgbClr val="FFFF00"/>
                </a:solidFill>
              </a:rPr>
              <a:t> account-service.js</a:t>
            </a:r>
            <a:endParaRPr lang="en-US" dirty="0"/>
          </a:p>
          <a:p>
            <a:endParaRPr lang="en-US" dirty="0"/>
          </a:p>
          <a:p>
            <a:r>
              <a:rPr lang="en-US" dirty="0" err="1"/>
              <a:t>const</a:t>
            </a:r>
            <a:r>
              <a:rPr lang="en-US" dirty="0"/>
              <a:t> sum = require('./utility.js')</a:t>
            </a:r>
          </a:p>
          <a:p>
            <a:endParaRPr lang="en-US" dirty="0"/>
          </a:p>
          <a:p>
            <a:r>
              <a:rPr lang="en-US" dirty="0"/>
              <a:t>let </a:t>
            </a:r>
            <a:r>
              <a:rPr lang="en-US" dirty="0" err="1"/>
              <a:t>checkingAccountBalance</a:t>
            </a:r>
            <a:r>
              <a:rPr lang="en-US" dirty="0"/>
              <a:t> = 200</a:t>
            </a:r>
          </a:p>
          <a:p>
            <a:r>
              <a:rPr lang="en-US" dirty="0"/>
              <a:t>let </a:t>
            </a:r>
            <a:r>
              <a:rPr lang="en-US" dirty="0" err="1"/>
              <a:t>savingsAccountBalance</a:t>
            </a:r>
            <a:r>
              <a:rPr lang="en-US" dirty="0"/>
              <a:t> = 1000</a:t>
            </a:r>
          </a:p>
          <a:p>
            <a:r>
              <a:rPr lang="en-US" dirty="0"/>
              <a:t>let </a:t>
            </a:r>
            <a:r>
              <a:rPr lang="en-US" dirty="0" err="1"/>
              <a:t>retirementAccountBalance</a:t>
            </a:r>
            <a:r>
              <a:rPr lang="en-US" dirty="0"/>
              <a:t> = 20000</a:t>
            </a:r>
          </a:p>
          <a:p>
            <a:endParaRPr lang="en-US" dirty="0"/>
          </a:p>
          <a:p>
            <a:r>
              <a:rPr lang="en-US" dirty="0"/>
              <a:t>let </a:t>
            </a:r>
            <a:r>
              <a:rPr lang="en-US" dirty="0" err="1"/>
              <a:t>totalBalance</a:t>
            </a:r>
            <a:r>
              <a:rPr lang="en-US" dirty="0"/>
              <a:t>=sum([</a:t>
            </a:r>
            <a:r>
              <a:rPr lang="en-US" dirty="0" err="1"/>
              <a:t>checkingAccountBalance</a:t>
            </a:r>
            <a:r>
              <a:rPr lang="en-US" dirty="0"/>
              <a:t>, </a:t>
            </a:r>
            <a:r>
              <a:rPr lang="en-US" dirty="0" err="1"/>
              <a:t>savingsAccountBalance</a:t>
            </a:r>
            <a:r>
              <a:rPr lang="en-US" dirty="0"/>
              <a:t>, </a:t>
            </a:r>
            <a:r>
              <a:rPr lang="en-US" dirty="0" err="1"/>
              <a:t>retirementAccountBalance</a:t>
            </a:r>
            <a:r>
              <a:rPr lang="en-US" dirty="0"/>
              <a:t>] )</a:t>
            </a:r>
          </a:p>
          <a:p>
            <a:r>
              <a:rPr lang="en-US" dirty="0"/>
              <a:t>console.log(</a:t>
            </a:r>
            <a:r>
              <a:rPr lang="en-US" dirty="0" err="1"/>
              <a:t>totalBalance</a:t>
            </a:r>
            <a:r>
              <a:rPr lang="en-US" dirty="0"/>
              <a:t>)</a:t>
            </a:r>
          </a:p>
        </p:txBody>
      </p:sp>
    </p:spTree>
    <p:extLst>
      <p:ext uri="{BB962C8B-B14F-4D97-AF65-F5344CB8AC3E}">
        <p14:creationId xmlns:p14="http://schemas.microsoft.com/office/powerpoint/2010/main" val="51565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9205" y="323557"/>
            <a:ext cx="6096000" cy="3570208"/>
          </a:xfrm>
          <a:prstGeom prst="rect">
            <a:avLst/>
          </a:prstGeom>
          <a:ln>
            <a:solidFill>
              <a:srgbClr val="FFFF00"/>
            </a:solidFill>
          </a:ln>
        </p:spPr>
        <p:txBody>
          <a:bodyPr>
            <a:spAutoFit/>
          </a:bodyPr>
          <a:lstStyle/>
          <a:p>
            <a:r>
              <a:rPr lang="en-US" sz="2800" b="1" dirty="0">
                <a:solidFill>
                  <a:srgbClr val="FFFF00"/>
                </a:solidFill>
              </a:rPr>
              <a:t>App.js</a:t>
            </a:r>
          </a:p>
          <a:p>
            <a:r>
              <a:rPr lang="en-US" dirty="0" err="1"/>
              <a:t>const</a:t>
            </a:r>
            <a:r>
              <a:rPr lang="en-US" dirty="0"/>
              <a:t> sum = require('./utility.js')</a:t>
            </a:r>
          </a:p>
          <a:p>
            <a:r>
              <a:rPr lang="en-US" dirty="0"/>
              <a:t>require('./account-service.js')</a:t>
            </a:r>
          </a:p>
          <a:p>
            <a:endParaRPr lang="en-US" dirty="0"/>
          </a:p>
          <a:p>
            <a:r>
              <a:rPr lang="en-US" dirty="0"/>
              <a:t>let </a:t>
            </a:r>
            <a:r>
              <a:rPr lang="en-US" dirty="0" err="1"/>
              <a:t>checkingAccountBalance</a:t>
            </a:r>
            <a:r>
              <a:rPr lang="en-US" dirty="0"/>
              <a:t> = 200</a:t>
            </a:r>
          </a:p>
          <a:p>
            <a:r>
              <a:rPr lang="en-US" dirty="0"/>
              <a:t>let </a:t>
            </a:r>
            <a:r>
              <a:rPr lang="en-US" dirty="0" err="1"/>
              <a:t>savingsAccountBalance</a:t>
            </a:r>
            <a:r>
              <a:rPr lang="en-US" dirty="0"/>
              <a:t> = 1000</a:t>
            </a:r>
          </a:p>
          <a:p>
            <a:r>
              <a:rPr lang="en-US" dirty="0"/>
              <a:t>let </a:t>
            </a:r>
            <a:r>
              <a:rPr lang="en-US" dirty="0" err="1"/>
              <a:t>retirementAccountBalance</a:t>
            </a:r>
            <a:r>
              <a:rPr lang="en-US" dirty="0"/>
              <a:t> = 40000</a:t>
            </a:r>
          </a:p>
          <a:p>
            <a:endParaRPr lang="en-US" dirty="0"/>
          </a:p>
          <a:p>
            <a:r>
              <a:rPr lang="en-US" dirty="0"/>
              <a:t>let </a:t>
            </a:r>
            <a:r>
              <a:rPr lang="en-US" dirty="0" err="1"/>
              <a:t>totalBalance</a:t>
            </a:r>
            <a:r>
              <a:rPr lang="en-US" dirty="0"/>
              <a:t>=sum([</a:t>
            </a:r>
            <a:r>
              <a:rPr lang="en-US" dirty="0" err="1"/>
              <a:t>checkingAccountBalance</a:t>
            </a:r>
            <a:r>
              <a:rPr lang="en-US" dirty="0"/>
              <a:t>, </a:t>
            </a:r>
            <a:r>
              <a:rPr lang="en-US" dirty="0" err="1"/>
              <a:t>savingsAccountBalance</a:t>
            </a:r>
            <a:r>
              <a:rPr lang="en-US" dirty="0"/>
              <a:t>, </a:t>
            </a:r>
            <a:r>
              <a:rPr lang="en-US" dirty="0" err="1"/>
              <a:t>retirementAccountBalance</a:t>
            </a:r>
            <a:r>
              <a:rPr lang="en-US" dirty="0"/>
              <a:t>] )</a:t>
            </a:r>
          </a:p>
          <a:p>
            <a:r>
              <a:rPr lang="en-US" dirty="0"/>
              <a:t>console.log(</a:t>
            </a:r>
            <a:r>
              <a:rPr lang="en-US" dirty="0" err="1"/>
              <a:t>totalBalance</a:t>
            </a:r>
            <a:r>
              <a:rPr lang="en-US" dirty="0"/>
              <a:t>)</a:t>
            </a:r>
          </a:p>
        </p:txBody>
      </p:sp>
      <p:sp>
        <p:nvSpPr>
          <p:cNvPr id="5" name="Rectangle 4"/>
          <p:cNvSpPr/>
          <p:nvPr/>
        </p:nvSpPr>
        <p:spPr>
          <a:xfrm>
            <a:off x="4553243" y="4964948"/>
            <a:ext cx="6096000" cy="1569660"/>
          </a:xfrm>
          <a:prstGeom prst="rect">
            <a:avLst/>
          </a:prstGeom>
          <a:ln>
            <a:solidFill>
              <a:srgbClr val="FFFF00"/>
            </a:solidFill>
          </a:ln>
        </p:spPr>
        <p:txBody>
          <a:bodyPr>
            <a:spAutoFit/>
          </a:bodyPr>
          <a:lstStyle/>
          <a:p>
            <a:r>
              <a:rPr lang="en-US" sz="2400" b="1" dirty="0">
                <a:solidFill>
                  <a:srgbClr val="FFFF00"/>
                </a:solidFill>
              </a:rPr>
              <a:t>Output:</a:t>
            </a:r>
          </a:p>
          <a:p>
            <a:r>
              <a:rPr lang="en-US" sz="2400" b="1" dirty="0">
                <a:solidFill>
                  <a:srgbClr val="FFFF00"/>
                </a:solidFill>
              </a:rPr>
              <a:t>This will be printed just once</a:t>
            </a:r>
          </a:p>
          <a:p>
            <a:r>
              <a:rPr lang="en-US" sz="2400" b="1" dirty="0">
                <a:solidFill>
                  <a:srgbClr val="FFFF00"/>
                </a:solidFill>
              </a:rPr>
              <a:t>21200</a:t>
            </a:r>
          </a:p>
          <a:p>
            <a:r>
              <a:rPr lang="en-US" sz="2400" b="1" dirty="0">
                <a:solidFill>
                  <a:srgbClr val="FFFF00"/>
                </a:solidFill>
              </a:rPr>
              <a:t>41200</a:t>
            </a:r>
          </a:p>
        </p:txBody>
      </p:sp>
    </p:spTree>
    <p:extLst>
      <p:ext uri="{BB962C8B-B14F-4D97-AF65-F5344CB8AC3E}">
        <p14:creationId xmlns:p14="http://schemas.microsoft.com/office/powerpoint/2010/main" val="1579872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 Caching</a:t>
            </a:r>
            <a:br>
              <a:rPr lang="en-US" b="1" dirty="0"/>
            </a:br>
            <a:endParaRPr lang="en-US" dirty="0"/>
          </a:p>
        </p:txBody>
      </p:sp>
      <p:sp>
        <p:nvSpPr>
          <p:cNvPr id="3" name="Content Placeholder 2"/>
          <p:cNvSpPr>
            <a:spLocks noGrp="1"/>
          </p:cNvSpPr>
          <p:nvPr>
            <p:ph idx="1"/>
          </p:nvPr>
        </p:nvSpPr>
        <p:spPr>
          <a:xfrm>
            <a:off x="1103312" y="2052918"/>
            <a:ext cx="10713550" cy="4474491"/>
          </a:xfrm>
        </p:spPr>
        <p:txBody>
          <a:bodyPr/>
          <a:lstStyle/>
          <a:p>
            <a:r>
              <a:rPr lang="en-US" dirty="0"/>
              <a:t>In app.js when you import the module utility.js two or more times (directly and indirectly via account-service.js), the code in utility.js which prints This will be printed just once (it's outside the </a:t>
            </a:r>
            <a:r>
              <a:rPr lang="en-US" dirty="0" err="1"/>
              <a:t>module.exports</a:t>
            </a:r>
            <a:r>
              <a:rPr lang="en-US" dirty="0"/>
              <a:t>) will be run just once despite the fact that the function </a:t>
            </a:r>
            <a:r>
              <a:rPr lang="en-US" dirty="0" err="1"/>
              <a:t>module.exports</a:t>
            </a:r>
            <a:r>
              <a:rPr lang="en-US" dirty="0"/>
              <a:t> (which we exported) is invoked twice: once in account-service.js and the second time in app.js.</a:t>
            </a:r>
          </a:p>
          <a:p>
            <a:endParaRPr lang="en-US" dirty="0"/>
          </a:p>
          <a:p>
            <a:r>
              <a:rPr lang="en-US" dirty="0"/>
              <a:t>Therefore, running app.js will result in its balance being printed twice, one time in account-service and another time in app.js, but the This will be printed just once console log only appears once</a:t>
            </a:r>
          </a:p>
        </p:txBody>
      </p:sp>
    </p:spTree>
    <p:extLst>
      <p:ext uri="{BB962C8B-B14F-4D97-AF65-F5344CB8AC3E}">
        <p14:creationId xmlns:p14="http://schemas.microsoft.com/office/powerpoint/2010/main" val="3634939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JSON files and require</a:t>
            </a:r>
            <a:br>
              <a:rPr lang="en-US" b="1" dirty="0"/>
            </a:br>
            <a:endParaRPr lang="en-US" dirty="0"/>
          </a:p>
        </p:txBody>
      </p:sp>
      <p:sp>
        <p:nvSpPr>
          <p:cNvPr id="3" name="Content Placeholder 2"/>
          <p:cNvSpPr>
            <a:spLocks noGrp="1"/>
          </p:cNvSpPr>
          <p:nvPr>
            <p:ph idx="1"/>
          </p:nvPr>
        </p:nvSpPr>
        <p:spPr>
          <a:xfrm>
            <a:off x="1103312" y="2052918"/>
            <a:ext cx="10544737" cy="4195481"/>
          </a:xfrm>
        </p:spPr>
        <p:txBody>
          <a:bodyPr>
            <a:normAutofit/>
          </a:bodyPr>
          <a:lstStyle/>
          <a:p>
            <a:r>
              <a:rPr lang="en-US" dirty="0"/>
              <a:t>can natively require JSON files and C++ </a:t>
            </a:r>
            <a:r>
              <a:rPr lang="en-US" dirty="0" err="1"/>
              <a:t>addon</a:t>
            </a:r>
            <a:r>
              <a:rPr lang="en-US" dirty="0"/>
              <a:t> files with the require function. </a:t>
            </a:r>
          </a:p>
          <a:p>
            <a:r>
              <a:rPr lang="en-US" dirty="0"/>
              <a:t>Don’t even need to specify a file extension to do so.</a:t>
            </a:r>
          </a:p>
          <a:p>
            <a:r>
              <a:rPr lang="en-US" dirty="0"/>
              <a:t>If a file extension was not specified, the first thing Node will try to resolve is a .</a:t>
            </a:r>
            <a:r>
              <a:rPr lang="en-US" dirty="0" err="1"/>
              <a:t>js</a:t>
            </a:r>
            <a:r>
              <a:rPr lang="en-US" dirty="0"/>
              <a:t> file. </a:t>
            </a:r>
          </a:p>
          <a:p>
            <a:r>
              <a:rPr lang="en-US" dirty="0"/>
              <a:t>If it can’t find a .</a:t>
            </a:r>
            <a:r>
              <a:rPr lang="en-US" dirty="0" err="1"/>
              <a:t>js</a:t>
            </a:r>
            <a:r>
              <a:rPr lang="en-US" dirty="0"/>
              <a:t> file, it will try a .</a:t>
            </a:r>
            <a:r>
              <a:rPr lang="en-US" dirty="0" err="1"/>
              <a:t>json</a:t>
            </a:r>
            <a:r>
              <a:rPr lang="en-US" dirty="0"/>
              <a:t> file and it will parse the .</a:t>
            </a:r>
            <a:r>
              <a:rPr lang="en-US" dirty="0" err="1"/>
              <a:t>json</a:t>
            </a:r>
            <a:r>
              <a:rPr lang="en-US" dirty="0"/>
              <a:t> file if found as a JSON text file.</a:t>
            </a:r>
          </a:p>
          <a:p>
            <a:r>
              <a:rPr lang="en-US" dirty="0"/>
              <a:t> After that, it will try to find a binary .node file. </a:t>
            </a:r>
          </a:p>
          <a:p>
            <a:r>
              <a:rPr lang="en-US" dirty="0"/>
              <a:t>If Node can’t find a .</a:t>
            </a:r>
            <a:r>
              <a:rPr lang="en-US" dirty="0" err="1"/>
              <a:t>js</a:t>
            </a:r>
            <a:r>
              <a:rPr lang="en-US" dirty="0"/>
              <a:t> or a .</a:t>
            </a:r>
            <a:r>
              <a:rPr lang="en-US" dirty="0" err="1"/>
              <a:t>json</a:t>
            </a:r>
            <a:r>
              <a:rPr lang="en-US" dirty="0"/>
              <a:t> file, it will look for a .node file and it would interpret the file as a compiled </a:t>
            </a:r>
            <a:r>
              <a:rPr lang="en-US" dirty="0" err="1"/>
              <a:t>addon</a:t>
            </a:r>
            <a:r>
              <a:rPr lang="en-US" dirty="0"/>
              <a:t> module.</a:t>
            </a:r>
          </a:p>
          <a:p>
            <a:r>
              <a:rPr lang="en-US" dirty="0"/>
              <a:t>However, to remove ambiguity, you should probably specify a file extension when requiring anything other than .</a:t>
            </a:r>
            <a:r>
              <a:rPr lang="en-US" dirty="0" err="1"/>
              <a:t>js</a:t>
            </a:r>
            <a:r>
              <a:rPr lang="en-US" dirty="0"/>
              <a:t> files.</a:t>
            </a:r>
          </a:p>
        </p:txBody>
      </p:sp>
    </p:spTree>
    <p:extLst>
      <p:ext uri="{BB962C8B-B14F-4D97-AF65-F5344CB8AC3E}">
        <p14:creationId xmlns:p14="http://schemas.microsoft.com/office/powerpoint/2010/main" val="1856006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 Patterns for </a:t>
            </a:r>
            <a:r>
              <a:rPr lang="en-US" b="1" dirty="0" err="1"/>
              <a:t>module.exports</a:t>
            </a:r>
            <a:br>
              <a:rPr lang="en-US" b="1" dirty="0"/>
            </a:br>
            <a:endParaRPr lang="en-US" dirty="0"/>
          </a:p>
        </p:txBody>
      </p:sp>
      <p:sp>
        <p:nvSpPr>
          <p:cNvPr id="3" name="Content Placeholder 2"/>
          <p:cNvSpPr>
            <a:spLocks noGrp="1"/>
          </p:cNvSpPr>
          <p:nvPr>
            <p:ph idx="1"/>
          </p:nvPr>
        </p:nvSpPr>
        <p:spPr>
          <a:xfrm>
            <a:off x="1103312" y="2052918"/>
            <a:ext cx="10389993" cy="4195481"/>
          </a:xfrm>
        </p:spPr>
        <p:txBody>
          <a:bodyPr>
            <a:normAutofit lnSpcReduction="10000"/>
          </a:bodyPr>
          <a:lstStyle/>
          <a:p>
            <a:r>
              <a:rPr lang="en-US" dirty="0"/>
              <a:t>There are several patterns which developers can use to export functionality from a module:</a:t>
            </a:r>
          </a:p>
          <a:p>
            <a:r>
              <a:rPr lang="en-US" dirty="0"/>
              <a:t>Export a function: </a:t>
            </a:r>
            <a:r>
              <a:rPr lang="en-US" dirty="0" err="1"/>
              <a:t>module.exports</a:t>
            </a:r>
            <a:r>
              <a:rPr lang="en-US" dirty="0"/>
              <a:t> = function(ops) {...}</a:t>
            </a:r>
          </a:p>
          <a:p>
            <a:endParaRPr lang="en-US" dirty="0"/>
          </a:p>
          <a:p>
            <a:r>
              <a:rPr lang="en-US" dirty="0"/>
              <a:t>Export an object: </a:t>
            </a:r>
            <a:r>
              <a:rPr lang="en-US" dirty="0" err="1"/>
              <a:t>module.exports</a:t>
            </a:r>
            <a:r>
              <a:rPr lang="en-US" dirty="0"/>
              <a:t> = {...}</a:t>
            </a:r>
          </a:p>
          <a:p>
            <a:endParaRPr lang="en-US" dirty="0"/>
          </a:p>
          <a:p>
            <a:r>
              <a:rPr lang="en-US" dirty="0"/>
              <a:t>Export multiple functions: </a:t>
            </a:r>
            <a:r>
              <a:rPr lang="en-US" dirty="0" err="1"/>
              <a:t>module.exports.methodA</a:t>
            </a:r>
            <a:r>
              <a:rPr lang="en-US" dirty="0"/>
              <a:t> = function(ops) {...} which is the same as </a:t>
            </a:r>
            <a:r>
              <a:rPr lang="en-US" dirty="0" err="1"/>
              <a:t>exports.methodA</a:t>
            </a:r>
            <a:r>
              <a:rPr lang="en-US" dirty="0"/>
              <a:t> = function(ops) {...}</a:t>
            </a:r>
          </a:p>
          <a:p>
            <a:endParaRPr lang="en-US" dirty="0"/>
          </a:p>
          <a:p>
            <a:r>
              <a:rPr lang="en-US" dirty="0"/>
              <a:t>Export multiple objects: </a:t>
            </a:r>
            <a:r>
              <a:rPr lang="en-US" dirty="0" err="1"/>
              <a:t>module.exports.objA</a:t>
            </a:r>
            <a:r>
              <a:rPr lang="en-US" dirty="0"/>
              <a:t> = {...} which is the same as </a:t>
            </a:r>
            <a:r>
              <a:rPr lang="en-US" dirty="0" err="1"/>
              <a:t>exports.objA</a:t>
            </a:r>
            <a:r>
              <a:rPr lang="en-US" dirty="0"/>
              <a:t> = {...}</a:t>
            </a:r>
          </a:p>
        </p:txBody>
      </p:sp>
    </p:spTree>
    <p:extLst>
      <p:ext uri="{BB962C8B-B14F-4D97-AF65-F5344CB8AC3E}">
        <p14:creationId xmlns:p14="http://schemas.microsoft.com/office/powerpoint/2010/main" val="330720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 Patterns for </a:t>
            </a:r>
            <a:r>
              <a:rPr lang="en-US" b="1" dirty="0" err="1"/>
              <a:t>module.exports</a:t>
            </a:r>
            <a:br>
              <a:rPr lang="en-US" b="1" dirty="0"/>
            </a:br>
            <a:endParaRPr lang="en-US" dirty="0"/>
          </a:p>
        </p:txBody>
      </p:sp>
      <p:sp>
        <p:nvSpPr>
          <p:cNvPr id="3" name="Content Placeholder 2"/>
          <p:cNvSpPr>
            <a:spLocks noGrp="1"/>
          </p:cNvSpPr>
          <p:nvPr>
            <p:ph idx="1"/>
          </p:nvPr>
        </p:nvSpPr>
        <p:spPr/>
        <p:txBody>
          <a:bodyPr/>
          <a:lstStyle/>
          <a:p>
            <a:r>
              <a:rPr lang="en-US" dirty="0"/>
              <a:t>module.exports.name = ... or exports.name =... are used for multiple export points in a single file.</a:t>
            </a:r>
          </a:p>
          <a:p>
            <a:r>
              <a:rPr lang="en-US" dirty="0"/>
              <a:t> They are equivalent to using </a:t>
            </a:r>
            <a:r>
              <a:rPr lang="en-US" dirty="0" err="1"/>
              <a:t>module.exports</a:t>
            </a:r>
            <a:r>
              <a:rPr lang="en-US" dirty="0"/>
              <a:t> = {name: ...}.</a:t>
            </a:r>
          </a:p>
          <a:p>
            <a:endParaRPr lang="en-US" dirty="0"/>
          </a:p>
          <a:p>
            <a:r>
              <a:rPr lang="en-US" b="1" dirty="0">
                <a:solidFill>
                  <a:srgbClr val="FFFF00"/>
                </a:solidFill>
              </a:rPr>
              <a:t>Be careful! exports = ... (without module) is not a valid module/export statement.</a:t>
            </a:r>
          </a:p>
        </p:txBody>
      </p:sp>
    </p:spTree>
    <p:extLst>
      <p:ext uri="{BB962C8B-B14F-4D97-AF65-F5344CB8AC3E}">
        <p14:creationId xmlns:p14="http://schemas.microsoft.com/office/powerpoint/2010/main" val="337304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Module Types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Node.js includes three types of modules:</a:t>
            </a:r>
          </a:p>
          <a:p>
            <a:endParaRPr lang="en-US" dirty="0"/>
          </a:p>
          <a:p>
            <a:r>
              <a:rPr lang="en-US" dirty="0"/>
              <a:t>Core Modules</a:t>
            </a:r>
          </a:p>
          <a:p>
            <a:r>
              <a:rPr lang="en-US" dirty="0"/>
              <a:t>Local Modules</a:t>
            </a:r>
          </a:p>
          <a:p>
            <a:r>
              <a:rPr lang="en-US" dirty="0"/>
              <a:t>Third Party Modules</a:t>
            </a:r>
          </a:p>
        </p:txBody>
      </p:sp>
    </p:spTree>
    <p:extLst>
      <p:ext uri="{BB962C8B-B14F-4D97-AF65-F5344CB8AC3E}">
        <p14:creationId xmlns:p14="http://schemas.microsoft.com/office/powerpoint/2010/main" val="192842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Exporting methods using </a:t>
            </a:r>
            <a:r>
              <a:rPr lang="en-US" sz="4000" dirty="0" err="1"/>
              <a:t>exports.methodA</a:t>
            </a:r>
            <a:r>
              <a:rPr lang="en-US" sz="4000" dirty="0"/>
              <a:t> = function(ops) {...}</a:t>
            </a:r>
          </a:p>
        </p:txBody>
      </p:sp>
      <p:sp>
        <p:nvSpPr>
          <p:cNvPr id="5" name="Rectangle 4"/>
          <p:cNvSpPr/>
          <p:nvPr/>
        </p:nvSpPr>
        <p:spPr>
          <a:xfrm>
            <a:off x="1505243" y="2215388"/>
            <a:ext cx="7061981" cy="3785652"/>
          </a:xfrm>
          <a:prstGeom prst="rect">
            <a:avLst/>
          </a:prstGeom>
        </p:spPr>
        <p:txBody>
          <a:bodyPr wrap="square">
            <a:spAutoFit/>
          </a:bodyPr>
          <a:lstStyle/>
          <a:p>
            <a:r>
              <a:rPr lang="en-US" sz="2400" b="1" dirty="0">
                <a:solidFill>
                  <a:srgbClr val="FFFF00"/>
                </a:solidFill>
              </a:rPr>
              <a:t>greetings.js:</a:t>
            </a:r>
          </a:p>
          <a:p>
            <a:endParaRPr lang="en-US" dirty="0"/>
          </a:p>
          <a:p>
            <a:r>
              <a:rPr lang="en-US" dirty="0" err="1"/>
              <a:t>exports.sayHelloInEnglish</a:t>
            </a:r>
            <a:r>
              <a:rPr lang="en-US" dirty="0"/>
              <a:t> = function() {</a:t>
            </a:r>
          </a:p>
          <a:p>
            <a:r>
              <a:rPr lang="en-US" dirty="0"/>
              <a:t>  return 'Hello'</a:t>
            </a:r>
          </a:p>
          <a:p>
            <a:r>
              <a:rPr lang="en-US" dirty="0"/>
              <a:t>}</a:t>
            </a:r>
          </a:p>
          <a:p>
            <a:endParaRPr lang="en-US" dirty="0"/>
          </a:p>
          <a:p>
            <a:r>
              <a:rPr lang="en-US" dirty="0" err="1"/>
              <a:t>exports.sayHelloInSwedish</a:t>
            </a:r>
            <a:r>
              <a:rPr lang="en-US" dirty="0"/>
              <a:t> = function() {</a:t>
            </a:r>
          </a:p>
          <a:p>
            <a:r>
              <a:rPr lang="en-US" dirty="0"/>
              <a:t>  return '</a:t>
            </a:r>
            <a:r>
              <a:rPr lang="en-US" dirty="0" err="1"/>
              <a:t>Hej</a:t>
            </a:r>
            <a:r>
              <a:rPr lang="en-US" dirty="0"/>
              <a:t>'</a:t>
            </a:r>
          </a:p>
          <a:p>
            <a:r>
              <a:rPr lang="en-US" dirty="0"/>
              <a:t>}</a:t>
            </a:r>
          </a:p>
          <a:p>
            <a:endParaRPr lang="en-US" dirty="0"/>
          </a:p>
          <a:p>
            <a:r>
              <a:rPr lang="en-US" dirty="0" err="1"/>
              <a:t>exports.sayHelloInTatar</a:t>
            </a:r>
            <a:r>
              <a:rPr lang="en-US" dirty="0"/>
              <a:t> = function() {</a:t>
            </a:r>
          </a:p>
          <a:p>
            <a:r>
              <a:rPr lang="en-US" dirty="0"/>
              <a:t>  return '</a:t>
            </a:r>
            <a:r>
              <a:rPr lang="en-US" dirty="0" err="1"/>
              <a:t>Isänme</a:t>
            </a:r>
            <a:r>
              <a:rPr lang="en-US" dirty="0"/>
              <a:t>'</a:t>
            </a:r>
          </a:p>
          <a:p>
            <a:r>
              <a:rPr lang="en-US" dirty="0"/>
              <a:t>}</a:t>
            </a:r>
          </a:p>
        </p:txBody>
      </p:sp>
    </p:spTree>
    <p:extLst>
      <p:ext uri="{BB962C8B-B14F-4D97-AF65-F5344CB8AC3E}">
        <p14:creationId xmlns:p14="http://schemas.microsoft.com/office/powerpoint/2010/main" val="1695614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methods using </a:t>
            </a:r>
            <a:r>
              <a:rPr lang="en-US" dirty="0" err="1"/>
              <a:t>module.exports</a:t>
            </a:r>
            <a:r>
              <a:rPr lang="en-US" dirty="0"/>
              <a:t> = {...}</a:t>
            </a:r>
            <a:br>
              <a:rPr lang="en-US" dirty="0"/>
            </a:br>
            <a:endParaRPr lang="en-US" dirty="0"/>
          </a:p>
        </p:txBody>
      </p:sp>
      <p:sp>
        <p:nvSpPr>
          <p:cNvPr id="4" name="Rectangle 3"/>
          <p:cNvSpPr/>
          <p:nvPr/>
        </p:nvSpPr>
        <p:spPr>
          <a:xfrm>
            <a:off x="492369" y="2482068"/>
            <a:ext cx="11085342" cy="4154984"/>
          </a:xfrm>
          <a:prstGeom prst="rect">
            <a:avLst/>
          </a:prstGeom>
        </p:spPr>
        <p:txBody>
          <a:bodyPr wrap="square">
            <a:spAutoFit/>
          </a:bodyPr>
          <a:lstStyle/>
          <a:p>
            <a:r>
              <a:rPr lang="en-US" sz="2400" dirty="0"/>
              <a:t>Can also export the greeting methods by setting </a:t>
            </a:r>
            <a:r>
              <a:rPr lang="en-US" sz="2400" dirty="0" err="1"/>
              <a:t>module.exports</a:t>
            </a:r>
            <a:r>
              <a:rPr lang="en-US" sz="2400" dirty="0"/>
              <a:t> equal to an object that contains the greeting methods.</a:t>
            </a:r>
          </a:p>
          <a:p>
            <a:endParaRPr lang="en-US" sz="2400" dirty="0"/>
          </a:p>
          <a:p>
            <a:r>
              <a:rPr lang="en-US" sz="2400" b="1" dirty="0">
                <a:solidFill>
                  <a:srgbClr val="FFFF00"/>
                </a:solidFill>
              </a:rPr>
              <a:t>greetings.js:</a:t>
            </a:r>
          </a:p>
          <a:p>
            <a:r>
              <a:rPr lang="en-US" sz="2400" dirty="0" err="1"/>
              <a:t>module.exports</a:t>
            </a:r>
            <a:r>
              <a:rPr lang="en-US" sz="2400" dirty="0"/>
              <a:t> = {</a:t>
            </a:r>
          </a:p>
          <a:p>
            <a:r>
              <a:rPr lang="en-US" sz="2400" dirty="0"/>
              <a:t>  </a:t>
            </a:r>
            <a:r>
              <a:rPr lang="en-US" sz="2400" dirty="0" err="1"/>
              <a:t>sayHelloInEnglish</a:t>
            </a:r>
            <a:r>
              <a:rPr lang="en-US" sz="2400" dirty="0"/>
              <a:t>() {	    return 'Hello‘	  }</a:t>
            </a:r>
          </a:p>
          <a:p>
            <a:r>
              <a:rPr lang="en-US" sz="2400" dirty="0"/>
              <a:t>  </a:t>
            </a:r>
            <a:r>
              <a:rPr lang="en-US" sz="2400" dirty="0" err="1"/>
              <a:t>sayHelloInSwedish</a:t>
            </a:r>
            <a:r>
              <a:rPr lang="en-US" sz="2400" dirty="0"/>
              <a:t>() {	    return '</a:t>
            </a:r>
            <a:r>
              <a:rPr lang="en-US" sz="2400" dirty="0" err="1"/>
              <a:t>Hej</a:t>
            </a:r>
            <a:r>
              <a:rPr lang="en-US" sz="2400" dirty="0"/>
              <a:t>‘	  }</a:t>
            </a:r>
          </a:p>
          <a:p>
            <a:r>
              <a:rPr lang="en-US" sz="2400" dirty="0"/>
              <a:t>  </a:t>
            </a:r>
            <a:r>
              <a:rPr lang="en-US" sz="2400" dirty="0" err="1"/>
              <a:t>sayHelloInTatar</a:t>
            </a:r>
            <a:r>
              <a:rPr lang="en-US" sz="2400" dirty="0"/>
              <a:t>() {    return '</a:t>
            </a:r>
            <a:r>
              <a:rPr lang="en-US" sz="2400" dirty="0" err="1"/>
              <a:t>Isänme</a:t>
            </a:r>
            <a:r>
              <a:rPr lang="en-US" sz="2400" dirty="0"/>
              <a:t>‘	  }</a:t>
            </a:r>
          </a:p>
          <a:p>
            <a:r>
              <a:rPr lang="en-US" sz="2400" dirty="0"/>
              <a:t>}</a:t>
            </a:r>
          </a:p>
          <a:p>
            <a:r>
              <a:rPr lang="en-US" sz="2400" dirty="0"/>
              <a:t>Regardless of the export pattern you use, </a:t>
            </a:r>
            <a:r>
              <a:rPr lang="en-US" sz="2400" dirty="0" err="1"/>
              <a:t>module.exports</a:t>
            </a:r>
            <a:r>
              <a:rPr lang="en-US" sz="2400" dirty="0"/>
              <a:t> will end up being an object with three greeting methods.</a:t>
            </a:r>
          </a:p>
        </p:txBody>
      </p:sp>
    </p:spTree>
    <p:extLst>
      <p:ext uri="{BB962C8B-B14F-4D97-AF65-F5344CB8AC3E}">
        <p14:creationId xmlns:p14="http://schemas.microsoft.com/office/powerpoint/2010/main" val="2527552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Importing with require()</a:t>
            </a:r>
            <a:br>
              <a:rPr lang="en-US" b="1" dirty="0"/>
            </a:br>
            <a:endParaRPr lang="en-US" dirty="0"/>
          </a:p>
        </p:txBody>
      </p:sp>
      <p:sp>
        <p:nvSpPr>
          <p:cNvPr id="4" name="Rectangle 3"/>
          <p:cNvSpPr/>
          <p:nvPr/>
        </p:nvSpPr>
        <p:spPr>
          <a:xfrm>
            <a:off x="295422" y="1548847"/>
            <a:ext cx="11465169" cy="4893647"/>
          </a:xfrm>
          <a:prstGeom prst="rect">
            <a:avLst/>
          </a:prstGeom>
        </p:spPr>
        <p:txBody>
          <a:bodyPr wrap="square">
            <a:spAutoFit/>
          </a:bodyPr>
          <a:lstStyle/>
          <a:p>
            <a:pPr marL="342900" indent="-342900">
              <a:buFont typeface="Arial" panose="020B0604020202020204" pitchFamily="34" charset="0"/>
              <a:buChar char="•"/>
            </a:pPr>
            <a:r>
              <a:rPr lang="en-US" sz="2400" dirty="0"/>
              <a:t>require() method returns whatever was exported from the imported module.</a:t>
            </a:r>
          </a:p>
          <a:p>
            <a:pPr marL="342900" indent="-342900">
              <a:buFont typeface="Arial" panose="020B0604020202020204" pitchFamily="34" charset="0"/>
              <a:buChar char="•"/>
            </a:pPr>
            <a:r>
              <a:rPr lang="en-US" sz="2400" dirty="0"/>
              <a:t>In this case, the require() method returns an object with three greeting methods and that object gets assigned to the greetings variable.</a:t>
            </a:r>
          </a:p>
          <a:p>
            <a:pPr marL="342900" indent="-342900">
              <a:buFont typeface="Arial" panose="020B0604020202020204" pitchFamily="34" charset="0"/>
              <a:buChar char="•"/>
            </a:pPr>
            <a:r>
              <a:rPr lang="en-US" sz="2400" dirty="0"/>
              <a:t> The greetings methods are then accessible through the greetings variable.</a:t>
            </a:r>
          </a:p>
          <a:p>
            <a:r>
              <a:rPr lang="en-US" sz="2400" b="1" dirty="0">
                <a:solidFill>
                  <a:srgbClr val="FFFF00"/>
                </a:solidFill>
              </a:rPr>
              <a:t>printGreetings.js:</a:t>
            </a:r>
          </a:p>
          <a:p>
            <a:endParaRPr lang="en-US" sz="2400" dirty="0"/>
          </a:p>
          <a:p>
            <a:r>
              <a:rPr lang="en-US" sz="2400" dirty="0" err="1"/>
              <a:t>var</a:t>
            </a:r>
            <a:r>
              <a:rPr lang="en-US" sz="2400" dirty="0"/>
              <a:t> greetings = require('./greetings.js')</a:t>
            </a:r>
          </a:p>
          <a:p>
            <a:endParaRPr lang="en-US" sz="2400" dirty="0"/>
          </a:p>
          <a:p>
            <a:r>
              <a:rPr lang="en-US" sz="2400" dirty="0"/>
              <a:t>console.log('Swedish ' +  </a:t>
            </a:r>
            <a:r>
              <a:rPr lang="en-US" sz="2400" dirty="0" err="1"/>
              <a:t>greetings.sayHelloInSwedish</a:t>
            </a:r>
            <a:r>
              <a:rPr lang="en-US" sz="2400" dirty="0"/>
              <a:t>() +</a:t>
            </a:r>
          </a:p>
          <a:p>
            <a:r>
              <a:rPr lang="en-US" sz="2400" dirty="0"/>
              <a:t>  ' &amp; English ' +  </a:t>
            </a:r>
            <a:r>
              <a:rPr lang="en-US" sz="2400" dirty="0" err="1"/>
              <a:t>greetings.sayHelloInEnglish</a:t>
            </a:r>
            <a:r>
              <a:rPr lang="en-US" sz="2400" dirty="0"/>
              <a:t>() +</a:t>
            </a:r>
          </a:p>
          <a:p>
            <a:r>
              <a:rPr lang="en-US" sz="2400" dirty="0"/>
              <a:t>  ' &amp; Tatar ' +  </a:t>
            </a:r>
            <a:r>
              <a:rPr lang="en-US" sz="2400" dirty="0" err="1"/>
              <a:t>greetings.sayHelloInTatar</a:t>
            </a:r>
            <a:r>
              <a:rPr lang="en-US" sz="2400" dirty="0"/>
              <a:t>())</a:t>
            </a:r>
          </a:p>
        </p:txBody>
      </p:sp>
    </p:spTree>
    <p:extLst>
      <p:ext uri="{BB962C8B-B14F-4D97-AF65-F5344CB8AC3E}">
        <p14:creationId xmlns:p14="http://schemas.microsoft.com/office/powerpoint/2010/main" val="1693947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JSON files and require</a:t>
            </a:r>
            <a:endParaRPr lang="en-US" dirty="0"/>
          </a:p>
        </p:txBody>
      </p:sp>
      <p:sp>
        <p:nvSpPr>
          <p:cNvPr id="3" name="Content Placeholder 2"/>
          <p:cNvSpPr>
            <a:spLocks noGrp="1"/>
          </p:cNvSpPr>
          <p:nvPr>
            <p:ph idx="1"/>
          </p:nvPr>
        </p:nvSpPr>
        <p:spPr>
          <a:xfrm>
            <a:off x="1103312" y="2052919"/>
            <a:ext cx="8946541" cy="1801630"/>
          </a:xfrm>
        </p:spPr>
        <p:txBody>
          <a:bodyPr/>
          <a:lstStyle/>
          <a:p>
            <a:r>
              <a:rPr lang="en-US" dirty="0"/>
              <a:t>Requiring JSON files is useful if, for example, everything you need to manage in that file is some static configuration values, or some values that you periodically read from an external source.</a:t>
            </a:r>
          </a:p>
          <a:p>
            <a:r>
              <a:rPr lang="en-US" dirty="0"/>
              <a:t> For example, if we had the following </a:t>
            </a:r>
            <a:r>
              <a:rPr lang="en-US" dirty="0" err="1"/>
              <a:t>config.json</a:t>
            </a:r>
            <a:r>
              <a:rPr lang="en-US" dirty="0"/>
              <a:t> file:</a:t>
            </a:r>
          </a:p>
        </p:txBody>
      </p:sp>
      <p:sp>
        <p:nvSpPr>
          <p:cNvPr id="4" name="Rectangle 3"/>
          <p:cNvSpPr/>
          <p:nvPr/>
        </p:nvSpPr>
        <p:spPr>
          <a:xfrm>
            <a:off x="2654105" y="4235605"/>
            <a:ext cx="3141784" cy="1200329"/>
          </a:xfrm>
          <a:prstGeom prst="rect">
            <a:avLst/>
          </a:prstGeom>
          <a:solidFill>
            <a:schemeClr val="accent2"/>
          </a:solidFill>
          <a:ln>
            <a:solidFill>
              <a:schemeClr val="accent1"/>
            </a:solidFill>
          </a:ln>
        </p:spPr>
        <p:txBody>
          <a:bodyPr wrap="square">
            <a:spAutoFit/>
          </a:bodyPr>
          <a:lstStyle/>
          <a:p>
            <a:r>
              <a:rPr lang="en-US" dirty="0"/>
              <a:t>{</a:t>
            </a:r>
          </a:p>
          <a:p>
            <a:r>
              <a:rPr lang="en-US" dirty="0"/>
              <a:t>  "host": "</a:t>
            </a:r>
            <a:r>
              <a:rPr lang="en-US" dirty="0" err="1"/>
              <a:t>localhost</a:t>
            </a:r>
            <a:r>
              <a:rPr lang="en-US" dirty="0"/>
              <a:t>",</a:t>
            </a:r>
          </a:p>
          <a:p>
            <a:r>
              <a:rPr lang="en-US" dirty="0"/>
              <a:t>  "port": 8080</a:t>
            </a:r>
          </a:p>
          <a:p>
            <a:r>
              <a:rPr lang="en-US" dirty="0"/>
              <a:t>}</a:t>
            </a:r>
          </a:p>
        </p:txBody>
      </p:sp>
    </p:spTree>
    <p:extLst>
      <p:ext uri="{BB962C8B-B14F-4D97-AF65-F5344CB8AC3E}">
        <p14:creationId xmlns:p14="http://schemas.microsoft.com/office/powerpoint/2010/main" val="238996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JSON files and require</a:t>
            </a:r>
            <a:endParaRPr lang="en-US" dirty="0"/>
          </a:p>
        </p:txBody>
      </p:sp>
      <p:sp>
        <p:nvSpPr>
          <p:cNvPr id="3" name="Content Placeholder 2"/>
          <p:cNvSpPr>
            <a:spLocks noGrp="1"/>
          </p:cNvSpPr>
          <p:nvPr>
            <p:ph idx="1"/>
          </p:nvPr>
        </p:nvSpPr>
        <p:spPr>
          <a:xfrm>
            <a:off x="1103312" y="2052918"/>
            <a:ext cx="10572873" cy="4195481"/>
          </a:xfrm>
        </p:spPr>
        <p:txBody>
          <a:bodyPr/>
          <a:lstStyle/>
          <a:p>
            <a:r>
              <a:rPr lang="en-US" dirty="0"/>
              <a:t>Can require it directly like this:</a:t>
            </a:r>
          </a:p>
          <a:p>
            <a:endParaRPr lang="en-US" dirty="0"/>
          </a:p>
          <a:p>
            <a:pPr marL="1257300" lvl="3" indent="0">
              <a:buNone/>
            </a:pPr>
            <a:r>
              <a:rPr lang="en-US" sz="2400" b="1" dirty="0" err="1">
                <a:solidFill>
                  <a:srgbClr val="66FFFF"/>
                </a:solidFill>
              </a:rPr>
              <a:t>const</a:t>
            </a:r>
            <a:r>
              <a:rPr lang="en-US" sz="2400" b="1" dirty="0">
                <a:solidFill>
                  <a:srgbClr val="66FFFF"/>
                </a:solidFill>
              </a:rPr>
              <a:t> { host, port } = require('./</a:t>
            </a:r>
            <a:r>
              <a:rPr lang="en-US" sz="2400" b="1" dirty="0" err="1">
                <a:solidFill>
                  <a:srgbClr val="66FFFF"/>
                </a:solidFill>
              </a:rPr>
              <a:t>config</a:t>
            </a:r>
            <a:r>
              <a:rPr lang="en-US" sz="2400" b="1" dirty="0">
                <a:solidFill>
                  <a:srgbClr val="66FFFF"/>
                </a:solidFill>
              </a:rPr>
              <a:t>');</a:t>
            </a:r>
          </a:p>
          <a:p>
            <a:pPr marL="1257300" lvl="3" indent="0">
              <a:buNone/>
            </a:pPr>
            <a:r>
              <a:rPr lang="en-US" sz="2400" b="1" dirty="0">
                <a:solidFill>
                  <a:srgbClr val="66FFFF"/>
                </a:solidFill>
              </a:rPr>
              <a:t>console.log(`Server will run at http://${host}:${port}`);</a:t>
            </a:r>
          </a:p>
          <a:p>
            <a:endParaRPr lang="en-US" dirty="0"/>
          </a:p>
          <a:p>
            <a:r>
              <a:rPr lang="en-US" dirty="0"/>
              <a:t>Running the above code will have this output:</a:t>
            </a:r>
          </a:p>
          <a:p>
            <a:endParaRPr lang="en-US" dirty="0"/>
          </a:p>
          <a:p>
            <a:pPr marL="1257300" lvl="3" indent="0">
              <a:buNone/>
            </a:pPr>
            <a:r>
              <a:rPr lang="en-US" sz="2800" b="1" dirty="0">
                <a:solidFill>
                  <a:srgbClr val="66FFFF"/>
                </a:solidFill>
              </a:rPr>
              <a:t>Server will run at http://localhost:8080</a:t>
            </a:r>
          </a:p>
        </p:txBody>
      </p:sp>
    </p:spTree>
    <p:extLst>
      <p:ext uri="{BB962C8B-B14F-4D97-AF65-F5344CB8AC3E}">
        <p14:creationId xmlns:p14="http://schemas.microsoft.com/office/powerpoint/2010/main" val="735740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err="1"/>
              <a:t>js</a:t>
            </a:r>
            <a:r>
              <a:rPr lang="en-US" dirty="0"/>
              <a:t> – magic scope</a:t>
            </a:r>
          </a:p>
        </p:txBody>
      </p:sp>
      <p:sp>
        <p:nvSpPr>
          <p:cNvPr id="3" name="Content Placeholder 2"/>
          <p:cNvSpPr>
            <a:spLocks noGrp="1"/>
          </p:cNvSpPr>
          <p:nvPr>
            <p:ph idx="1"/>
          </p:nvPr>
        </p:nvSpPr>
        <p:spPr/>
        <p:txBody>
          <a:bodyPr/>
          <a:lstStyle/>
          <a:p>
            <a:r>
              <a:rPr lang="en-US" dirty="0"/>
              <a:t>In a browser, when we declare a variable in a script like this:</a:t>
            </a:r>
          </a:p>
          <a:p>
            <a:pPr marL="0" indent="0">
              <a:buNone/>
            </a:pPr>
            <a:r>
              <a:rPr lang="en-US" dirty="0"/>
              <a:t>			</a:t>
            </a:r>
            <a:r>
              <a:rPr lang="en-US" b="1" dirty="0" err="1"/>
              <a:t>var</a:t>
            </a:r>
            <a:r>
              <a:rPr lang="en-US" b="1" dirty="0"/>
              <a:t> answer = 42;</a:t>
            </a:r>
          </a:p>
          <a:p>
            <a:r>
              <a:rPr lang="en-US" dirty="0"/>
              <a:t>That answer variable will be globally available in all scripts after the script that defined it.</a:t>
            </a:r>
          </a:p>
          <a:p>
            <a:endParaRPr lang="en-US" dirty="0"/>
          </a:p>
          <a:p>
            <a:r>
              <a:rPr lang="en-US" dirty="0"/>
              <a:t>This is not the case in Node. When we define a variable in one module, the other modules in the program will not have access to that variable</a:t>
            </a:r>
          </a:p>
        </p:txBody>
      </p:sp>
    </p:spTree>
    <p:extLst>
      <p:ext uri="{BB962C8B-B14F-4D97-AF65-F5344CB8AC3E}">
        <p14:creationId xmlns:p14="http://schemas.microsoft.com/office/powerpoint/2010/main" val="1769099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err="1"/>
              <a:t>js</a:t>
            </a:r>
            <a:r>
              <a:rPr lang="en-US" dirty="0"/>
              <a:t> – magic scope</a:t>
            </a:r>
          </a:p>
        </p:txBody>
      </p:sp>
      <p:sp>
        <p:nvSpPr>
          <p:cNvPr id="3" name="Content Placeholder 2"/>
          <p:cNvSpPr>
            <a:spLocks noGrp="1"/>
          </p:cNvSpPr>
          <p:nvPr>
            <p:ph idx="1"/>
          </p:nvPr>
        </p:nvSpPr>
        <p:spPr>
          <a:xfrm>
            <a:off x="1103312" y="2052919"/>
            <a:ext cx="8946541" cy="1337396"/>
          </a:xfrm>
        </p:spPr>
        <p:txBody>
          <a:bodyPr/>
          <a:lstStyle/>
          <a:p>
            <a:r>
              <a:rPr lang="en-US" dirty="0"/>
              <a:t>Before compiling a module, Node wraps the module code in a function, which we can inspect using the wrapper property of the module </a:t>
            </a:r>
            <a:r>
              <a:rPr lang="en-US" dirty="0" err="1"/>
              <a:t>module</a:t>
            </a:r>
            <a:r>
              <a:rPr lang="en-US" dirty="0"/>
              <a:t>.</a:t>
            </a:r>
          </a:p>
          <a:p>
            <a:endParaRPr lang="en-US" dirty="0"/>
          </a:p>
        </p:txBody>
      </p:sp>
      <p:pic>
        <p:nvPicPr>
          <p:cNvPr id="10" name="Content Placeholder 3"/>
          <p:cNvPicPr>
            <a:picLocks noChangeAspect="1"/>
          </p:cNvPicPr>
          <p:nvPr/>
        </p:nvPicPr>
        <p:blipFill rotWithShape="1">
          <a:blip r:embed="rId2"/>
          <a:srcRect l="5809" t="9417" r="6725" b="23861"/>
          <a:stretch/>
        </p:blipFill>
        <p:spPr>
          <a:xfrm>
            <a:off x="1448972" y="3277772"/>
            <a:ext cx="8525022" cy="3221805"/>
          </a:xfrm>
          <a:prstGeom prst="rect">
            <a:avLst/>
          </a:prstGeom>
        </p:spPr>
      </p:pic>
    </p:spTree>
    <p:extLst>
      <p:ext uri="{BB962C8B-B14F-4D97-AF65-F5344CB8AC3E}">
        <p14:creationId xmlns:p14="http://schemas.microsoft.com/office/powerpoint/2010/main" val="1565000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 wrapping process.</a:t>
            </a:r>
          </a:p>
        </p:txBody>
      </p:sp>
      <p:sp>
        <p:nvSpPr>
          <p:cNvPr id="3" name="Content Placeholder 2"/>
          <p:cNvSpPr>
            <a:spLocks noGrp="1"/>
          </p:cNvSpPr>
          <p:nvPr>
            <p:ph idx="1"/>
          </p:nvPr>
        </p:nvSpPr>
        <p:spPr>
          <a:xfrm>
            <a:off x="1103312" y="2052918"/>
            <a:ext cx="10558805" cy="4404153"/>
          </a:xfrm>
        </p:spPr>
        <p:txBody>
          <a:bodyPr/>
          <a:lstStyle/>
          <a:p>
            <a:r>
              <a:rPr lang="en-US" dirty="0"/>
              <a:t>Node does not execute any code you write in a file directly. </a:t>
            </a:r>
          </a:p>
          <a:p>
            <a:r>
              <a:rPr lang="en-US" dirty="0"/>
              <a:t>It executes this wrapper function which will have your code in its body.</a:t>
            </a:r>
          </a:p>
          <a:p>
            <a:r>
              <a:rPr lang="en-US" dirty="0"/>
              <a:t> This is what keeps the top-level variables that are defined in any module scoped to that module.</a:t>
            </a:r>
          </a:p>
          <a:p>
            <a:r>
              <a:rPr lang="en-US" dirty="0"/>
              <a:t>This wrapper function has 5 arguments: exports, require, module, __filename, and __</a:t>
            </a:r>
            <a:r>
              <a:rPr lang="en-US" dirty="0" err="1"/>
              <a:t>dirname</a:t>
            </a:r>
            <a:r>
              <a:rPr lang="en-US" dirty="0"/>
              <a:t>. </a:t>
            </a:r>
          </a:p>
          <a:p>
            <a:r>
              <a:rPr lang="en-US" dirty="0"/>
              <a:t>This is what makes them appear to look global when in fact they are specific to each module.</a:t>
            </a:r>
          </a:p>
        </p:txBody>
      </p:sp>
    </p:spTree>
    <p:extLst>
      <p:ext uri="{BB962C8B-B14F-4D97-AF65-F5344CB8AC3E}">
        <p14:creationId xmlns:p14="http://schemas.microsoft.com/office/powerpoint/2010/main" val="4156424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 wrapping process.</a:t>
            </a:r>
          </a:p>
        </p:txBody>
      </p:sp>
      <p:sp>
        <p:nvSpPr>
          <p:cNvPr id="3" name="Content Placeholder 2"/>
          <p:cNvSpPr>
            <a:spLocks noGrp="1"/>
          </p:cNvSpPr>
          <p:nvPr>
            <p:ph idx="1"/>
          </p:nvPr>
        </p:nvSpPr>
        <p:spPr>
          <a:xfrm>
            <a:off x="1103312" y="2052918"/>
            <a:ext cx="10432196" cy="4249408"/>
          </a:xfrm>
        </p:spPr>
        <p:txBody>
          <a:bodyPr/>
          <a:lstStyle/>
          <a:p>
            <a:r>
              <a:rPr lang="en-US" dirty="0"/>
              <a:t>All of these arguments get their values when Node executes the wrapper function. </a:t>
            </a:r>
          </a:p>
          <a:p>
            <a:r>
              <a:rPr lang="en-US" dirty="0"/>
              <a:t>exports is defined as a reference to </a:t>
            </a:r>
            <a:r>
              <a:rPr lang="en-US" dirty="0" err="1"/>
              <a:t>module.exports</a:t>
            </a:r>
            <a:r>
              <a:rPr lang="en-US" dirty="0"/>
              <a:t> prior to that. </a:t>
            </a:r>
          </a:p>
          <a:p>
            <a:r>
              <a:rPr lang="en-US" dirty="0"/>
              <a:t>require and module are both specific to the function to be executed</a:t>
            </a:r>
          </a:p>
          <a:p>
            <a:r>
              <a:rPr lang="en-US" dirty="0"/>
              <a:t> __filename/__</a:t>
            </a:r>
            <a:r>
              <a:rPr lang="en-US" dirty="0" err="1"/>
              <a:t>dirname</a:t>
            </a:r>
            <a:r>
              <a:rPr lang="en-US" dirty="0"/>
              <a:t> variables will contain the wrapped module’s absolute filename and directory path.</a:t>
            </a:r>
          </a:p>
        </p:txBody>
      </p:sp>
    </p:spTree>
    <p:extLst>
      <p:ext uri="{BB962C8B-B14F-4D97-AF65-F5344CB8AC3E}">
        <p14:creationId xmlns:p14="http://schemas.microsoft.com/office/powerpoint/2010/main" val="3027263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 wrapping process.</a:t>
            </a:r>
          </a:p>
        </p:txBody>
      </p:sp>
      <p:sp>
        <p:nvSpPr>
          <p:cNvPr id="3" name="Content Placeholder 2"/>
          <p:cNvSpPr>
            <a:spLocks noGrp="1"/>
          </p:cNvSpPr>
          <p:nvPr>
            <p:ph idx="1"/>
          </p:nvPr>
        </p:nvSpPr>
        <p:spPr>
          <a:xfrm>
            <a:off x="1103312" y="2052918"/>
            <a:ext cx="8533057" cy="2322133"/>
          </a:xfrm>
        </p:spPr>
        <p:txBody>
          <a:bodyPr>
            <a:normAutofit/>
          </a:bodyPr>
          <a:lstStyle/>
          <a:p>
            <a:r>
              <a:rPr lang="en-US" dirty="0"/>
              <a:t>since every module gets wrapped in a function, we can actually access that function’s arguments with the arguments keyword</a:t>
            </a:r>
          </a:p>
          <a:p>
            <a:r>
              <a:rPr lang="en-US" dirty="0"/>
              <a:t>Type the following code in a file and execute the file to see that every module is a function and has 5 parameters in its call</a:t>
            </a:r>
          </a:p>
          <a:p>
            <a:pPr marL="0" indent="0">
              <a:buNone/>
            </a:pPr>
            <a:r>
              <a:rPr lang="en-US" b="1" dirty="0">
                <a:solidFill>
                  <a:schemeClr val="accent2">
                    <a:lumMod val="20000"/>
                    <a:lumOff val="80000"/>
                  </a:schemeClr>
                </a:solidFill>
              </a:rPr>
              <a:t>	console.log(arguments);</a:t>
            </a:r>
          </a:p>
          <a:p>
            <a:pPr marL="0" indent="0">
              <a:buNone/>
            </a:pPr>
            <a:endParaRPr lang="en-US" b="1" dirty="0">
              <a:solidFill>
                <a:schemeClr val="accent2">
                  <a:lumMod val="20000"/>
                  <a:lumOff val="80000"/>
                </a:schemeClr>
              </a:solidFill>
            </a:endParaRPr>
          </a:p>
          <a:p>
            <a:endParaRPr lang="en-US" dirty="0"/>
          </a:p>
          <a:p>
            <a:endParaRPr lang="en-US" dirty="0"/>
          </a:p>
        </p:txBody>
      </p:sp>
    </p:spTree>
    <p:extLst>
      <p:ext uri="{BB962C8B-B14F-4D97-AF65-F5344CB8AC3E}">
        <p14:creationId xmlns:p14="http://schemas.microsoft.com/office/powerpoint/2010/main" val="201231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Core Modules</a:t>
            </a:r>
            <a:br>
              <a:rPr lang="en-US" dirty="0"/>
            </a:br>
            <a:endParaRPr lang="en-US" dirty="0"/>
          </a:p>
        </p:txBody>
      </p:sp>
      <p:sp>
        <p:nvSpPr>
          <p:cNvPr id="3" name="Content Placeholder 2"/>
          <p:cNvSpPr>
            <a:spLocks noGrp="1"/>
          </p:cNvSpPr>
          <p:nvPr>
            <p:ph idx="1"/>
          </p:nvPr>
        </p:nvSpPr>
        <p:spPr>
          <a:xfrm>
            <a:off x="253218" y="2052918"/>
            <a:ext cx="11141613" cy="4333814"/>
          </a:xfrm>
        </p:spPr>
        <p:txBody>
          <a:bodyPr/>
          <a:lstStyle/>
          <a:p>
            <a:r>
              <a:rPr lang="en-US" dirty="0"/>
              <a:t>Node.js is a light weight framework. </a:t>
            </a:r>
          </a:p>
          <a:p>
            <a:r>
              <a:rPr lang="en-US" dirty="0"/>
              <a:t>Core modules include bare minimum functionalities of Node.js. </a:t>
            </a:r>
          </a:p>
          <a:p>
            <a:r>
              <a:rPr lang="en-US" dirty="0"/>
              <a:t>Core modules are compiled into its binary distribution and load automatically when Node.js process starts.</a:t>
            </a:r>
          </a:p>
          <a:p>
            <a:r>
              <a:rPr lang="en-US" dirty="0"/>
              <a:t>However,  need to import the core module first in order to use it in your application.</a:t>
            </a:r>
          </a:p>
          <a:p>
            <a:r>
              <a:rPr lang="en-US" dirty="0"/>
              <a:t>There is no need to install or download core modules. </a:t>
            </a:r>
          </a:p>
          <a:p>
            <a:r>
              <a:rPr lang="en-US" dirty="0"/>
              <a:t>To include them in your application, all you need is to use the following syntax:</a:t>
            </a:r>
          </a:p>
          <a:p>
            <a:pPr marL="0" indent="0">
              <a:buNone/>
            </a:pPr>
            <a:r>
              <a:rPr lang="en-US" sz="2400" b="1" dirty="0" err="1">
                <a:solidFill>
                  <a:srgbClr val="FFFF00"/>
                </a:solidFill>
              </a:rPr>
              <a:t>const</a:t>
            </a:r>
            <a:r>
              <a:rPr lang="en-US" sz="2400" b="1" dirty="0">
                <a:solidFill>
                  <a:srgbClr val="FFFF00"/>
                </a:solidFill>
              </a:rPr>
              <a:t> http = require('http') //replace `http` with the core module you want to use</a:t>
            </a:r>
          </a:p>
        </p:txBody>
      </p:sp>
    </p:spTree>
    <p:extLst>
      <p:ext uri="{BB962C8B-B14F-4D97-AF65-F5344CB8AC3E}">
        <p14:creationId xmlns:p14="http://schemas.microsoft.com/office/powerpoint/2010/main" val="2164344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 wrapping process</a:t>
            </a:r>
          </a:p>
        </p:txBody>
      </p:sp>
      <p:sp>
        <p:nvSpPr>
          <p:cNvPr id="3" name="Content Placeholder 2"/>
          <p:cNvSpPr>
            <a:spLocks noGrp="1"/>
          </p:cNvSpPr>
          <p:nvPr>
            <p:ph idx="1"/>
          </p:nvPr>
        </p:nvSpPr>
        <p:spPr>
          <a:xfrm>
            <a:off x="1103312" y="2052919"/>
            <a:ext cx="10432196" cy="4179070"/>
          </a:xfrm>
        </p:spPr>
        <p:txBody>
          <a:bodyPr>
            <a:normAutofit fontScale="92500"/>
          </a:bodyPr>
          <a:lstStyle/>
          <a:p>
            <a:r>
              <a:rPr lang="en-US" dirty="0"/>
              <a:t>The first argument is the exports object, which starts empty. </a:t>
            </a:r>
          </a:p>
          <a:p>
            <a:r>
              <a:rPr lang="en-US" dirty="0"/>
              <a:t>Then we have the require/module objects, both of which are instances that are associated with the index.js file that we’re executing. They are not global variables. </a:t>
            </a:r>
          </a:p>
          <a:p>
            <a:r>
              <a:rPr lang="en-US" dirty="0"/>
              <a:t>The last 2 arguments are the file’s path and its directory path.</a:t>
            </a:r>
          </a:p>
          <a:p>
            <a:r>
              <a:rPr lang="en-US" dirty="0"/>
              <a:t>The wrapping function’s return value is </a:t>
            </a:r>
            <a:r>
              <a:rPr lang="en-US" dirty="0" err="1"/>
              <a:t>module.exports</a:t>
            </a:r>
            <a:r>
              <a:rPr lang="en-US" dirty="0"/>
              <a:t>. </a:t>
            </a:r>
          </a:p>
          <a:p>
            <a:r>
              <a:rPr lang="en-US" dirty="0"/>
              <a:t>Inside the wrapped function, can use the exports object to change the properties of </a:t>
            </a:r>
            <a:r>
              <a:rPr lang="en-US" dirty="0" err="1"/>
              <a:t>module.exports</a:t>
            </a:r>
            <a:r>
              <a:rPr lang="en-US" dirty="0"/>
              <a:t>, but we can’t reassign exports itself because it’s just a reference.</a:t>
            </a:r>
          </a:p>
          <a:p>
            <a:pPr marL="0" indent="0">
              <a:buNone/>
            </a:pPr>
            <a:r>
              <a:rPr lang="en-US" b="1" dirty="0">
                <a:solidFill>
                  <a:srgbClr val="FFFF66"/>
                </a:solidFill>
              </a:rPr>
              <a:t>exports.id = 42; // This is ok.</a:t>
            </a:r>
          </a:p>
          <a:p>
            <a:pPr marL="0" indent="0">
              <a:buNone/>
            </a:pPr>
            <a:r>
              <a:rPr lang="en-US" b="1" dirty="0">
                <a:solidFill>
                  <a:srgbClr val="FFFF66"/>
                </a:solidFill>
              </a:rPr>
              <a:t>exports = { id: 42 }; // This will not work.</a:t>
            </a:r>
          </a:p>
          <a:p>
            <a:pPr marL="0" indent="0">
              <a:buNone/>
            </a:pPr>
            <a:r>
              <a:rPr lang="en-US" b="1" dirty="0" err="1">
                <a:solidFill>
                  <a:srgbClr val="FFFF66"/>
                </a:solidFill>
              </a:rPr>
              <a:t>module.exports</a:t>
            </a:r>
            <a:r>
              <a:rPr lang="en-US" b="1" dirty="0">
                <a:solidFill>
                  <a:srgbClr val="FFFF66"/>
                </a:solidFill>
              </a:rPr>
              <a:t> = { id: 42 }; // This is ok.</a:t>
            </a:r>
          </a:p>
        </p:txBody>
      </p:sp>
    </p:spTree>
    <p:extLst>
      <p:ext uri="{BB962C8B-B14F-4D97-AF65-F5344CB8AC3E}">
        <p14:creationId xmlns:p14="http://schemas.microsoft.com/office/powerpoint/2010/main" val="144083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3200" b="1" dirty="0">
                <a:solidFill>
                  <a:srgbClr val="FFFF66"/>
                </a:solidFill>
              </a:rPr>
              <a:t>Why the following works in this manner</a:t>
            </a:r>
            <a:br>
              <a:rPr lang="en-US" sz="3200" b="1" dirty="0">
                <a:solidFill>
                  <a:srgbClr val="FFFF66"/>
                </a:solidFill>
              </a:rPr>
            </a:br>
            <a:r>
              <a:rPr lang="en-US" sz="3200" b="1" dirty="0">
                <a:solidFill>
                  <a:srgbClr val="FFFF66"/>
                </a:solidFill>
              </a:rPr>
              <a:t>exports = { id: 42 }; // This will not work.</a:t>
            </a:r>
            <a:br>
              <a:rPr lang="en-US" sz="3200" b="1" dirty="0">
                <a:solidFill>
                  <a:srgbClr val="FFFF66"/>
                </a:solidFill>
              </a:rPr>
            </a:br>
            <a:r>
              <a:rPr lang="en-US" sz="3200" b="1" dirty="0" err="1">
                <a:solidFill>
                  <a:srgbClr val="FFFF66"/>
                </a:solidFill>
              </a:rPr>
              <a:t>module.exports</a:t>
            </a:r>
            <a:r>
              <a:rPr lang="en-US" sz="3200" b="1" dirty="0">
                <a:solidFill>
                  <a:srgbClr val="FFFF66"/>
                </a:solidFill>
              </a:rPr>
              <a:t> = { id: 42 }; // This is ok.</a:t>
            </a:r>
            <a:br>
              <a:rPr lang="en-US" sz="3200" b="1" dirty="0">
                <a:solidFill>
                  <a:srgbClr val="FFFF66"/>
                </a:solidFill>
              </a:rPr>
            </a:br>
            <a:endParaRPr lang="en-US" sz="3200" dirty="0"/>
          </a:p>
        </p:txBody>
      </p:sp>
      <p:sp>
        <p:nvSpPr>
          <p:cNvPr id="3" name="Content Placeholder 2"/>
          <p:cNvSpPr>
            <a:spLocks noGrp="1"/>
          </p:cNvSpPr>
          <p:nvPr>
            <p:ph idx="1"/>
          </p:nvPr>
        </p:nvSpPr>
        <p:spPr/>
        <p:txBody>
          <a:bodyPr>
            <a:normAutofit/>
          </a:bodyPr>
          <a:lstStyle/>
          <a:p>
            <a:pPr marL="0" indent="0">
              <a:buNone/>
            </a:pPr>
            <a:r>
              <a:rPr lang="en-US" sz="3200" dirty="0" err="1"/>
              <a:t>var</a:t>
            </a:r>
            <a:r>
              <a:rPr lang="en-US" sz="3200" dirty="0"/>
              <a:t> </a:t>
            </a:r>
            <a:r>
              <a:rPr lang="en-US" sz="3200" dirty="0" err="1"/>
              <a:t>obj</a:t>
            </a:r>
            <a:r>
              <a:rPr lang="en-US" sz="3200" dirty="0"/>
              <a:t>={id:1};</a:t>
            </a:r>
          </a:p>
          <a:p>
            <a:pPr marL="0" indent="0">
              <a:buNone/>
            </a:pPr>
            <a:r>
              <a:rPr lang="en-US" sz="3200" dirty="0" err="1"/>
              <a:t>var</a:t>
            </a:r>
            <a:r>
              <a:rPr lang="en-US" sz="3200" dirty="0"/>
              <a:t> obj1=</a:t>
            </a:r>
            <a:r>
              <a:rPr lang="en-US" sz="3200" dirty="0" err="1"/>
              <a:t>obj</a:t>
            </a:r>
            <a:r>
              <a:rPr lang="en-US" sz="3200" dirty="0"/>
              <a:t>;</a:t>
            </a:r>
          </a:p>
          <a:p>
            <a:pPr marL="0" indent="0">
              <a:buNone/>
            </a:pPr>
            <a:r>
              <a:rPr lang="en-US" sz="3200" dirty="0"/>
              <a:t>obj1.id=90;</a:t>
            </a:r>
          </a:p>
          <a:p>
            <a:pPr marL="0" indent="0">
              <a:buNone/>
            </a:pPr>
            <a:r>
              <a:rPr lang="en-US" sz="3200" dirty="0"/>
              <a:t>console.log(</a:t>
            </a:r>
            <a:r>
              <a:rPr lang="en-US" sz="3200" dirty="0" err="1"/>
              <a:t>obj</a:t>
            </a:r>
            <a:r>
              <a:rPr lang="en-US" sz="3200" dirty="0"/>
              <a:t>);// {id:90}</a:t>
            </a:r>
          </a:p>
          <a:p>
            <a:pPr marL="0" indent="0">
              <a:buNone/>
            </a:pPr>
            <a:r>
              <a:rPr lang="en-US" sz="3200" dirty="0"/>
              <a:t>obj1={id:777};</a:t>
            </a:r>
          </a:p>
          <a:p>
            <a:pPr marL="0" indent="0">
              <a:buNone/>
            </a:pPr>
            <a:r>
              <a:rPr lang="en-US" sz="3200" dirty="0"/>
              <a:t>console.log(</a:t>
            </a:r>
            <a:r>
              <a:rPr lang="en-US" sz="3200" dirty="0" err="1"/>
              <a:t>obj</a:t>
            </a:r>
            <a:r>
              <a:rPr lang="en-US" sz="3200" dirty="0"/>
              <a:t>);//{id:90}</a:t>
            </a:r>
          </a:p>
        </p:txBody>
      </p:sp>
    </p:spTree>
    <p:extLst>
      <p:ext uri="{BB962C8B-B14F-4D97-AF65-F5344CB8AC3E}">
        <p14:creationId xmlns:p14="http://schemas.microsoft.com/office/powerpoint/2010/main" val="2124763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0505" y="773723"/>
            <a:ext cx="11183815" cy="5262979"/>
          </a:xfrm>
          <a:prstGeom prst="rect">
            <a:avLst/>
          </a:prstGeom>
        </p:spPr>
        <p:txBody>
          <a:bodyPr wrap="square">
            <a:spAutoFit/>
          </a:bodyPr>
          <a:lstStyle/>
          <a:p>
            <a:r>
              <a:rPr lang="en-US" sz="2800" dirty="0"/>
              <a:t>wrapping function’s return value is </a:t>
            </a:r>
            <a:r>
              <a:rPr lang="en-US" sz="2800" dirty="0" err="1"/>
              <a:t>module.exports</a:t>
            </a:r>
            <a:r>
              <a:rPr lang="en-US" sz="2800" dirty="0"/>
              <a:t>. </a:t>
            </a:r>
          </a:p>
          <a:p>
            <a:endParaRPr lang="en-US" sz="2800" dirty="0"/>
          </a:p>
          <a:p>
            <a:r>
              <a:rPr lang="en-US" sz="2800" dirty="0"/>
              <a:t>Inside the wrapped function, we can use the exports object to change the properties of </a:t>
            </a:r>
            <a:r>
              <a:rPr lang="en-US" sz="2800" dirty="0" err="1"/>
              <a:t>module.exports</a:t>
            </a:r>
            <a:r>
              <a:rPr lang="en-US" sz="2800" dirty="0"/>
              <a:t>, but we can’t reassign exports itself because it’s just a reference.</a:t>
            </a:r>
          </a:p>
          <a:p>
            <a:endParaRPr lang="en-US" sz="2800" dirty="0"/>
          </a:p>
          <a:p>
            <a:r>
              <a:rPr lang="en-US" sz="2800" dirty="0"/>
              <a:t>What happens is roughly equivalent to:</a:t>
            </a:r>
          </a:p>
          <a:p>
            <a:endParaRPr lang="en-US" sz="2800" dirty="0"/>
          </a:p>
          <a:p>
            <a:r>
              <a:rPr lang="en-US" sz="2800" dirty="0"/>
              <a:t>function (require, module, __filename, __</a:t>
            </a:r>
            <a:r>
              <a:rPr lang="en-US" sz="2800" dirty="0" err="1"/>
              <a:t>dirname</a:t>
            </a:r>
            <a:r>
              <a:rPr lang="en-US" sz="2800" dirty="0"/>
              <a:t>) {</a:t>
            </a:r>
          </a:p>
          <a:p>
            <a:r>
              <a:rPr lang="en-US" sz="2800" dirty="0"/>
              <a:t>  let exports = </a:t>
            </a:r>
            <a:r>
              <a:rPr lang="en-US" sz="2800" dirty="0" err="1"/>
              <a:t>module.exports</a:t>
            </a:r>
            <a:r>
              <a:rPr lang="en-US" sz="2800" dirty="0"/>
              <a:t>;</a:t>
            </a:r>
          </a:p>
          <a:p>
            <a:r>
              <a:rPr lang="en-US" sz="2800" dirty="0"/>
              <a:t>  // Your Code...</a:t>
            </a:r>
          </a:p>
          <a:p>
            <a:r>
              <a:rPr lang="en-US" sz="2800" dirty="0"/>
              <a:t>  return </a:t>
            </a:r>
            <a:r>
              <a:rPr lang="en-US" sz="2800" dirty="0" err="1"/>
              <a:t>module.exports</a:t>
            </a:r>
            <a:r>
              <a:rPr lang="en-US" sz="2800" dirty="0"/>
              <a:t>;</a:t>
            </a:r>
          </a:p>
        </p:txBody>
      </p:sp>
    </p:spTree>
    <p:extLst>
      <p:ext uri="{BB962C8B-B14F-4D97-AF65-F5344CB8AC3E}">
        <p14:creationId xmlns:p14="http://schemas.microsoft.com/office/powerpoint/2010/main" val="2554426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 About exports</a:t>
            </a:r>
          </a:p>
        </p:txBody>
      </p:sp>
      <p:sp>
        <p:nvSpPr>
          <p:cNvPr id="3" name="Content Placeholder 2"/>
          <p:cNvSpPr>
            <a:spLocks noGrp="1"/>
          </p:cNvSpPr>
          <p:nvPr>
            <p:ph idx="1"/>
          </p:nvPr>
        </p:nvSpPr>
        <p:spPr>
          <a:xfrm>
            <a:off x="1103312" y="2052918"/>
            <a:ext cx="10446263" cy="4235340"/>
          </a:xfrm>
        </p:spPr>
        <p:txBody>
          <a:bodyPr/>
          <a:lstStyle/>
          <a:p>
            <a:r>
              <a:rPr lang="en-US" dirty="0"/>
              <a:t>The keyword require returns an object, which references the value of </a:t>
            </a:r>
            <a:r>
              <a:rPr lang="en-US" dirty="0" err="1"/>
              <a:t>module.exports</a:t>
            </a:r>
            <a:r>
              <a:rPr lang="en-US" dirty="0"/>
              <a:t> for a given file. </a:t>
            </a:r>
          </a:p>
          <a:p>
            <a:r>
              <a:rPr lang="en-US" dirty="0"/>
              <a:t>If a developer unintentionally or intentionally </a:t>
            </a:r>
            <a:r>
              <a:rPr lang="en-US" b="1" dirty="0">
                <a:solidFill>
                  <a:srgbClr val="FFFF00"/>
                </a:solidFill>
              </a:rPr>
              <a:t>re-assigns</a:t>
            </a:r>
            <a:r>
              <a:rPr lang="en-US" dirty="0"/>
              <a:t> </a:t>
            </a:r>
            <a:r>
              <a:rPr lang="en-US" dirty="0" err="1"/>
              <a:t>module.exports</a:t>
            </a:r>
            <a:r>
              <a:rPr lang="en-US" dirty="0"/>
              <a:t> to a different object or different data structure, then any properties added to the original </a:t>
            </a:r>
            <a:r>
              <a:rPr lang="en-US" dirty="0" err="1"/>
              <a:t>module.exports</a:t>
            </a:r>
            <a:r>
              <a:rPr lang="en-US" dirty="0"/>
              <a:t> object will be </a:t>
            </a:r>
            <a:r>
              <a:rPr lang="en-US" dirty="0" err="1"/>
              <a:t>unaccessible</a:t>
            </a:r>
            <a:r>
              <a:rPr lang="en-US" dirty="0"/>
              <a:t>.</a:t>
            </a:r>
          </a:p>
        </p:txBody>
      </p:sp>
    </p:spTree>
    <p:extLst>
      <p:ext uri="{BB962C8B-B14F-4D97-AF65-F5344CB8AC3E}">
        <p14:creationId xmlns:p14="http://schemas.microsoft.com/office/powerpoint/2010/main" val="491722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 object</a:t>
            </a:r>
            <a:br>
              <a:rPr lang="en-US" dirty="0"/>
            </a:br>
            <a:endParaRPr lang="en-US" dirty="0"/>
          </a:p>
        </p:txBody>
      </p:sp>
      <p:sp>
        <p:nvSpPr>
          <p:cNvPr id="3" name="Content Placeholder 2"/>
          <p:cNvSpPr>
            <a:spLocks noGrp="1"/>
          </p:cNvSpPr>
          <p:nvPr>
            <p:ph idx="1"/>
          </p:nvPr>
        </p:nvSpPr>
        <p:spPr/>
        <p:txBody>
          <a:bodyPr/>
          <a:lstStyle/>
          <a:p>
            <a:r>
              <a:rPr lang="en-US" dirty="0"/>
              <a:t>There is nothing special about require. </a:t>
            </a:r>
          </a:p>
          <a:p>
            <a:r>
              <a:rPr lang="en-US" dirty="0"/>
              <a:t>Object that acts mainly as a function that takes a module name or path and returns the </a:t>
            </a:r>
            <a:r>
              <a:rPr lang="en-US" dirty="0" err="1"/>
              <a:t>module.exports</a:t>
            </a:r>
            <a:r>
              <a:rPr lang="en-US" dirty="0"/>
              <a:t> object. </a:t>
            </a:r>
          </a:p>
          <a:p>
            <a:r>
              <a:rPr lang="en-US" dirty="0"/>
              <a:t>Can simply override the require object with our own logic if we want to.</a:t>
            </a:r>
          </a:p>
        </p:txBody>
      </p:sp>
    </p:spTree>
    <p:extLst>
      <p:ext uri="{BB962C8B-B14F-4D97-AF65-F5344CB8AC3E}">
        <p14:creationId xmlns:p14="http://schemas.microsoft.com/office/powerpoint/2010/main" val="35317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Core Modules</a:t>
            </a:r>
            <a:br>
              <a:rPr lang="en-US" dirty="0"/>
            </a:br>
            <a:endParaRPr lang="en-US" b="1" dirty="0"/>
          </a:p>
        </p:txBody>
      </p:sp>
      <p:sp>
        <p:nvSpPr>
          <p:cNvPr id="3" name="Content Placeholder 2"/>
          <p:cNvSpPr>
            <a:spLocks noGrp="1"/>
          </p:cNvSpPr>
          <p:nvPr>
            <p:ph idx="1"/>
          </p:nvPr>
        </p:nvSpPr>
        <p:spPr/>
        <p:txBody>
          <a:bodyPr/>
          <a:lstStyle/>
          <a:p>
            <a:r>
              <a:rPr lang="en-US" dirty="0"/>
              <a:t>Core modules come with Node.js and don't need to be installed. </a:t>
            </a:r>
          </a:p>
          <a:p>
            <a:r>
              <a:rPr lang="en-US" dirty="0"/>
              <a:t>Core modules provide low-level functionality and helper methods. </a:t>
            </a:r>
          </a:p>
          <a:p>
            <a:r>
              <a:rPr lang="en-US" dirty="0"/>
              <a:t>Allow Node.js to work with the </a:t>
            </a:r>
            <a:r>
              <a:rPr lang="en-US" dirty="0" err="1"/>
              <a:t>filesystem</a:t>
            </a:r>
            <a:r>
              <a:rPr lang="en-US" dirty="0"/>
              <a:t>, networking, binary data, streams, spawn external processes, parse query strings, file paths and URLs, and perform other helpful tasks such as creating HTTP(S) agents/clients and servers.</a:t>
            </a:r>
          </a:p>
        </p:txBody>
      </p:sp>
    </p:spTree>
    <p:extLst>
      <p:ext uri="{BB962C8B-B14F-4D97-AF65-F5344CB8AC3E}">
        <p14:creationId xmlns:p14="http://schemas.microsoft.com/office/powerpoint/2010/main" val="253550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main core modules:</a:t>
            </a:r>
            <a:br>
              <a:rPr lang="en-US" dirty="0"/>
            </a:br>
            <a:endParaRPr lang="en-US" dirty="0"/>
          </a:p>
        </p:txBody>
      </p:sp>
      <p:sp>
        <p:nvSpPr>
          <p:cNvPr id="3" name="Content Placeholder 2"/>
          <p:cNvSpPr>
            <a:spLocks noGrp="1"/>
          </p:cNvSpPr>
          <p:nvPr>
            <p:ph idx="1"/>
          </p:nvPr>
        </p:nvSpPr>
        <p:spPr>
          <a:xfrm>
            <a:off x="351692" y="886265"/>
            <a:ext cx="11549576" cy="5852159"/>
          </a:xfrm>
        </p:spPr>
        <p:txBody>
          <a:bodyPr>
            <a:normAutofit fontScale="92500" lnSpcReduction="20000"/>
          </a:bodyPr>
          <a:lstStyle/>
          <a:p>
            <a:endParaRPr lang="en-US" dirty="0"/>
          </a:p>
          <a:p>
            <a:r>
              <a:rPr lang="en-US" dirty="0" err="1"/>
              <a:t>fs</a:t>
            </a:r>
            <a:r>
              <a:rPr lang="en-US" dirty="0"/>
              <a:t>: module to work with the file system, files and folders</a:t>
            </a:r>
          </a:p>
          <a:p>
            <a:r>
              <a:rPr lang="en-US" dirty="0"/>
              <a:t>path: module to parse file system paths across platforms</a:t>
            </a:r>
          </a:p>
          <a:p>
            <a:r>
              <a:rPr lang="en-US" dirty="0" err="1"/>
              <a:t>querystring</a:t>
            </a:r>
            <a:r>
              <a:rPr lang="en-US" dirty="0"/>
              <a:t>: module to parse query string data</a:t>
            </a:r>
          </a:p>
          <a:p>
            <a:r>
              <a:rPr lang="en-US" dirty="0"/>
              <a:t>net: module to work with networking for various protocols</a:t>
            </a:r>
          </a:p>
          <a:p>
            <a:r>
              <a:rPr lang="en-US" dirty="0"/>
              <a:t>stream: module to work with data streams</a:t>
            </a:r>
          </a:p>
          <a:p>
            <a:r>
              <a:rPr lang="en-US" dirty="0"/>
              <a:t>events: module to implement event emitters (Node observer pattern)</a:t>
            </a:r>
          </a:p>
          <a:p>
            <a:r>
              <a:rPr lang="en-US" dirty="0" err="1"/>
              <a:t>child_process</a:t>
            </a:r>
            <a:r>
              <a:rPr lang="en-US" dirty="0"/>
              <a:t>: module to spawn external processes</a:t>
            </a:r>
          </a:p>
          <a:p>
            <a:r>
              <a:rPr lang="en-US" dirty="0" err="1"/>
              <a:t>os</a:t>
            </a:r>
            <a:r>
              <a:rPr lang="en-US" dirty="0"/>
              <a:t>: module to access OS-level information including platform, number of CPUs, memory, uptime, etc.</a:t>
            </a:r>
          </a:p>
          <a:p>
            <a:r>
              <a:rPr lang="en-US" dirty="0"/>
              <a:t>url: module to parse URLs</a:t>
            </a:r>
          </a:p>
          <a:p>
            <a:r>
              <a:rPr lang="en-US" dirty="0"/>
              <a:t>http: module to make requests (client) and accept requests (server)</a:t>
            </a:r>
          </a:p>
          <a:p>
            <a:r>
              <a:rPr lang="en-US" dirty="0"/>
              <a:t>https: module to do the same as http only for HTTPS</a:t>
            </a:r>
          </a:p>
          <a:p>
            <a:r>
              <a:rPr lang="en-US" dirty="0" err="1"/>
              <a:t>util</a:t>
            </a:r>
            <a:r>
              <a:rPr lang="en-US" dirty="0"/>
              <a:t>: various utilities including </a:t>
            </a:r>
            <a:r>
              <a:rPr lang="en-US" dirty="0" err="1"/>
              <a:t>promosify</a:t>
            </a:r>
            <a:r>
              <a:rPr lang="en-US" dirty="0"/>
              <a:t> which turns any standard Node core method into a promise-base API</a:t>
            </a:r>
          </a:p>
          <a:p>
            <a:r>
              <a:rPr lang="en-US" dirty="0"/>
              <a:t>assert: module to perform assertion based testing</a:t>
            </a:r>
          </a:p>
          <a:p>
            <a:r>
              <a:rPr lang="en-US" dirty="0"/>
              <a:t>crypto: module to encrypt and hash information</a:t>
            </a:r>
          </a:p>
        </p:txBody>
      </p:sp>
    </p:spTree>
    <p:extLst>
      <p:ext uri="{BB962C8B-B14F-4D97-AF65-F5344CB8AC3E}">
        <p14:creationId xmlns:p14="http://schemas.microsoft.com/office/powerpoint/2010/main" val="47513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Local Module</a:t>
            </a:r>
            <a:br>
              <a:rPr lang="en-US" dirty="0"/>
            </a:br>
            <a:endParaRPr lang="en-US" dirty="0"/>
          </a:p>
        </p:txBody>
      </p:sp>
      <p:sp>
        <p:nvSpPr>
          <p:cNvPr id="3" name="Content Placeholder 2"/>
          <p:cNvSpPr>
            <a:spLocks noGrp="1"/>
          </p:cNvSpPr>
          <p:nvPr>
            <p:ph idx="1"/>
          </p:nvPr>
        </p:nvSpPr>
        <p:spPr/>
        <p:txBody>
          <a:bodyPr/>
          <a:lstStyle/>
          <a:p>
            <a:r>
              <a:rPr lang="en-US" dirty="0"/>
              <a:t>Local modules are modules created locally in your Node.js application. </a:t>
            </a:r>
          </a:p>
          <a:p>
            <a:r>
              <a:rPr lang="en-US" dirty="0"/>
              <a:t>These modules include different functionalities of your application in separate files and folders. </a:t>
            </a:r>
          </a:p>
          <a:p>
            <a:r>
              <a:rPr lang="en-US" dirty="0"/>
              <a:t>Can also package it and distribute it via NPM, so that Node.js community can use it. </a:t>
            </a:r>
          </a:p>
          <a:p>
            <a:r>
              <a:rPr lang="en-US" dirty="0"/>
              <a:t>For example, if you need to connect to </a:t>
            </a:r>
            <a:r>
              <a:rPr lang="en-US" dirty="0" err="1"/>
              <a:t>MongoDB</a:t>
            </a:r>
            <a:r>
              <a:rPr lang="en-US" dirty="0"/>
              <a:t> and fetch data then you can create a module for it, which can be reused in your application.</a:t>
            </a:r>
          </a:p>
        </p:txBody>
      </p:sp>
    </p:spTree>
    <p:extLst>
      <p:ext uri="{BB962C8B-B14F-4D97-AF65-F5344CB8AC3E}">
        <p14:creationId xmlns:p14="http://schemas.microsoft.com/office/powerpoint/2010/main" val="45568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Literals</a:t>
            </a:r>
          </a:p>
        </p:txBody>
      </p:sp>
      <p:sp>
        <p:nvSpPr>
          <p:cNvPr id="3" name="Content Placeholder 2"/>
          <p:cNvSpPr>
            <a:spLocks noGrp="1"/>
          </p:cNvSpPr>
          <p:nvPr>
            <p:ph idx="1"/>
          </p:nvPr>
        </p:nvSpPr>
        <p:spPr/>
        <p:txBody>
          <a:bodyPr/>
          <a:lstStyle/>
          <a:p>
            <a:pPr marL="0" indent="0">
              <a:buNone/>
            </a:pPr>
            <a:r>
              <a:rPr lang="en-US" dirty="0"/>
              <a:t>Messages.js</a:t>
            </a:r>
          </a:p>
          <a:p>
            <a:r>
              <a:rPr lang="en-US" dirty="0" err="1"/>
              <a:t>module.exports</a:t>
            </a:r>
            <a:r>
              <a:rPr lang="en-US" dirty="0"/>
              <a:t> = 'Hello world';</a:t>
            </a:r>
          </a:p>
          <a:p>
            <a:r>
              <a:rPr lang="en-US" dirty="0"/>
              <a:t>//or</a:t>
            </a:r>
          </a:p>
          <a:p>
            <a:r>
              <a:rPr lang="en-US" dirty="0"/>
              <a:t>exports = 'Hello world';</a:t>
            </a:r>
          </a:p>
          <a:p>
            <a:endParaRPr lang="en-US" dirty="0"/>
          </a:p>
          <a:p>
            <a:r>
              <a:rPr lang="en-US" dirty="0"/>
              <a:t>Now, import this message module </a:t>
            </a:r>
          </a:p>
          <a:p>
            <a:pPr marL="0" indent="0">
              <a:buNone/>
            </a:pPr>
            <a:r>
              <a:rPr lang="en-US" dirty="0"/>
              <a:t>app.js</a:t>
            </a:r>
          </a:p>
          <a:p>
            <a:r>
              <a:rPr lang="en-US" dirty="0" err="1"/>
              <a:t>var</a:t>
            </a:r>
            <a:r>
              <a:rPr lang="en-US" dirty="0"/>
              <a:t> </a:t>
            </a:r>
            <a:r>
              <a:rPr lang="en-US" dirty="0" err="1"/>
              <a:t>msg</a:t>
            </a:r>
            <a:r>
              <a:rPr lang="en-US" dirty="0"/>
              <a:t> = require('./Messages.js');</a:t>
            </a:r>
          </a:p>
          <a:p>
            <a:r>
              <a:rPr lang="en-US" dirty="0"/>
              <a:t>console.log(</a:t>
            </a:r>
            <a:r>
              <a:rPr lang="en-US" dirty="0" err="1"/>
              <a:t>msg</a:t>
            </a:r>
            <a:r>
              <a:rPr lang="en-US" dirty="0"/>
              <a:t>);</a:t>
            </a:r>
          </a:p>
          <a:p>
            <a:endParaRPr lang="en-US" dirty="0"/>
          </a:p>
        </p:txBody>
      </p:sp>
    </p:spTree>
    <p:extLst>
      <p:ext uri="{BB962C8B-B14F-4D97-AF65-F5344CB8AC3E}">
        <p14:creationId xmlns:p14="http://schemas.microsoft.com/office/powerpoint/2010/main" val="112165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Object</a:t>
            </a:r>
            <a:br>
              <a:rPr lang="en-US" dirty="0"/>
            </a:br>
            <a:endParaRPr lang="en-US" dirty="0"/>
          </a:p>
        </p:txBody>
      </p:sp>
      <p:sp>
        <p:nvSpPr>
          <p:cNvPr id="3" name="Content Placeholder 2"/>
          <p:cNvSpPr>
            <a:spLocks noGrp="1"/>
          </p:cNvSpPr>
          <p:nvPr>
            <p:ph idx="1"/>
          </p:nvPr>
        </p:nvSpPr>
        <p:spPr/>
        <p:txBody>
          <a:bodyPr/>
          <a:lstStyle/>
          <a:p>
            <a:r>
              <a:rPr lang="en-US" dirty="0"/>
              <a:t>Can attach properties or methods to it.</a:t>
            </a:r>
          </a:p>
          <a:p>
            <a:pPr marL="0" indent="0">
              <a:buNone/>
            </a:pPr>
            <a:endParaRPr lang="en-US" dirty="0"/>
          </a:p>
          <a:p>
            <a:pPr marL="0" indent="0">
              <a:buNone/>
            </a:pPr>
            <a:r>
              <a:rPr lang="en-US" dirty="0"/>
              <a:t>Message.js</a:t>
            </a:r>
          </a:p>
          <a:p>
            <a:pPr marL="0" indent="0">
              <a:buNone/>
            </a:pPr>
            <a:r>
              <a:rPr lang="en-US" dirty="0"/>
              <a:t>	</a:t>
            </a:r>
            <a:r>
              <a:rPr lang="en-US" dirty="0" err="1"/>
              <a:t>exports.SimpleMessage</a:t>
            </a:r>
            <a:r>
              <a:rPr lang="en-US" dirty="0"/>
              <a:t> = 'Hello world';</a:t>
            </a:r>
          </a:p>
          <a:p>
            <a:pPr marL="0" indent="0">
              <a:buNone/>
            </a:pPr>
            <a:endParaRPr lang="en-US" dirty="0"/>
          </a:p>
          <a:p>
            <a:pPr marL="0" indent="0">
              <a:buNone/>
            </a:pPr>
            <a:r>
              <a:rPr lang="en-US" dirty="0"/>
              <a:t>app.js</a:t>
            </a:r>
          </a:p>
          <a:p>
            <a:pPr marL="0" indent="0">
              <a:buNone/>
            </a:pPr>
            <a:r>
              <a:rPr lang="en-US" dirty="0"/>
              <a:t>	</a:t>
            </a:r>
            <a:r>
              <a:rPr lang="en-US" dirty="0" err="1"/>
              <a:t>var</a:t>
            </a:r>
            <a:r>
              <a:rPr lang="en-US" dirty="0"/>
              <a:t> </a:t>
            </a:r>
            <a:r>
              <a:rPr lang="en-US" dirty="0" err="1"/>
              <a:t>msg</a:t>
            </a:r>
            <a:r>
              <a:rPr lang="en-US" dirty="0"/>
              <a:t> = require('./Message.js');</a:t>
            </a:r>
          </a:p>
          <a:p>
            <a:pPr marL="0" indent="0">
              <a:buNone/>
            </a:pPr>
            <a:r>
              <a:rPr lang="en-US" dirty="0"/>
              <a:t>	console.log(</a:t>
            </a:r>
            <a:r>
              <a:rPr lang="en-US" dirty="0" err="1"/>
              <a:t>msg.SimpleMessage</a:t>
            </a:r>
            <a:r>
              <a:rPr lang="en-US" dirty="0"/>
              <a:t>);</a:t>
            </a:r>
          </a:p>
          <a:p>
            <a:endParaRPr lang="en-US" dirty="0"/>
          </a:p>
        </p:txBody>
      </p:sp>
    </p:spTree>
    <p:extLst>
      <p:ext uri="{BB962C8B-B14F-4D97-AF65-F5344CB8AC3E}">
        <p14:creationId xmlns:p14="http://schemas.microsoft.com/office/powerpoint/2010/main" val="4082884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944</TotalTime>
  <Words>3748</Words>
  <Application>Microsoft Office PowerPoint</Application>
  <PresentationFormat>Widescreen</PresentationFormat>
  <Paragraphs>372</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Century Gothic</vt:lpstr>
      <vt:lpstr>Wingdings 3</vt:lpstr>
      <vt:lpstr>Ion</vt:lpstr>
      <vt:lpstr>Modules in Nodejs </vt:lpstr>
      <vt:lpstr>What is a Module </vt:lpstr>
      <vt:lpstr>Node.js Module Types </vt:lpstr>
      <vt:lpstr>Node.js Core Modules </vt:lpstr>
      <vt:lpstr>Node.js Core Modules </vt:lpstr>
      <vt:lpstr>List of main core modules: </vt:lpstr>
      <vt:lpstr>Node.js Local Module </vt:lpstr>
      <vt:lpstr>Export Literals</vt:lpstr>
      <vt:lpstr>Export Object </vt:lpstr>
      <vt:lpstr>Export Object </vt:lpstr>
      <vt:lpstr>Export Object </vt:lpstr>
      <vt:lpstr>Export Function </vt:lpstr>
      <vt:lpstr>Export function as a class</vt:lpstr>
      <vt:lpstr>Exporting a Module </vt:lpstr>
      <vt:lpstr>Importing a Module </vt:lpstr>
      <vt:lpstr>Steps as part of require()</vt:lpstr>
      <vt:lpstr>require and module.exports</vt:lpstr>
      <vt:lpstr>require()</vt:lpstr>
      <vt:lpstr>require()</vt:lpstr>
      <vt:lpstr>Using require() with local files </vt:lpstr>
      <vt:lpstr>Using require() with npm or core modules/packages </vt:lpstr>
      <vt:lpstr>PowerPoint Presentation</vt:lpstr>
      <vt:lpstr>require() Caching </vt:lpstr>
      <vt:lpstr>PowerPoint Presentation</vt:lpstr>
      <vt:lpstr>PowerPoint Presentation</vt:lpstr>
      <vt:lpstr>require() Caching </vt:lpstr>
      <vt:lpstr>JSON files and require </vt:lpstr>
      <vt:lpstr>Node Patterns for module.exports </vt:lpstr>
      <vt:lpstr>Node Patterns for module.exports </vt:lpstr>
      <vt:lpstr>Exporting methods using exports.methodA = function(ops) {...}</vt:lpstr>
      <vt:lpstr>Exporting methods using module.exports = {...} </vt:lpstr>
      <vt:lpstr>Importing with require() </vt:lpstr>
      <vt:lpstr>JSON files and require</vt:lpstr>
      <vt:lpstr>JSON files and require</vt:lpstr>
      <vt:lpstr>Node js – magic scope</vt:lpstr>
      <vt:lpstr>Node js – magic scope</vt:lpstr>
      <vt:lpstr>Node’s wrapping process.</vt:lpstr>
      <vt:lpstr>Node’s wrapping process.</vt:lpstr>
      <vt:lpstr>Node’s wrapping process.</vt:lpstr>
      <vt:lpstr>Node’s wrapping process</vt:lpstr>
      <vt:lpstr>Why the following works in this manner exports = { id: 42 }; // This will not work. module.exports = { id: 42 }; // This is ok. </vt:lpstr>
      <vt:lpstr>PowerPoint Presentation</vt:lpstr>
      <vt:lpstr>Important – About exports</vt:lpstr>
      <vt:lpstr>require object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 in Nodejs </dc:title>
  <dc:creator>User</dc:creator>
  <cp:lastModifiedBy>anju munoth</cp:lastModifiedBy>
  <cp:revision>48</cp:revision>
  <dcterms:created xsi:type="dcterms:W3CDTF">2019-01-11T11:13:52Z</dcterms:created>
  <dcterms:modified xsi:type="dcterms:W3CDTF">2020-05-18T00:30:50Z</dcterms:modified>
</cp:coreProperties>
</file>