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71" r:id="rId6"/>
    <p:sldId id="315" r:id="rId7"/>
    <p:sldId id="318" r:id="rId8"/>
    <p:sldId id="319" r:id="rId9"/>
    <p:sldId id="320" r:id="rId10"/>
    <p:sldId id="316" r:id="rId11"/>
    <p:sldId id="317" r:id="rId12"/>
    <p:sldId id="280" r:id="rId13"/>
    <p:sldId id="282" r:id="rId14"/>
    <p:sldId id="281" r:id="rId15"/>
    <p:sldId id="299" r:id="rId16"/>
    <p:sldId id="300" r:id="rId17"/>
    <p:sldId id="283" r:id="rId18"/>
    <p:sldId id="301" r:id="rId19"/>
    <p:sldId id="302" r:id="rId20"/>
    <p:sldId id="284" r:id="rId21"/>
    <p:sldId id="285" r:id="rId22"/>
    <p:sldId id="286" r:id="rId23"/>
    <p:sldId id="303" r:id="rId24"/>
    <p:sldId id="304" r:id="rId25"/>
    <p:sldId id="305" r:id="rId26"/>
    <p:sldId id="287" r:id="rId27"/>
    <p:sldId id="306" r:id="rId28"/>
    <p:sldId id="307" r:id="rId29"/>
    <p:sldId id="308" r:id="rId30"/>
    <p:sldId id="309" r:id="rId31"/>
    <p:sldId id="310" r:id="rId32"/>
    <p:sldId id="321" r:id="rId33"/>
    <p:sldId id="311" r:id="rId34"/>
    <p:sldId id="312" r:id="rId35"/>
    <p:sldId id="314" r:id="rId36"/>
    <p:sldId id="313" r:id="rId37"/>
    <p:sldId id="289" r:id="rId38"/>
    <p:sldId id="290" r:id="rId39"/>
    <p:sldId id="291" r:id="rId40"/>
    <p:sldId id="294" r:id="rId41"/>
    <p:sldId id="295"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a:t>
            </a:r>
            <a:r>
              <a:rPr lang="en-US" dirty="0" err="1"/>
              <a:t>js</a:t>
            </a:r>
            <a:endParaRPr lang="en-US" dirty="0"/>
          </a:p>
        </p:txBody>
      </p:sp>
      <p:sp>
        <p:nvSpPr>
          <p:cNvPr id="3" name="Subtitle 2"/>
          <p:cNvSpPr>
            <a:spLocks noGrp="1"/>
          </p:cNvSpPr>
          <p:nvPr>
            <p:ph type="subTitle" idx="1"/>
          </p:nvPr>
        </p:nvSpPr>
        <p:spPr/>
        <p:txBody>
          <a:bodyPr/>
          <a:lstStyle/>
          <a:p>
            <a:r>
              <a:rPr lang="en-US" dirty="0"/>
              <a:t>k. </a:t>
            </a:r>
            <a:r>
              <a:rPr lang="en-US" dirty="0" err="1"/>
              <a:t>Anju</a:t>
            </a:r>
            <a:r>
              <a:rPr lang="en-US" dirty="0"/>
              <a:t> Munoth </a:t>
            </a:r>
          </a:p>
        </p:txBody>
      </p:sp>
    </p:spTree>
    <p:extLst>
      <p:ext uri="{BB962C8B-B14F-4D97-AF65-F5344CB8AC3E}">
        <p14:creationId xmlns:p14="http://schemas.microsoft.com/office/powerpoint/2010/main" val="112552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event driven IO helps concurrent request handling </a:t>
            </a:r>
          </a:p>
        </p:txBody>
      </p:sp>
      <p:sp>
        <p:nvSpPr>
          <p:cNvPr id="3" name="Content Placeholder 2"/>
          <p:cNvSpPr>
            <a:spLocks noGrp="1"/>
          </p:cNvSpPr>
          <p:nvPr>
            <p:ph idx="1"/>
          </p:nvPr>
        </p:nvSpPr>
        <p:spPr>
          <a:xfrm>
            <a:off x="1120000" y="1825625"/>
            <a:ext cx="10233800" cy="2453767"/>
          </a:xfrm>
        </p:spPr>
        <p:txBody>
          <a:bodyPr/>
          <a:lstStyle/>
          <a:p>
            <a:r>
              <a:rPr lang="en-US" dirty="0"/>
              <a:t>If a request is received by Node for some </a:t>
            </a:r>
            <a:r>
              <a:rPr lang="en-US" dirty="0" err="1"/>
              <a:t>Input/Output</a:t>
            </a:r>
            <a:r>
              <a:rPr lang="en-US" dirty="0"/>
              <a:t> operation, it will execute the operation in the background and continue with processing other requests.</a:t>
            </a:r>
          </a:p>
          <a:p>
            <a:r>
              <a:rPr lang="en-US" dirty="0"/>
              <a:t>This is quite different from other programming languages.</a:t>
            </a:r>
          </a:p>
          <a:p>
            <a:r>
              <a:rPr lang="en-US" dirty="0"/>
              <a:t> A simple example of this is given in the code below</a:t>
            </a:r>
          </a:p>
          <a:p>
            <a:pPr marL="0" indent="0">
              <a:buNone/>
            </a:pPr>
            <a:endParaRPr lang="en-US" dirty="0"/>
          </a:p>
        </p:txBody>
      </p:sp>
      <p:sp>
        <p:nvSpPr>
          <p:cNvPr id="5" name="Rectangle 4"/>
          <p:cNvSpPr/>
          <p:nvPr/>
        </p:nvSpPr>
        <p:spPr>
          <a:xfrm>
            <a:off x="1840992" y="4604480"/>
            <a:ext cx="7400544" cy="1631216"/>
          </a:xfrm>
          <a:prstGeom prst="rect">
            <a:avLst/>
          </a:prstGeom>
          <a:solidFill>
            <a:schemeClr val="tx2"/>
          </a:solidFill>
        </p:spPr>
        <p:txBody>
          <a:bodyPr wrap="square">
            <a:spAutoFit/>
          </a:bodyPr>
          <a:lstStyle/>
          <a:p>
            <a:r>
              <a:rPr lang="en-US" sz="2000" b="1" dirty="0" err="1">
                <a:solidFill>
                  <a:srgbClr val="FF0000"/>
                </a:solidFill>
              </a:rPr>
              <a:t>var</a:t>
            </a:r>
            <a:r>
              <a:rPr lang="en-US" sz="2000" b="1" dirty="0">
                <a:solidFill>
                  <a:srgbClr val="FF0000"/>
                </a:solidFill>
              </a:rPr>
              <a:t> </a:t>
            </a:r>
            <a:r>
              <a:rPr lang="en-US" sz="2000" b="1" dirty="0" err="1">
                <a:solidFill>
                  <a:srgbClr val="FF0000"/>
                </a:solidFill>
              </a:rPr>
              <a:t>fs</a:t>
            </a:r>
            <a:r>
              <a:rPr lang="en-US" sz="2000" b="1" dirty="0">
                <a:solidFill>
                  <a:srgbClr val="FF0000"/>
                </a:solidFill>
              </a:rPr>
              <a:t> = require('</a:t>
            </a:r>
            <a:r>
              <a:rPr lang="en-US" sz="2000" b="1" dirty="0" err="1">
                <a:solidFill>
                  <a:srgbClr val="FF0000"/>
                </a:solidFill>
              </a:rPr>
              <a:t>fs</a:t>
            </a:r>
            <a:r>
              <a:rPr lang="en-US" sz="2000" b="1" dirty="0">
                <a:solidFill>
                  <a:srgbClr val="FF0000"/>
                </a:solidFill>
              </a:rPr>
              <a:t>'); </a:t>
            </a:r>
          </a:p>
          <a:p>
            <a:r>
              <a:rPr lang="en-US" sz="2000" b="1" dirty="0">
                <a:solidFill>
                  <a:srgbClr val="FF0000"/>
                </a:solidFill>
              </a:rPr>
              <a:t>  </a:t>
            </a:r>
            <a:r>
              <a:rPr lang="en-US" sz="2000" b="1">
                <a:solidFill>
                  <a:srgbClr val="FF0000"/>
                </a:solidFill>
              </a:rPr>
              <a:t>fs</a:t>
            </a:r>
            <a:r>
              <a:rPr lang="en-US" sz="2000" b="1" dirty="0" err="1">
                <a:solidFill>
                  <a:srgbClr val="FF0000"/>
                </a:solidFill>
              </a:rPr>
              <a:t>.readFile</a:t>
            </a:r>
            <a:r>
              <a:rPr lang="en-US" sz="2000" b="1" dirty="0">
                <a:solidFill>
                  <a:srgbClr val="FF0000"/>
                </a:solidFill>
              </a:rPr>
              <a:t>("</a:t>
            </a:r>
            <a:r>
              <a:rPr lang="en-US" sz="2000" b="1" dirty="0" err="1">
                <a:solidFill>
                  <a:srgbClr val="FF0000"/>
                </a:solidFill>
              </a:rPr>
              <a:t>Sample.txt",function</a:t>
            </a:r>
            <a:r>
              <a:rPr lang="en-US" sz="2000" b="1" dirty="0">
                <a:solidFill>
                  <a:srgbClr val="FF0000"/>
                </a:solidFill>
              </a:rPr>
              <a:t>(</a:t>
            </a:r>
            <a:r>
              <a:rPr lang="en-US" sz="2000" b="1" dirty="0" err="1">
                <a:solidFill>
                  <a:srgbClr val="FF0000"/>
                </a:solidFill>
              </a:rPr>
              <a:t>error,data</a:t>
            </a:r>
            <a:r>
              <a:rPr lang="en-US" sz="2000" b="1" dirty="0">
                <a:solidFill>
                  <a:srgbClr val="FF0000"/>
                </a:solidFill>
              </a:rPr>
              <a:t>)</a:t>
            </a:r>
          </a:p>
          <a:p>
            <a:r>
              <a:rPr lang="en-US" sz="2000" b="1" dirty="0">
                <a:solidFill>
                  <a:srgbClr val="FF0000"/>
                </a:solidFill>
              </a:rPr>
              <a:t>          {</a:t>
            </a:r>
          </a:p>
          <a:p>
            <a:r>
              <a:rPr lang="en-US" sz="2000" b="1" dirty="0">
                <a:solidFill>
                  <a:srgbClr val="FF0000"/>
                </a:solidFill>
              </a:rPr>
              <a:t>                console.log("Reading Data completed");</a:t>
            </a:r>
          </a:p>
          <a:p>
            <a:r>
              <a:rPr lang="en-US" sz="2000" b="1" dirty="0">
                <a:solidFill>
                  <a:srgbClr val="FF0000"/>
                </a:solidFill>
              </a:rPr>
              <a:t>     });</a:t>
            </a:r>
          </a:p>
        </p:txBody>
      </p:sp>
    </p:spTree>
    <p:extLst>
      <p:ext uri="{BB962C8B-B14F-4D97-AF65-F5344CB8AC3E}">
        <p14:creationId xmlns:p14="http://schemas.microsoft.com/office/powerpoint/2010/main" val="265895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event driven IO helps concurrent request handling </a:t>
            </a:r>
          </a:p>
        </p:txBody>
      </p:sp>
      <p:sp>
        <p:nvSpPr>
          <p:cNvPr id="3" name="Content Placeholder 2"/>
          <p:cNvSpPr>
            <a:spLocks noGrp="1"/>
          </p:cNvSpPr>
          <p:nvPr>
            <p:ph idx="1"/>
          </p:nvPr>
        </p:nvSpPr>
        <p:spPr>
          <a:xfrm>
            <a:off x="1120000" y="1825624"/>
            <a:ext cx="10340480" cy="4672711"/>
          </a:xfrm>
        </p:spPr>
        <p:txBody>
          <a:bodyPr>
            <a:normAutofit fontScale="92500" lnSpcReduction="20000"/>
          </a:bodyPr>
          <a:lstStyle/>
          <a:p>
            <a:r>
              <a:rPr lang="en-US" dirty="0"/>
              <a:t>Code snippet looks at reading a file called Sample.txt. </a:t>
            </a:r>
          </a:p>
          <a:p>
            <a:r>
              <a:rPr lang="en-US" dirty="0"/>
              <a:t>In other programming languages, the next line of processing would only happen once the entire file is read.</a:t>
            </a:r>
          </a:p>
          <a:p>
            <a:r>
              <a:rPr lang="en-US" dirty="0"/>
              <a:t>But in the case of Node.js the important fraction of code to notice is the declaration of the function ('function(</a:t>
            </a:r>
            <a:r>
              <a:rPr lang="en-US" dirty="0" err="1"/>
              <a:t>error,data</a:t>
            </a:r>
            <a:r>
              <a:rPr lang="en-US" dirty="0"/>
              <a:t>)'). This is known as a callback function.</a:t>
            </a:r>
          </a:p>
          <a:p>
            <a:r>
              <a:rPr lang="en-US" dirty="0"/>
              <a:t>So what happens here is that the file reading operation will start in the background.</a:t>
            </a:r>
          </a:p>
          <a:p>
            <a:r>
              <a:rPr lang="en-US" dirty="0"/>
              <a:t> And other processing can happen simultaneously while the file is being read. </a:t>
            </a:r>
          </a:p>
          <a:p>
            <a:r>
              <a:rPr lang="en-US" dirty="0"/>
              <a:t>Once the file read operation is completed, this anonymous function will be called and the text "Reading Data completed" will be written to the console log.</a:t>
            </a:r>
          </a:p>
          <a:p>
            <a:endParaRPr lang="en-US" dirty="0"/>
          </a:p>
        </p:txBody>
      </p:sp>
    </p:spTree>
    <p:extLst>
      <p:ext uri="{BB962C8B-B14F-4D97-AF65-F5344CB8AC3E}">
        <p14:creationId xmlns:p14="http://schemas.microsoft.com/office/powerpoint/2010/main" val="194088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Web Server Model</a:t>
            </a:r>
          </a:p>
        </p:txBody>
      </p:sp>
      <p:sp>
        <p:nvSpPr>
          <p:cNvPr id="3" name="Content Placeholder 2"/>
          <p:cNvSpPr>
            <a:spLocks noGrp="1"/>
          </p:cNvSpPr>
          <p:nvPr>
            <p:ph idx="1"/>
          </p:nvPr>
        </p:nvSpPr>
        <p:spPr/>
        <p:txBody>
          <a:bodyPr/>
          <a:lstStyle/>
          <a:p>
            <a:r>
              <a:rPr lang="en-US" dirty="0"/>
              <a:t>In the traditional web server model, each request is handled by a dedicated thread from the thread pool. </a:t>
            </a:r>
          </a:p>
          <a:p>
            <a:r>
              <a:rPr lang="en-US" dirty="0"/>
              <a:t>If no thread is available in the thread pool at any point of time then the request waits till the next available thread. </a:t>
            </a:r>
          </a:p>
          <a:p>
            <a:r>
              <a:rPr lang="en-US" dirty="0"/>
              <a:t>Dedicated thread executes a particular request and does not return to thread pool until it completes the execution and returns a response.</a:t>
            </a:r>
          </a:p>
        </p:txBody>
      </p:sp>
    </p:spTree>
    <p:extLst>
      <p:ext uri="{BB962C8B-B14F-4D97-AF65-F5344CB8AC3E}">
        <p14:creationId xmlns:p14="http://schemas.microsoft.com/office/powerpoint/2010/main" val="267431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a:t>Traditional Web Server Model</a:t>
            </a:r>
          </a:p>
        </p:txBody>
      </p:sp>
      <p:pic>
        <p:nvPicPr>
          <p:cNvPr id="2050"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787" y="2137893"/>
            <a:ext cx="11097503" cy="4417453"/>
          </a:xfrm>
          <a:prstGeom prst="rect">
            <a:avLst/>
          </a:prstGeom>
          <a:solidFill>
            <a:schemeClr val="tx1"/>
          </a:solidFill>
          <a:ln>
            <a:solidFill>
              <a:schemeClr val="tx1"/>
            </a:solidFill>
          </a:ln>
        </p:spPr>
      </p:pic>
      <p:sp>
        <p:nvSpPr>
          <p:cNvPr id="4" name="Rectangle 3"/>
          <p:cNvSpPr/>
          <p:nvPr/>
        </p:nvSpPr>
        <p:spPr>
          <a:xfrm>
            <a:off x="2820473" y="5602310"/>
            <a:ext cx="4378817" cy="3606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58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Process Model</a:t>
            </a:r>
          </a:p>
        </p:txBody>
      </p:sp>
      <p:sp>
        <p:nvSpPr>
          <p:cNvPr id="4" name="Content Placeholder 3"/>
          <p:cNvSpPr>
            <a:spLocks noGrp="1"/>
          </p:cNvSpPr>
          <p:nvPr>
            <p:ph idx="1"/>
          </p:nvPr>
        </p:nvSpPr>
        <p:spPr/>
        <p:txBody>
          <a:bodyPr>
            <a:normAutofit fontScale="92500" lnSpcReduction="10000"/>
          </a:bodyPr>
          <a:lstStyle/>
          <a:p>
            <a:r>
              <a:rPr lang="en-US" dirty="0"/>
              <a:t>Node.js processes user requests differently when compared to a traditional web server model. </a:t>
            </a:r>
          </a:p>
          <a:p>
            <a:r>
              <a:rPr lang="en-US" dirty="0"/>
              <a:t>Runs in a single process and the application code runs in a single thread and thereby needs less resources than other platforms.</a:t>
            </a:r>
          </a:p>
          <a:p>
            <a:r>
              <a:rPr lang="en-US" dirty="0"/>
              <a:t> All the user requests to your web application will be handled by a single thread and all the I/O work or long running job is performed asynchronously for a particular request. </a:t>
            </a:r>
          </a:p>
          <a:p>
            <a:r>
              <a:rPr lang="en-US" dirty="0"/>
              <a:t>So, this single thread doesn't have to wait for the request to complete and is free to handle the next request. </a:t>
            </a:r>
          </a:p>
          <a:p>
            <a:r>
              <a:rPr lang="en-US" dirty="0"/>
              <a:t>When asynchronous I/O work completes then it processes the request further and sends the response.</a:t>
            </a:r>
          </a:p>
        </p:txBody>
      </p:sp>
    </p:spTree>
    <p:extLst>
      <p:ext uri="{BB962C8B-B14F-4D97-AF65-F5344CB8AC3E}">
        <p14:creationId xmlns:p14="http://schemas.microsoft.com/office/powerpoint/2010/main" val="105244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Process Model</a:t>
            </a:r>
          </a:p>
        </p:txBody>
      </p:sp>
      <p:sp>
        <p:nvSpPr>
          <p:cNvPr id="3" name="Content Placeholder 2"/>
          <p:cNvSpPr>
            <a:spLocks noGrp="1"/>
          </p:cNvSpPr>
          <p:nvPr>
            <p:ph idx="1"/>
          </p:nvPr>
        </p:nvSpPr>
        <p:spPr/>
        <p:txBody>
          <a:bodyPr/>
          <a:lstStyle/>
          <a:p>
            <a:r>
              <a:rPr lang="en-US" dirty="0"/>
              <a:t>An event loop is constantly watching for the events to be raised for an asynchronous job and executing callback function when the job completes.</a:t>
            </a:r>
          </a:p>
          <a:p>
            <a:r>
              <a:rPr lang="en-US" dirty="0"/>
              <a:t> Internally, Node.js uses </a:t>
            </a:r>
            <a:r>
              <a:rPr lang="en-US" dirty="0" err="1"/>
              <a:t>libev</a:t>
            </a:r>
            <a:r>
              <a:rPr lang="en-US" dirty="0"/>
              <a:t> for the event loop which in turn uses internal C++ thread pool to provide asynchronous I/O.</a:t>
            </a:r>
          </a:p>
          <a:p>
            <a:r>
              <a:rPr lang="en-US" dirty="0"/>
              <a:t>Every time an expensive operation occurs, we pass a callback function that will be called once we can continue with the processing. We’re not waiting for that to finish before going on with the rest of the program.</a:t>
            </a:r>
          </a:p>
        </p:txBody>
      </p:sp>
    </p:spTree>
    <p:extLst>
      <p:ext uri="{BB962C8B-B14F-4D97-AF65-F5344CB8AC3E}">
        <p14:creationId xmlns:p14="http://schemas.microsoft.com/office/powerpoint/2010/main" val="264897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83032" y="435078"/>
            <a:ext cx="10160456" cy="6026681"/>
          </a:xfrm>
          <a:prstGeom prst="rect">
            <a:avLst/>
          </a:prstGeom>
        </p:spPr>
      </p:pic>
      <p:sp>
        <p:nvSpPr>
          <p:cNvPr id="5" name="Rectangle 4"/>
          <p:cNvSpPr/>
          <p:nvPr/>
        </p:nvSpPr>
        <p:spPr>
          <a:xfrm>
            <a:off x="5510784" y="3243072"/>
            <a:ext cx="3194304" cy="3169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79264" y="3182112"/>
            <a:ext cx="329184" cy="3291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6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582" y="443176"/>
            <a:ext cx="9596298" cy="573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91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Process Model</a:t>
            </a:r>
          </a:p>
        </p:txBody>
      </p:sp>
      <p:sp>
        <p:nvSpPr>
          <p:cNvPr id="3" name="Content Placeholder 2"/>
          <p:cNvSpPr>
            <a:spLocks noGrp="1"/>
          </p:cNvSpPr>
          <p:nvPr>
            <p:ph idx="1"/>
          </p:nvPr>
        </p:nvSpPr>
        <p:spPr/>
        <p:txBody>
          <a:bodyPr/>
          <a:lstStyle/>
          <a:p>
            <a:r>
              <a:rPr lang="en-US" dirty="0"/>
              <a:t>Node.js process model increases the performance and scalability with a few caveats. </a:t>
            </a:r>
          </a:p>
          <a:p>
            <a:r>
              <a:rPr lang="en-US" dirty="0"/>
              <a:t>Node.js is not fit for an application which performs CPU-intensive operations like image processing or other heavy computation work because it takes time to process a request and thereby blocks the single thread.</a:t>
            </a:r>
          </a:p>
        </p:txBody>
      </p:sp>
    </p:spTree>
    <p:extLst>
      <p:ext uri="{BB962C8B-B14F-4D97-AF65-F5344CB8AC3E}">
        <p14:creationId xmlns:p14="http://schemas.microsoft.com/office/powerpoint/2010/main" val="314655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blocking I/O</a:t>
            </a:r>
          </a:p>
        </p:txBody>
      </p:sp>
      <p:sp>
        <p:nvSpPr>
          <p:cNvPr id="3" name="Content Placeholder 2"/>
          <p:cNvSpPr>
            <a:spLocks noGrp="1"/>
          </p:cNvSpPr>
          <p:nvPr>
            <p:ph idx="1"/>
          </p:nvPr>
        </p:nvSpPr>
        <p:spPr/>
        <p:txBody>
          <a:bodyPr/>
          <a:lstStyle/>
          <a:p>
            <a:r>
              <a:rPr lang="en-US" dirty="0"/>
              <a:t>Node provides non-blocking I/O primitives, and generally, libraries in Node.js are written using non-blocking paradigms, making a blocking behavior an exception rather than the normal.</a:t>
            </a:r>
          </a:p>
          <a:p>
            <a:r>
              <a:rPr lang="en-US" dirty="0"/>
              <a:t>When Node.js needs to perform an I/O operation, like reading from the network, access a database or the </a:t>
            </a:r>
            <a:r>
              <a:rPr lang="en-US" dirty="0" err="1"/>
              <a:t>filesystem</a:t>
            </a:r>
            <a:r>
              <a:rPr lang="en-US" dirty="0"/>
              <a:t>, instead of blocking the thread Node.js will simply resume the operations when the response comes back, instead of wasting CPU cycles waiting.</a:t>
            </a:r>
          </a:p>
          <a:p>
            <a:endParaRPr lang="en-US" dirty="0"/>
          </a:p>
        </p:txBody>
      </p:sp>
    </p:spTree>
    <p:extLst>
      <p:ext uri="{BB962C8B-B14F-4D97-AF65-F5344CB8AC3E}">
        <p14:creationId xmlns:p14="http://schemas.microsoft.com/office/powerpoint/2010/main" val="12333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Node.js</a:t>
            </a:r>
            <a:br>
              <a:rPr lang="en-US" dirty="0"/>
            </a:br>
            <a:endParaRPr lang="en-US" dirty="0"/>
          </a:p>
        </p:txBody>
      </p:sp>
      <p:sp>
        <p:nvSpPr>
          <p:cNvPr id="3" name="Content Placeholder 2"/>
          <p:cNvSpPr>
            <a:spLocks noGrp="1"/>
          </p:cNvSpPr>
          <p:nvPr>
            <p:ph idx="1"/>
          </p:nvPr>
        </p:nvSpPr>
        <p:spPr/>
        <p:txBody>
          <a:bodyPr>
            <a:normAutofit/>
          </a:bodyPr>
          <a:lstStyle/>
          <a:p>
            <a:r>
              <a:rPr lang="en-US" dirty="0"/>
              <a:t>Cross-platform runtime environment and library for running JavaScript applications outside the browser. </a:t>
            </a:r>
          </a:p>
          <a:p>
            <a:r>
              <a:rPr lang="en-US" dirty="0"/>
              <a:t>Used for creating server-side and networking web applications. </a:t>
            </a:r>
          </a:p>
          <a:p>
            <a:r>
              <a:rPr lang="en-US" dirty="0"/>
              <a:t>Open source and free to use. </a:t>
            </a:r>
          </a:p>
          <a:p>
            <a:r>
              <a:rPr lang="en-US" dirty="0"/>
              <a:t>Many of the basic modules of Node.js are written in JavaScript. </a:t>
            </a:r>
          </a:p>
          <a:p>
            <a:r>
              <a:rPr lang="en-US" dirty="0"/>
              <a:t>Node.js is mostly used to run real-time server applications.</a:t>
            </a:r>
          </a:p>
          <a:p>
            <a:r>
              <a:rPr lang="en-US" dirty="0"/>
              <a:t>Also provides a rich library of various JavaScript modules to simplify the development of web applications.</a:t>
            </a:r>
          </a:p>
        </p:txBody>
      </p:sp>
    </p:spTree>
    <p:extLst>
      <p:ext uri="{BB962C8B-B14F-4D97-AF65-F5344CB8AC3E}">
        <p14:creationId xmlns:p14="http://schemas.microsoft.com/office/powerpoint/2010/main" val="387876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106"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96" y="669702"/>
            <a:ext cx="9753600"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87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7112" y="672899"/>
            <a:ext cx="9172073" cy="5541117"/>
          </a:xfrm>
          <a:prstGeom prst="rect">
            <a:avLst/>
          </a:prstGeom>
        </p:spPr>
      </p:pic>
    </p:spTree>
    <p:extLst>
      <p:ext uri="{BB962C8B-B14F-4D97-AF65-F5344CB8AC3E}">
        <p14:creationId xmlns:p14="http://schemas.microsoft.com/office/powerpoint/2010/main" val="1679712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traditional web server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70" y="605997"/>
            <a:ext cx="10686597" cy="556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2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Node.js frameworks and tools</a:t>
            </a:r>
            <a:br>
              <a:rPr lang="en-US" dirty="0"/>
            </a:br>
            <a:endParaRPr lang="en-US" dirty="0"/>
          </a:p>
        </p:txBody>
      </p:sp>
      <p:sp>
        <p:nvSpPr>
          <p:cNvPr id="3" name="Content Placeholder 2"/>
          <p:cNvSpPr>
            <a:spLocks noGrp="1"/>
          </p:cNvSpPr>
          <p:nvPr>
            <p:ph idx="1"/>
          </p:nvPr>
        </p:nvSpPr>
        <p:spPr/>
        <p:txBody>
          <a:bodyPr>
            <a:normAutofit/>
          </a:bodyPr>
          <a:lstStyle/>
          <a:p>
            <a:r>
              <a:rPr lang="en-US" dirty="0"/>
              <a:t>Node.js is a low-level platform.</a:t>
            </a:r>
          </a:p>
          <a:p>
            <a:r>
              <a:rPr lang="en-US" dirty="0"/>
              <a:t> To make things easier and more interesting for developers, thousands of libraries were built upon Node.js.</a:t>
            </a:r>
          </a:p>
          <a:p>
            <a:r>
              <a:rPr lang="en-US" b="1" dirty="0"/>
              <a:t>EXPRESS</a:t>
            </a:r>
          </a:p>
          <a:p>
            <a:pPr lvl="1"/>
            <a:r>
              <a:rPr lang="en-US" dirty="0"/>
              <a:t>One of the most simple yet powerful ways to create a web server. </a:t>
            </a:r>
          </a:p>
          <a:p>
            <a:pPr lvl="1"/>
            <a:r>
              <a:rPr lang="en-US" dirty="0"/>
              <a:t>Its minimalist approach and </a:t>
            </a:r>
            <a:r>
              <a:rPr lang="en-US" dirty="0" err="1"/>
              <a:t>unopinionated</a:t>
            </a:r>
            <a:r>
              <a:rPr lang="en-US" dirty="0"/>
              <a:t> focus on the core features of a server is key to its success.</a:t>
            </a:r>
          </a:p>
          <a:p>
            <a:endParaRPr lang="en-US" dirty="0"/>
          </a:p>
        </p:txBody>
      </p:sp>
    </p:spTree>
    <p:extLst>
      <p:ext uri="{BB962C8B-B14F-4D97-AF65-F5344CB8AC3E}">
        <p14:creationId xmlns:p14="http://schemas.microsoft.com/office/powerpoint/2010/main" val="507108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frameworks and tools</a:t>
            </a:r>
          </a:p>
        </p:txBody>
      </p:sp>
      <p:sp>
        <p:nvSpPr>
          <p:cNvPr id="3" name="Content Placeholder 2"/>
          <p:cNvSpPr>
            <a:spLocks noGrp="1"/>
          </p:cNvSpPr>
          <p:nvPr>
            <p:ph idx="1"/>
          </p:nvPr>
        </p:nvSpPr>
        <p:spPr/>
        <p:txBody>
          <a:bodyPr/>
          <a:lstStyle/>
          <a:p>
            <a:pPr marL="0" indent="0">
              <a:buNone/>
            </a:pPr>
            <a:r>
              <a:rPr lang="en-US" b="1" dirty="0"/>
              <a:t>Meteor</a:t>
            </a:r>
          </a:p>
          <a:p>
            <a:r>
              <a:rPr lang="en-US" b="1" dirty="0"/>
              <a:t>A</a:t>
            </a:r>
            <a:r>
              <a:rPr lang="en-US" dirty="0"/>
              <a:t>n incredibly powerful full-stack framework, empowering you with an isomorphic approach to building apps with JavaScript and sharing code on the client and the server.</a:t>
            </a:r>
          </a:p>
          <a:p>
            <a:r>
              <a:rPr lang="en-US" dirty="0"/>
              <a:t> Once an off-the-shelf tool that provided everything, it now integrates with front-end libraries such as React, Vue and Angular. </a:t>
            </a:r>
          </a:p>
          <a:p>
            <a:r>
              <a:rPr lang="en-US" dirty="0"/>
              <a:t>Meteor can be used to create mobile apps as well.</a:t>
            </a:r>
          </a:p>
          <a:p>
            <a:endParaRPr lang="en-US" dirty="0"/>
          </a:p>
        </p:txBody>
      </p:sp>
    </p:spTree>
    <p:extLst>
      <p:ext uri="{BB962C8B-B14F-4D97-AF65-F5344CB8AC3E}">
        <p14:creationId xmlns:p14="http://schemas.microsoft.com/office/powerpoint/2010/main" val="149837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frameworks and tools</a:t>
            </a:r>
          </a:p>
        </p:txBody>
      </p:sp>
      <p:sp>
        <p:nvSpPr>
          <p:cNvPr id="3" name="Content Placeholder 2"/>
          <p:cNvSpPr>
            <a:spLocks noGrp="1"/>
          </p:cNvSpPr>
          <p:nvPr>
            <p:ph idx="1"/>
          </p:nvPr>
        </p:nvSpPr>
        <p:spPr/>
        <p:txBody>
          <a:bodyPr>
            <a:normAutofit fontScale="92500"/>
          </a:bodyPr>
          <a:lstStyle/>
          <a:p>
            <a:pPr marL="0" indent="0">
              <a:buNone/>
            </a:pPr>
            <a:r>
              <a:rPr lang="en-US" b="1" dirty="0"/>
              <a:t>KOA</a:t>
            </a:r>
          </a:p>
          <a:p>
            <a:r>
              <a:rPr lang="en-US" dirty="0"/>
              <a:t>Built by the same team behind Express, Koa aims to be even simpler and smaller, building on top of years of knowledge. </a:t>
            </a:r>
          </a:p>
          <a:p>
            <a:r>
              <a:rPr lang="en-US" dirty="0"/>
              <a:t>The new project was born out of the need to create incompatible changes without disrupting the existing community.</a:t>
            </a:r>
          </a:p>
          <a:p>
            <a:r>
              <a:rPr lang="en-US" b="1" dirty="0"/>
              <a:t>Next.js</a:t>
            </a:r>
            <a:br>
              <a:rPr lang="en-US" b="1" dirty="0"/>
            </a:br>
            <a:r>
              <a:rPr lang="en-US" dirty="0"/>
              <a:t>This is a framework to render server-side rendered React applications.</a:t>
            </a:r>
          </a:p>
          <a:p>
            <a:r>
              <a:rPr lang="en-US" b="1" dirty="0"/>
              <a:t>Micro</a:t>
            </a:r>
            <a:br>
              <a:rPr lang="en-US" b="1" dirty="0"/>
            </a:br>
            <a:r>
              <a:rPr lang="en-US" dirty="0"/>
              <a:t>This is a very lightweight server to create asynchronous HTTP </a:t>
            </a:r>
            <a:r>
              <a:rPr lang="en-US" dirty="0" err="1"/>
              <a:t>microservices</a:t>
            </a:r>
            <a:r>
              <a:rPr lang="en-US" dirty="0"/>
              <a:t>.</a:t>
            </a:r>
          </a:p>
          <a:p>
            <a:endParaRPr lang="en-US" dirty="0"/>
          </a:p>
        </p:txBody>
      </p:sp>
    </p:spTree>
    <p:extLst>
      <p:ext uri="{BB962C8B-B14F-4D97-AF65-F5344CB8AC3E}">
        <p14:creationId xmlns:p14="http://schemas.microsoft.com/office/powerpoint/2010/main" val="2234275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traditional web server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73" y="481342"/>
            <a:ext cx="9492340" cy="567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Node.js and the Browser</a:t>
            </a:r>
            <a:endParaRPr lang="en-US" dirty="0"/>
          </a:p>
        </p:txBody>
      </p:sp>
      <p:sp>
        <p:nvSpPr>
          <p:cNvPr id="3" name="Content Placeholder 2"/>
          <p:cNvSpPr>
            <a:spLocks noGrp="1"/>
          </p:cNvSpPr>
          <p:nvPr>
            <p:ph idx="1"/>
          </p:nvPr>
        </p:nvSpPr>
        <p:spPr/>
        <p:txBody>
          <a:bodyPr/>
          <a:lstStyle/>
          <a:p>
            <a:r>
              <a:rPr lang="en-US" dirty="0"/>
              <a:t>Building apps that run in the browser is a completely different thing than building a Node.js application.</a:t>
            </a:r>
          </a:p>
          <a:p>
            <a:r>
              <a:rPr lang="en-US" dirty="0"/>
              <a:t>Both the browser and Node use JavaScript as their programming language.</a:t>
            </a:r>
          </a:p>
          <a:p>
            <a:r>
              <a:rPr lang="en-US" dirty="0"/>
              <a:t>In the browser, most of the time what you are doing is interacting with the DOM, or other Web Platform APIs like Cookies. Those do not exist in Node.js</a:t>
            </a:r>
          </a:p>
          <a:p>
            <a:r>
              <a:rPr lang="en-US" dirty="0"/>
              <a:t>Don’t have the document, window and all the other objects that are provided by the browser.</a:t>
            </a:r>
          </a:p>
          <a:p>
            <a:endParaRPr lang="en-US" dirty="0"/>
          </a:p>
        </p:txBody>
      </p:sp>
    </p:spTree>
    <p:extLst>
      <p:ext uri="{BB962C8B-B14F-4D97-AF65-F5344CB8AC3E}">
        <p14:creationId xmlns:p14="http://schemas.microsoft.com/office/powerpoint/2010/main" val="356818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Node.js and the Browser</a:t>
            </a:r>
            <a:endParaRPr lang="en-US" dirty="0"/>
          </a:p>
        </p:txBody>
      </p:sp>
      <p:sp>
        <p:nvSpPr>
          <p:cNvPr id="3" name="Content Placeholder 2"/>
          <p:cNvSpPr>
            <a:spLocks noGrp="1"/>
          </p:cNvSpPr>
          <p:nvPr>
            <p:ph idx="1"/>
          </p:nvPr>
        </p:nvSpPr>
        <p:spPr/>
        <p:txBody>
          <a:bodyPr/>
          <a:lstStyle/>
          <a:p>
            <a:r>
              <a:rPr lang="en-US" dirty="0"/>
              <a:t>Another big difference is that in Node.js you control the environment. </a:t>
            </a:r>
          </a:p>
          <a:p>
            <a:r>
              <a:rPr lang="en-US" dirty="0"/>
              <a:t>Know which version of Node.js  will the application run on. Compared to the browser environment, where you don’t get the luxury to choose what browser your visitors will use, this is very convenient.</a:t>
            </a:r>
          </a:p>
          <a:p>
            <a:r>
              <a:rPr lang="en-US" dirty="0"/>
              <a:t>Can write all the modern ES6–7–8–9 JavaScript that your Node version supports.</a:t>
            </a:r>
          </a:p>
          <a:p>
            <a:endParaRPr lang="en-US" dirty="0"/>
          </a:p>
        </p:txBody>
      </p:sp>
    </p:spTree>
    <p:extLst>
      <p:ext uri="{BB962C8B-B14F-4D97-AF65-F5344CB8AC3E}">
        <p14:creationId xmlns:p14="http://schemas.microsoft.com/office/powerpoint/2010/main" val="3107601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Node.js and the Browser</a:t>
            </a:r>
            <a:endParaRPr lang="en-US" dirty="0"/>
          </a:p>
        </p:txBody>
      </p:sp>
      <p:sp>
        <p:nvSpPr>
          <p:cNvPr id="3" name="Content Placeholder 2"/>
          <p:cNvSpPr>
            <a:spLocks noGrp="1"/>
          </p:cNvSpPr>
          <p:nvPr>
            <p:ph idx="1"/>
          </p:nvPr>
        </p:nvSpPr>
        <p:spPr/>
        <p:txBody>
          <a:bodyPr/>
          <a:lstStyle/>
          <a:p>
            <a:r>
              <a:rPr lang="en-US" dirty="0"/>
              <a:t>Node.js uses the CommonJS module system, while in the browser we are starting to see the ES Modules standard being implemented.</a:t>
            </a:r>
          </a:p>
          <a:p>
            <a:r>
              <a:rPr lang="en-US" dirty="0"/>
              <a:t>use require() in Node.js and import in the browser.</a:t>
            </a:r>
          </a:p>
        </p:txBody>
      </p:sp>
    </p:spTree>
    <p:extLst>
      <p:ext uri="{BB962C8B-B14F-4D97-AF65-F5344CB8AC3E}">
        <p14:creationId xmlns:p14="http://schemas.microsoft.com/office/powerpoint/2010/main" val="20004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js</a:t>
            </a:r>
            <a:endParaRPr lang="en-US" dirty="0"/>
          </a:p>
        </p:txBody>
      </p:sp>
      <p:sp>
        <p:nvSpPr>
          <p:cNvPr id="3" name="Content Placeholder 2"/>
          <p:cNvSpPr>
            <a:spLocks noGrp="1"/>
          </p:cNvSpPr>
          <p:nvPr>
            <p:ph idx="1"/>
          </p:nvPr>
        </p:nvSpPr>
        <p:spPr/>
        <p:txBody>
          <a:bodyPr/>
          <a:lstStyle/>
          <a:p>
            <a:pPr marL="0" indent="0">
              <a:buNone/>
            </a:pPr>
            <a:r>
              <a:rPr lang="en-US" dirty="0"/>
              <a:t>Definition given by its official documentation:</a:t>
            </a:r>
          </a:p>
          <a:p>
            <a:r>
              <a:rPr lang="en-US" dirty="0"/>
              <a:t>Node.js 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a:t>
            </a:r>
          </a:p>
          <a:p>
            <a:endParaRPr lang="en-US" dirty="0"/>
          </a:p>
        </p:txBody>
      </p:sp>
    </p:spTree>
    <p:extLst>
      <p:ext uri="{BB962C8B-B14F-4D97-AF65-F5344CB8AC3E}">
        <p14:creationId xmlns:p14="http://schemas.microsoft.com/office/powerpoint/2010/main" val="3880780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V8 JavaScript Engine</a:t>
            </a:r>
            <a:endParaRPr lang="en-US" dirty="0"/>
          </a:p>
        </p:txBody>
      </p:sp>
      <p:sp>
        <p:nvSpPr>
          <p:cNvPr id="3" name="Content Placeholder 2"/>
          <p:cNvSpPr>
            <a:spLocks noGrp="1"/>
          </p:cNvSpPr>
          <p:nvPr>
            <p:ph idx="1"/>
          </p:nvPr>
        </p:nvSpPr>
        <p:spPr/>
        <p:txBody>
          <a:bodyPr>
            <a:normAutofit fontScale="92500"/>
          </a:bodyPr>
          <a:lstStyle/>
          <a:p>
            <a:r>
              <a:rPr lang="en-US" dirty="0"/>
              <a:t>V8 is the name of the JavaScript engine that powers Google Chrome. </a:t>
            </a:r>
          </a:p>
          <a:p>
            <a:r>
              <a:rPr lang="en-US" dirty="0"/>
              <a:t>It’s the thing that takes our JavaScript and executes it while browsing with Chrome.</a:t>
            </a:r>
          </a:p>
          <a:p>
            <a:r>
              <a:rPr lang="en-US" dirty="0"/>
              <a:t>V8 provides the runtime environment in which JavaScript executes. The DOM, and the other Web Platform APIs are provided by the browser.</a:t>
            </a:r>
          </a:p>
          <a:p>
            <a:r>
              <a:rPr lang="en-US" dirty="0"/>
              <a:t>The cool thing is that the JavaScript engine is independent by the browser in which it’s hosted.</a:t>
            </a:r>
          </a:p>
          <a:p>
            <a:r>
              <a:rPr lang="en-US" dirty="0"/>
              <a:t> This key feature enabled the rise of Node.js. V8 was chosen for being the engine chosen by Node.js back in 2009</a:t>
            </a:r>
          </a:p>
        </p:txBody>
      </p:sp>
    </p:spTree>
    <p:extLst>
      <p:ext uri="{BB962C8B-B14F-4D97-AF65-F5344CB8AC3E}">
        <p14:creationId xmlns:p14="http://schemas.microsoft.com/office/powerpoint/2010/main" val="1106928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Compilation</a:t>
            </a:r>
            <a:endParaRPr lang="en-US" dirty="0"/>
          </a:p>
        </p:txBody>
      </p:sp>
      <p:sp>
        <p:nvSpPr>
          <p:cNvPr id="3" name="Content Placeholder 2"/>
          <p:cNvSpPr>
            <a:spLocks noGrp="1"/>
          </p:cNvSpPr>
          <p:nvPr>
            <p:ph idx="1"/>
          </p:nvPr>
        </p:nvSpPr>
        <p:spPr/>
        <p:txBody>
          <a:bodyPr/>
          <a:lstStyle/>
          <a:p>
            <a:r>
              <a:rPr lang="en-US" dirty="0"/>
              <a:t>JavaScript is generally considered an interpreted language, but modern JavaScript engines no longer just interpret JavaScript, they compile it.</a:t>
            </a:r>
          </a:p>
          <a:p>
            <a:r>
              <a:rPr lang="en-US" dirty="0"/>
              <a:t>This happens since 2009 when the </a:t>
            </a:r>
            <a:r>
              <a:rPr lang="en-US" dirty="0" err="1"/>
              <a:t>SpiderMonkey</a:t>
            </a:r>
            <a:r>
              <a:rPr lang="en-US" dirty="0"/>
              <a:t> JavaScript compiler was added to Firefox 3.5, and everyone followed this idea.</a:t>
            </a:r>
          </a:p>
          <a:p>
            <a:r>
              <a:rPr lang="en-US" dirty="0" err="1"/>
              <a:t>JavScript</a:t>
            </a:r>
            <a:r>
              <a:rPr lang="en-US" dirty="0"/>
              <a:t> is internally compiled by V8 with just-in-time (JIT) compilation to speed up the execution.</a:t>
            </a:r>
          </a:p>
          <a:p>
            <a:endParaRPr lang="en-US" dirty="0"/>
          </a:p>
        </p:txBody>
      </p:sp>
    </p:spTree>
    <p:extLst>
      <p:ext uri="{BB962C8B-B14F-4D97-AF65-F5344CB8AC3E}">
        <p14:creationId xmlns:p14="http://schemas.microsoft.com/office/powerpoint/2010/main" val="2913935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parts of Node.js</a:t>
            </a:r>
            <a:endParaRPr lang="en-US" dirty="0"/>
          </a:p>
        </p:txBody>
      </p:sp>
      <p:pic>
        <p:nvPicPr>
          <p:cNvPr id="4" name="Picture 3"/>
          <p:cNvPicPr>
            <a:picLocks noChangeAspect="1"/>
          </p:cNvPicPr>
          <p:nvPr/>
        </p:nvPicPr>
        <p:blipFill>
          <a:blip r:embed="rId2"/>
          <a:stretch>
            <a:fillRect/>
          </a:stretch>
        </p:blipFill>
        <p:spPr>
          <a:xfrm>
            <a:off x="2060448" y="1413129"/>
            <a:ext cx="7298436" cy="5156504"/>
          </a:xfrm>
          <a:prstGeom prst="rect">
            <a:avLst/>
          </a:prstGeom>
        </p:spPr>
      </p:pic>
      <p:sp>
        <p:nvSpPr>
          <p:cNvPr id="5" name="Rectangle 4"/>
          <p:cNvSpPr/>
          <p:nvPr/>
        </p:nvSpPr>
        <p:spPr>
          <a:xfrm>
            <a:off x="7607808" y="6303264"/>
            <a:ext cx="1182624" cy="231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081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Development Environment</a:t>
            </a:r>
          </a:p>
        </p:txBody>
      </p:sp>
      <p:sp>
        <p:nvSpPr>
          <p:cNvPr id="3" name="Content Placeholder 2"/>
          <p:cNvSpPr>
            <a:spLocks noGrp="1"/>
          </p:cNvSpPr>
          <p:nvPr>
            <p:ph idx="1"/>
          </p:nvPr>
        </p:nvSpPr>
        <p:spPr/>
        <p:txBody>
          <a:bodyPr>
            <a:normAutofit lnSpcReduction="10000"/>
          </a:bodyPr>
          <a:lstStyle/>
          <a:p>
            <a:r>
              <a:rPr lang="en-US" dirty="0"/>
              <a:t>Node.js development environment can be setup in Windows, Mac, Linux and Solaris. </a:t>
            </a:r>
          </a:p>
          <a:p>
            <a:pPr marL="0" indent="0">
              <a:buNone/>
            </a:pPr>
            <a:r>
              <a:rPr lang="en-US" dirty="0"/>
              <a:t>Tools/SDK are required for developing a Node.js application on any platform.</a:t>
            </a:r>
          </a:p>
          <a:p>
            <a:r>
              <a:rPr lang="en-US" b="1" dirty="0">
                <a:solidFill>
                  <a:srgbClr val="FFFF00"/>
                </a:solidFill>
              </a:rPr>
              <a:t>Node.js</a:t>
            </a:r>
          </a:p>
          <a:p>
            <a:r>
              <a:rPr lang="en-US" b="1" dirty="0">
                <a:solidFill>
                  <a:srgbClr val="FFFF00"/>
                </a:solidFill>
              </a:rPr>
              <a:t>Node Package Manager (NPM)</a:t>
            </a:r>
          </a:p>
          <a:p>
            <a:r>
              <a:rPr lang="en-US" b="1" dirty="0">
                <a:solidFill>
                  <a:srgbClr val="FFFF00"/>
                </a:solidFill>
              </a:rPr>
              <a:t>IDE (Integrated Development Environment) or </a:t>
            </a:r>
            <a:r>
              <a:rPr lang="en-US" b="1" dirty="0" err="1">
                <a:solidFill>
                  <a:srgbClr val="FFFF00"/>
                </a:solidFill>
              </a:rPr>
              <a:t>TextEditor</a:t>
            </a:r>
            <a:endParaRPr lang="en-US" b="1" dirty="0">
              <a:solidFill>
                <a:srgbClr val="FFFF00"/>
              </a:solidFill>
            </a:endParaRPr>
          </a:p>
          <a:p>
            <a:r>
              <a:rPr lang="en-US" dirty="0"/>
              <a:t>NPM (Node Package Manager) is included in Node.js installation since Node version 0.6.0., so there is no need to install it separately.</a:t>
            </a:r>
          </a:p>
          <a:p>
            <a:endParaRPr lang="en-US" dirty="0"/>
          </a:p>
        </p:txBody>
      </p:sp>
    </p:spTree>
    <p:extLst>
      <p:ext uri="{BB962C8B-B14F-4D97-AF65-F5344CB8AC3E}">
        <p14:creationId xmlns:p14="http://schemas.microsoft.com/office/powerpoint/2010/main" val="4282324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632" y="329184"/>
            <a:ext cx="11547488" cy="6010655"/>
          </a:xfrm>
        </p:spPr>
        <p:txBody>
          <a:bodyPr>
            <a:normAutofit/>
          </a:bodyPr>
          <a:lstStyle/>
          <a:p>
            <a:pPr marL="0" indent="0">
              <a:buNone/>
            </a:pPr>
            <a:r>
              <a:rPr lang="en-US" b="1" dirty="0"/>
              <a:t>Install Node.js on Windows</a:t>
            </a:r>
          </a:p>
          <a:p>
            <a:r>
              <a:rPr lang="en-US" dirty="0"/>
              <a:t>Visit Node.js official web site </a:t>
            </a:r>
            <a:r>
              <a:rPr lang="en-US" dirty="0">
                <a:hlinkClick r:id="rId2"/>
              </a:rPr>
              <a:t>https://nodejs.org</a:t>
            </a:r>
            <a:r>
              <a:rPr lang="en-US" dirty="0"/>
              <a:t>. </a:t>
            </a:r>
          </a:p>
          <a:p>
            <a:r>
              <a:rPr lang="en-US" dirty="0"/>
              <a:t>It will automatically detect OS and display download link as per Operating System. For example, it will display following download link for 64 bit Windows OS.</a:t>
            </a:r>
          </a:p>
          <a:p>
            <a:r>
              <a:rPr lang="en-US" dirty="0"/>
              <a:t>Download node MSI for windows by clicking on relevant button.</a:t>
            </a:r>
          </a:p>
          <a:p>
            <a:r>
              <a:rPr lang="en-US" dirty="0"/>
              <a:t>After you download the MSI, double-click on it to start the installation</a:t>
            </a:r>
          </a:p>
          <a:p>
            <a:r>
              <a:rPr lang="en-US" dirty="0"/>
              <a:t>Click Next to read and accept the License Agreement and then click Install. </a:t>
            </a:r>
          </a:p>
          <a:p>
            <a:r>
              <a:rPr lang="en-US" dirty="0"/>
              <a:t>It will install Node.js quickly on your computer.</a:t>
            </a:r>
          </a:p>
          <a:p>
            <a:r>
              <a:rPr lang="en-US" dirty="0"/>
              <a:t> Finally, click finish to complete the installation.</a:t>
            </a:r>
          </a:p>
          <a:p>
            <a:endParaRPr lang="en-US" dirty="0"/>
          </a:p>
          <a:p>
            <a:endParaRPr lang="en-US" dirty="0"/>
          </a:p>
        </p:txBody>
      </p:sp>
    </p:spTree>
    <p:extLst>
      <p:ext uri="{BB962C8B-B14F-4D97-AF65-F5344CB8AC3E}">
        <p14:creationId xmlns:p14="http://schemas.microsoft.com/office/powerpoint/2010/main" val="1119237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 Installation</a:t>
            </a:r>
          </a:p>
        </p:txBody>
      </p:sp>
      <p:sp>
        <p:nvSpPr>
          <p:cNvPr id="3" name="Content Placeholder 2"/>
          <p:cNvSpPr>
            <a:spLocks noGrp="1"/>
          </p:cNvSpPr>
          <p:nvPr>
            <p:ph idx="1"/>
          </p:nvPr>
        </p:nvSpPr>
        <p:spPr/>
        <p:txBody>
          <a:bodyPr/>
          <a:lstStyle/>
          <a:p>
            <a:r>
              <a:rPr lang="en-US" dirty="0"/>
              <a:t>Once you install Node.js on your computer, can verify it by opening the command prompt and typing node -v. </a:t>
            </a:r>
          </a:p>
          <a:p>
            <a:r>
              <a:rPr lang="en-US" dirty="0"/>
              <a:t>If Node.js is installed successfully then it will display the version of the Node.js installed on the machine,</a:t>
            </a:r>
          </a:p>
        </p:txBody>
      </p:sp>
    </p:spTree>
    <p:extLst>
      <p:ext uri="{BB962C8B-B14F-4D97-AF65-F5344CB8AC3E}">
        <p14:creationId xmlns:p14="http://schemas.microsoft.com/office/powerpoint/2010/main" val="2962651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descr="http://www.tutorialsteacher.com/Content/images/nodejs/download-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27" y="142367"/>
            <a:ext cx="9096375" cy="60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2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Event Loop</a:t>
            </a:r>
            <a:endParaRPr lang="en-US" dirty="0"/>
          </a:p>
        </p:txBody>
      </p:sp>
      <p:sp>
        <p:nvSpPr>
          <p:cNvPr id="3" name="Content Placeholder 2"/>
          <p:cNvSpPr>
            <a:spLocks noGrp="1"/>
          </p:cNvSpPr>
          <p:nvPr>
            <p:ph idx="1"/>
          </p:nvPr>
        </p:nvSpPr>
        <p:spPr/>
        <p:txBody>
          <a:bodyPr/>
          <a:lstStyle/>
          <a:p>
            <a:r>
              <a:rPr lang="en-US" dirty="0"/>
              <a:t>Allows processing of other tasks while IO calls are in the process. </a:t>
            </a:r>
          </a:p>
          <a:p>
            <a:r>
              <a:rPr lang="en-US" dirty="0"/>
              <a:t>Allows Node to be very fast and efficient because blocking I/O is expensive!</a:t>
            </a:r>
          </a:p>
          <a:p>
            <a:r>
              <a:rPr lang="en-US" dirty="0"/>
              <a:t>Event loop allows systems to be more effective because now you can do more things while you wait for your expensive input/output task to finish.</a:t>
            </a:r>
          </a:p>
          <a:p>
            <a:endParaRPr lang="en-US" dirty="0"/>
          </a:p>
        </p:txBody>
      </p:sp>
    </p:spTree>
    <p:extLst>
      <p:ext uri="{BB962C8B-B14F-4D97-AF65-F5344CB8AC3E}">
        <p14:creationId xmlns:p14="http://schemas.microsoft.com/office/powerpoint/2010/main" val="2978196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Node.js Non-Blocking 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089" y="532607"/>
            <a:ext cx="9532711" cy="5900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43456" y="816864"/>
            <a:ext cx="2852928" cy="890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915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4" name="Rectangle 3"/>
          <p:cNvSpPr/>
          <p:nvPr/>
        </p:nvSpPr>
        <p:spPr>
          <a:xfrm>
            <a:off x="1316736" y="2162663"/>
            <a:ext cx="10034016" cy="2062103"/>
          </a:xfrm>
          <a:prstGeom prst="rect">
            <a:avLst/>
          </a:prstGeom>
          <a:ln>
            <a:solidFill>
              <a:srgbClr val="FFFF00"/>
            </a:solidFill>
          </a:ln>
        </p:spPr>
        <p:txBody>
          <a:bodyPr wrap="square">
            <a:spAutoFit/>
          </a:bodyPr>
          <a:lstStyle/>
          <a:p>
            <a:r>
              <a:rPr lang="en-US" sz="3200" dirty="0">
                <a:solidFill>
                  <a:srgbClr val="DCDCDC"/>
                </a:solidFill>
                <a:latin typeface="Consolas" panose="020B0609020204030204" pitchFamily="49" charset="0"/>
              </a:rPr>
              <a:t>console.log(</a:t>
            </a:r>
            <a:r>
              <a:rPr lang="en-US" sz="3200" dirty="0">
                <a:solidFill>
                  <a:srgbClr val="CC9393"/>
                </a:solidFill>
                <a:latin typeface="Consolas" panose="020B0609020204030204" pitchFamily="49" charset="0"/>
              </a:rPr>
              <a:t>'Step: 1'</a:t>
            </a:r>
            <a:r>
              <a:rPr lang="en-US" sz="3200" dirty="0">
                <a:solidFill>
                  <a:srgbClr val="DCDCDC"/>
                </a:solidFill>
                <a:latin typeface="Consolas" panose="020B0609020204030204" pitchFamily="49" charset="0"/>
              </a:rPr>
              <a:t>) </a:t>
            </a:r>
          </a:p>
          <a:p>
            <a:r>
              <a:rPr lang="en-US" sz="3200" dirty="0" err="1">
                <a:solidFill>
                  <a:srgbClr val="DCDCDC"/>
                </a:solidFill>
                <a:latin typeface="Consolas" panose="020B0609020204030204" pitchFamily="49" charset="0"/>
              </a:rPr>
              <a:t>setTimeout</a:t>
            </a:r>
            <a:r>
              <a:rPr lang="en-US" sz="3200" dirty="0">
                <a:solidFill>
                  <a:srgbClr val="DCDCDC"/>
                </a:solidFill>
                <a:latin typeface="Consolas" panose="020B0609020204030204" pitchFamily="49" charset="0"/>
              </a:rPr>
              <a:t>(</a:t>
            </a:r>
            <a:r>
              <a:rPr lang="en-US" sz="3200" dirty="0">
                <a:solidFill>
                  <a:srgbClr val="E3CEAB"/>
                </a:solidFill>
                <a:latin typeface="Consolas" panose="020B0609020204030204" pitchFamily="49" charset="0"/>
              </a:rPr>
              <a:t>function</a:t>
            </a:r>
            <a:r>
              <a:rPr lang="en-US" sz="3200" dirty="0">
                <a:solidFill>
                  <a:srgbClr val="DCDCDC"/>
                </a:solidFill>
                <a:latin typeface="Consolas" panose="020B0609020204030204" pitchFamily="49" charset="0"/>
              </a:rPr>
              <a:t> () </a:t>
            </a:r>
          </a:p>
          <a:p>
            <a:r>
              <a:rPr lang="en-US" sz="3200" dirty="0">
                <a:solidFill>
                  <a:srgbClr val="DCDCDC"/>
                </a:solidFill>
                <a:latin typeface="Consolas" panose="020B0609020204030204" pitchFamily="49" charset="0"/>
              </a:rPr>
              <a:t>	{ console.log(</a:t>
            </a:r>
            <a:r>
              <a:rPr lang="en-US" sz="3200" dirty="0">
                <a:solidFill>
                  <a:srgbClr val="CC9393"/>
                </a:solidFill>
                <a:latin typeface="Consolas" panose="020B0609020204030204" pitchFamily="49" charset="0"/>
              </a:rPr>
              <a:t>'Step: 3'</a:t>
            </a:r>
            <a:r>
              <a:rPr lang="en-US" sz="3200" dirty="0">
                <a:solidFill>
                  <a:srgbClr val="DCDCDC"/>
                </a:solidFill>
                <a:latin typeface="Consolas" panose="020B0609020204030204" pitchFamily="49" charset="0"/>
              </a:rPr>
              <a:t>) }, </a:t>
            </a:r>
            <a:r>
              <a:rPr lang="en-US" sz="3200" dirty="0">
                <a:solidFill>
                  <a:srgbClr val="8CD0D3"/>
                </a:solidFill>
                <a:latin typeface="Consolas" panose="020B0609020204030204" pitchFamily="49" charset="0"/>
              </a:rPr>
              <a:t>1000</a:t>
            </a:r>
            <a:r>
              <a:rPr lang="en-US" sz="3200" dirty="0">
                <a:solidFill>
                  <a:srgbClr val="DCDCDC"/>
                </a:solidFill>
                <a:latin typeface="Consolas" panose="020B0609020204030204" pitchFamily="49" charset="0"/>
              </a:rPr>
              <a:t>) </a:t>
            </a:r>
          </a:p>
          <a:p>
            <a:r>
              <a:rPr lang="en-US" sz="3200" dirty="0">
                <a:solidFill>
                  <a:srgbClr val="DCDCDC"/>
                </a:solidFill>
                <a:latin typeface="Consolas" panose="020B0609020204030204" pitchFamily="49" charset="0"/>
              </a:rPr>
              <a:t>console.log(</a:t>
            </a:r>
            <a:r>
              <a:rPr lang="en-US" sz="3200" dirty="0">
                <a:solidFill>
                  <a:srgbClr val="CC9393"/>
                </a:solidFill>
                <a:latin typeface="Consolas" panose="020B0609020204030204" pitchFamily="49" charset="0"/>
              </a:rPr>
              <a:t>'Step: 2'</a:t>
            </a:r>
            <a:r>
              <a:rPr lang="en-US" sz="3200" dirty="0">
                <a:solidFill>
                  <a:srgbClr val="DCDCDC"/>
                </a:solidFill>
                <a:latin typeface="Consolas" panose="020B0609020204030204" pitchFamily="49" charset="0"/>
              </a:rPr>
              <a:t>)</a:t>
            </a:r>
            <a:endParaRPr lang="en-US" sz="3200" dirty="0"/>
          </a:p>
        </p:txBody>
      </p:sp>
      <p:sp>
        <p:nvSpPr>
          <p:cNvPr id="5" name="Rectangle 4"/>
          <p:cNvSpPr/>
          <p:nvPr/>
        </p:nvSpPr>
        <p:spPr>
          <a:xfrm>
            <a:off x="1133856" y="4930247"/>
            <a:ext cx="9339072" cy="1569660"/>
          </a:xfrm>
          <a:prstGeom prst="rect">
            <a:avLst/>
          </a:prstGeom>
        </p:spPr>
        <p:txBody>
          <a:bodyPr wrap="square">
            <a:spAutoFit/>
          </a:bodyPr>
          <a:lstStyle/>
          <a:p>
            <a:r>
              <a:rPr lang="en-US" sz="3200" dirty="0"/>
              <a:t>Output of the Node script is 1, 2, 3, but if we had more statements after “Step 2”, they would have been executed before the callback of </a:t>
            </a:r>
            <a:r>
              <a:rPr lang="en-US" sz="3200" dirty="0" err="1"/>
              <a:t>setTimeout</a:t>
            </a:r>
            <a:r>
              <a:rPr lang="en-US" sz="3200" dirty="0"/>
              <a:t>.</a:t>
            </a:r>
          </a:p>
        </p:txBody>
      </p:sp>
    </p:spTree>
    <p:extLst>
      <p:ext uri="{BB962C8B-B14F-4D97-AF65-F5344CB8AC3E}">
        <p14:creationId xmlns:p14="http://schemas.microsoft.com/office/powerpoint/2010/main" val="7504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Node.js</a:t>
            </a:r>
          </a:p>
        </p:txBody>
      </p:sp>
      <p:sp>
        <p:nvSpPr>
          <p:cNvPr id="3" name="Content Placeholder 2"/>
          <p:cNvSpPr>
            <a:spLocks noGrp="1"/>
          </p:cNvSpPr>
          <p:nvPr>
            <p:ph idx="1"/>
          </p:nvPr>
        </p:nvSpPr>
        <p:spPr/>
        <p:txBody>
          <a:bodyPr>
            <a:normAutofit/>
          </a:bodyPr>
          <a:lstStyle/>
          <a:p>
            <a:r>
              <a:rPr lang="en-US" dirty="0"/>
              <a:t>Extremely fast: Node.js is built on Google Chrome's V8 JavaScript Engine, so its library is very fast in code execution.</a:t>
            </a:r>
          </a:p>
          <a:p>
            <a:r>
              <a:rPr lang="en-US" dirty="0"/>
              <a:t>I/O is Asynchronous and Event Driven:  -All APIs of Node.js library are asynchronous i.e. non-blocking. </a:t>
            </a:r>
          </a:p>
          <a:p>
            <a:r>
              <a:rPr lang="en-US" dirty="0"/>
              <a:t>Node.js based server never waits for an API to return data. The server moves to the next API after calling it and a notification mechanism of Events of Node.js helps the server to get a response from the previous API call. </a:t>
            </a:r>
          </a:p>
          <a:p>
            <a:r>
              <a:rPr lang="en-US" dirty="0"/>
              <a:t>Single threaded: Node.js follows a single threaded model with event looping.</a:t>
            </a:r>
          </a:p>
        </p:txBody>
      </p:sp>
    </p:spTree>
    <p:extLst>
      <p:ext uri="{BB962C8B-B14F-4D97-AF65-F5344CB8AC3E}">
        <p14:creationId xmlns:p14="http://schemas.microsoft.com/office/powerpoint/2010/main" val="792553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4" name="Rectangle 3"/>
          <p:cNvSpPr/>
          <p:nvPr/>
        </p:nvSpPr>
        <p:spPr>
          <a:xfrm>
            <a:off x="1194816" y="2357735"/>
            <a:ext cx="8266176" cy="2677656"/>
          </a:xfrm>
          <a:prstGeom prst="rect">
            <a:avLst/>
          </a:prstGeom>
          <a:ln>
            <a:solidFill>
              <a:srgbClr val="FFFF00"/>
            </a:solidFill>
          </a:ln>
        </p:spPr>
        <p:txBody>
          <a:bodyPr wrap="square">
            <a:spAutoFit/>
          </a:bodyPr>
          <a:lstStyle/>
          <a:p>
            <a:r>
              <a:rPr lang="en-US" sz="2800" dirty="0"/>
              <a:t>console.log('Step: 1') </a:t>
            </a:r>
          </a:p>
          <a:p>
            <a:r>
              <a:rPr lang="en-US" sz="2800" dirty="0" err="1"/>
              <a:t>setTimeout</a:t>
            </a:r>
            <a:r>
              <a:rPr lang="en-US" sz="2800" dirty="0"/>
              <a:t>(function () { </a:t>
            </a:r>
          </a:p>
          <a:p>
            <a:r>
              <a:rPr lang="en-US" sz="2800" dirty="0"/>
              <a:t>	console.log('Step: 3') </a:t>
            </a:r>
          </a:p>
          <a:p>
            <a:r>
              <a:rPr lang="en-US" sz="2800" dirty="0"/>
              <a:t>	console.log('Step 5') }, 1000); </a:t>
            </a:r>
          </a:p>
          <a:p>
            <a:r>
              <a:rPr lang="en-US" sz="2800" dirty="0"/>
              <a:t>console.log('Step: 2') </a:t>
            </a:r>
          </a:p>
          <a:p>
            <a:r>
              <a:rPr lang="en-US" sz="2800" dirty="0"/>
              <a:t>console.log('Step 4')</a:t>
            </a:r>
          </a:p>
        </p:txBody>
      </p:sp>
      <p:sp>
        <p:nvSpPr>
          <p:cNvPr id="5" name="Rectangle 4"/>
          <p:cNvSpPr/>
          <p:nvPr/>
        </p:nvSpPr>
        <p:spPr>
          <a:xfrm>
            <a:off x="1158240" y="5552039"/>
            <a:ext cx="10472928" cy="830997"/>
          </a:xfrm>
          <a:prstGeom prst="rect">
            <a:avLst/>
          </a:prstGeom>
        </p:spPr>
        <p:txBody>
          <a:bodyPr wrap="square">
            <a:spAutoFit/>
          </a:bodyPr>
          <a:lstStyle/>
          <a:p>
            <a:r>
              <a:rPr lang="en-US" sz="2400" dirty="0"/>
              <a:t>It produces 1, 2, 4, 3, 5. That’s because </a:t>
            </a:r>
            <a:r>
              <a:rPr lang="en-US" sz="2400" dirty="0" err="1"/>
              <a:t>setTimeout</a:t>
            </a:r>
            <a:r>
              <a:rPr lang="en-US" sz="2400" dirty="0"/>
              <a:t> puts it’s callback in the future cycles of the event loop.</a:t>
            </a:r>
          </a:p>
        </p:txBody>
      </p:sp>
    </p:spTree>
    <p:extLst>
      <p:ext uri="{BB962C8B-B14F-4D97-AF65-F5344CB8AC3E}">
        <p14:creationId xmlns:p14="http://schemas.microsoft.com/office/powerpoint/2010/main" val="85185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853184" y="396955"/>
            <a:ext cx="8583168" cy="5995956"/>
          </a:xfrm>
          <a:prstGeom prst="rect">
            <a:avLst/>
          </a:prstGeom>
          <a:solidFill>
            <a:schemeClr val="tx1"/>
          </a:solidFill>
          <a:ln>
            <a:solidFill>
              <a:schemeClr val="tx1"/>
            </a:solidFill>
          </a:ln>
        </p:spPr>
      </p:pic>
      <p:sp>
        <p:nvSpPr>
          <p:cNvPr id="5" name="Rectangle 4"/>
          <p:cNvSpPr/>
          <p:nvPr/>
        </p:nvSpPr>
        <p:spPr>
          <a:xfrm>
            <a:off x="2218944" y="646176"/>
            <a:ext cx="2389632" cy="7680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343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033818" y="658368"/>
            <a:ext cx="9768294" cy="5877153"/>
          </a:xfrm>
          <a:prstGeom prst="rect">
            <a:avLst/>
          </a:prstGeom>
        </p:spPr>
      </p:pic>
      <p:sp>
        <p:nvSpPr>
          <p:cNvPr id="5" name="Rectangle 4"/>
          <p:cNvSpPr/>
          <p:nvPr/>
        </p:nvSpPr>
        <p:spPr>
          <a:xfrm>
            <a:off x="1292352" y="853440"/>
            <a:ext cx="2865120" cy="743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1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Node.js</a:t>
            </a:r>
          </a:p>
        </p:txBody>
      </p:sp>
      <p:sp>
        <p:nvSpPr>
          <p:cNvPr id="3" name="Content Placeholder 2"/>
          <p:cNvSpPr>
            <a:spLocks noGrp="1"/>
          </p:cNvSpPr>
          <p:nvPr>
            <p:ph idx="1"/>
          </p:nvPr>
        </p:nvSpPr>
        <p:spPr/>
        <p:txBody>
          <a:bodyPr>
            <a:normAutofit lnSpcReduction="10000"/>
          </a:bodyPr>
          <a:lstStyle/>
          <a:p>
            <a:r>
              <a:rPr lang="en-US" dirty="0"/>
              <a:t>Highly Scalable: event mechanism helps the server to respond in a non-blocking way.</a:t>
            </a:r>
          </a:p>
          <a:p>
            <a:r>
              <a:rPr lang="en-US" dirty="0"/>
              <a:t>No buffering: Cuts down the overall processing time while uploading audio and video files. </a:t>
            </a:r>
          </a:p>
          <a:p>
            <a:r>
              <a:rPr lang="en-US" dirty="0"/>
              <a:t>Applications never buffer any data. Applications simply output the data in chunks.</a:t>
            </a:r>
          </a:p>
          <a:p>
            <a:r>
              <a:rPr lang="en-US" dirty="0"/>
              <a:t>Open source: Node.js has an open source community which has produced many excellent modules to add additional capabilities to Node.js applications.</a:t>
            </a:r>
          </a:p>
          <a:p>
            <a:r>
              <a:rPr lang="en-US" dirty="0"/>
              <a:t>License: Node.js is released under the MIT license.</a:t>
            </a:r>
          </a:p>
          <a:p>
            <a:endParaRPr lang="en-US" dirty="0"/>
          </a:p>
        </p:txBody>
      </p:sp>
    </p:spTree>
    <p:extLst>
      <p:ext uri="{BB962C8B-B14F-4D97-AF65-F5344CB8AC3E}">
        <p14:creationId xmlns:p14="http://schemas.microsoft.com/office/powerpoint/2010/main" val="39332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Node.js</a:t>
            </a:r>
          </a:p>
        </p:txBody>
      </p:sp>
      <p:sp>
        <p:nvSpPr>
          <p:cNvPr id="3" name="Content Placeholder 2"/>
          <p:cNvSpPr>
            <a:spLocks noGrp="1"/>
          </p:cNvSpPr>
          <p:nvPr>
            <p:ph idx="1"/>
          </p:nvPr>
        </p:nvSpPr>
        <p:spPr/>
        <p:txBody>
          <a:bodyPr/>
          <a:lstStyle/>
          <a:p>
            <a:r>
              <a:rPr lang="en-US" dirty="0"/>
              <a:t>Over the years, most of the applications were based on a stateless request-response framework. </a:t>
            </a:r>
          </a:p>
          <a:p>
            <a:r>
              <a:rPr lang="en-US" dirty="0"/>
              <a:t>In these sort of applications, it is up to the developer to ensure the right code was put in place to ensure the state of web session was maintained while the user was working with the system.</a:t>
            </a:r>
          </a:p>
          <a:p>
            <a:r>
              <a:rPr lang="en-US" dirty="0"/>
              <a:t>But with Node.js web applications, can now work in real-time and have a 2-way communication.</a:t>
            </a:r>
          </a:p>
          <a:p>
            <a:r>
              <a:rPr lang="en-US" dirty="0"/>
              <a:t> The state is maintained, and the either the client or server can start the communication.</a:t>
            </a:r>
          </a:p>
          <a:p>
            <a:endParaRPr lang="en-US" dirty="0"/>
          </a:p>
        </p:txBody>
      </p:sp>
    </p:spTree>
    <p:extLst>
      <p:ext uri="{BB962C8B-B14F-4D97-AF65-F5344CB8AC3E}">
        <p14:creationId xmlns:p14="http://schemas.microsoft.com/office/powerpoint/2010/main" val="426557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Who uses Node.js</a:t>
            </a:r>
            <a:endParaRPr lang="en-US" dirty="0"/>
          </a:p>
        </p:txBody>
      </p:sp>
      <p:sp>
        <p:nvSpPr>
          <p:cNvPr id="3" name="Content Placeholder 2"/>
          <p:cNvSpPr>
            <a:spLocks noGrp="1"/>
          </p:cNvSpPr>
          <p:nvPr>
            <p:ph idx="1"/>
          </p:nvPr>
        </p:nvSpPr>
        <p:spPr/>
        <p:txBody>
          <a:bodyPr>
            <a:normAutofit/>
          </a:bodyPr>
          <a:lstStyle/>
          <a:p>
            <a:pPr marL="0" indent="0">
              <a:buNone/>
            </a:pPr>
            <a:r>
              <a:rPr lang="en-US" dirty="0"/>
              <a:t>Node.js is used by a variety of large companies. Below is a list of a few of them.</a:t>
            </a:r>
          </a:p>
          <a:p>
            <a:r>
              <a:rPr lang="en-US" dirty="0" err="1"/>
              <a:t>Paypal</a:t>
            </a:r>
            <a:r>
              <a:rPr lang="en-US" dirty="0"/>
              <a:t> – A lot of sites within </a:t>
            </a:r>
            <a:r>
              <a:rPr lang="en-US" dirty="0" err="1"/>
              <a:t>Paypal</a:t>
            </a:r>
            <a:r>
              <a:rPr lang="en-US" dirty="0"/>
              <a:t> have also started the transition onto Node.js.</a:t>
            </a:r>
          </a:p>
          <a:p>
            <a:r>
              <a:rPr lang="en-US" dirty="0"/>
              <a:t>LinkedIn - LinkedIn is using Node.js to power their Mobile Servers, which powers the iPhone, Android, and Mobile Web products.</a:t>
            </a:r>
          </a:p>
          <a:p>
            <a:r>
              <a:rPr lang="en-US" dirty="0"/>
              <a:t>Mozilla has implemented Node.js to support browser APIs which has half a billion installs.</a:t>
            </a:r>
          </a:p>
          <a:p>
            <a:r>
              <a:rPr lang="en-US" dirty="0" err="1"/>
              <a:t>Ebay</a:t>
            </a:r>
            <a:r>
              <a:rPr lang="en-US" dirty="0"/>
              <a:t> hosts their HTTP API service in Node.js</a:t>
            </a:r>
          </a:p>
          <a:p>
            <a:endParaRPr lang="en-US" dirty="0"/>
          </a:p>
        </p:txBody>
      </p:sp>
    </p:spTree>
    <p:extLst>
      <p:ext uri="{BB962C8B-B14F-4D97-AF65-F5344CB8AC3E}">
        <p14:creationId xmlns:p14="http://schemas.microsoft.com/office/powerpoint/2010/main" val="128887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When to Use Node.js</a:t>
            </a:r>
            <a:endParaRPr lang="en-US" dirty="0"/>
          </a:p>
        </p:txBody>
      </p:sp>
      <p:sp>
        <p:nvSpPr>
          <p:cNvPr id="3" name="Content Placeholder 2"/>
          <p:cNvSpPr>
            <a:spLocks noGrp="1"/>
          </p:cNvSpPr>
          <p:nvPr>
            <p:ph idx="1"/>
          </p:nvPr>
        </p:nvSpPr>
        <p:spPr>
          <a:xfrm>
            <a:off x="268224" y="1520824"/>
            <a:ext cx="11521440" cy="5032375"/>
          </a:xfrm>
        </p:spPr>
        <p:txBody>
          <a:bodyPr>
            <a:noAutofit/>
          </a:bodyPr>
          <a:lstStyle/>
          <a:p>
            <a:pPr marL="0" indent="0">
              <a:buNone/>
            </a:pPr>
            <a:r>
              <a:rPr lang="en-US" sz="2200" dirty="0"/>
              <a:t>Node.js is best for usage in streaming or event-based real-time applications like</a:t>
            </a:r>
          </a:p>
          <a:p>
            <a:r>
              <a:rPr lang="en-US" sz="2200" dirty="0"/>
              <a:t>Chat applications</a:t>
            </a:r>
          </a:p>
          <a:p>
            <a:r>
              <a:rPr lang="en-US" sz="2200" dirty="0"/>
              <a:t>Game servers – Fast and high-performance servers that need to processes thousands of requests at a time, then this is an ideal framework.</a:t>
            </a:r>
          </a:p>
          <a:p>
            <a:r>
              <a:rPr lang="en-US" sz="2200" dirty="0"/>
              <a:t>Good for collaborative environment – This is good for environments which manage document. In document management environment you will have multiple people who post their documents and do constant changes by checking out and checking in documents. So Node.js is good for these environments because the event loop in Node.js can be triggered whenever documents are changed in a document managed environment.</a:t>
            </a:r>
          </a:p>
          <a:p>
            <a:r>
              <a:rPr lang="en-US" sz="2200" dirty="0"/>
              <a:t>Advertisement servers – Again here you could have thousands of request to pull advertisements from the central server and Node.js can be an ideal framework to handle this.</a:t>
            </a:r>
          </a:p>
          <a:p>
            <a:r>
              <a:rPr lang="en-US" sz="2200" dirty="0"/>
              <a:t>Streaming servers – Another ideal scenario to use Node is for multimedia streaming servers wherein clients have request's to pull different multimedia contents from this server.</a:t>
            </a:r>
          </a:p>
          <a:p>
            <a:r>
              <a:rPr lang="en-US" sz="2200" dirty="0"/>
              <a:t>Node.js is good when you </a:t>
            </a:r>
            <a:r>
              <a:rPr lang="en-US" sz="2200" b="1" dirty="0"/>
              <a:t>need high levels of concurrency but less amount of dedicated CPU time</a:t>
            </a:r>
          </a:p>
        </p:txBody>
      </p:sp>
    </p:spTree>
    <p:extLst>
      <p:ext uri="{BB962C8B-B14F-4D97-AF65-F5344CB8AC3E}">
        <p14:creationId xmlns:p14="http://schemas.microsoft.com/office/powerpoint/2010/main" val="177197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When to not use Node.js</a:t>
            </a:r>
            <a:endParaRPr lang="en-US" dirty="0"/>
          </a:p>
        </p:txBody>
      </p:sp>
      <p:sp>
        <p:nvSpPr>
          <p:cNvPr id="3" name="Content Placeholder 2"/>
          <p:cNvSpPr>
            <a:spLocks noGrp="1"/>
          </p:cNvSpPr>
          <p:nvPr>
            <p:ph idx="1"/>
          </p:nvPr>
        </p:nvSpPr>
        <p:spPr>
          <a:xfrm>
            <a:off x="1120000" y="1825625"/>
            <a:ext cx="10828160" cy="4351338"/>
          </a:xfrm>
        </p:spPr>
        <p:txBody>
          <a:bodyPr>
            <a:normAutofit lnSpcReduction="10000"/>
          </a:bodyPr>
          <a:lstStyle/>
          <a:p>
            <a:r>
              <a:rPr lang="en-US" dirty="0"/>
              <a:t>Node.js can be used for a lot of applications with various purpose, the only scenario where it should not be used is if there are long processing times which is required by the application.</a:t>
            </a:r>
          </a:p>
          <a:p>
            <a:r>
              <a:rPr lang="en-US" dirty="0"/>
              <a:t>Node is structured to be single threaded. </a:t>
            </a:r>
          </a:p>
          <a:p>
            <a:r>
              <a:rPr lang="en-US" dirty="0"/>
              <a:t>If any application is required to carry out some long running calculations in the background. </a:t>
            </a:r>
          </a:p>
          <a:p>
            <a:r>
              <a:rPr lang="en-US" dirty="0"/>
              <a:t>So if the server is doing some calculation, it won't be able to process any other requests.</a:t>
            </a:r>
          </a:p>
          <a:p>
            <a:r>
              <a:rPr lang="en-US" sz="3200" b="1" dirty="0"/>
              <a:t> Node.js is best when processing needs less dedicated CPU time.</a:t>
            </a:r>
          </a:p>
          <a:p>
            <a:endParaRPr lang="en-US" dirty="0"/>
          </a:p>
        </p:txBody>
      </p:sp>
    </p:spTree>
    <p:extLst>
      <p:ext uri="{BB962C8B-B14F-4D97-AF65-F5344CB8AC3E}">
        <p14:creationId xmlns:p14="http://schemas.microsoft.com/office/powerpoint/2010/main" val="190694778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TM04033923[[fn=Depth]]</Template>
  <TotalTime>4670</TotalTime>
  <Words>2278</Words>
  <Application>Microsoft Office PowerPoint</Application>
  <PresentationFormat>Widescreen</PresentationFormat>
  <Paragraphs>161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Consolas</vt:lpstr>
      <vt:lpstr>Corbel</vt:lpstr>
      <vt:lpstr>Depth</vt:lpstr>
      <vt:lpstr>Node js</vt:lpstr>
      <vt:lpstr>Node.js </vt:lpstr>
      <vt:lpstr>Node js</vt:lpstr>
      <vt:lpstr>Features of Node.js</vt:lpstr>
      <vt:lpstr>Features of Node.js</vt:lpstr>
      <vt:lpstr>Features of Node.js</vt:lpstr>
      <vt:lpstr>Who uses Node.js</vt:lpstr>
      <vt:lpstr>When to Use Node.js</vt:lpstr>
      <vt:lpstr>When to not use Node.js</vt:lpstr>
      <vt:lpstr>Asynchronous event driven IO helps concurrent request handling </vt:lpstr>
      <vt:lpstr>Asynchronous event driven IO helps concurrent request handling </vt:lpstr>
      <vt:lpstr>Traditional Web Server Model</vt:lpstr>
      <vt:lpstr>Traditional Web Server Model</vt:lpstr>
      <vt:lpstr>Node.js Process Model</vt:lpstr>
      <vt:lpstr>Node.js Process Model</vt:lpstr>
      <vt:lpstr>PowerPoint Presentation</vt:lpstr>
      <vt:lpstr>PowerPoint Presentation</vt:lpstr>
      <vt:lpstr>Node.js Process Model</vt:lpstr>
      <vt:lpstr>Non blocking I/O</vt:lpstr>
      <vt:lpstr>PowerPoint Presentation</vt:lpstr>
      <vt:lpstr>PowerPoint Presentation</vt:lpstr>
      <vt:lpstr>PowerPoint Presentation</vt:lpstr>
      <vt:lpstr>Node.js frameworks and tools </vt:lpstr>
      <vt:lpstr>Node.js frameworks and tools</vt:lpstr>
      <vt:lpstr>Node.js frameworks and tools</vt:lpstr>
      <vt:lpstr>PowerPoint Presentation</vt:lpstr>
      <vt:lpstr>Differences between Node.js and the Browser</vt:lpstr>
      <vt:lpstr>Differences between Node.js and the Browser</vt:lpstr>
      <vt:lpstr>Differences between Node.js and the Browser</vt:lpstr>
      <vt:lpstr>V8 JavaScript Engine</vt:lpstr>
      <vt:lpstr>Compilation</vt:lpstr>
      <vt:lpstr>Different parts of Node.js</vt:lpstr>
      <vt:lpstr>Node.js Development Environment</vt:lpstr>
      <vt:lpstr>PowerPoint Presentation</vt:lpstr>
      <vt:lpstr>Verify Installation</vt:lpstr>
      <vt:lpstr>PowerPoint Presentation</vt:lpstr>
      <vt:lpstr>Event Loop</vt:lpstr>
      <vt:lpstr>PowerPoint Presentation</vt:lpstr>
      <vt:lpstr>Guess the output</vt:lpstr>
      <vt:lpstr>Guess the 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anju munoth</cp:lastModifiedBy>
  <cp:revision>76</cp:revision>
  <dcterms:created xsi:type="dcterms:W3CDTF">2017-07-05T00:56:00Z</dcterms:created>
  <dcterms:modified xsi:type="dcterms:W3CDTF">2019-03-05T06:43:12Z</dcterms:modified>
</cp:coreProperties>
</file>