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9" r:id="rId6"/>
    <p:sldId id="280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8" r:id="rId24"/>
    <p:sldId id="274" r:id="rId25"/>
    <p:sldId id="275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 module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Anju</a:t>
            </a:r>
            <a:r>
              <a:rPr lang="en-US" dirty="0" smtClean="0"/>
              <a:t> Munoth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8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path.delimiter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process.env.PATH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Prints: 'C:\Windows\system32;C:\</a:t>
            </a:r>
            <a:r>
              <a:rPr lang="en-US" dirty="0" err="1"/>
              <a:t>Windows;C</a:t>
            </a:r>
            <a:r>
              <a:rPr lang="en-US" dirty="0"/>
              <a:t>:\Program Files\node\'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process.env.PATH.split</a:t>
            </a:r>
            <a:r>
              <a:rPr lang="en-US" dirty="0"/>
              <a:t>(</a:t>
            </a:r>
            <a:r>
              <a:rPr lang="en-US" dirty="0" err="1"/>
              <a:t>path.delimiter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Returns ['C:\\Windows\\system32', 'C:\\Windows', 'C:\\Program Files\\node\\']</a:t>
            </a:r>
          </a:p>
        </p:txBody>
      </p:sp>
    </p:spTree>
    <p:extLst>
      <p:ext uri="{BB962C8B-B14F-4D97-AF65-F5344CB8AC3E}">
        <p14:creationId xmlns:p14="http://schemas.microsoft.com/office/powerpoint/2010/main" val="303746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path.dirname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Returns</a:t>
            </a:r>
            <a:r>
              <a:rPr lang="en-US" dirty="0"/>
              <a:t>: &lt;string&gt;</a:t>
            </a:r>
          </a:p>
          <a:p>
            <a:r>
              <a:rPr lang="en-US" dirty="0"/>
              <a:t>The </a:t>
            </a:r>
            <a:r>
              <a:rPr lang="en-US" dirty="0" err="1"/>
              <a:t>path.dirname</a:t>
            </a:r>
            <a:r>
              <a:rPr lang="en-US" dirty="0"/>
              <a:t>() method returns the directory name of a path, similar to the Unix </a:t>
            </a:r>
            <a:r>
              <a:rPr lang="en-US" dirty="0" err="1"/>
              <a:t>dirname</a:t>
            </a:r>
            <a:r>
              <a:rPr lang="en-US" dirty="0"/>
              <a:t> command. Trailing directory separators are </a:t>
            </a:r>
            <a:r>
              <a:rPr lang="en-US" dirty="0" smtClean="0"/>
              <a:t>ignored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path.dirname</a:t>
            </a:r>
            <a:r>
              <a:rPr lang="en-US" b="1" dirty="0">
                <a:solidFill>
                  <a:srgbClr val="FF0000"/>
                </a:solidFill>
              </a:rPr>
              <a:t>('/foo/bar/</a:t>
            </a:r>
            <a:r>
              <a:rPr lang="en-US" b="1" dirty="0" err="1">
                <a:solidFill>
                  <a:srgbClr val="FF0000"/>
                </a:solidFill>
              </a:rPr>
              <a:t>baz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asdf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quux</a:t>
            </a:r>
            <a:r>
              <a:rPr lang="en-US" b="1" dirty="0">
                <a:solidFill>
                  <a:srgbClr val="FF0000"/>
                </a:solidFill>
              </a:rPr>
              <a:t>');</a:t>
            </a:r>
          </a:p>
          <a:p>
            <a:r>
              <a:rPr lang="en-US" b="1" dirty="0">
                <a:solidFill>
                  <a:srgbClr val="FF0000"/>
                </a:solidFill>
              </a:rPr>
              <a:t>// Returns: '/foo/bar/</a:t>
            </a:r>
            <a:r>
              <a:rPr lang="en-US" b="1" dirty="0" err="1">
                <a:solidFill>
                  <a:srgbClr val="FF0000"/>
                </a:solidFill>
              </a:rPr>
              <a:t>baz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asdf</a:t>
            </a:r>
            <a:r>
              <a:rPr lang="en-US" b="1" dirty="0">
                <a:solidFill>
                  <a:srgbClr val="FF0000"/>
                </a:solidFill>
              </a:rPr>
              <a:t>'</a:t>
            </a:r>
          </a:p>
          <a:p>
            <a:r>
              <a:rPr lang="en-US" dirty="0"/>
              <a:t>A </a:t>
            </a:r>
            <a:r>
              <a:rPr lang="en-US" dirty="0" err="1"/>
              <a:t>TypeError</a:t>
            </a:r>
            <a:r>
              <a:rPr lang="en-US" dirty="0"/>
              <a:t> is thrown if path is not a string.</a:t>
            </a:r>
          </a:p>
        </p:txBody>
      </p:sp>
    </p:spTree>
    <p:extLst>
      <p:ext uri="{BB962C8B-B14F-4D97-AF65-F5344CB8AC3E}">
        <p14:creationId xmlns:p14="http://schemas.microsoft.com/office/powerpoint/2010/main" val="146828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path.extname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</a:t>
            </a:r>
            <a:r>
              <a:rPr lang="en-US" dirty="0"/>
              <a:t>: &lt;string&gt;</a:t>
            </a:r>
          </a:p>
          <a:p>
            <a:r>
              <a:rPr lang="en-US" dirty="0" smtClean="0"/>
              <a:t>Method </a:t>
            </a:r>
            <a:r>
              <a:rPr lang="en-US" dirty="0"/>
              <a:t>returns the extension of the path, from the last occurrence of the . (period) character to end of string in the last portion of the 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there is no . in the last portion of the path, or if the first character of the </a:t>
            </a:r>
            <a:r>
              <a:rPr lang="en-US" dirty="0" err="1"/>
              <a:t>basename</a:t>
            </a:r>
            <a:r>
              <a:rPr lang="en-US" dirty="0"/>
              <a:t> of path </a:t>
            </a:r>
            <a:r>
              <a:rPr lang="en-US" dirty="0" smtClean="0"/>
              <a:t> </a:t>
            </a:r>
            <a:r>
              <a:rPr lang="en-US" dirty="0"/>
              <a:t>is ., then an empty string is returned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TypeError</a:t>
            </a:r>
            <a:r>
              <a:rPr lang="en-US" dirty="0"/>
              <a:t> is thrown if path is not a string.</a:t>
            </a:r>
          </a:p>
        </p:txBody>
      </p:sp>
    </p:spTree>
    <p:extLst>
      <p:ext uri="{BB962C8B-B14F-4D97-AF65-F5344CB8AC3E}">
        <p14:creationId xmlns:p14="http://schemas.microsoft.com/office/powerpoint/2010/main" val="227664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path.extname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8597" y="248703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path.extname</a:t>
            </a:r>
            <a:r>
              <a:rPr lang="en-US" dirty="0"/>
              <a:t>('index.html');</a:t>
            </a:r>
          </a:p>
          <a:p>
            <a:r>
              <a:rPr lang="en-US" dirty="0"/>
              <a:t>// Returns: '.html'</a:t>
            </a:r>
          </a:p>
          <a:p>
            <a:endParaRPr lang="en-US" dirty="0"/>
          </a:p>
          <a:p>
            <a:r>
              <a:rPr lang="en-US" dirty="0" err="1"/>
              <a:t>path.extname</a:t>
            </a:r>
            <a:r>
              <a:rPr lang="en-US" dirty="0"/>
              <a:t>('index.coffee.md');</a:t>
            </a:r>
          </a:p>
          <a:p>
            <a:r>
              <a:rPr lang="en-US" dirty="0"/>
              <a:t>// Returns: '.md'</a:t>
            </a:r>
          </a:p>
          <a:p>
            <a:endParaRPr lang="en-US" dirty="0"/>
          </a:p>
          <a:p>
            <a:r>
              <a:rPr lang="en-US" dirty="0" err="1"/>
              <a:t>path.extname</a:t>
            </a:r>
            <a:r>
              <a:rPr lang="en-US" dirty="0"/>
              <a:t>('index.');</a:t>
            </a:r>
          </a:p>
          <a:p>
            <a:r>
              <a:rPr lang="en-US" dirty="0"/>
              <a:t>// Returns: '.'</a:t>
            </a:r>
          </a:p>
          <a:p>
            <a:endParaRPr lang="en-US" dirty="0"/>
          </a:p>
          <a:p>
            <a:r>
              <a:rPr lang="en-US" dirty="0" err="1"/>
              <a:t>path.extname</a:t>
            </a:r>
            <a:r>
              <a:rPr lang="en-US" dirty="0"/>
              <a:t>('index');</a:t>
            </a:r>
          </a:p>
          <a:p>
            <a:r>
              <a:rPr lang="en-US" dirty="0"/>
              <a:t>// Returns: ''</a:t>
            </a:r>
          </a:p>
          <a:p>
            <a:endParaRPr lang="en-US" dirty="0"/>
          </a:p>
          <a:p>
            <a:r>
              <a:rPr lang="en-US" dirty="0" err="1"/>
              <a:t>path.extname</a:t>
            </a:r>
            <a:r>
              <a:rPr lang="en-US" dirty="0"/>
              <a:t>('.index');</a:t>
            </a:r>
          </a:p>
          <a:p>
            <a:r>
              <a:rPr lang="en-US" dirty="0"/>
              <a:t>// Returns: ''</a:t>
            </a:r>
          </a:p>
        </p:txBody>
      </p:sp>
    </p:spTree>
    <p:extLst>
      <p:ext uri="{BB962C8B-B14F-4D97-AF65-F5344CB8AC3E}">
        <p14:creationId xmlns:p14="http://schemas.microsoft.com/office/powerpoint/2010/main" val="45149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path.format</a:t>
            </a:r>
            <a:r>
              <a:rPr lang="en-US" dirty="0" smtClean="0"/>
              <a:t>(</a:t>
            </a:r>
            <a:r>
              <a:rPr lang="en-US" dirty="0" err="1" smtClean="0"/>
              <a:t>pathObject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40" y="2266682"/>
            <a:ext cx="11050074" cy="434018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pathObject</a:t>
            </a:r>
            <a:r>
              <a:rPr lang="en-US" dirty="0" smtClean="0"/>
              <a:t> </a:t>
            </a:r>
            <a:r>
              <a:rPr lang="en-US" dirty="0"/>
              <a:t>&lt;Object&gt;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/>
              <a:t>&lt;string&gt;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root &lt;string&gt;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 &lt;string&gt;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name &lt;string&gt;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ext</a:t>
            </a:r>
            <a:r>
              <a:rPr lang="en-US" dirty="0"/>
              <a:t> &lt;string&gt;</a:t>
            </a:r>
          </a:p>
          <a:p>
            <a:r>
              <a:rPr lang="en-US" dirty="0"/>
              <a:t>Returns: &lt;string&gt;</a:t>
            </a:r>
          </a:p>
          <a:p>
            <a:r>
              <a:rPr lang="en-US" dirty="0"/>
              <a:t>The </a:t>
            </a:r>
            <a:r>
              <a:rPr lang="en-US" dirty="0" err="1"/>
              <a:t>path.format</a:t>
            </a:r>
            <a:r>
              <a:rPr lang="en-US" dirty="0"/>
              <a:t>() method returns a path string from an object. This is the opposite of </a:t>
            </a:r>
            <a:r>
              <a:rPr lang="en-US" dirty="0" err="1"/>
              <a:t>path.parse</a:t>
            </a:r>
            <a:r>
              <a:rPr lang="en-US" dirty="0"/>
              <a:t>().</a:t>
            </a:r>
          </a:p>
          <a:p>
            <a:r>
              <a:rPr lang="en-US" dirty="0" smtClean="0"/>
              <a:t>When </a:t>
            </a:r>
            <a:r>
              <a:rPr lang="en-US" dirty="0"/>
              <a:t>providing properties to the </a:t>
            </a:r>
            <a:r>
              <a:rPr lang="en-US" dirty="0" err="1"/>
              <a:t>pathObject</a:t>
            </a:r>
            <a:r>
              <a:rPr lang="en-US" dirty="0"/>
              <a:t> remember that there are combinations where one property has priority over another:</a:t>
            </a:r>
          </a:p>
          <a:p>
            <a:r>
              <a:rPr lang="en-US" dirty="0" err="1" smtClean="0"/>
              <a:t>pathObject.root</a:t>
            </a:r>
            <a:r>
              <a:rPr lang="en-US" dirty="0" smtClean="0"/>
              <a:t> </a:t>
            </a:r>
            <a:r>
              <a:rPr lang="en-US" dirty="0"/>
              <a:t>is ignored if </a:t>
            </a:r>
            <a:r>
              <a:rPr lang="en-US" dirty="0" err="1"/>
              <a:t>pathObject.dir</a:t>
            </a:r>
            <a:r>
              <a:rPr lang="en-US" dirty="0"/>
              <a:t> is provided</a:t>
            </a:r>
          </a:p>
          <a:p>
            <a:r>
              <a:rPr lang="en-US" dirty="0" err="1"/>
              <a:t>pathObject.ext</a:t>
            </a:r>
            <a:r>
              <a:rPr lang="en-US" dirty="0"/>
              <a:t> and pathObject.name are ignored if </a:t>
            </a:r>
            <a:r>
              <a:rPr lang="en-US" dirty="0" err="1"/>
              <a:t>pathObject.base</a:t>
            </a:r>
            <a:r>
              <a:rPr lang="en-US" dirty="0"/>
              <a:t> exists</a:t>
            </a:r>
          </a:p>
        </p:txBody>
      </p:sp>
    </p:spTree>
    <p:extLst>
      <p:ext uri="{BB962C8B-B14F-4D97-AF65-F5344CB8AC3E}">
        <p14:creationId xmlns:p14="http://schemas.microsoft.com/office/powerpoint/2010/main" val="375879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path.format</a:t>
            </a:r>
            <a:r>
              <a:rPr lang="en-US" dirty="0"/>
              <a:t>(</a:t>
            </a:r>
            <a:r>
              <a:rPr lang="en-US" dirty="0" err="1"/>
              <a:t>pathObject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2687" y="2934829"/>
            <a:ext cx="8014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If `</a:t>
            </a:r>
            <a:r>
              <a:rPr lang="en-US" dirty="0" err="1"/>
              <a:t>dir</a:t>
            </a:r>
            <a:r>
              <a:rPr lang="en-US" dirty="0"/>
              <a:t>`, `root` and `base` are provided,</a:t>
            </a:r>
          </a:p>
          <a:p>
            <a:r>
              <a:rPr lang="en-US" dirty="0"/>
              <a:t>// `${</a:t>
            </a:r>
            <a:r>
              <a:rPr lang="en-US" dirty="0" err="1"/>
              <a:t>dir</a:t>
            </a:r>
            <a:r>
              <a:rPr lang="en-US" dirty="0"/>
              <a:t>}${</a:t>
            </a:r>
            <a:r>
              <a:rPr lang="en-US" dirty="0" err="1"/>
              <a:t>path.sep</a:t>
            </a:r>
            <a:r>
              <a:rPr lang="en-US" dirty="0"/>
              <a:t>}${base}`</a:t>
            </a:r>
          </a:p>
          <a:p>
            <a:r>
              <a:rPr lang="en-US" dirty="0"/>
              <a:t>// will be returned. `root` is ignored.</a:t>
            </a:r>
          </a:p>
          <a:p>
            <a:r>
              <a:rPr lang="en-US" dirty="0" err="1"/>
              <a:t>path.format</a:t>
            </a:r>
            <a:r>
              <a:rPr lang="en-US" dirty="0"/>
              <a:t>({</a:t>
            </a:r>
          </a:p>
          <a:p>
            <a:r>
              <a:rPr lang="en-US" dirty="0"/>
              <a:t>  root: '/ignored',</a:t>
            </a:r>
          </a:p>
          <a:p>
            <a:r>
              <a:rPr lang="en-US" dirty="0"/>
              <a:t>  </a:t>
            </a:r>
            <a:r>
              <a:rPr lang="en-US" dirty="0" err="1"/>
              <a:t>dir</a:t>
            </a:r>
            <a:r>
              <a:rPr lang="en-US" dirty="0"/>
              <a:t>: '/home/user/</a:t>
            </a:r>
            <a:r>
              <a:rPr lang="en-US" dirty="0" err="1"/>
              <a:t>dir</a:t>
            </a:r>
            <a:r>
              <a:rPr lang="en-US" dirty="0"/>
              <a:t>',</a:t>
            </a:r>
          </a:p>
          <a:p>
            <a:r>
              <a:rPr lang="en-US" dirty="0"/>
              <a:t>  base: 'file.txt'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// Returns: '/home/user/</a:t>
            </a:r>
            <a:r>
              <a:rPr lang="en-US" dirty="0" err="1"/>
              <a:t>dir</a:t>
            </a:r>
            <a:r>
              <a:rPr lang="en-US" dirty="0"/>
              <a:t>/file.txt'</a:t>
            </a:r>
          </a:p>
        </p:txBody>
      </p:sp>
    </p:spTree>
    <p:extLst>
      <p:ext uri="{BB962C8B-B14F-4D97-AF65-F5344CB8AC3E}">
        <p14:creationId xmlns:p14="http://schemas.microsoft.com/office/powerpoint/2010/main" val="200292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path.format</a:t>
            </a:r>
            <a:r>
              <a:rPr lang="en-US" dirty="0"/>
              <a:t>(</a:t>
            </a:r>
            <a:r>
              <a:rPr lang="en-US" dirty="0" err="1"/>
              <a:t>pathObject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5268" y="2735104"/>
            <a:ext cx="86717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`root` will be used if `</a:t>
            </a:r>
            <a:r>
              <a:rPr lang="en-US" dirty="0" err="1"/>
              <a:t>dir</a:t>
            </a:r>
            <a:r>
              <a:rPr lang="en-US" dirty="0"/>
              <a:t>` is not specified.</a:t>
            </a:r>
          </a:p>
          <a:p>
            <a:r>
              <a:rPr lang="en-US" dirty="0"/>
              <a:t>// If only `root` is provided or `</a:t>
            </a:r>
            <a:r>
              <a:rPr lang="en-US" dirty="0" err="1"/>
              <a:t>dir</a:t>
            </a:r>
            <a:r>
              <a:rPr lang="en-US" dirty="0"/>
              <a:t>` is equal to `root` then the</a:t>
            </a:r>
          </a:p>
          <a:p>
            <a:r>
              <a:rPr lang="en-US" dirty="0"/>
              <a:t>// platform separator will not be included. `</a:t>
            </a:r>
            <a:r>
              <a:rPr lang="en-US" dirty="0" err="1"/>
              <a:t>ext</a:t>
            </a:r>
            <a:r>
              <a:rPr lang="en-US" dirty="0"/>
              <a:t>` will be ignored.</a:t>
            </a:r>
          </a:p>
          <a:p>
            <a:r>
              <a:rPr lang="en-US" dirty="0" err="1"/>
              <a:t>path.format</a:t>
            </a:r>
            <a:r>
              <a:rPr lang="en-US" dirty="0"/>
              <a:t>({</a:t>
            </a:r>
          </a:p>
          <a:p>
            <a:r>
              <a:rPr lang="en-US" dirty="0"/>
              <a:t>  root: '/',</a:t>
            </a:r>
          </a:p>
          <a:p>
            <a:r>
              <a:rPr lang="en-US" dirty="0"/>
              <a:t>  base: 'file.txt',</a:t>
            </a:r>
          </a:p>
          <a:p>
            <a:r>
              <a:rPr lang="en-US" dirty="0"/>
              <a:t>  </a:t>
            </a:r>
            <a:r>
              <a:rPr lang="en-US" dirty="0" err="1"/>
              <a:t>ext</a:t>
            </a:r>
            <a:r>
              <a:rPr lang="en-US" dirty="0"/>
              <a:t>: 'ignored'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// Returns: '/file.txt'</a:t>
            </a:r>
          </a:p>
        </p:txBody>
      </p:sp>
    </p:spTree>
    <p:extLst>
      <p:ext uri="{BB962C8B-B14F-4D97-AF65-F5344CB8AC3E}">
        <p14:creationId xmlns:p14="http://schemas.microsoft.com/office/powerpoint/2010/main" val="420615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path.format</a:t>
            </a:r>
            <a:r>
              <a:rPr lang="en-US" dirty="0"/>
              <a:t>(</a:t>
            </a:r>
            <a:r>
              <a:rPr lang="en-US" dirty="0" err="1"/>
              <a:t>pathObject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3950" y="3343784"/>
            <a:ext cx="79205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`name` + `</a:t>
            </a:r>
            <a:r>
              <a:rPr lang="en-US" dirty="0" err="1"/>
              <a:t>ext</a:t>
            </a:r>
            <a:r>
              <a:rPr lang="en-US" dirty="0"/>
              <a:t>` will be used if `base` is not specified.</a:t>
            </a:r>
          </a:p>
          <a:p>
            <a:r>
              <a:rPr lang="en-US" dirty="0" err="1"/>
              <a:t>path.format</a:t>
            </a:r>
            <a:r>
              <a:rPr lang="en-US" dirty="0"/>
              <a:t>({</a:t>
            </a:r>
          </a:p>
          <a:p>
            <a:r>
              <a:rPr lang="en-US" dirty="0"/>
              <a:t>  root: '/',</a:t>
            </a:r>
          </a:p>
          <a:p>
            <a:r>
              <a:rPr lang="en-US" dirty="0"/>
              <a:t>  name: 'file',</a:t>
            </a:r>
          </a:p>
          <a:p>
            <a:r>
              <a:rPr lang="en-US" dirty="0"/>
              <a:t>  </a:t>
            </a:r>
            <a:r>
              <a:rPr lang="en-US" dirty="0" err="1"/>
              <a:t>ext</a:t>
            </a:r>
            <a:r>
              <a:rPr lang="en-US" dirty="0"/>
              <a:t>: '.txt'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// Returns: '/file.txt'</a:t>
            </a:r>
          </a:p>
        </p:txBody>
      </p:sp>
    </p:spTree>
    <p:extLst>
      <p:ext uri="{BB962C8B-B14F-4D97-AF65-F5344CB8AC3E}">
        <p14:creationId xmlns:p14="http://schemas.microsoft.com/office/powerpoint/2010/main" val="80414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path.format</a:t>
            </a:r>
            <a:r>
              <a:rPr lang="en-US" dirty="0"/>
              <a:t>(</a:t>
            </a:r>
            <a:r>
              <a:rPr lang="en-US" dirty="0" err="1"/>
              <a:t>pathObject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378299" y="29736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path.format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err="1"/>
              <a:t>dir</a:t>
            </a:r>
            <a:r>
              <a:rPr lang="en-US" dirty="0"/>
              <a:t>: 'C:\\path\\</a:t>
            </a:r>
            <a:r>
              <a:rPr lang="en-US" dirty="0" err="1"/>
              <a:t>dir</a:t>
            </a:r>
            <a:r>
              <a:rPr lang="en-US" dirty="0"/>
              <a:t>',</a:t>
            </a:r>
          </a:p>
          <a:p>
            <a:r>
              <a:rPr lang="en-US" dirty="0"/>
              <a:t>  base: 'file.txt'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// Returns: 'C:\\path\\</a:t>
            </a:r>
            <a:r>
              <a:rPr lang="en-US" dirty="0" err="1"/>
              <a:t>dir</a:t>
            </a:r>
            <a:r>
              <a:rPr lang="en-US" dirty="0"/>
              <a:t>\\file.txt'</a:t>
            </a:r>
          </a:p>
        </p:txBody>
      </p:sp>
    </p:spTree>
    <p:extLst>
      <p:ext uri="{BB962C8B-B14F-4D97-AF65-F5344CB8AC3E}">
        <p14:creationId xmlns:p14="http://schemas.microsoft.com/office/powerpoint/2010/main" val="221962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path.join</a:t>
            </a:r>
            <a:r>
              <a:rPr lang="en-US" dirty="0"/>
              <a:t>([...paths</a:t>
            </a:r>
            <a:r>
              <a:rPr lang="en-US" dirty="0" smtClean="0"/>
              <a:t>])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603499"/>
            <a:ext cx="10603457" cy="3964725"/>
          </a:xfrm>
        </p:spPr>
        <p:txBody>
          <a:bodyPr>
            <a:normAutofit/>
          </a:bodyPr>
          <a:lstStyle/>
          <a:p>
            <a:r>
              <a:rPr lang="en-US" dirty="0" smtClean="0"/>
              <a:t>...</a:t>
            </a:r>
            <a:r>
              <a:rPr lang="en-US" dirty="0"/>
              <a:t>paths &lt;string&gt; A sequence of path segments</a:t>
            </a:r>
          </a:p>
          <a:p>
            <a:r>
              <a:rPr lang="en-US" dirty="0"/>
              <a:t>Returns: &lt;string&gt;</a:t>
            </a:r>
          </a:p>
          <a:p>
            <a:r>
              <a:rPr lang="en-US" dirty="0" err="1" smtClean="0"/>
              <a:t>path.join</a:t>
            </a:r>
            <a:r>
              <a:rPr lang="en-US" dirty="0"/>
              <a:t>() method joins all given path segments together using the platform-specific separator as a delimiter, then normalizes the resulting path.</a:t>
            </a:r>
          </a:p>
          <a:p>
            <a:r>
              <a:rPr lang="en-US" dirty="0" smtClean="0"/>
              <a:t>Zero-length </a:t>
            </a:r>
            <a:r>
              <a:rPr lang="en-US" dirty="0"/>
              <a:t>path segments are ignored. If the joined path string is a zero-length string then '.' will be returned, representing the current working directory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TypeError</a:t>
            </a:r>
            <a:r>
              <a:rPr lang="en-US" dirty="0"/>
              <a:t> is thrown if any of the path segments is not a string.</a:t>
            </a:r>
          </a:p>
        </p:txBody>
      </p:sp>
    </p:spTree>
    <p:extLst>
      <p:ext uri="{BB962C8B-B14F-4D97-AF65-F5344CB8AC3E}">
        <p14:creationId xmlns:p14="http://schemas.microsoft.com/office/powerpoint/2010/main" val="228074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912550" cy="4003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path module provides utilities for working with file and directory paths</a:t>
            </a:r>
            <a:r>
              <a:rPr lang="en-US" dirty="0" smtClean="0"/>
              <a:t>.</a:t>
            </a:r>
          </a:p>
          <a:p>
            <a:r>
              <a:rPr lang="en-US" dirty="0"/>
              <a:t>path module provides a lot of very useful functionality to access and interact with the file system.</a:t>
            </a:r>
          </a:p>
          <a:p>
            <a:r>
              <a:rPr lang="en-US" dirty="0" smtClean="0"/>
              <a:t>There </a:t>
            </a:r>
            <a:r>
              <a:rPr lang="en-US" dirty="0"/>
              <a:t>is no need to install it. Being part of the Node core, it can be used by simply requiring it: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accessed using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const</a:t>
            </a:r>
            <a:r>
              <a:rPr lang="en-US" sz="2400" b="1" dirty="0">
                <a:solidFill>
                  <a:srgbClr val="FF0000"/>
                </a:solidFill>
              </a:rPr>
              <a:t> path = require('path');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Default </a:t>
            </a:r>
            <a:r>
              <a:rPr lang="en-US" dirty="0"/>
              <a:t>operation of the path module varies based on the operating system on which a Node.js application is running. </a:t>
            </a:r>
            <a:endParaRPr lang="en-US" dirty="0" smtClean="0"/>
          </a:p>
          <a:p>
            <a:r>
              <a:rPr lang="en-US" dirty="0" smtClean="0"/>
              <a:t>Specifically</a:t>
            </a:r>
            <a:r>
              <a:rPr lang="en-US" dirty="0"/>
              <a:t>, when running on a Windows operating system, the path module will assume that Windows-style paths are being used.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path.join</a:t>
            </a:r>
            <a:r>
              <a:rPr lang="en-US" dirty="0"/>
              <a:t>([...paths])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path.join</a:t>
            </a:r>
            <a:r>
              <a:rPr lang="en-US" dirty="0"/>
              <a:t>('/foo', 'bar', '</a:t>
            </a:r>
            <a:r>
              <a:rPr lang="en-US" dirty="0" err="1"/>
              <a:t>baz</a:t>
            </a:r>
            <a:r>
              <a:rPr lang="en-US" dirty="0"/>
              <a:t>/</a:t>
            </a:r>
            <a:r>
              <a:rPr lang="en-US" dirty="0" err="1"/>
              <a:t>asdf</a:t>
            </a:r>
            <a:r>
              <a:rPr lang="en-US" dirty="0"/>
              <a:t>', '</a:t>
            </a:r>
            <a:r>
              <a:rPr lang="en-US" dirty="0" err="1"/>
              <a:t>quux</a:t>
            </a:r>
            <a:r>
              <a:rPr lang="en-US" dirty="0"/>
              <a:t>', '..');</a:t>
            </a:r>
          </a:p>
          <a:p>
            <a:pPr marL="0" indent="0">
              <a:buNone/>
            </a:pPr>
            <a:r>
              <a:rPr lang="en-US" dirty="0"/>
              <a:t>// Returns: '/foo/bar/</a:t>
            </a:r>
            <a:r>
              <a:rPr lang="en-US" dirty="0" err="1"/>
              <a:t>baz</a:t>
            </a:r>
            <a:r>
              <a:rPr lang="en-US" dirty="0"/>
              <a:t>/</a:t>
            </a:r>
            <a:r>
              <a:rPr lang="en-US" dirty="0" err="1"/>
              <a:t>asdf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path.join</a:t>
            </a:r>
            <a:r>
              <a:rPr lang="en-US" dirty="0"/>
              <a:t>('foo', {}, 'bar');</a:t>
            </a:r>
          </a:p>
          <a:p>
            <a:pPr marL="0" indent="0">
              <a:buNone/>
            </a:pPr>
            <a:r>
              <a:rPr lang="en-US" dirty="0"/>
              <a:t>// Throws '</a:t>
            </a:r>
            <a:r>
              <a:rPr lang="en-US" dirty="0" err="1"/>
              <a:t>TypeError</a:t>
            </a:r>
            <a:r>
              <a:rPr lang="en-US" dirty="0"/>
              <a:t>: Path must be a string. Received {}'</a:t>
            </a:r>
          </a:p>
        </p:txBody>
      </p:sp>
    </p:spTree>
    <p:extLst>
      <p:ext uri="{BB962C8B-B14F-4D97-AF65-F5344CB8AC3E}">
        <p14:creationId xmlns:p14="http://schemas.microsoft.com/office/powerpoint/2010/main" val="5595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path.parse</a:t>
            </a:r>
            <a:r>
              <a:rPr lang="en-US" dirty="0" smtClean="0"/>
              <a:t>(path)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Returns</a:t>
            </a:r>
            <a:r>
              <a:rPr lang="en-US" dirty="0"/>
              <a:t>: &lt;Object&gt;</a:t>
            </a:r>
          </a:p>
          <a:p>
            <a:r>
              <a:rPr lang="en-US" dirty="0"/>
              <a:t>The </a:t>
            </a:r>
            <a:r>
              <a:rPr lang="en-US" dirty="0" err="1"/>
              <a:t>path.parse</a:t>
            </a:r>
            <a:r>
              <a:rPr lang="en-US" dirty="0"/>
              <a:t>() method returns an object whose properties represent significant elements of the path. Trailing directory separators are </a:t>
            </a:r>
            <a:r>
              <a:rPr lang="en-US" dirty="0" smtClean="0"/>
              <a:t>ignored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returned object will have the following </a:t>
            </a:r>
            <a:r>
              <a:rPr lang="en-US" dirty="0" err="1" smtClean="0"/>
              <a:t>properties:dir</a:t>
            </a:r>
            <a:r>
              <a:rPr lang="en-US" dirty="0" smtClean="0"/>
              <a:t> </a:t>
            </a:r>
            <a:r>
              <a:rPr lang="en-US" dirty="0"/>
              <a:t>&lt;string</a:t>
            </a:r>
            <a:r>
              <a:rPr lang="en-US" dirty="0" smtClean="0"/>
              <a:t>&gt;,root </a:t>
            </a:r>
            <a:r>
              <a:rPr lang="en-US" dirty="0"/>
              <a:t>&lt;string</a:t>
            </a:r>
            <a:r>
              <a:rPr lang="en-US" dirty="0" smtClean="0"/>
              <a:t>&gt;,base </a:t>
            </a:r>
            <a:r>
              <a:rPr lang="en-US" dirty="0"/>
              <a:t>&lt;string</a:t>
            </a:r>
            <a:r>
              <a:rPr lang="en-US" dirty="0" smtClean="0"/>
              <a:t>&gt;,name </a:t>
            </a:r>
            <a:r>
              <a:rPr lang="en-US" dirty="0"/>
              <a:t>&lt;string</a:t>
            </a:r>
            <a:r>
              <a:rPr lang="en-US" dirty="0" smtClean="0"/>
              <a:t>&gt;,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/>
              <a:t>&lt;string</a:t>
            </a:r>
            <a:r>
              <a:rPr lang="en-US" dirty="0" smtClean="0"/>
              <a:t>&gt;</a:t>
            </a:r>
          </a:p>
          <a:p>
            <a:r>
              <a:rPr lang="en-US" dirty="0"/>
              <a:t>A </a:t>
            </a:r>
            <a:r>
              <a:rPr lang="en-US" dirty="0" err="1"/>
              <a:t>TypeError</a:t>
            </a:r>
            <a:r>
              <a:rPr lang="en-US" dirty="0"/>
              <a:t> is thrown if path is not a string.</a:t>
            </a:r>
          </a:p>
        </p:txBody>
      </p:sp>
    </p:spTree>
    <p:extLst>
      <p:ext uri="{BB962C8B-B14F-4D97-AF65-F5344CB8AC3E}">
        <p14:creationId xmlns:p14="http://schemas.microsoft.com/office/powerpoint/2010/main" val="263731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path.parse</a:t>
            </a:r>
            <a:r>
              <a:rPr lang="en-US" dirty="0"/>
              <a:t>(path)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path.parse</a:t>
            </a:r>
            <a:r>
              <a:rPr lang="en-US" dirty="0"/>
              <a:t>('C:\\path\\</a:t>
            </a:r>
            <a:r>
              <a:rPr lang="en-US" dirty="0" err="1"/>
              <a:t>dir</a:t>
            </a:r>
            <a:r>
              <a:rPr lang="en-US" dirty="0"/>
              <a:t>\\file.txt');</a:t>
            </a:r>
          </a:p>
          <a:p>
            <a:pPr marL="0" indent="0">
              <a:buNone/>
            </a:pPr>
            <a:r>
              <a:rPr lang="en-US" dirty="0"/>
              <a:t>// Returns:</a:t>
            </a:r>
          </a:p>
          <a:p>
            <a:pPr marL="0" indent="0">
              <a:buNone/>
            </a:pPr>
            <a:r>
              <a:rPr lang="en-US" dirty="0"/>
              <a:t>// { root: 'C:\\',</a:t>
            </a:r>
          </a:p>
          <a:p>
            <a:pPr marL="0" indent="0">
              <a:buNone/>
            </a:pPr>
            <a:r>
              <a:rPr lang="en-US" dirty="0"/>
              <a:t>//   </a:t>
            </a:r>
            <a:r>
              <a:rPr lang="en-US" dirty="0" err="1"/>
              <a:t>dir</a:t>
            </a:r>
            <a:r>
              <a:rPr lang="en-US" dirty="0"/>
              <a:t>: 'C:\\path\\</a:t>
            </a:r>
            <a:r>
              <a:rPr lang="en-US" dirty="0" err="1"/>
              <a:t>dir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//   base: 'file.txt',</a:t>
            </a:r>
          </a:p>
          <a:p>
            <a:pPr marL="0" indent="0">
              <a:buNone/>
            </a:pPr>
            <a:r>
              <a:rPr lang="en-US" dirty="0"/>
              <a:t>//   </a:t>
            </a:r>
            <a:r>
              <a:rPr lang="en-US" dirty="0" err="1"/>
              <a:t>ext</a:t>
            </a:r>
            <a:r>
              <a:rPr lang="en-US" dirty="0"/>
              <a:t>: '.txt',</a:t>
            </a:r>
          </a:p>
          <a:p>
            <a:pPr marL="0" indent="0">
              <a:buNone/>
            </a:pPr>
            <a:r>
              <a:rPr lang="en-US" dirty="0"/>
              <a:t>//   name: 'file' }</a:t>
            </a:r>
          </a:p>
        </p:txBody>
      </p:sp>
    </p:spTree>
    <p:extLst>
      <p:ext uri="{BB962C8B-B14F-4D97-AF65-F5344CB8AC3E}">
        <p14:creationId xmlns:p14="http://schemas.microsoft.com/office/powerpoint/2010/main" val="394046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PATH.RELATIVE()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Accepts </a:t>
            </a:r>
            <a:r>
              <a:rPr lang="en-US" dirty="0"/>
              <a:t>2 paths as arguments. Returns the </a:t>
            </a:r>
            <a:r>
              <a:rPr lang="en-US" dirty="0" err="1"/>
              <a:t>the</a:t>
            </a:r>
            <a:r>
              <a:rPr lang="en-US" dirty="0"/>
              <a:t> relative path from the first path to the second, based on the current working directory.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/>
              <a:t>require</a:t>
            </a:r>
            <a:r>
              <a:rPr lang="en-US" dirty="0"/>
              <a:t>('path').relative('/Users/</a:t>
            </a:r>
            <a:r>
              <a:rPr lang="en-US" dirty="0" err="1"/>
              <a:t>flavio</a:t>
            </a:r>
            <a:r>
              <a:rPr lang="en-US" dirty="0"/>
              <a:t>', '/Users/</a:t>
            </a:r>
            <a:r>
              <a:rPr lang="en-US" dirty="0" err="1"/>
              <a:t>flavio</a:t>
            </a:r>
            <a:r>
              <a:rPr lang="en-US" dirty="0"/>
              <a:t>/test.txt') //'test.txt'</a:t>
            </a:r>
          </a:p>
          <a:p>
            <a:pPr marL="0" indent="0">
              <a:buNone/>
            </a:pPr>
            <a:r>
              <a:rPr lang="en-US" dirty="0"/>
              <a:t>require('path').relative('/Users/</a:t>
            </a:r>
            <a:r>
              <a:rPr lang="en-US" dirty="0" err="1"/>
              <a:t>flavio</a:t>
            </a:r>
            <a:r>
              <a:rPr lang="en-US" dirty="0"/>
              <a:t>', '/Users/</a:t>
            </a:r>
            <a:r>
              <a:rPr lang="en-US" dirty="0" err="1"/>
              <a:t>flavio</a:t>
            </a:r>
            <a:r>
              <a:rPr lang="en-US" dirty="0"/>
              <a:t>/something/test.txt') //'something/test.txt</a:t>
            </a:r>
            <a:r>
              <a:rPr lang="en-US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8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path.resolve</a:t>
            </a:r>
            <a:r>
              <a:rPr lang="en-US" dirty="0"/>
              <a:t>([...paths</a:t>
            </a:r>
            <a:r>
              <a:rPr lang="en-US" dirty="0" smtClean="0"/>
              <a:t>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8" y="2163651"/>
            <a:ext cx="11230378" cy="44947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AReturns</a:t>
            </a:r>
            <a:r>
              <a:rPr lang="en-US" dirty="0"/>
              <a:t>: &lt;string&gt;</a:t>
            </a:r>
          </a:p>
          <a:p>
            <a:r>
              <a:rPr lang="en-US" dirty="0"/>
              <a:t>The </a:t>
            </a:r>
            <a:r>
              <a:rPr lang="en-US" dirty="0" err="1"/>
              <a:t>path.resolve</a:t>
            </a:r>
            <a:r>
              <a:rPr lang="en-US" dirty="0"/>
              <a:t>() method resolves a sequence of paths or path segments into an absolute path.</a:t>
            </a:r>
          </a:p>
          <a:p>
            <a:r>
              <a:rPr lang="en-US" dirty="0" smtClean="0"/>
              <a:t>The </a:t>
            </a:r>
            <a:r>
              <a:rPr lang="en-US" dirty="0"/>
              <a:t>given sequence of paths is processed from right to left, with each subsequent path prepended until an absolute path is constructed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instance, given the sequence of path segments: /foo, /bar, </a:t>
            </a:r>
            <a:r>
              <a:rPr lang="en-US" dirty="0" err="1"/>
              <a:t>baz</a:t>
            </a:r>
            <a:r>
              <a:rPr lang="en-US" dirty="0"/>
              <a:t>, calling </a:t>
            </a:r>
            <a:r>
              <a:rPr lang="en-US" dirty="0" err="1"/>
              <a:t>path.resolve</a:t>
            </a:r>
            <a:r>
              <a:rPr lang="en-US" dirty="0"/>
              <a:t>('/foo', '/bar', '</a:t>
            </a:r>
            <a:r>
              <a:rPr lang="en-US" dirty="0" err="1"/>
              <a:t>baz</a:t>
            </a:r>
            <a:r>
              <a:rPr lang="en-US" dirty="0"/>
              <a:t>') would return /bar/</a:t>
            </a:r>
            <a:r>
              <a:rPr lang="en-US" dirty="0" err="1"/>
              <a:t>baz</a:t>
            </a:r>
            <a:r>
              <a:rPr lang="en-US" dirty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after processing all given path segments an absolute path has not yet been generated, the current working directory is used.</a:t>
            </a:r>
          </a:p>
          <a:p>
            <a:r>
              <a:rPr lang="en-US" dirty="0" smtClean="0"/>
              <a:t>The </a:t>
            </a:r>
            <a:r>
              <a:rPr lang="en-US" dirty="0"/>
              <a:t>resulting path is normalized and trailing slashes are removed unless the path is resolved to the root directory.</a:t>
            </a:r>
          </a:p>
          <a:p>
            <a:r>
              <a:rPr lang="en-US" dirty="0" smtClean="0"/>
              <a:t>Zero-length </a:t>
            </a:r>
            <a:r>
              <a:rPr lang="en-US" dirty="0"/>
              <a:t>path segments are ignored.</a:t>
            </a:r>
          </a:p>
          <a:p>
            <a:r>
              <a:rPr lang="en-US" dirty="0" smtClean="0"/>
              <a:t>If </a:t>
            </a:r>
            <a:r>
              <a:rPr lang="en-US" dirty="0"/>
              <a:t>no path segments are passed, </a:t>
            </a:r>
            <a:r>
              <a:rPr lang="en-US" dirty="0" err="1"/>
              <a:t>path.resolve</a:t>
            </a:r>
            <a:r>
              <a:rPr lang="en-US" dirty="0"/>
              <a:t>() will return the absolute path of the current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320345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path.resolve</a:t>
            </a:r>
            <a:r>
              <a:rPr lang="en-US" dirty="0"/>
              <a:t>([...paths])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2060619"/>
            <a:ext cx="11269014" cy="4623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specifying a second parameter, resolve will use the first as a base for the second:</a:t>
            </a:r>
          </a:p>
          <a:p>
            <a:pPr marL="0" indent="0">
              <a:buNone/>
            </a:pPr>
            <a:r>
              <a:rPr lang="en-US" dirty="0" err="1" smtClean="0"/>
              <a:t>path.resolve</a:t>
            </a:r>
            <a:r>
              <a:rPr lang="en-US" dirty="0"/>
              <a:t>('</a:t>
            </a:r>
            <a:r>
              <a:rPr lang="en-US" dirty="0" err="1"/>
              <a:t>tmp</a:t>
            </a:r>
            <a:r>
              <a:rPr lang="en-US" dirty="0"/>
              <a:t>', 'flavio.txt')//'/Users/</a:t>
            </a:r>
            <a:r>
              <a:rPr lang="en-US" dirty="0" err="1"/>
              <a:t>flavio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/flavio.txt' if run from my home folder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first parameter starts with a slash, that means it’s an absolute path:</a:t>
            </a:r>
          </a:p>
          <a:p>
            <a:pPr marL="0" indent="0">
              <a:buNone/>
            </a:pPr>
            <a:r>
              <a:rPr lang="en-US" dirty="0" err="1" smtClean="0"/>
              <a:t>path.resolve</a:t>
            </a:r>
            <a:r>
              <a:rPr lang="en-US" dirty="0"/>
              <a:t>('/</a:t>
            </a:r>
            <a:r>
              <a:rPr lang="en-US" dirty="0" err="1"/>
              <a:t>etc</a:t>
            </a:r>
            <a:r>
              <a:rPr lang="en-US" dirty="0"/>
              <a:t>', 'flavio.txt')//'/</a:t>
            </a:r>
            <a:r>
              <a:rPr lang="en-US" dirty="0" err="1"/>
              <a:t>etc</a:t>
            </a:r>
            <a:r>
              <a:rPr lang="en-US" dirty="0"/>
              <a:t>/flavio.txt'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path.resolve</a:t>
            </a:r>
            <a:r>
              <a:rPr lang="en-US" dirty="0"/>
              <a:t>('/foo/bar', './</a:t>
            </a:r>
            <a:r>
              <a:rPr lang="en-US" dirty="0" err="1"/>
              <a:t>baz</a:t>
            </a:r>
            <a:r>
              <a:rPr lang="en-US" dirty="0" smtClean="0"/>
              <a:t>');// </a:t>
            </a:r>
            <a:r>
              <a:rPr lang="en-US" dirty="0"/>
              <a:t>Returns: '/foo/bar/</a:t>
            </a:r>
            <a:r>
              <a:rPr lang="en-US" dirty="0" err="1"/>
              <a:t>baz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path.resolve</a:t>
            </a:r>
            <a:r>
              <a:rPr lang="en-US" dirty="0"/>
              <a:t>('/foo/bar', '/</a:t>
            </a:r>
            <a:r>
              <a:rPr lang="en-US" dirty="0" err="1"/>
              <a:t>tmp</a:t>
            </a:r>
            <a:r>
              <a:rPr lang="en-US" dirty="0"/>
              <a:t>/file</a:t>
            </a:r>
            <a:r>
              <a:rPr lang="en-US" dirty="0" smtClean="0"/>
              <a:t>/');// </a:t>
            </a:r>
            <a:r>
              <a:rPr lang="en-US" dirty="0"/>
              <a:t>Returns: '/</a:t>
            </a:r>
            <a:r>
              <a:rPr lang="en-US" dirty="0" err="1"/>
              <a:t>tmp</a:t>
            </a:r>
            <a:r>
              <a:rPr lang="en-US" dirty="0"/>
              <a:t>/file'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path.resolve</a:t>
            </a:r>
            <a:r>
              <a:rPr lang="en-US" dirty="0"/>
              <a:t>('</a:t>
            </a:r>
            <a:r>
              <a:rPr lang="en-US" dirty="0" err="1"/>
              <a:t>wwwroot</a:t>
            </a:r>
            <a:r>
              <a:rPr lang="en-US" dirty="0"/>
              <a:t>', '</a:t>
            </a:r>
            <a:r>
              <a:rPr lang="en-US" dirty="0" err="1"/>
              <a:t>static_files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/', '../gif/image.gif</a:t>
            </a:r>
            <a:r>
              <a:rPr lang="en-US" dirty="0" smtClean="0"/>
              <a:t>');// </a:t>
            </a:r>
            <a:r>
              <a:rPr lang="en-US" dirty="0"/>
              <a:t>If the current working directory is /home/myself/node,</a:t>
            </a:r>
          </a:p>
          <a:p>
            <a:pPr marL="0" indent="0">
              <a:buNone/>
            </a:pPr>
            <a:r>
              <a:rPr lang="en-US" dirty="0"/>
              <a:t>// this returns '/home/myself/node/</a:t>
            </a:r>
            <a:r>
              <a:rPr lang="en-US" dirty="0" err="1"/>
              <a:t>wwwroot</a:t>
            </a:r>
            <a:r>
              <a:rPr lang="en-US" dirty="0"/>
              <a:t>/</a:t>
            </a:r>
            <a:r>
              <a:rPr lang="en-US" dirty="0" err="1"/>
              <a:t>static_files</a:t>
            </a:r>
            <a:r>
              <a:rPr lang="en-US" dirty="0"/>
              <a:t>/gif/image.gif'</a:t>
            </a:r>
          </a:p>
        </p:txBody>
      </p:sp>
    </p:spTree>
    <p:extLst>
      <p:ext uri="{BB962C8B-B14F-4D97-AF65-F5344CB8AC3E}">
        <p14:creationId xmlns:p14="http://schemas.microsoft.com/office/powerpoint/2010/main" val="126562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find the current working directory, you can use the </a:t>
            </a:r>
            <a:r>
              <a:rPr lang="en-US" dirty="0" err="1"/>
              <a:t>process.cwd</a:t>
            </a:r>
            <a:r>
              <a:rPr lang="en-US" dirty="0"/>
              <a:t>() method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to change directories, you can use the </a:t>
            </a:r>
            <a:r>
              <a:rPr lang="en-US" dirty="0" err="1"/>
              <a:t>process.chdir</a:t>
            </a:r>
            <a:r>
              <a:rPr lang="en-US" dirty="0"/>
              <a:t>()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find the path to the node executable, use the </a:t>
            </a:r>
            <a:r>
              <a:rPr lang="en-US" dirty="0" err="1"/>
              <a:t>process.execPath</a:t>
            </a:r>
            <a:r>
              <a:rPr lang="en-US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60629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345880" cy="404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Node </a:t>
            </a:r>
            <a:r>
              <a:rPr lang="en-US" dirty="0"/>
              <a:t>can tell you where in the file system it is working by using the _filename and _</a:t>
            </a:r>
            <a:r>
              <a:rPr lang="en-US" dirty="0" err="1"/>
              <a:t>dirname</a:t>
            </a:r>
            <a:r>
              <a:rPr lang="en-US" dirty="0"/>
              <a:t> variables.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_filename variable provides the absolute path to the file that is currently executing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_</a:t>
            </a:r>
            <a:r>
              <a:rPr lang="en-US" dirty="0" err="1"/>
              <a:t>dirname</a:t>
            </a:r>
            <a:r>
              <a:rPr lang="en-US" dirty="0"/>
              <a:t> provides the absolute path to the working directory where the file being executed is located. </a:t>
            </a:r>
            <a:endParaRPr lang="en-US" dirty="0" smtClean="0"/>
          </a:p>
          <a:p>
            <a:r>
              <a:rPr lang="en-US" dirty="0" smtClean="0"/>
              <a:t>Neither </a:t>
            </a:r>
            <a:r>
              <a:rPr lang="en-US" dirty="0"/>
              <a:t>variable has to be imported from any modules because each is provided standard.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console.log("This file is " + __filename);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console.log("It's located in " + __</a:t>
            </a:r>
            <a:r>
              <a:rPr lang="en-US" sz="2300" b="1" dirty="0" err="1">
                <a:solidFill>
                  <a:srgbClr val="FF0000"/>
                </a:solidFill>
              </a:rPr>
              <a:t>dirname</a:t>
            </a:r>
            <a:r>
              <a:rPr lang="en-US" sz="23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sz="2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This file is C:\</a:t>
            </a:r>
            <a:r>
              <a:rPr lang="en-US" sz="2300" b="1" dirty="0" smtClean="0">
                <a:solidFill>
                  <a:srgbClr val="FF0000"/>
                </a:solidFill>
              </a:rPr>
              <a:t>Users\ANJU\workspacex\IntroToNode\file1.js</a:t>
            </a:r>
            <a:endParaRPr lang="en-US" sz="2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</a:rPr>
              <a:t>It is located in C:\</a:t>
            </a:r>
            <a:r>
              <a:rPr lang="en-US" sz="2300" b="1" dirty="0" smtClean="0">
                <a:solidFill>
                  <a:srgbClr val="FF0000"/>
                </a:solidFill>
              </a:rPr>
              <a:t>Users\ANJU\workspacex\IntroToNode</a:t>
            </a:r>
            <a:endParaRPr 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29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Process.cwd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51942" cy="4106393"/>
          </a:xfrm>
        </p:spPr>
        <p:txBody>
          <a:bodyPr>
            <a:normAutofit/>
          </a:bodyPr>
          <a:lstStyle/>
          <a:p>
            <a:r>
              <a:rPr lang="en-US" dirty="0"/>
              <a:t>can use the process object’s </a:t>
            </a:r>
            <a:r>
              <a:rPr lang="en-US" dirty="0" err="1"/>
              <a:t>cwd</a:t>
            </a:r>
            <a:r>
              <a:rPr lang="en-US" dirty="0"/>
              <a:t>() method to get the current working directory of the application: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console.log</a:t>
            </a:r>
            <a:r>
              <a:rPr lang="en-US" sz="1900" b="1" dirty="0">
                <a:solidFill>
                  <a:srgbClr val="FF0000"/>
                </a:solidFill>
              </a:rPr>
              <a:t>("The current working directory is " + </a:t>
            </a:r>
            <a:r>
              <a:rPr lang="en-US" sz="1900" b="1" dirty="0" err="1">
                <a:solidFill>
                  <a:srgbClr val="FF0000"/>
                </a:solidFill>
              </a:rPr>
              <a:t>process.cwd</a:t>
            </a:r>
            <a:r>
              <a:rPr lang="en-US" sz="1900" b="1" dirty="0">
                <a:solidFill>
                  <a:srgbClr val="FF0000"/>
                </a:solidFill>
              </a:rPr>
              <a:t>());</a:t>
            </a:r>
          </a:p>
          <a:p>
            <a:r>
              <a:rPr lang="en-US" dirty="0"/>
              <a:t>Many applications might have to switch the current working directory to another directory to fetch or serve different files.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object provides the </a:t>
            </a:r>
            <a:r>
              <a:rPr lang="en-US" dirty="0" err="1"/>
              <a:t>chdir</a:t>
            </a:r>
            <a:r>
              <a:rPr lang="en-US" dirty="0"/>
              <a:t>() method to accomplish this.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of the directory to switch to is passed in as an argument to this method:</a:t>
            </a: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FF0000"/>
                </a:solidFill>
              </a:rPr>
              <a:t>process.chdir</a:t>
            </a:r>
            <a:r>
              <a:rPr lang="en-US" sz="1900" b="1" dirty="0">
                <a:solidFill>
                  <a:srgbClr val="FF0000"/>
                </a:solidFill>
              </a:rPr>
              <a:t>("../");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</a:rPr>
              <a:t>console.log("The new working directory is " + </a:t>
            </a:r>
            <a:r>
              <a:rPr lang="en-US" sz="1900" b="1" dirty="0" err="1">
                <a:solidFill>
                  <a:srgbClr val="FF0000"/>
                </a:solidFill>
              </a:rPr>
              <a:t>process.cwd</a:t>
            </a:r>
            <a:r>
              <a:rPr lang="en-US" sz="1900" b="1" dirty="0">
                <a:solidFill>
                  <a:srgbClr val="FF0000"/>
                </a:solidFill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56111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object provides the </a:t>
            </a:r>
            <a:r>
              <a:rPr lang="en-US" dirty="0" err="1"/>
              <a:t>execPath</a:t>
            </a:r>
            <a:r>
              <a:rPr lang="en-US" dirty="0"/>
              <a:t>() method to </a:t>
            </a:r>
            <a:r>
              <a:rPr lang="en-US" dirty="0" smtClean="0"/>
              <a:t>find </a:t>
            </a:r>
            <a:r>
              <a:rPr lang="en-US" dirty="0"/>
              <a:t>the path to the Node executable file 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process.execPath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The output from the code above is the path C:\Program Files (x86)\</a:t>
            </a:r>
            <a:r>
              <a:rPr lang="en-US" dirty="0" err="1"/>
              <a:t>nodejs</a:t>
            </a:r>
            <a:r>
              <a:rPr lang="en-US" dirty="0"/>
              <a:t>\node.exe.</a:t>
            </a:r>
          </a:p>
        </p:txBody>
      </p:sp>
    </p:spTree>
    <p:extLst>
      <p:ext uri="{BB962C8B-B14F-4D97-AF65-F5344CB8AC3E}">
        <p14:creationId xmlns:p14="http://schemas.microsoft.com/office/powerpoint/2010/main" val="7595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provides </a:t>
            </a:r>
            <a:r>
              <a:rPr lang="en-US" dirty="0" err="1"/>
              <a:t>path.sep</a:t>
            </a:r>
            <a:r>
              <a:rPr lang="en-US" dirty="0"/>
              <a:t> which provides the path segment separator (\ on Windows, and / on Linux / </a:t>
            </a:r>
            <a:r>
              <a:rPr lang="en-US" dirty="0" err="1"/>
              <a:t>macOS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/>
              <a:t>path.delimiter</a:t>
            </a:r>
            <a:r>
              <a:rPr lang="en-US" dirty="0"/>
              <a:t> which provides the path delimiter (; on Windows, and : on Linux / </a:t>
            </a:r>
            <a:r>
              <a:rPr lang="en-US" dirty="0" err="1"/>
              <a:t>macOS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48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path.basename</a:t>
            </a:r>
            <a:r>
              <a:rPr lang="en-US" dirty="0"/>
              <a:t>()</a:t>
            </a:r>
          </a:p>
          <a:p>
            <a:r>
              <a:rPr lang="en-US" dirty="0" err="1"/>
              <a:t>path.dirname</a:t>
            </a:r>
            <a:r>
              <a:rPr lang="en-US" dirty="0"/>
              <a:t>()</a:t>
            </a:r>
          </a:p>
          <a:p>
            <a:r>
              <a:rPr lang="en-US" dirty="0" err="1"/>
              <a:t>path.extname</a:t>
            </a:r>
            <a:r>
              <a:rPr lang="en-US" dirty="0"/>
              <a:t>()</a:t>
            </a:r>
          </a:p>
          <a:p>
            <a:r>
              <a:rPr lang="en-US" dirty="0" err="1"/>
              <a:t>path.isAbsolute</a:t>
            </a:r>
            <a:r>
              <a:rPr lang="en-US" dirty="0"/>
              <a:t>()</a:t>
            </a:r>
          </a:p>
          <a:p>
            <a:r>
              <a:rPr lang="en-US" dirty="0" err="1"/>
              <a:t>path.join</a:t>
            </a:r>
            <a:r>
              <a:rPr lang="en-US" dirty="0"/>
              <a:t>()</a:t>
            </a:r>
          </a:p>
          <a:p>
            <a:r>
              <a:rPr lang="en-US" dirty="0" err="1"/>
              <a:t>path.normalize</a:t>
            </a:r>
            <a:r>
              <a:rPr lang="en-US" dirty="0"/>
              <a:t>()</a:t>
            </a:r>
          </a:p>
          <a:p>
            <a:r>
              <a:rPr lang="en-US" dirty="0" err="1"/>
              <a:t>path.parse</a:t>
            </a:r>
            <a:r>
              <a:rPr lang="en-US" dirty="0"/>
              <a:t>()</a:t>
            </a:r>
          </a:p>
          <a:p>
            <a:r>
              <a:rPr lang="en-US" dirty="0" err="1"/>
              <a:t>path.relative</a:t>
            </a:r>
            <a:r>
              <a:rPr lang="en-US" dirty="0"/>
              <a:t>()</a:t>
            </a:r>
          </a:p>
          <a:p>
            <a:r>
              <a:rPr lang="en-US" dirty="0" err="1"/>
              <a:t>path.resolve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656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40" y="2382593"/>
            <a:ext cx="10972800" cy="4185632"/>
          </a:xfrm>
        </p:spPr>
        <p:txBody>
          <a:bodyPr>
            <a:normAutofit/>
          </a:bodyPr>
          <a:lstStyle/>
          <a:p>
            <a:r>
              <a:rPr lang="en-US" dirty="0"/>
              <a:t>Each operating system uses a different file path separator for identifying and/or creating file paths.</a:t>
            </a:r>
          </a:p>
          <a:p>
            <a:r>
              <a:rPr lang="en-US" dirty="0" smtClean="0"/>
              <a:t>For </a:t>
            </a:r>
            <a:r>
              <a:rPr lang="en-US" dirty="0"/>
              <a:t>example, Windows uses the backslash; UNIX-flavored systems use the forward slash. Window’s versions of Node can handle forward slashes effectively, but most Windows applications cannot.</a:t>
            </a:r>
          </a:p>
          <a:p>
            <a:r>
              <a:rPr lang="en-US" dirty="0" smtClean="0"/>
              <a:t>To </a:t>
            </a:r>
            <a:r>
              <a:rPr lang="en-US" dirty="0"/>
              <a:t>resolve the cross-platform path separator problem, Node provides the </a:t>
            </a:r>
            <a:r>
              <a:rPr lang="en-US" dirty="0" err="1"/>
              <a:t>sep</a:t>
            </a:r>
            <a:r>
              <a:rPr lang="en-US" dirty="0"/>
              <a:t> property of the path module.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/>
              <a:t>sep</a:t>
            </a:r>
            <a:r>
              <a:rPr lang="en-US" dirty="0"/>
              <a:t> when building directory paths because it automatically determines what is needed based on the OS. </a:t>
            </a:r>
          </a:p>
        </p:txBody>
      </p:sp>
    </p:spTree>
    <p:extLst>
      <p:ext uri="{BB962C8B-B14F-4D97-AF65-F5344CB8AC3E}">
        <p14:creationId xmlns:p14="http://schemas.microsoft.com/office/powerpoint/2010/main" val="342942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path = require("path");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directories = ["</a:t>
            </a:r>
            <a:r>
              <a:rPr lang="en-US" b="1" dirty="0" err="1">
                <a:solidFill>
                  <a:srgbClr val="FF0000"/>
                </a:solidFill>
              </a:rPr>
              <a:t>dirA</a:t>
            </a:r>
            <a:r>
              <a:rPr lang="en-US" b="1" dirty="0">
                <a:solidFill>
                  <a:srgbClr val="FF0000"/>
                </a:solidFill>
              </a:rPr>
              <a:t>", "</a:t>
            </a:r>
            <a:r>
              <a:rPr lang="en-US" b="1" dirty="0" err="1">
                <a:solidFill>
                  <a:srgbClr val="FF0000"/>
                </a:solidFill>
              </a:rPr>
              <a:t>dirB</a:t>
            </a:r>
            <a:r>
              <a:rPr lang="en-US" b="1" dirty="0">
                <a:solidFill>
                  <a:srgbClr val="FF0000"/>
                </a:solidFill>
              </a:rPr>
              <a:t>", "</a:t>
            </a:r>
            <a:r>
              <a:rPr lang="en-US" b="1" dirty="0" err="1">
                <a:solidFill>
                  <a:srgbClr val="FF0000"/>
                </a:solidFill>
              </a:rPr>
              <a:t>dirC</a:t>
            </a:r>
            <a:r>
              <a:rPr lang="en-US" b="1" dirty="0">
                <a:solidFill>
                  <a:srgbClr val="FF0000"/>
                </a:solidFill>
              </a:rPr>
              <a:t>"];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directory = </a:t>
            </a:r>
            <a:r>
              <a:rPr lang="en-US" b="1" dirty="0" err="1">
                <a:solidFill>
                  <a:srgbClr val="FF0000"/>
                </a:solidFill>
              </a:rPr>
              <a:t>directories.join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path.sep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console.log(directory);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executing the above code, </a:t>
            </a:r>
            <a:r>
              <a:rPr lang="en-US" dirty="0" smtClean="0"/>
              <a:t>should </a:t>
            </a:r>
            <a:r>
              <a:rPr lang="en-US" dirty="0"/>
              <a:t>see </a:t>
            </a:r>
            <a:r>
              <a:rPr lang="en-US" dirty="0" err="1"/>
              <a:t>dirA</a:t>
            </a:r>
            <a:r>
              <a:rPr lang="en-US" dirty="0"/>
              <a:t>\</a:t>
            </a:r>
            <a:r>
              <a:rPr lang="en-US" dirty="0" err="1"/>
              <a:t>dirB</a:t>
            </a:r>
            <a:r>
              <a:rPr lang="en-US" dirty="0"/>
              <a:t>\</a:t>
            </a:r>
            <a:r>
              <a:rPr lang="en-US" dirty="0" err="1"/>
              <a:t>dirC</a:t>
            </a:r>
            <a:r>
              <a:rPr lang="en-US" dirty="0"/>
              <a:t> on Windows or </a:t>
            </a:r>
            <a:r>
              <a:rPr lang="en-US" dirty="0" err="1"/>
              <a:t>dirA</a:t>
            </a:r>
            <a:r>
              <a:rPr lang="en-US" dirty="0"/>
              <a:t>/</a:t>
            </a:r>
            <a:r>
              <a:rPr lang="en-US" dirty="0" err="1"/>
              <a:t>dirB</a:t>
            </a:r>
            <a:r>
              <a:rPr lang="en-US" dirty="0"/>
              <a:t>/</a:t>
            </a:r>
            <a:r>
              <a:rPr lang="en-US" dirty="0" err="1"/>
              <a:t>dirC</a:t>
            </a:r>
            <a:r>
              <a:rPr lang="en-US" dirty="0"/>
              <a:t> on UNIX.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Windows places a semicolon to separate paths in a path environment variable. Other systems use a colon.</a:t>
            </a:r>
          </a:p>
        </p:txBody>
      </p:sp>
    </p:spTree>
    <p:extLst>
      <p:ext uri="{BB962C8B-B14F-4D97-AF65-F5344CB8AC3E}">
        <p14:creationId xmlns:p14="http://schemas.microsoft.com/office/powerpoint/2010/main" val="189533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path.basename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path.basename</a:t>
            </a:r>
            <a:r>
              <a:rPr lang="en-US" dirty="0"/>
              <a:t>() methods returns the last portion of a path, similar to the Unix </a:t>
            </a:r>
            <a:r>
              <a:rPr lang="en-US" dirty="0" err="1"/>
              <a:t>basename</a:t>
            </a:r>
            <a:r>
              <a:rPr lang="en-US" dirty="0"/>
              <a:t> command. Trailing directory separators are </a:t>
            </a:r>
            <a:r>
              <a:rPr lang="en-US" dirty="0" smtClean="0"/>
              <a:t>ignored</a:t>
            </a:r>
          </a:p>
          <a:p>
            <a:r>
              <a:rPr lang="en-US" dirty="0"/>
              <a:t>Return the last portion of a path. A second parameter can filter out the file extension:</a:t>
            </a:r>
          </a:p>
          <a:p>
            <a:r>
              <a:rPr lang="en-US" dirty="0" smtClean="0"/>
              <a:t>On </a:t>
            </a:r>
            <a:r>
              <a:rPr lang="en-US" dirty="0"/>
              <a:t>POSIX:</a:t>
            </a:r>
          </a:p>
          <a:p>
            <a:pPr marL="0" indent="0">
              <a:buNone/>
            </a:pPr>
            <a:r>
              <a:rPr lang="en-US" dirty="0" err="1" smtClean="0"/>
              <a:t>path.basename</a:t>
            </a:r>
            <a:r>
              <a:rPr lang="en-US" dirty="0"/>
              <a:t>('C:\\temp\\myfile.html');</a:t>
            </a:r>
          </a:p>
          <a:p>
            <a:pPr marL="0" indent="0">
              <a:buNone/>
            </a:pPr>
            <a:r>
              <a:rPr lang="en-US" dirty="0"/>
              <a:t>// Returns: 'C:\\temp\\myfile.html'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Windows:</a:t>
            </a:r>
          </a:p>
          <a:p>
            <a:pPr marL="0" indent="0">
              <a:buNone/>
            </a:pPr>
            <a:r>
              <a:rPr lang="en-US" dirty="0" err="1" smtClean="0"/>
              <a:t>path.basename</a:t>
            </a:r>
            <a:r>
              <a:rPr lang="en-US" dirty="0"/>
              <a:t>('C:\\temp\\myfile.html');</a:t>
            </a:r>
          </a:p>
          <a:p>
            <a:pPr marL="0" indent="0">
              <a:buNone/>
            </a:pPr>
            <a:r>
              <a:rPr lang="en-US" dirty="0"/>
              <a:t>// Returns: 'myfile.html'</a:t>
            </a:r>
          </a:p>
        </p:txBody>
      </p:sp>
    </p:spTree>
    <p:extLst>
      <p:ext uri="{BB962C8B-B14F-4D97-AF65-F5344CB8AC3E}">
        <p14:creationId xmlns:p14="http://schemas.microsoft.com/office/powerpoint/2010/main" val="244437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path.basename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0274" cy="4067756"/>
          </a:xfrm>
        </p:spPr>
        <p:txBody>
          <a:bodyPr>
            <a:normAutofit/>
          </a:bodyPr>
          <a:lstStyle/>
          <a:p>
            <a:r>
              <a:rPr lang="en-US" dirty="0"/>
              <a:t>To achieve consistent results when working with Windows file paths on any operating system, use path.win32:</a:t>
            </a:r>
          </a:p>
          <a:p>
            <a:r>
              <a:rPr lang="en-US" dirty="0" smtClean="0"/>
              <a:t>On </a:t>
            </a:r>
            <a:r>
              <a:rPr lang="en-US" dirty="0"/>
              <a:t>POSIX and Windows:</a:t>
            </a:r>
          </a:p>
          <a:p>
            <a:pPr marL="1257300" lvl="3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path.win32.basename</a:t>
            </a:r>
            <a:r>
              <a:rPr lang="en-US" sz="2000" b="1" dirty="0">
                <a:solidFill>
                  <a:srgbClr val="FF0000"/>
                </a:solidFill>
              </a:rPr>
              <a:t>('C:\\temp\\myfile.html');</a:t>
            </a:r>
          </a:p>
          <a:p>
            <a:pPr marL="1257300" lvl="3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// Returns: 'myfile.html'</a:t>
            </a:r>
          </a:p>
          <a:p>
            <a:r>
              <a:rPr lang="en-US" dirty="0"/>
              <a:t>To achieve consistent results when working with POSIX file paths on any operating system, use </a:t>
            </a:r>
            <a:r>
              <a:rPr lang="en-US" dirty="0" err="1"/>
              <a:t>path.posix</a:t>
            </a:r>
            <a:r>
              <a:rPr lang="en-US" dirty="0"/>
              <a:t>:</a:t>
            </a:r>
          </a:p>
          <a:p>
            <a:r>
              <a:rPr lang="en-US" dirty="0" smtClean="0"/>
              <a:t>On </a:t>
            </a:r>
            <a:r>
              <a:rPr lang="en-US" dirty="0"/>
              <a:t>POSIX and Windows:</a:t>
            </a:r>
          </a:p>
          <a:p>
            <a:pPr marL="1257300" lvl="3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path.posix.basename</a:t>
            </a:r>
            <a:r>
              <a:rPr lang="en-US" sz="2000" b="1" dirty="0">
                <a:solidFill>
                  <a:srgbClr val="FF0000"/>
                </a:solidFill>
              </a:rPr>
              <a:t>('/</a:t>
            </a:r>
            <a:r>
              <a:rPr lang="en-US" sz="2000" b="1" dirty="0" err="1">
                <a:solidFill>
                  <a:srgbClr val="FF0000"/>
                </a:solidFill>
              </a:rPr>
              <a:t>tmp</a:t>
            </a:r>
            <a:r>
              <a:rPr lang="en-US" sz="2000" b="1" dirty="0">
                <a:solidFill>
                  <a:srgbClr val="FF0000"/>
                </a:solidFill>
              </a:rPr>
              <a:t>/myfile.html');</a:t>
            </a:r>
          </a:p>
          <a:p>
            <a:pPr marL="1257300" lvl="3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// Returns: 'myfile.html'</a:t>
            </a:r>
          </a:p>
        </p:txBody>
      </p:sp>
    </p:spTree>
    <p:extLst>
      <p:ext uri="{BB962C8B-B14F-4D97-AF65-F5344CB8AC3E}">
        <p14:creationId xmlns:p14="http://schemas.microsoft.com/office/powerpoint/2010/main" val="234324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path.delimiter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/>
              <a:t>the platform-specific path delimiter:</a:t>
            </a:r>
          </a:p>
          <a:p>
            <a:r>
              <a:rPr lang="en-US" dirty="0" smtClean="0"/>
              <a:t>; </a:t>
            </a:r>
            <a:r>
              <a:rPr lang="en-US" dirty="0"/>
              <a:t>for Windows</a:t>
            </a:r>
          </a:p>
          <a:p>
            <a:r>
              <a:rPr lang="en-US" dirty="0"/>
              <a:t>: for </a:t>
            </a:r>
            <a:r>
              <a:rPr lang="en-US" dirty="0" smtClean="0"/>
              <a:t>POSIX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9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1835</Words>
  <Application>Microsoft Office PowerPoint</Application>
  <PresentationFormat>Widescreen</PresentationFormat>
  <Paragraphs>219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Wingdings</vt:lpstr>
      <vt:lpstr>Wingdings 3</vt:lpstr>
      <vt:lpstr>Ion Boardroom</vt:lpstr>
      <vt:lpstr>Path module </vt:lpstr>
      <vt:lpstr>Path </vt:lpstr>
      <vt:lpstr>PowerPoint Presentation</vt:lpstr>
      <vt:lpstr>path methods:</vt:lpstr>
      <vt:lpstr>PATH MODULE</vt:lpstr>
      <vt:lpstr>PATH MODULE</vt:lpstr>
      <vt:lpstr>path.basename()</vt:lpstr>
      <vt:lpstr>path.basename()</vt:lpstr>
      <vt:lpstr>path.delimiter </vt:lpstr>
      <vt:lpstr>path.delimiter</vt:lpstr>
      <vt:lpstr>path.dirname</vt:lpstr>
      <vt:lpstr>path.extname</vt:lpstr>
      <vt:lpstr>path.extname</vt:lpstr>
      <vt:lpstr>path.format(pathObject)</vt:lpstr>
      <vt:lpstr>path.format(pathObject)</vt:lpstr>
      <vt:lpstr>path.format(pathObject)</vt:lpstr>
      <vt:lpstr>path.format(pathObject)</vt:lpstr>
      <vt:lpstr>path.format(pathObject)</vt:lpstr>
      <vt:lpstr>path.join([...paths])</vt:lpstr>
      <vt:lpstr>path.join([...paths])</vt:lpstr>
      <vt:lpstr>path.parse(path)</vt:lpstr>
      <vt:lpstr>path.parse(path)</vt:lpstr>
      <vt:lpstr>PATH.RELATIVE() </vt:lpstr>
      <vt:lpstr>path.resolve([...paths])</vt:lpstr>
      <vt:lpstr>path.resolve([...paths])</vt:lpstr>
      <vt:lpstr>PowerPoint Presentation</vt:lpstr>
      <vt:lpstr>Find Paths </vt:lpstr>
      <vt:lpstr>Process.cwd()</vt:lpstr>
      <vt:lpstr>execPath()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module </dc:title>
  <dc:creator>User</dc:creator>
  <cp:lastModifiedBy>User</cp:lastModifiedBy>
  <cp:revision>40</cp:revision>
  <dcterms:created xsi:type="dcterms:W3CDTF">2019-01-14T00:42:20Z</dcterms:created>
  <dcterms:modified xsi:type="dcterms:W3CDTF">2019-01-14T01:24:32Z</dcterms:modified>
</cp:coreProperties>
</file>