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9" r:id="rId4"/>
    <p:sldId id="260" r:id="rId5"/>
    <p:sldId id="310" r:id="rId6"/>
    <p:sldId id="313" r:id="rId7"/>
    <p:sldId id="314" r:id="rId8"/>
    <p:sldId id="315" r:id="rId9"/>
    <p:sldId id="316" r:id="rId10"/>
    <p:sldId id="317" r:id="rId11"/>
    <p:sldId id="318" r:id="rId12"/>
    <p:sldId id="319" r:id="rId13"/>
    <p:sldId id="309" r:id="rId14"/>
    <p:sldId id="262" r:id="rId15"/>
    <p:sldId id="261" r:id="rId16"/>
    <p:sldId id="263" r:id="rId17"/>
    <p:sldId id="279" r:id="rId18"/>
    <p:sldId id="370" r:id="rId19"/>
    <p:sldId id="371" r:id="rId20"/>
    <p:sldId id="288" r:id="rId21"/>
    <p:sldId id="286" r:id="rId22"/>
    <p:sldId id="372" r:id="rId23"/>
    <p:sldId id="373" r:id="rId24"/>
    <p:sldId id="374" r:id="rId25"/>
    <p:sldId id="375" r:id="rId26"/>
    <p:sldId id="376" r:id="rId27"/>
    <p:sldId id="377" r:id="rId28"/>
    <p:sldId id="368" r:id="rId29"/>
    <p:sldId id="369" r:id="rId30"/>
    <p:sldId id="378" r:id="rId31"/>
    <p:sldId id="367" r:id="rId32"/>
    <p:sldId id="379" r:id="rId33"/>
    <p:sldId id="380" r:id="rId34"/>
    <p:sldId id="280" r:id="rId35"/>
    <p:sldId id="381" r:id="rId36"/>
    <p:sldId id="281" r:id="rId37"/>
    <p:sldId id="282" r:id="rId38"/>
    <p:sldId id="283" r:id="rId39"/>
    <p:sldId id="362" r:id="rId40"/>
    <p:sldId id="258" r:id="rId41"/>
    <p:sldId id="384" r:id="rId42"/>
    <p:sldId id="385" r:id="rId43"/>
    <p:sldId id="264" r:id="rId44"/>
    <p:sldId id="266" r:id="rId45"/>
    <p:sldId id="287" r:id="rId46"/>
    <p:sldId id="265" r:id="rId47"/>
    <p:sldId id="386" r:id="rId48"/>
    <p:sldId id="357" r:id="rId49"/>
    <p:sldId id="358" r:id="rId50"/>
    <p:sldId id="359" r:id="rId51"/>
    <p:sldId id="388" r:id="rId52"/>
    <p:sldId id="389" r:id="rId53"/>
    <p:sldId id="391" r:id="rId54"/>
    <p:sldId id="390" r:id="rId55"/>
    <p:sldId id="397" r:id="rId56"/>
    <p:sldId id="393" r:id="rId57"/>
    <p:sldId id="394" r:id="rId58"/>
    <p:sldId id="395" r:id="rId59"/>
    <p:sldId id="396" r:id="rId60"/>
    <p:sldId id="402" r:id="rId61"/>
    <p:sldId id="398" r:id="rId62"/>
    <p:sldId id="403" r:id="rId63"/>
    <p:sldId id="399" r:id="rId64"/>
    <p:sldId id="400" r:id="rId65"/>
    <p:sldId id="415" r:id="rId66"/>
    <p:sldId id="416" r:id="rId67"/>
    <p:sldId id="411" r:id="rId68"/>
    <p:sldId id="410" r:id="rId69"/>
    <p:sldId id="412" r:id="rId70"/>
    <p:sldId id="417" r:id="rId71"/>
    <p:sldId id="413" r:id="rId72"/>
    <p:sldId id="418" r:id="rId73"/>
    <p:sldId id="414" r:id="rId74"/>
    <p:sldId id="424" r:id="rId75"/>
    <p:sldId id="409" r:id="rId76"/>
    <p:sldId id="419" r:id="rId77"/>
    <p:sldId id="420" r:id="rId78"/>
    <p:sldId id="421" r:id="rId79"/>
    <p:sldId id="422" r:id="rId80"/>
    <p:sldId id="423" r:id="rId81"/>
    <p:sldId id="425" r:id="rId82"/>
    <p:sldId id="428" r:id="rId83"/>
    <p:sldId id="429" r:id="rId84"/>
    <p:sldId id="430" r:id="rId85"/>
    <p:sldId id="431" r:id="rId86"/>
    <p:sldId id="432" r:id="rId87"/>
    <p:sldId id="426" r:id="rId88"/>
    <p:sldId id="267" r:id="rId89"/>
    <p:sldId id="404" r:id="rId90"/>
    <p:sldId id="405" r:id="rId91"/>
    <p:sldId id="401" r:id="rId92"/>
    <p:sldId id="427" r:id="rId93"/>
    <p:sldId id="407" r:id="rId94"/>
    <p:sldId id="408" r:id="rId95"/>
    <p:sldId id="268" r:id="rId96"/>
    <p:sldId id="270" r:id="rId97"/>
    <p:sldId id="271" r:id="rId98"/>
    <p:sldId id="289" r:id="rId99"/>
    <p:sldId id="290" r:id="rId100"/>
    <p:sldId id="291" r:id="rId101"/>
    <p:sldId id="292" r:id="rId102"/>
    <p:sldId id="293" r:id="rId103"/>
    <p:sldId id="294" r:id="rId104"/>
    <p:sldId id="295" r:id="rId105"/>
    <p:sldId id="296" r:id="rId106"/>
    <p:sldId id="297" r:id="rId107"/>
    <p:sldId id="298" r:id="rId108"/>
    <p:sldId id="299" r:id="rId109"/>
    <p:sldId id="300" r:id="rId110"/>
    <p:sldId id="301" r:id="rId111"/>
    <p:sldId id="302" r:id="rId112"/>
    <p:sldId id="303" r:id="rId113"/>
    <p:sldId id="304" r:id="rId114"/>
    <p:sldId id="305" r:id="rId115"/>
    <p:sldId id="306" r:id="rId116"/>
    <p:sldId id="307" r:id="rId117"/>
    <p:sldId id="382" r:id="rId118"/>
    <p:sldId id="363" r:id="rId119"/>
    <p:sldId id="383" r:id="rId120"/>
    <p:sldId id="364" r:id="rId121"/>
    <p:sldId id="269" r:id="rId122"/>
    <p:sldId id="272" r:id="rId123"/>
    <p:sldId id="274" r:id="rId124"/>
    <p:sldId id="275" r:id="rId125"/>
    <p:sldId id="277" r:id="rId126"/>
    <p:sldId id="273" r:id="rId127"/>
    <p:sldId id="278" r:id="rId128"/>
    <p:sldId id="276" r:id="rId1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59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200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4311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2194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9572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822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8148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865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161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1508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59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026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8046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718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95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8005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5717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11/15/2019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54102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hyperlink" Target="https://docs.mongodb.com/manual/reference/method/db.createUser/#db.createUser"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hyperlink" Target="https://docs.mongodb.com/manual/tutorial/configure-ldap-sasl-openlda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in </a:t>
            </a:r>
            <a:r>
              <a:rPr lang="en-US" dirty="0" err="1"/>
              <a:t>mongodb</a:t>
            </a:r>
            <a:endParaRPr lang="en-US" dirty="0"/>
          </a:p>
        </p:txBody>
      </p:sp>
      <p:sp>
        <p:nvSpPr>
          <p:cNvPr id="3" name="Subtitle 2"/>
          <p:cNvSpPr>
            <a:spLocks noGrp="1"/>
          </p:cNvSpPr>
          <p:nvPr>
            <p:ph type="subTitle" idx="1"/>
          </p:nvPr>
        </p:nvSpPr>
        <p:spPr/>
        <p:txBody>
          <a:bodyPr/>
          <a:lstStyle/>
          <a:p>
            <a:r>
              <a:rPr lang="en-US" dirty="0"/>
              <a:t>Anju munoth</a:t>
            </a:r>
          </a:p>
        </p:txBody>
      </p:sp>
    </p:spTree>
    <p:extLst>
      <p:ext uri="{BB962C8B-B14F-4D97-AF65-F5344CB8AC3E}">
        <p14:creationId xmlns:p14="http://schemas.microsoft.com/office/powerpoint/2010/main" val="3840324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Audit System Activity</a:t>
            </a:r>
          </a:p>
        </p:txBody>
      </p:sp>
      <p:sp>
        <p:nvSpPr>
          <p:cNvPr id="3" name="Content Placeholder 2"/>
          <p:cNvSpPr>
            <a:spLocks noGrp="1"/>
          </p:cNvSpPr>
          <p:nvPr>
            <p:ph sz="quarter" idx="13"/>
          </p:nvPr>
        </p:nvSpPr>
        <p:spPr/>
        <p:txBody>
          <a:bodyPr>
            <a:normAutofit/>
          </a:bodyPr>
          <a:lstStyle/>
          <a:p>
            <a:r>
              <a:rPr lang="en-US" cap="none" dirty="0"/>
              <a:t>Track access and changes to database configurations and data.</a:t>
            </a:r>
          </a:p>
          <a:p>
            <a:r>
              <a:rPr lang="en-US" cap="none" dirty="0"/>
              <a:t> MongoDB Enterprise includes a system auditing facility that can record system events (e.g. user operations, connection events) on a MongoDB instance. </a:t>
            </a:r>
          </a:p>
          <a:p>
            <a:r>
              <a:rPr lang="en-US" cap="none" dirty="0"/>
              <a:t>These audit records permit forensic analysis and allow administrators to verify proper controls.</a:t>
            </a:r>
          </a:p>
        </p:txBody>
      </p:sp>
    </p:spTree>
    <p:extLst>
      <p:ext uri="{BB962C8B-B14F-4D97-AF65-F5344CB8AC3E}">
        <p14:creationId xmlns:p14="http://schemas.microsoft.com/office/powerpoint/2010/main" val="34992152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05318" y="811370"/>
            <a:ext cx="6838682" cy="5156788"/>
          </a:xfrm>
          <a:prstGeom prst="rect">
            <a:avLst/>
          </a:prstGeom>
        </p:spPr>
        <p:txBody>
          <a:bodyPr wrap="square">
            <a:spAutoFit/>
          </a:bodyPr>
          <a:lstStyle/>
          <a:p>
            <a:r>
              <a:rPr lang="en-US" dirty="0"/>
              <a:t>The user document defines the user and has the following form:</a:t>
            </a:r>
          </a:p>
          <a:p>
            <a:endParaRPr lang="en-US" dirty="0"/>
          </a:p>
          <a:p>
            <a:r>
              <a:rPr lang="en-US" dirty="0"/>
              <a:t>{</a:t>
            </a:r>
          </a:p>
          <a:p>
            <a:r>
              <a:rPr lang="en-US" dirty="0"/>
              <a:t>  user: "&lt;name&gt;",</a:t>
            </a:r>
          </a:p>
          <a:p>
            <a:r>
              <a:rPr lang="en-US" dirty="0"/>
              <a:t>  </a:t>
            </a:r>
            <a:r>
              <a:rPr lang="en-US" dirty="0" err="1"/>
              <a:t>pwd</a:t>
            </a:r>
            <a:r>
              <a:rPr lang="en-US" dirty="0"/>
              <a:t>: "&lt;</a:t>
            </a:r>
            <a:r>
              <a:rPr lang="en-US" dirty="0" err="1"/>
              <a:t>cleartext</a:t>
            </a:r>
            <a:r>
              <a:rPr lang="en-US" dirty="0"/>
              <a:t> password&gt;",</a:t>
            </a:r>
          </a:p>
          <a:p>
            <a:r>
              <a:rPr lang="en-US" dirty="0"/>
              <a:t>  </a:t>
            </a:r>
            <a:r>
              <a:rPr lang="en-US" dirty="0" err="1"/>
              <a:t>customData</a:t>
            </a:r>
            <a:r>
              <a:rPr lang="en-US" dirty="0"/>
              <a:t>: { &lt;any information&gt; },</a:t>
            </a:r>
          </a:p>
          <a:p>
            <a:r>
              <a:rPr lang="en-US" dirty="0"/>
              <a:t>  roles: [</a:t>
            </a:r>
          </a:p>
          <a:p>
            <a:r>
              <a:rPr lang="en-US" dirty="0"/>
              <a:t>    { role: "&lt;role&gt;", </a:t>
            </a:r>
            <a:r>
              <a:rPr lang="en-US" dirty="0" err="1"/>
              <a:t>db</a:t>
            </a:r>
            <a:r>
              <a:rPr lang="en-US" dirty="0"/>
              <a:t>: "&lt;database&gt;" } | "&lt;role&gt;",</a:t>
            </a:r>
          </a:p>
          <a:p>
            <a:r>
              <a:rPr lang="en-US" dirty="0"/>
              <a:t>    ...</a:t>
            </a:r>
          </a:p>
          <a:p>
            <a:r>
              <a:rPr lang="en-US" dirty="0"/>
              <a:t>  ],</a:t>
            </a:r>
          </a:p>
          <a:p>
            <a:r>
              <a:rPr lang="en-US" dirty="0"/>
              <a:t>  </a:t>
            </a:r>
            <a:r>
              <a:rPr lang="en-US" dirty="0" err="1"/>
              <a:t>authenticationRestrictions</a:t>
            </a:r>
            <a:r>
              <a:rPr lang="en-US" dirty="0"/>
              <a:t>: [</a:t>
            </a:r>
          </a:p>
          <a:p>
            <a:r>
              <a:rPr lang="en-US" dirty="0"/>
              <a:t>     {</a:t>
            </a:r>
          </a:p>
          <a:p>
            <a:r>
              <a:rPr lang="en-US" dirty="0"/>
              <a:t>       </a:t>
            </a:r>
            <a:r>
              <a:rPr lang="en-US" dirty="0" err="1"/>
              <a:t>clientSource</a:t>
            </a:r>
            <a:r>
              <a:rPr lang="en-US" dirty="0"/>
              <a:t>: ["&lt;IP&gt;" | "&lt;CIDR range&gt;", ...]</a:t>
            </a:r>
          </a:p>
          <a:p>
            <a:r>
              <a:rPr lang="en-US" dirty="0"/>
              <a:t>       </a:t>
            </a:r>
            <a:r>
              <a:rPr lang="en-US" dirty="0" err="1"/>
              <a:t>serverAddress</a:t>
            </a:r>
            <a:r>
              <a:rPr lang="en-US" dirty="0"/>
              <a:t>: ["&lt;IP&gt;" | "&lt;CIDR range&gt;", ...]</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36779694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287" y="0"/>
            <a:ext cx="10364451" cy="1596177"/>
          </a:xfrm>
        </p:spPr>
        <p:txBody>
          <a:bodyPr/>
          <a:lstStyle/>
          <a:p>
            <a:r>
              <a:rPr lang="en-US" dirty="0"/>
              <a:t>user document has the following fields</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144464478"/>
              </p:ext>
            </p:extLst>
          </p:nvPr>
        </p:nvGraphicFramePr>
        <p:xfrm>
          <a:off x="759854" y="1452563"/>
          <a:ext cx="10363200" cy="5095875"/>
        </p:xfrm>
        <a:graphic>
          <a:graphicData uri="http://schemas.openxmlformats.org/drawingml/2006/table">
            <a:tbl>
              <a:tblPr firstRow="1" bandRow="1">
                <a:tableStyleId>{5C22544A-7EE6-4342-B048-85BDC9FD1C3A}</a:tableStyleId>
              </a:tblPr>
              <a:tblGrid>
                <a:gridCol w="2665927">
                  <a:extLst>
                    <a:ext uri="{9D8B030D-6E8A-4147-A177-3AD203B41FA5}">
                      <a16:colId xmlns:a16="http://schemas.microsoft.com/office/drawing/2014/main" val="20000"/>
                    </a:ext>
                  </a:extLst>
                </a:gridCol>
                <a:gridCol w="1378039">
                  <a:extLst>
                    <a:ext uri="{9D8B030D-6E8A-4147-A177-3AD203B41FA5}">
                      <a16:colId xmlns:a16="http://schemas.microsoft.com/office/drawing/2014/main" val="20001"/>
                    </a:ext>
                  </a:extLst>
                </a:gridCol>
                <a:gridCol w="6319234">
                  <a:extLst>
                    <a:ext uri="{9D8B030D-6E8A-4147-A177-3AD203B41FA5}">
                      <a16:colId xmlns:a16="http://schemas.microsoft.com/office/drawing/2014/main" val="20002"/>
                    </a:ext>
                  </a:extLst>
                </a:gridCol>
              </a:tblGrid>
              <a:tr h="370840">
                <a:tc>
                  <a:txBody>
                    <a:bodyPr/>
                    <a:lstStyle/>
                    <a:p>
                      <a:pPr algn="l"/>
                      <a:r>
                        <a:rPr lang="en-US" dirty="0">
                          <a:effectLst/>
                        </a:rPr>
                        <a:t>Field</a:t>
                      </a:r>
                    </a:p>
                  </a:txBody>
                  <a:tcPr marL="47625" marR="47625" marB="114300" anchor="ctr"/>
                </a:tc>
                <a:tc>
                  <a:txBody>
                    <a:bodyPr/>
                    <a:lstStyle/>
                    <a:p>
                      <a:pPr algn="l"/>
                      <a:r>
                        <a:rPr lang="en-US">
                          <a:effectLst/>
                        </a:rPr>
                        <a:t>Type</a:t>
                      </a:r>
                    </a:p>
                  </a:txBody>
                  <a:tcPr marL="47625" marR="47625" marB="114300" anchor="ctr"/>
                </a:tc>
                <a:tc>
                  <a:txBody>
                    <a:bodyPr/>
                    <a:lstStyle/>
                    <a:p>
                      <a:pPr algn="l"/>
                      <a:r>
                        <a:rPr lang="en-US">
                          <a:effectLst/>
                        </a:rPr>
                        <a:t>Description</a:t>
                      </a:r>
                    </a:p>
                  </a:txBody>
                  <a:tcPr marL="47625" marR="47625" marB="114300" anchor="ctr"/>
                </a:tc>
                <a:extLst>
                  <a:ext uri="{0D108BD9-81ED-4DB2-BD59-A6C34878D82A}">
                    <a16:rowId xmlns:a16="http://schemas.microsoft.com/office/drawing/2014/main" val="10000"/>
                  </a:ext>
                </a:extLst>
              </a:tr>
              <a:tr h="370840">
                <a:tc>
                  <a:txBody>
                    <a:bodyPr/>
                    <a:lstStyle/>
                    <a:p>
                      <a:pPr algn="l"/>
                      <a:r>
                        <a:rPr lang="en-US">
                          <a:effectLst/>
                          <a:latin typeface="Source Code Pro"/>
                        </a:rPr>
                        <a:t>user</a:t>
                      </a:r>
                      <a:endParaRPr lang="en-US">
                        <a:effectLst/>
                      </a:endParaRPr>
                    </a:p>
                  </a:txBody>
                  <a:tcPr marL="47625" marR="47625" marT="104775" marB="114300" anchor="ctr"/>
                </a:tc>
                <a:tc>
                  <a:txBody>
                    <a:bodyPr/>
                    <a:lstStyle/>
                    <a:p>
                      <a:pPr algn="l"/>
                      <a:r>
                        <a:rPr lang="en-US">
                          <a:effectLst/>
                        </a:rPr>
                        <a:t>string</a:t>
                      </a:r>
                    </a:p>
                  </a:txBody>
                  <a:tcPr marL="47625" marR="47625" marT="104775" marB="114300" anchor="ctr"/>
                </a:tc>
                <a:tc>
                  <a:txBody>
                    <a:bodyPr/>
                    <a:lstStyle/>
                    <a:p>
                      <a:pPr algn="l"/>
                      <a:r>
                        <a:rPr lang="en-US">
                          <a:effectLst/>
                        </a:rPr>
                        <a:t>The name of the new user.</a:t>
                      </a:r>
                    </a:p>
                  </a:txBody>
                  <a:tcPr marL="47625" marR="47625" marT="104775" marB="114300" anchor="ctr"/>
                </a:tc>
                <a:extLst>
                  <a:ext uri="{0D108BD9-81ED-4DB2-BD59-A6C34878D82A}">
                    <a16:rowId xmlns:a16="http://schemas.microsoft.com/office/drawing/2014/main" val="10001"/>
                  </a:ext>
                </a:extLst>
              </a:tr>
              <a:tr h="370840">
                <a:tc>
                  <a:txBody>
                    <a:bodyPr/>
                    <a:lstStyle/>
                    <a:p>
                      <a:pPr algn="l"/>
                      <a:r>
                        <a:rPr lang="en-US">
                          <a:effectLst/>
                          <a:latin typeface="Source Code Pro"/>
                        </a:rPr>
                        <a:t>pwd</a:t>
                      </a:r>
                      <a:endParaRPr lang="en-US">
                        <a:effectLst/>
                      </a:endParaRPr>
                    </a:p>
                  </a:txBody>
                  <a:tcPr marL="47625" marR="47625" marT="104775" marB="114300" anchor="ctr"/>
                </a:tc>
                <a:tc>
                  <a:txBody>
                    <a:bodyPr/>
                    <a:lstStyle/>
                    <a:p>
                      <a:pPr algn="l"/>
                      <a:r>
                        <a:rPr lang="en-US">
                          <a:effectLst/>
                        </a:rPr>
                        <a:t>string</a:t>
                      </a:r>
                    </a:p>
                  </a:txBody>
                  <a:tcPr marL="47625" marR="47625" marT="104775" marB="114300" anchor="ctr"/>
                </a:tc>
                <a:tc>
                  <a:txBody>
                    <a:bodyPr/>
                    <a:lstStyle/>
                    <a:p>
                      <a:pPr algn="l"/>
                      <a:r>
                        <a:rPr lang="en-US">
                          <a:effectLst/>
                        </a:rPr>
                        <a:t>The user’s password. The </a:t>
                      </a:r>
                      <a:r>
                        <a:rPr lang="en-US">
                          <a:effectLst/>
                          <a:latin typeface="Source Code Pro"/>
                        </a:rPr>
                        <a:t>pwd</a:t>
                      </a:r>
                      <a:r>
                        <a:rPr lang="en-US">
                          <a:effectLst/>
                        </a:rPr>
                        <a:t> field is not required if you run </a:t>
                      </a:r>
                      <a:r>
                        <a:rPr lang="en-US" u="none" strike="noStrike">
                          <a:solidFill>
                            <a:srgbClr val="006CBC"/>
                          </a:solidFill>
                          <a:effectLst/>
                          <a:latin typeface="Source Code Pro"/>
                          <a:hlinkClick r:id="rId2" tooltip="db.createUser()"/>
                        </a:rPr>
                        <a:t>db.createUser()</a:t>
                      </a:r>
                      <a:r>
                        <a:rPr lang="en-US">
                          <a:effectLst/>
                        </a:rPr>
                        <a:t> on the </a:t>
                      </a:r>
                      <a:r>
                        <a:rPr lang="en-US">
                          <a:effectLst/>
                          <a:latin typeface="Source Code Pro"/>
                        </a:rPr>
                        <a:t>$external</a:t>
                      </a:r>
                      <a:r>
                        <a:rPr lang="en-US">
                          <a:effectLst/>
                        </a:rPr>
                        <a:t> database to create users who have credentials stored externally to MongoDB.</a:t>
                      </a:r>
                    </a:p>
                  </a:txBody>
                  <a:tcPr marL="47625" marR="47625" marT="104775" marB="114300" anchor="ctr"/>
                </a:tc>
                <a:extLst>
                  <a:ext uri="{0D108BD9-81ED-4DB2-BD59-A6C34878D82A}">
                    <a16:rowId xmlns:a16="http://schemas.microsoft.com/office/drawing/2014/main" val="10002"/>
                  </a:ext>
                </a:extLst>
              </a:tr>
              <a:tr h="370840">
                <a:tc>
                  <a:txBody>
                    <a:bodyPr/>
                    <a:lstStyle/>
                    <a:p>
                      <a:pPr algn="l"/>
                      <a:r>
                        <a:rPr lang="en-US">
                          <a:effectLst/>
                          <a:latin typeface="Source Code Pro"/>
                        </a:rPr>
                        <a:t>customData</a:t>
                      </a:r>
                      <a:endParaRPr lang="en-US">
                        <a:effectLst/>
                      </a:endParaRPr>
                    </a:p>
                  </a:txBody>
                  <a:tcPr marL="47625" marR="47625" marT="104775" marB="114300" anchor="ctr"/>
                </a:tc>
                <a:tc>
                  <a:txBody>
                    <a:bodyPr/>
                    <a:lstStyle/>
                    <a:p>
                      <a:pPr algn="l"/>
                      <a:r>
                        <a:rPr lang="en-US">
                          <a:effectLst/>
                        </a:rPr>
                        <a:t>document</a:t>
                      </a:r>
                    </a:p>
                  </a:txBody>
                  <a:tcPr marL="47625" marR="47625" marT="104775" marB="114300" anchor="ctr"/>
                </a:tc>
                <a:tc>
                  <a:txBody>
                    <a:bodyPr/>
                    <a:lstStyle/>
                    <a:p>
                      <a:pPr algn="l"/>
                      <a:r>
                        <a:rPr lang="en-US">
                          <a:effectLst/>
                        </a:rPr>
                        <a:t>Optional. Any arbitrary information. This field can be used to store any data an admin wishes to associate with this particular user. For example, this could be the user’s full name or employee id.</a:t>
                      </a:r>
                    </a:p>
                  </a:txBody>
                  <a:tcPr marL="47625" marR="47625" marT="104775" marB="114300" anchor="ctr"/>
                </a:tc>
                <a:extLst>
                  <a:ext uri="{0D108BD9-81ED-4DB2-BD59-A6C34878D82A}">
                    <a16:rowId xmlns:a16="http://schemas.microsoft.com/office/drawing/2014/main" val="10003"/>
                  </a:ext>
                </a:extLst>
              </a:tr>
              <a:tr h="370840">
                <a:tc>
                  <a:txBody>
                    <a:bodyPr/>
                    <a:lstStyle/>
                    <a:p>
                      <a:pPr algn="l"/>
                      <a:r>
                        <a:rPr lang="en-US">
                          <a:effectLst/>
                          <a:latin typeface="Source Code Pro"/>
                        </a:rPr>
                        <a:t>roles</a:t>
                      </a:r>
                      <a:endParaRPr lang="en-US">
                        <a:effectLst/>
                      </a:endParaRPr>
                    </a:p>
                  </a:txBody>
                  <a:tcPr marL="47625" marR="47625" marT="104775" marB="114300" anchor="ctr"/>
                </a:tc>
                <a:tc>
                  <a:txBody>
                    <a:bodyPr/>
                    <a:lstStyle/>
                    <a:p>
                      <a:pPr algn="l"/>
                      <a:r>
                        <a:rPr lang="en-US">
                          <a:effectLst/>
                        </a:rPr>
                        <a:t>array</a:t>
                      </a:r>
                    </a:p>
                  </a:txBody>
                  <a:tcPr marL="47625" marR="47625" marT="104775" marB="114300" anchor="ctr"/>
                </a:tc>
                <a:tc>
                  <a:txBody>
                    <a:bodyPr/>
                    <a:lstStyle/>
                    <a:p>
                      <a:pPr algn="l"/>
                      <a:r>
                        <a:rPr lang="en-US">
                          <a:effectLst/>
                        </a:rPr>
                        <a:t>The roles granted to the user. Can specify an empty array </a:t>
                      </a:r>
                      <a:r>
                        <a:rPr lang="en-US">
                          <a:effectLst/>
                          <a:latin typeface="Source Code Pro"/>
                        </a:rPr>
                        <a:t>[]</a:t>
                      </a:r>
                      <a:r>
                        <a:rPr lang="en-US">
                          <a:effectLst/>
                        </a:rPr>
                        <a:t>to create users without roles.</a:t>
                      </a:r>
                    </a:p>
                  </a:txBody>
                  <a:tcPr marL="47625" marR="47625" marT="104775" marB="114300" anchor="ctr"/>
                </a:tc>
                <a:extLst>
                  <a:ext uri="{0D108BD9-81ED-4DB2-BD59-A6C34878D82A}">
                    <a16:rowId xmlns:a16="http://schemas.microsoft.com/office/drawing/2014/main" val="10004"/>
                  </a:ext>
                </a:extLst>
              </a:tr>
              <a:tr h="370840">
                <a:tc>
                  <a:txBody>
                    <a:bodyPr/>
                    <a:lstStyle/>
                    <a:p>
                      <a:pPr algn="l"/>
                      <a:r>
                        <a:rPr lang="en-US">
                          <a:effectLst/>
                          <a:latin typeface="Source Code Pro"/>
                        </a:rPr>
                        <a:t>authenticationRestrictions</a:t>
                      </a:r>
                      <a:endParaRPr lang="en-US">
                        <a:effectLst/>
                      </a:endParaRPr>
                    </a:p>
                  </a:txBody>
                  <a:tcPr marL="47625" marR="47625" marT="104775" marB="114300" anchor="ctr"/>
                </a:tc>
                <a:tc>
                  <a:txBody>
                    <a:bodyPr/>
                    <a:lstStyle/>
                    <a:p>
                      <a:pPr algn="l"/>
                      <a:r>
                        <a:rPr lang="en-US">
                          <a:effectLst/>
                        </a:rPr>
                        <a:t>array</a:t>
                      </a:r>
                    </a:p>
                  </a:txBody>
                  <a:tcPr marL="47625" marR="47625" marT="104775" marB="114300" anchor="ctr"/>
                </a:tc>
                <a:tc>
                  <a:txBody>
                    <a:bodyPr/>
                    <a:lstStyle/>
                    <a:p>
                      <a:pPr algn="l"/>
                      <a:r>
                        <a:rPr lang="en-US" dirty="0">
                          <a:effectLst/>
                        </a:rPr>
                        <a:t>Optional. The authentication restrictions the server enforces on the created user. Specifies a list of IP addresses and </a:t>
                      </a:r>
                      <a:r>
                        <a:rPr lang="en-US" dirty="0" err="1">
                          <a:effectLst/>
                        </a:rPr>
                        <a:t>CIDRranges</a:t>
                      </a:r>
                      <a:r>
                        <a:rPr lang="en-US" dirty="0">
                          <a:effectLst/>
                        </a:rPr>
                        <a:t> from which the user is allowed to connect to the server or from which the server can accept user</a:t>
                      </a:r>
                    </a:p>
                  </a:txBody>
                  <a:tcPr marL="47625" marR="47625" marT="104775" marB="11430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906806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a:t>
            </a:r>
            <a:br>
              <a:rPr lang="en-US" dirty="0"/>
            </a:br>
            <a:endParaRPr lang="en-US" dirty="0"/>
          </a:p>
        </p:txBody>
      </p:sp>
      <p:sp>
        <p:nvSpPr>
          <p:cNvPr id="3" name="Content Placeholder 2"/>
          <p:cNvSpPr>
            <a:spLocks noGrp="1"/>
          </p:cNvSpPr>
          <p:nvPr>
            <p:ph sz="quarter" idx="13"/>
          </p:nvPr>
        </p:nvSpPr>
        <p:spPr/>
        <p:txBody>
          <a:bodyPr>
            <a:normAutofit lnSpcReduction="10000"/>
          </a:bodyPr>
          <a:lstStyle/>
          <a:p>
            <a:r>
              <a:rPr lang="en-US" dirty="0"/>
              <a:t>In the roles field,  can specify both built-in roles and user-defined roles.</a:t>
            </a:r>
          </a:p>
          <a:p>
            <a:r>
              <a:rPr lang="en-US" dirty="0"/>
              <a:t>To specify a role that exists in the same database where </a:t>
            </a:r>
            <a:r>
              <a:rPr lang="en-US" dirty="0" err="1"/>
              <a:t>db.createUser</a:t>
            </a:r>
            <a:r>
              <a:rPr lang="en-US" dirty="0"/>
              <a:t>() runs, you can either specify the role with the name of the role:</a:t>
            </a:r>
          </a:p>
          <a:p>
            <a:r>
              <a:rPr lang="en-US" dirty="0"/>
              <a:t>"</a:t>
            </a:r>
            <a:r>
              <a:rPr lang="en-US" dirty="0" err="1"/>
              <a:t>readWrite</a:t>
            </a:r>
            <a:r>
              <a:rPr lang="en-US" dirty="0"/>
              <a:t>"</a:t>
            </a:r>
          </a:p>
          <a:p>
            <a:r>
              <a:rPr lang="en-US" dirty="0"/>
              <a:t>Or you can specify the role with a document, as in:</a:t>
            </a:r>
          </a:p>
          <a:p>
            <a:r>
              <a:rPr lang="en-US" dirty="0"/>
              <a:t>{ role: "&lt;role&gt;", </a:t>
            </a:r>
            <a:r>
              <a:rPr lang="en-US" dirty="0" err="1"/>
              <a:t>db</a:t>
            </a:r>
            <a:r>
              <a:rPr lang="en-US" dirty="0"/>
              <a:t>: "&lt;database&gt;" }</a:t>
            </a:r>
          </a:p>
          <a:p>
            <a:r>
              <a:rPr lang="en-US" dirty="0"/>
              <a:t>To specify a role that exists in a different database, specify the role with a document.</a:t>
            </a:r>
          </a:p>
        </p:txBody>
      </p:sp>
    </p:spTree>
    <p:extLst>
      <p:ext uri="{BB962C8B-B14F-4D97-AF65-F5344CB8AC3E}">
        <p14:creationId xmlns:p14="http://schemas.microsoft.com/office/powerpoint/2010/main" val="14194312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9357" y="729373"/>
            <a:ext cx="6096000" cy="2308324"/>
          </a:xfrm>
          <a:prstGeom prst="rect">
            <a:avLst/>
          </a:prstGeom>
        </p:spPr>
        <p:txBody>
          <a:bodyPr>
            <a:spAutoFit/>
          </a:bodyPr>
          <a:lstStyle/>
          <a:p>
            <a:r>
              <a:rPr lang="en-US" dirty="0"/>
              <a:t>use products</a:t>
            </a:r>
          </a:p>
          <a:p>
            <a:r>
              <a:rPr lang="en-US" dirty="0" err="1"/>
              <a:t>db.createUser</a:t>
            </a:r>
            <a:r>
              <a:rPr lang="en-US" dirty="0"/>
              <a:t>( { user: "accountAdmin01",</a:t>
            </a:r>
          </a:p>
          <a:p>
            <a:r>
              <a:rPr lang="en-US" dirty="0"/>
              <a:t>                 </a:t>
            </a:r>
            <a:r>
              <a:rPr lang="en-US" dirty="0" err="1"/>
              <a:t>pwd</a:t>
            </a:r>
            <a:r>
              <a:rPr lang="en-US" dirty="0"/>
              <a:t>: "</a:t>
            </a:r>
            <a:r>
              <a:rPr lang="en-US" dirty="0" err="1"/>
              <a:t>changeMe</a:t>
            </a:r>
            <a:r>
              <a:rPr lang="en-US" dirty="0"/>
              <a:t>",</a:t>
            </a:r>
          </a:p>
          <a:p>
            <a:r>
              <a:rPr lang="en-US" dirty="0"/>
              <a:t>                 </a:t>
            </a:r>
            <a:r>
              <a:rPr lang="en-US" dirty="0" err="1"/>
              <a:t>customData</a:t>
            </a:r>
            <a:r>
              <a:rPr lang="en-US" dirty="0"/>
              <a:t>: { </a:t>
            </a:r>
            <a:r>
              <a:rPr lang="en-US" dirty="0" err="1"/>
              <a:t>employeeId</a:t>
            </a:r>
            <a:r>
              <a:rPr lang="en-US" dirty="0"/>
              <a:t>: 12345 },</a:t>
            </a:r>
          </a:p>
          <a:p>
            <a:r>
              <a:rPr lang="en-US" dirty="0"/>
              <a:t>                 roles: [ { role: "</a:t>
            </a:r>
            <a:r>
              <a:rPr lang="en-US" dirty="0" err="1"/>
              <a:t>clusterAdmin</a:t>
            </a:r>
            <a:r>
              <a:rPr lang="en-US" dirty="0"/>
              <a:t>", </a:t>
            </a:r>
            <a:r>
              <a:rPr lang="en-US" dirty="0" err="1"/>
              <a:t>db</a:t>
            </a:r>
            <a:r>
              <a:rPr lang="en-US" dirty="0"/>
              <a:t>: "admin" },</a:t>
            </a:r>
          </a:p>
          <a:p>
            <a:r>
              <a:rPr lang="en-US" dirty="0"/>
              <a:t>                          { role: "</a:t>
            </a:r>
            <a:r>
              <a:rPr lang="en-US" dirty="0" err="1"/>
              <a:t>readAnyDatabase</a:t>
            </a:r>
            <a:r>
              <a:rPr lang="en-US" dirty="0"/>
              <a:t>", </a:t>
            </a:r>
            <a:r>
              <a:rPr lang="en-US" dirty="0" err="1"/>
              <a:t>db</a:t>
            </a:r>
            <a:r>
              <a:rPr lang="en-US" dirty="0"/>
              <a:t>: "admin" },</a:t>
            </a:r>
          </a:p>
          <a:p>
            <a:r>
              <a:rPr lang="en-US" dirty="0"/>
              <a:t>                          "</a:t>
            </a:r>
            <a:r>
              <a:rPr lang="en-US" dirty="0" err="1"/>
              <a:t>readWrite</a:t>
            </a:r>
            <a:r>
              <a:rPr lang="en-US" dirty="0"/>
              <a:t>"] },</a:t>
            </a:r>
          </a:p>
          <a:p>
            <a:r>
              <a:rPr lang="en-US" dirty="0"/>
              <a:t>               { w: "majority" , </a:t>
            </a:r>
            <a:r>
              <a:rPr lang="en-US" dirty="0" err="1"/>
              <a:t>wtimeout</a:t>
            </a:r>
            <a:r>
              <a:rPr lang="en-US" dirty="0"/>
              <a:t>: 5000 } )</a:t>
            </a:r>
          </a:p>
        </p:txBody>
      </p:sp>
      <p:sp>
        <p:nvSpPr>
          <p:cNvPr id="6" name="Rectangle 5"/>
          <p:cNvSpPr/>
          <p:nvPr/>
        </p:nvSpPr>
        <p:spPr>
          <a:xfrm>
            <a:off x="2159357" y="3746404"/>
            <a:ext cx="6096000" cy="1477328"/>
          </a:xfrm>
          <a:prstGeom prst="rect">
            <a:avLst/>
          </a:prstGeom>
          <a:ln>
            <a:solidFill>
              <a:schemeClr val="accent1"/>
            </a:solidFill>
          </a:ln>
        </p:spPr>
        <p:txBody>
          <a:bodyPr>
            <a:spAutoFit/>
          </a:bodyPr>
          <a:lstStyle/>
          <a:p>
            <a:r>
              <a:rPr lang="en-US" dirty="0"/>
              <a:t>The operation gives accountAdmin01 the following roles:</a:t>
            </a:r>
          </a:p>
          <a:p>
            <a:endParaRPr lang="en-US" dirty="0"/>
          </a:p>
          <a:p>
            <a:r>
              <a:rPr lang="en-US" dirty="0"/>
              <a:t>the </a:t>
            </a:r>
            <a:r>
              <a:rPr lang="en-US" dirty="0" err="1"/>
              <a:t>clusterAdmin</a:t>
            </a:r>
            <a:r>
              <a:rPr lang="en-US" dirty="0"/>
              <a:t> and </a:t>
            </a:r>
            <a:r>
              <a:rPr lang="en-US" dirty="0" err="1"/>
              <a:t>readAnyDatabase</a:t>
            </a:r>
            <a:r>
              <a:rPr lang="en-US" dirty="0"/>
              <a:t> roles on the admin database</a:t>
            </a:r>
          </a:p>
          <a:p>
            <a:r>
              <a:rPr lang="en-US" dirty="0"/>
              <a:t>the </a:t>
            </a:r>
            <a:r>
              <a:rPr lang="en-US" dirty="0" err="1"/>
              <a:t>readWrite</a:t>
            </a:r>
            <a:r>
              <a:rPr lang="en-US" dirty="0"/>
              <a:t> role on the products database</a:t>
            </a:r>
          </a:p>
        </p:txBody>
      </p:sp>
    </p:spTree>
    <p:extLst>
      <p:ext uri="{BB962C8B-B14F-4D97-AF65-F5344CB8AC3E}">
        <p14:creationId xmlns:p14="http://schemas.microsoft.com/office/powerpoint/2010/main" val="39180763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0270" y="1460095"/>
            <a:ext cx="7203583" cy="3139321"/>
          </a:xfrm>
          <a:prstGeom prst="rect">
            <a:avLst/>
          </a:prstGeom>
        </p:spPr>
        <p:txBody>
          <a:bodyPr wrap="square">
            <a:spAutoFit/>
          </a:bodyPr>
          <a:lstStyle/>
          <a:p>
            <a:r>
              <a:rPr lang="en-US" dirty="0"/>
              <a:t>The following operation creates </a:t>
            </a:r>
            <a:r>
              <a:rPr lang="en-US" dirty="0" err="1"/>
              <a:t>accountUser</a:t>
            </a:r>
            <a:r>
              <a:rPr lang="en-US" dirty="0"/>
              <a:t> in the products database and gives the user the </a:t>
            </a:r>
            <a:r>
              <a:rPr lang="en-US" dirty="0" err="1"/>
              <a:t>readWrite</a:t>
            </a:r>
            <a:r>
              <a:rPr lang="en-US" dirty="0"/>
              <a:t> and </a:t>
            </a:r>
            <a:r>
              <a:rPr lang="en-US" dirty="0" err="1"/>
              <a:t>dbAdmin</a:t>
            </a:r>
            <a:r>
              <a:rPr lang="en-US" dirty="0"/>
              <a:t> roles.</a:t>
            </a:r>
          </a:p>
          <a:p>
            <a:endParaRPr lang="en-US" dirty="0"/>
          </a:p>
          <a:p>
            <a:r>
              <a:rPr lang="en-US" dirty="0"/>
              <a:t>use products</a:t>
            </a:r>
          </a:p>
          <a:p>
            <a:r>
              <a:rPr lang="en-US" dirty="0" err="1"/>
              <a:t>db.createUser</a:t>
            </a:r>
            <a:r>
              <a:rPr lang="en-US" dirty="0"/>
              <a:t>(</a:t>
            </a:r>
          </a:p>
          <a:p>
            <a:r>
              <a:rPr lang="en-US" dirty="0"/>
              <a:t>   {</a:t>
            </a:r>
          </a:p>
          <a:p>
            <a:r>
              <a:rPr lang="en-US" dirty="0"/>
              <a:t>     user: "</a:t>
            </a:r>
            <a:r>
              <a:rPr lang="en-US" dirty="0" err="1"/>
              <a:t>accountUser</a:t>
            </a:r>
            <a:r>
              <a:rPr lang="en-US" dirty="0"/>
              <a:t>",</a:t>
            </a:r>
          </a:p>
          <a:p>
            <a:r>
              <a:rPr lang="en-US" dirty="0"/>
              <a:t>     </a:t>
            </a:r>
            <a:r>
              <a:rPr lang="en-US" dirty="0" err="1"/>
              <a:t>pwd</a:t>
            </a:r>
            <a:r>
              <a:rPr lang="en-US" dirty="0"/>
              <a:t>: "password",</a:t>
            </a:r>
          </a:p>
          <a:p>
            <a:r>
              <a:rPr lang="en-US" dirty="0"/>
              <a:t>     roles: [ "</a:t>
            </a:r>
            <a:r>
              <a:rPr lang="en-US" dirty="0" err="1"/>
              <a:t>readWrite</a:t>
            </a:r>
            <a:r>
              <a:rPr lang="en-US" dirty="0"/>
              <a:t>", "</a:t>
            </a:r>
            <a:r>
              <a:rPr lang="en-US" dirty="0" err="1"/>
              <a:t>dbAdmin</a:t>
            </a:r>
            <a:r>
              <a:rPr lang="en-US" dirty="0"/>
              <a:t>" ]</a:t>
            </a:r>
          </a:p>
          <a:p>
            <a:r>
              <a:rPr lang="en-US" dirty="0"/>
              <a:t>   }</a:t>
            </a:r>
          </a:p>
          <a:p>
            <a:r>
              <a:rPr lang="en-US" dirty="0"/>
              <a:t>)</a:t>
            </a:r>
          </a:p>
        </p:txBody>
      </p:sp>
    </p:spTree>
    <p:extLst>
      <p:ext uri="{BB962C8B-B14F-4D97-AF65-F5344CB8AC3E}">
        <p14:creationId xmlns:p14="http://schemas.microsoft.com/office/powerpoint/2010/main" val="16935796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8045" y="1146220"/>
            <a:ext cx="6915955" cy="3416320"/>
          </a:xfrm>
          <a:prstGeom prst="rect">
            <a:avLst/>
          </a:prstGeom>
        </p:spPr>
        <p:txBody>
          <a:bodyPr wrap="square">
            <a:spAutoFit/>
          </a:bodyPr>
          <a:lstStyle/>
          <a:p>
            <a:r>
              <a:rPr lang="en-US" dirty="0"/>
              <a:t>Create User without Roles</a:t>
            </a:r>
          </a:p>
          <a:p>
            <a:r>
              <a:rPr lang="en-US" dirty="0"/>
              <a:t>The following operation creates a user named </a:t>
            </a:r>
            <a:r>
              <a:rPr lang="en-US" dirty="0" err="1"/>
              <a:t>reportsUser</a:t>
            </a:r>
            <a:r>
              <a:rPr lang="en-US" dirty="0"/>
              <a:t> in the admin database but does not yet assign roles:</a:t>
            </a:r>
          </a:p>
          <a:p>
            <a:endParaRPr lang="en-US" dirty="0"/>
          </a:p>
          <a:p>
            <a:r>
              <a:rPr lang="en-US" dirty="0"/>
              <a:t>use admin</a:t>
            </a:r>
          </a:p>
          <a:p>
            <a:r>
              <a:rPr lang="en-US" dirty="0" err="1"/>
              <a:t>db.createUser</a:t>
            </a:r>
            <a:r>
              <a:rPr lang="en-US" dirty="0"/>
              <a:t>(</a:t>
            </a:r>
          </a:p>
          <a:p>
            <a:r>
              <a:rPr lang="en-US" dirty="0"/>
              <a:t>   {</a:t>
            </a:r>
          </a:p>
          <a:p>
            <a:r>
              <a:rPr lang="en-US" dirty="0"/>
              <a:t>     user: "</a:t>
            </a:r>
            <a:r>
              <a:rPr lang="en-US" dirty="0" err="1"/>
              <a:t>reportsUser</a:t>
            </a:r>
            <a:r>
              <a:rPr lang="en-US" dirty="0"/>
              <a:t>",</a:t>
            </a:r>
          </a:p>
          <a:p>
            <a:r>
              <a:rPr lang="en-US" dirty="0"/>
              <a:t>     </a:t>
            </a:r>
            <a:r>
              <a:rPr lang="en-US" dirty="0" err="1"/>
              <a:t>pwd</a:t>
            </a:r>
            <a:r>
              <a:rPr lang="en-US" dirty="0"/>
              <a:t>: "password",</a:t>
            </a:r>
          </a:p>
          <a:p>
            <a:r>
              <a:rPr lang="en-US" dirty="0"/>
              <a:t>     roles: [ ]</a:t>
            </a:r>
          </a:p>
          <a:p>
            <a:r>
              <a:rPr lang="en-US" dirty="0"/>
              <a:t>   }</a:t>
            </a:r>
          </a:p>
          <a:p>
            <a:r>
              <a:rPr lang="en-US" dirty="0"/>
              <a:t>)</a:t>
            </a:r>
          </a:p>
        </p:txBody>
      </p:sp>
    </p:spTree>
    <p:extLst>
      <p:ext uri="{BB962C8B-B14F-4D97-AF65-F5344CB8AC3E}">
        <p14:creationId xmlns:p14="http://schemas.microsoft.com/office/powerpoint/2010/main" val="257478334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0011" y="889844"/>
            <a:ext cx="7443989" cy="5078313"/>
          </a:xfrm>
          <a:prstGeom prst="rect">
            <a:avLst/>
          </a:prstGeom>
        </p:spPr>
        <p:txBody>
          <a:bodyPr wrap="square">
            <a:spAutoFit/>
          </a:bodyPr>
          <a:lstStyle/>
          <a:p>
            <a:r>
              <a:rPr lang="en-US" b="1" dirty="0"/>
              <a:t>Create Administrative User with Roles</a:t>
            </a:r>
          </a:p>
          <a:p>
            <a:r>
              <a:rPr lang="en-US" dirty="0"/>
              <a:t>The following operation creates a user named </a:t>
            </a:r>
            <a:r>
              <a:rPr lang="en-US" dirty="0" err="1"/>
              <a:t>appAdmin</a:t>
            </a:r>
            <a:r>
              <a:rPr lang="en-US" dirty="0"/>
              <a:t> in the admin database and gives the user </a:t>
            </a:r>
            <a:r>
              <a:rPr lang="en-US" dirty="0" err="1"/>
              <a:t>readWrite</a:t>
            </a:r>
            <a:r>
              <a:rPr lang="en-US" dirty="0"/>
              <a:t> access to the </a:t>
            </a:r>
            <a:r>
              <a:rPr lang="en-US" dirty="0" err="1"/>
              <a:t>config</a:t>
            </a:r>
            <a:r>
              <a:rPr lang="en-US" dirty="0"/>
              <a:t> database, which lets the user change certain settings for </a:t>
            </a:r>
            <a:r>
              <a:rPr lang="en-US" dirty="0" err="1"/>
              <a:t>sharded</a:t>
            </a:r>
            <a:r>
              <a:rPr lang="en-US" dirty="0"/>
              <a:t> clusters, such as to the balancer setting.</a:t>
            </a:r>
          </a:p>
          <a:p>
            <a:endParaRPr lang="en-US" dirty="0"/>
          </a:p>
          <a:p>
            <a:r>
              <a:rPr lang="en-US" dirty="0"/>
              <a:t>use admin</a:t>
            </a:r>
          </a:p>
          <a:p>
            <a:r>
              <a:rPr lang="en-US" dirty="0" err="1"/>
              <a:t>db.createUser</a:t>
            </a:r>
            <a:r>
              <a:rPr lang="en-US" dirty="0"/>
              <a:t>(</a:t>
            </a:r>
          </a:p>
          <a:p>
            <a:r>
              <a:rPr lang="en-US" dirty="0"/>
              <a:t>   {</a:t>
            </a:r>
          </a:p>
          <a:p>
            <a:r>
              <a:rPr lang="en-US" dirty="0"/>
              <a:t>     user: "</a:t>
            </a:r>
            <a:r>
              <a:rPr lang="en-US" dirty="0" err="1"/>
              <a:t>appAdmin</a:t>
            </a:r>
            <a:r>
              <a:rPr lang="en-US" dirty="0"/>
              <a:t>",</a:t>
            </a:r>
          </a:p>
          <a:p>
            <a:r>
              <a:rPr lang="en-US" dirty="0"/>
              <a:t>     </a:t>
            </a:r>
            <a:r>
              <a:rPr lang="en-US" dirty="0" err="1"/>
              <a:t>pwd</a:t>
            </a:r>
            <a:r>
              <a:rPr lang="en-US" dirty="0"/>
              <a:t>: "password",</a:t>
            </a:r>
          </a:p>
          <a:p>
            <a:r>
              <a:rPr lang="en-US" dirty="0"/>
              <a:t>     roles:</a:t>
            </a:r>
          </a:p>
          <a:p>
            <a:r>
              <a:rPr lang="en-US" dirty="0"/>
              <a:t>       [</a:t>
            </a:r>
          </a:p>
          <a:p>
            <a:r>
              <a:rPr lang="en-US" dirty="0"/>
              <a:t>         { role: "</a:t>
            </a:r>
            <a:r>
              <a:rPr lang="en-US" dirty="0" err="1"/>
              <a:t>readWrite</a:t>
            </a:r>
            <a:r>
              <a:rPr lang="en-US" dirty="0"/>
              <a:t>", </a:t>
            </a:r>
            <a:r>
              <a:rPr lang="en-US" dirty="0" err="1"/>
              <a:t>db</a:t>
            </a:r>
            <a:r>
              <a:rPr lang="en-US" dirty="0"/>
              <a:t>: "</a:t>
            </a:r>
            <a:r>
              <a:rPr lang="en-US" dirty="0" err="1"/>
              <a:t>config</a:t>
            </a:r>
            <a:r>
              <a:rPr lang="en-US" dirty="0"/>
              <a:t>" },</a:t>
            </a:r>
          </a:p>
          <a:p>
            <a:r>
              <a:rPr lang="en-US" dirty="0"/>
              <a:t>         "</a:t>
            </a:r>
            <a:r>
              <a:rPr lang="en-US" dirty="0" err="1"/>
              <a:t>clusterAdmin</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31499141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9555" y="1028343"/>
            <a:ext cx="7714445" cy="4801314"/>
          </a:xfrm>
          <a:prstGeom prst="rect">
            <a:avLst/>
          </a:prstGeom>
        </p:spPr>
        <p:txBody>
          <a:bodyPr wrap="square">
            <a:spAutoFit/>
          </a:bodyPr>
          <a:lstStyle/>
          <a:p>
            <a:r>
              <a:rPr lang="en-US" dirty="0"/>
              <a:t>Create User with Authentication Restrictions</a:t>
            </a:r>
          </a:p>
          <a:p>
            <a:r>
              <a:rPr lang="en-US" dirty="0"/>
              <a:t>The following operation creates a user named restricted in the admin database. This user may only authenticate if connecting from IP address 192.0.2.0 to IP address 198.51.100.0.</a:t>
            </a:r>
          </a:p>
          <a:p>
            <a:endParaRPr lang="en-US" dirty="0"/>
          </a:p>
          <a:p>
            <a:r>
              <a:rPr lang="en-US" dirty="0"/>
              <a:t>use admin</a:t>
            </a:r>
          </a:p>
          <a:p>
            <a:r>
              <a:rPr lang="en-US" dirty="0" err="1"/>
              <a:t>db.createUser</a:t>
            </a:r>
            <a:r>
              <a:rPr lang="en-US" dirty="0"/>
              <a:t>(</a:t>
            </a:r>
          </a:p>
          <a:p>
            <a:r>
              <a:rPr lang="en-US" dirty="0"/>
              <a:t>   {</a:t>
            </a:r>
          </a:p>
          <a:p>
            <a:r>
              <a:rPr lang="en-US" dirty="0"/>
              <a:t>     user: "restricted",</a:t>
            </a:r>
          </a:p>
          <a:p>
            <a:r>
              <a:rPr lang="en-US" dirty="0"/>
              <a:t>     </a:t>
            </a:r>
            <a:r>
              <a:rPr lang="en-US" dirty="0" err="1"/>
              <a:t>pwd</a:t>
            </a:r>
            <a:r>
              <a:rPr lang="en-US" dirty="0"/>
              <a:t>: "password",</a:t>
            </a:r>
          </a:p>
          <a:p>
            <a:r>
              <a:rPr lang="en-US" dirty="0"/>
              <a:t>     roles: [ ],</a:t>
            </a:r>
          </a:p>
          <a:p>
            <a:r>
              <a:rPr lang="en-US" dirty="0"/>
              <a:t>     </a:t>
            </a:r>
            <a:r>
              <a:rPr lang="en-US" dirty="0" err="1"/>
              <a:t>authenticationRestrictions</a:t>
            </a:r>
            <a:r>
              <a:rPr lang="en-US" dirty="0"/>
              <a:t>: [ {</a:t>
            </a:r>
          </a:p>
          <a:p>
            <a:r>
              <a:rPr lang="en-US" dirty="0"/>
              <a:t>        </a:t>
            </a:r>
            <a:r>
              <a:rPr lang="en-US" dirty="0" err="1"/>
              <a:t>clientSource</a:t>
            </a:r>
            <a:r>
              <a:rPr lang="en-US" dirty="0"/>
              <a:t>: ["192.0.2.0"],</a:t>
            </a:r>
          </a:p>
          <a:p>
            <a:r>
              <a:rPr lang="en-US" dirty="0"/>
              <a:t>        </a:t>
            </a:r>
            <a:r>
              <a:rPr lang="en-US" dirty="0" err="1"/>
              <a:t>serverAddress</a:t>
            </a:r>
            <a:r>
              <a:rPr lang="en-US" dirty="0"/>
              <a:t>: ["198.51.100.0"]</a:t>
            </a:r>
          </a:p>
          <a:p>
            <a:r>
              <a:rPr lang="en-US" dirty="0"/>
              <a:t>     } ]</a:t>
            </a:r>
          </a:p>
          <a:p>
            <a:r>
              <a:rPr lang="en-US" dirty="0"/>
              <a:t>   }</a:t>
            </a:r>
          </a:p>
          <a:p>
            <a:r>
              <a:rPr lang="en-US" dirty="0"/>
              <a:t>)</a:t>
            </a:r>
          </a:p>
        </p:txBody>
      </p:sp>
    </p:spTree>
    <p:extLst>
      <p:ext uri="{BB962C8B-B14F-4D97-AF65-F5344CB8AC3E}">
        <p14:creationId xmlns:p14="http://schemas.microsoft.com/office/powerpoint/2010/main" val="14923977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158" y="751344"/>
            <a:ext cx="9762186" cy="4801314"/>
          </a:xfrm>
          <a:prstGeom prst="rect">
            <a:avLst/>
          </a:prstGeom>
        </p:spPr>
        <p:txBody>
          <a:bodyPr wrap="square">
            <a:spAutoFit/>
          </a:bodyPr>
          <a:lstStyle/>
          <a:p>
            <a:r>
              <a:rPr lang="en-US" dirty="0" err="1"/>
              <a:t>db.auth</a:t>
            </a:r>
            <a:r>
              <a:rPr lang="en-US" dirty="0"/>
              <a:t>()</a:t>
            </a:r>
          </a:p>
          <a:p>
            <a:r>
              <a:rPr lang="en-US" dirty="0"/>
              <a:t>Allows a user to authenticate to the database from within the shell.</a:t>
            </a:r>
          </a:p>
          <a:p>
            <a:endParaRPr lang="en-US" dirty="0"/>
          </a:p>
          <a:p>
            <a:r>
              <a:rPr lang="en-US" dirty="0"/>
              <a:t>The </a:t>
            </a:r>
            <a:r>
              <a:rPr lang="en-US" dirty="0" err="1"/>
              <a:t>db.auth</a:t>
            </a:r>
            <a:r>
              <a:rPr lang="en-US" dirty="0"/>
              <a:t>() method can accept either:</a:t>
            </a:r>
          </a:p>
          <a:p>
            <a:endParaRPr lang="en-US" dirty="0"/>
          </a:p>
          <a:p>
            <a:pPr marL="285750" indent="-285750">
              <a:buFont typeface="Arial" panose="020B0604020202020204" pitchFamily="34" charset="0"/>
              <a:buChar char="•"/>
            </a:pPr>
            <a:r>
              <a:rPr lang="en-US" dirty="0"/>
              <a:t>the username and password.</a:t>
            </a:r>
          </a:p>
          <a:p>
            <a:endParaRPr lang="en-US" dirty="0"/>
          </a:p>
          <a:p>
            <a:pPr marL="285750" indent="-285750">
              <a:buFont typeface="Arial" panose="020B0604020202020204" pitchFamily="34" charset="0"/>
              <a:buChar char="•"/>
            </a:pPr>
            <a:r>
              <a:rPr lang="en-US" dirty="0" err="1"/>
              <a:t>db.auth</a:t>
            </a:r>
            <a:r>
              <a:rPr lang="en-US" dirty="0"/>
              <a:t>( &lt;username&gt;, &lt;password&gt; )</a:t>
            </a:r>
          </a:p>
          <a:p>
            <a:r>
              <a:rPr lang="en-US" dirty="0"/>
              <a:t>a user document that contains the username and password, and optionally, the authentication mechanism and a digest password flag.</a:t>
            </a:r>
          </a:p>
          <a:p>
            <a:endParaRPr lang="en-US" dirty="0"/>
          </a:p>
          <a:p>
            <a:pPr marL="285750" indent="-285750">
              <a:buFont typeface="Arial" panose="020B0604020202020204" pitchFamily="34" charset="0"/>
              <a:buChar char="•"/>
            </a:pPr>
            <a:r>
              <a:rPr lang="en-US" dirty="0" err="1"/>
              <a:t>db.auth</a:t>
            </a:r>
            <a:r>
              <a:rPr lang="en-US" dirty="0"/>
              <a:t>( {</a:t>
            </a:r>
          </a:p>
          <a:p>
            <a:r>
              <a:rPr lang="en-US" dirty="0"/>
              <a:t>   user: &lt;username&gt;,</a:t>
            </a:r>
          </a:p>
          <a:p>
            <a:r>
              <a:rPr lang="en-US" dirty="0"/>
              <a:t>   </a:t>
            </a:r>
            <a:r>
              <a:rPr lang="en-US" dirty="0" err="1"/>
              <a:t>pwd</a:t>
            </a:r>
            <a:r>
              <a:rPr lang="en-US" dirty="0"/>
              <a:t>: &lt;password&gt;,</a:t>
            </a:r>
          </a:p>
          <a:p>
            <a:r>
              <a:rPr lang="en-US" dirty="0"/>
              <a:t>   mechanism: &lt;authentication mechanism&gt;,</a:t>
            </a:r>
          </a:p>
          <a:p>
            <a:r>
              <a:rPr lang="en-US" dirty="0"/>
              <a:t>   </a:t>
            </a:r>
            <a:r>
              <a:rPr lang="en-US" dirty="0" err="1"/>
              <a:t>digestPassword</a:t>
            </a:r>
            <a:r>
              <a:rPr lang="en-US" dirty="0"/>
              <a:t>: &lt;</a:t>
            </a:r>
            <a:r>
              <a:rPr lang="en-US" dirty="0" err="1"/>
              <a:t>boolean</a:t>
            </a:r>
            <a:r>
              <a:rPr lang="en-US" dirty="0"/>
              <a:t>&gt;</a:t>
            </a:r>
          </a:p>
          <a:p>
            <a:r>
              <a:rPr lang="en-US" dirty="0"/>
              <a:t>} )</a:t>
            </a:r>
          </a:p>
        </p:txBody>
      </p:sp>
    </p:spTree>
    <p:extLst>
      <p:ext uri="{BB962C8B-B14F-4D97-AF65-F5344CB8AC3E}">
        <p14:creationId xmlns:p14="http://schemas.microsoft.com/office/powerpoint/2010/main" val="6639286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602463342"/>
              </p:ext>
            </p:extLst>
          </p:nvPr>
        </p:nvGraphicFramePr>
        <p:xfrm>
          <a:off x="913775" y="2521509"/>
          <a:ext cx="10363200" cy="3779520"/>
        </p:xfrm>
        <a:graphic>
          <a:graphicData uri="http://schemas.openxmlformats.org/drawingml/2006/table">
            <a:tbl>
              <a:tblPr firstRow="1" bandRow="1">
                <a:tableStyleId>{5C22544A-7EE6-4342-B048-85BDC9FD1C3A}</a:tableStyleId>
              </a:tblPr>
              <a:tblGrid>
                <a:gridCol w="1738648">
                  <a:extLst>
                    <a:ext uri="{9D8B030D-6E8A-4147-A177-3AD203B41FA5}">
                      <a16:colId xmlns:a16="http://schemas.microsoft.com/office/drawing/2014/main" val="20000"/>
                    </a:ext>
                  </a:extLst>
                </a:gridCol>
                <a:gridCol w="1120462">
                  <a:extLst>
                    <a:ext uri="{9D8B030D-6E8A-4147-A177-3AD203B41FA5}">
                      <a16:colId xmlns:a16="http://schemas.microsoft.com/office/drawing/2014/main" val="20001"/>
                    </a:ext>
                  </a:extLst>
                </a:gridCol>
                <a:gridCol w="7504090">
                  <a:extLst>
                    <a:ext uri="{9D8B030D-6E8A-4147-A177-3AD203B41FA5}">
                      <a16:colId xmlns:a16="http://schemas.microsoft.com/office/drawing/2014/main" val="20002"/>
                    </a:ext>
                  </a:extLst>
                </a:gridCol>
              </a:tblGrid>
              <a:tr h="370840">
                <a:tc>
                  <a:txBody>
                    <a:bodyPr/>
                    <a:lstStyle/>
                    <a:p>
                      <a:pPr algn="l"/>
                      <a:r>
                        <a:rPr lang="en-US" dirty="0">
                          <a:effectLst/>
                        </a:rPr>
                        <a:t>Parameter</a:t>
                      </a:r>
                    </a:p>
                  </a:txBody>
                  <a:tcPr marL="47625" marR="47625" marB="114300" anchor="ctr"/>
                </a:tc>
                <a:tc>
                  <a:txBody>
                    <a:bodyPr/>
                    <a:lstStyle/>
                    <a:p>
                      <a:pPr algn="l"/>
                      <a:r>
                        <a:rPr lang="en-US" dirty="0">
                          <a:effectLst/>
                        </a:rPr>
                        <a:t>Type</a:t>
                      </a:r>
                    </a:p>
                  </a:txBody>
                  <a:tcPr marL="47625" marR="47625" marB="114300" anchor="ctr"/>
                </a:tc>
                <a:tc>
                  <a:txBody>
                    <a:bodyPr/>
                    <a:lstStyle/>
                    <a:p>
                      <a:pPr algn="l"/>
                      <a:r>
                        <a:rPr lang="en-US">
                          <a:effectLst/>
                        </a:rPr>
                        <a:t>Description</a:t>
                      </a:r>
                    </a:p>
                  </a:txBody>
                  <a:tcPr marL="47625" marR="47625" marB="114300" anchor="ctr"/>
                </a:tc>
                <a:extLst>
                  <a:ext uri="{0D108BD9-81ED-4DB2-BD59-A6C34878D82A}">
                    <a16:rowId xmlns:a16="http://schemas.microsoft.com/office/drawing/2014/main" val="10000"/>
                  </a:ext>
                </a:extLst>
              </a:tr>
              <a:tr h="370840">
                <a:tc>
                  <a:txBody>
                    <a:bodyPr/>
                    <a:lstStyle/>
                    <a:p>
                      <a:pPr algn="l"/>
                      <a:r>
                        <a:rPr lang="en-US">
                          <a:effectLst/>
                          <a:latin typeface="Source Code Pro"/>
                        </a:rPr>
                        <a:t>username</a:t>
                      </a:r>
                      <a:endParaRPr lang="en-US">
                        <a:effectLst/>
                      </a:endParaRPr>
                    </a:p>
                  </a:txBody>
                  <a:tcPr marL="47625" marR="47625" marT="104775" marB="114300" anchor="ctr"/>
                </a:tc>
                <a:tc>
                  <a:txBody>
                    <a:bodyPr/>
                    <a:lstStyle/>
                    <a:p>
                      <a:pPr algn="l"/>
                      <a:r>
                        <a:rPr lang="en-US">
                          <a:effectLst/>
                        </a:rPr>
                        <a:t>string</a:t>
                      </a:r>
                    </a:p>
                  </a:txBody>
                  <a:tcPr marL="47625" marR="47625" marT="104775" marB="114300" anchor="ctr"/>
                </a:tc>
                <a:tc>
                  <a:txBody>
                    <a:bodyPr/>
                    <a:lstStyle/>
                    <a:p>
                      <a:pPr algn="l"/>
                      <a:r>
                        <a:rPr lang="en-US">
                          <a:effectLst/>
                        </a:rPr>
                        <a:t>Specifies an existing username with access privileges for this database.</a:t>
                      </a:r>
                    </a:p>
                  </a:txBody>
                  <a:tcPr marL="47625" marR="47625" marT="104775" marB="114300" anchor="ctr"/>
                </a:tc>
                <a:extLst>
                  <a:ext uri="{0D108BD9-81ED-4DB2-BD59-A6C34878D82A}">
                    <a16:rowId xmlns:a16="http://schemas.microsoft.com/office/drawing/2014/main" val="10001"/>
                  </a:ext>
                </a:extLst>
              </a:tr>
              <a:tr h="370840">
                <a:tc>
                  <a:txBody>
                    <a:bodyPr/>
                    <a:lstStyle/>
                    <a:p>
                      <a:pPr algn="l"/>
                      <a:r>
                        <a:rPr lang="en-US">
                          <a:effectLst/>
                          <a:latin typeface="Source Code Pro"/>
                        </a:rPr>
                        <a:t>password</a:t>
                      </a:r>
                      <a:endParaRPr lang="en-US">
                        <a:effectLst/>
                      </a:endParaRPr>
                    </a:p>
                  </a:txBody>
                  <a:tcPr marL="47625" marR="47625" marT="104775" marB="114300" anchor="ctr"/>
                </a:tc>
                <a:tc>
                  <a:txBody>
                    <a:bodyPr/>
                    <a:lstStyle/>
                    <a:p>
                      <a:pPr algn="l"/>
                      <a:r>
                        <a:rPr lang="en-US">
                          <a:effectLst/>
                        </a:rPr>
                        <a:t>string</a:t>
                      </a:r>
                    </a:p>
                  </a:txBody>
                  <a:tcPr marL="47625" marR="47625" marT="104775" marB="114300" anchor="ctr"/>
                </a:tc>
                <a:tc>
                  <a:txBody>
                    <a:bodyPr/>
                    <a:lstStyle/>
                    <a:p>
                      <a:pPr algn="l"/>
                      <a:r>
                        <a:rPr lang="en-US">
                          <a:effectLst/>
                        </a:rPr>
                        <a:t>Specifies the corresponding password.</a:t>
                      </a:r>
                    </a:p>
                  </a:txBody>
                  <a:tcPr marL="47625" marR="47625" marT="104775" marB="114300" anchor="ctr"/>
                </a:tc>
                <a:extLst>
                  <a:ext uri="{0D108BD9-81ED-4DB2-BD59-A6C34878D82A}">
                    <a16:rowId xmlns:a16="http://schemas.microsoft.com/office/drawing/2014/main" val="10002"/>
                  </a:ext>
                </a:extLst>
              </a:tr>
              <a:tr h="370840">
                <a:tc>
                  <a:txBody>
                    <a:bodyPr/>
                    <a:lstStyle/>
                    <a:p>
                      <a:pPr algn="l"/>
                      <a:r>
                        <a:rPr lang="en-US">
                          <a:effectLst/>
                          <a:latin typeface="Source Code Pro"/>
                        </a:rPr>
                        <a:t>mechanism</a:t>
                      </a:r>
                      <a:endParaRPr lang="en-US">
                        <a:effectLst/>
                      </a:endParaRPr>
                    </a:p>
                  </a:txBody>
                  <a:tcPr marL="47625" marR="47625" marT="104775" marB="114300" anchor="ctr"/>
                </a:tc>
                <a:tc>
                  <a:txBody>
                    <a:bodyPr/>
                    <a:lstStyle/>
                    <a:p>
                      <a:pPr algn="l"/>
                      <a:r>
                        <a:rPr lang="en-US">
                          <a:effectLst/>
                        </a:rPr>
                        <a:t>string</a:t>
                      </a:r>
                    </a:p>
                  </a:txBody>
                  <a:tcPr marL="47625" marR="47625" marT="104775" marB="114300" anchor="ctr"/>
                </a:tc>
                <a:tc>
                  <a:txBody>
                    <a:bodyPr/>
                    <a:lstStyle/>
                    <a:p>
                      <a:pPr algn="l"/>
                      <a:r>
                        <a:rPr lang="en-US" dirty="0">
                          <a:effectLst/>
                        </a:rPr>
                        <a:t>Optional. Specifies the </a:t>
                      </a:r>
                      <a:r>
                        <a:rPr lang="en-US" u="none" strike="noStrike" dirty="0">
                          <a:solidFill>
                            <a:srgbClr val="006CBC"/>
                          </a:solidFill>
                          <a:effectLst/>
                        </a:rPr>
                        <a:t>authentication mechanism</a:t>
                      </a:r>
                      <a:r>
                        <a:rPr lang="en-US" dirty="0">
                          <a:effectLst/>
                        </a:rPr>
                        <a:t> used. Defaults to either:</a:t>
                      </a:r>
                    </a:p>
                    <a:p>
                      <a:pPr algn="l">
                        <a:buFont typeface="Arial" panose="020B0604020202020204" pitchFamily="34" charset="0"/>
                        <a:buChar char="•"/>
                      </a:pPr>
                      <a:r>
                        <a:rPr lang="en-US" dirty="0">
                          <a:effectLst/>
                          <a:latin typeface="Source Code Pro"/>
                        </a:rPr>
                        <a:t>SCRAM-SHA-1</a:t>
                      </a:r>
                      <a:r>
                        <a:rPr lang="en-US" dirty="0">
                          <a:effectLst/>
                        </a:rPr>
                        <a:t> on new 3.0+ installations </a:t>
                      </a:r>
                    </a:p>
                    <a:p>
                      <a:pPr algn="l">
                        <a:buFont typeface="Arial" panose="020B0604020202020204" pitchFamily="34" charset="0"/>
                        <a:buChar char="•"/>
                      </a:pPr>
                      <a:r>
                        <a:rPr lang="en-US" dirty="0">
                          <a:effectLst/>
                          <a:latin typeface="Source Code Pro"/>
                        </a:rPr>
                        <a:t>MONGODB-CR</a:t>
                      </a:r>
                      <a:r>
                        <a:rPr lang="en-US" dirty="0">
                          <a:effectLst/>
                        </a:rPr>
                        <a:t> otherwise.</a:t>
                      </a:r>
                    </a:p>
                  </a:txBody>
                  <a:tcPr marL="47625" marR="47625" marT="104775" marB="114300" anchor="ctr"/>
                </a:tc>
                <a:extLst>
                  <a:ext uri="{0D108BD9-81ED-4DB2-BD59-A6C34878D82A}">
                    <a16:rowId xmlns:a16="http://schemas.microsoft.com/office/drawing/2014/main" val="10003"/>
                  </a:ext>
                </a:extLst>
              </a:tr>
              <a:tr h="370840">
                <a:tc>
                  <a:txBody>
                    <a:bodyPr/>
                    <a:lstStyle/>
                    <a:p>
                      <a:pPr algn="l"/>
                      <a:r>
                        <a:rPr lang="en-US">
                          <a:effectLst/>
                          <a:latin typeface="Source Code Pro"/>
                        </a:rPr>
                        <a:t>digestPassword</a:t>
                      </a:r>
                      <a:endParaRPr lang="en-US">
                        <a:effectLst/>
                      </a:endParaRPr>
                    </a:p>
                  </a:txBody>
                  <a:tcPr marL="47625" marR="47625" marT="104775" marB="114300" anchor="ctr"/>
                </a:tc>
                <a:tc>
                  <a:txBody>
                    <a:bodyPr/>
                    <a:lstStyle/>
                    <a:p>
                      <a:pPr algn="l"/>
                      <a:r>
                        <a:rPr lang="en-US">
                          <a:effectLst/>
                        </a:rPr>
                        <a:t>boolean</a:t>
                      </a:r>
                    </a:p>
                  </a:txBody>
                  <a:tcPr marL="47625" marR="47625" marT="104775" marB="114300" anchor="ctr"/>
                </a:tc>
                <a:tc>
                  <a:txBody>
                    <a:bodyPr/>
                    <a:lstStyle/>
                    <a:p>
                      <a:pPr algn="l"/>
                      <a:r>
                        <a:rPr lang="en-US" dirty="0">
                          <a:effectLst/>
                        </a:rPr>
                        <a:t>Optional. Determines whether the server receives digested or undigested password. Set to false to specify undigested password. For use </a:t>
                      </a:r>
                      <a:r>
                        <a:rPr lang="en-US" dirty="0" err="1">
                          <a:effectLst/>
                        </a:rPr>
                        <a:t>with</a:t>
                      </a:r>
                      <a:r>
                        <a:rPr lang="en-US" u="none" strike="noStrike" dirty="0" err="1">
                          <a:solidFill>
                            <a:srgbClr val="006CBC"/>
                          </a:solidFill>
                          <a:effectLst/>
                          <a:hlinkClick r:id="rId2"/>
                        </a:rPr>
                        <a:t>SASL</a:t>
                      </a:r>
                      <a:r>
                        <a:rPr lang="en-US" u="none" strike="noStrike" dirty="0">
                          <a:solidFill>
                            <a:srgbClr val="006CBC"/>
                          </a:solidFill>
                          <a:effectLst/>
                          <a:hlinkClick r:id="rId2"/>
                        </a:rPr>
                        <a:t>/LDAP authentication</a:t>
                      </a:r>
                      <a:r>
                        <a:rPr lang="en-US" dirty="0">
                          <a:effectLst/>
                        </a:rPr>
                        <a:t> since the server must forward an undigested password to </a:t>
                      </a:r>
                      <a:r>
                        <a:rPr lang="en-US" dirty="0" err="1">
                          <a:effectLst/>
                          <a:latin typeface="Source Code Pro"/>
                        </a:rPr>
                        <a:t>saslauthd</a:t>
                      </a:r>
                      <a:endParaRPr lang="en-US" dirty="0">
                        <a:effectLst/>
                      </a:endParaRPr>
                    </a:p>
                  </a:txBody>
                  <a:tcPr marL="47625" marR="47625" marT="104775" marB="1143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005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Run MongoDB with a Dedicated User</a:t>
            </a:r>
          </a:p>
        </p:txBody>
      </p:sp>
      <p:sp>
        <p:nvSpPr>
          <p:cNvPr id="3" name="Content Placeholder 2"/>
          <p:cNvSpPr>
            <a:spLocks noGrp="1"/>
          </p:cNvSpPr>
          <p:nvPr>
            <p:ph sz="quarter" idx="13"/>
          </p:nvPr>
        </p:nvSpPr>
        <p:spPr/>
        <p:txBody>
          <a:bodyPr>
            <a:normAutofit/>
          </a:bodyPr>
          <a:lstStyle/>
          <a:p>
            <a:r>
              <a:rPr lang="en-US" cap="none" dirty="0"/>
              <a:t>Run MongoDB processes with a dedicated operating system user account. </a:t>
            </a:r>
          </a:p>
          <a:p>
            <a:r>
              <a:rPr lang="en-US" cap="none" dirty="0"/>
              <a:t>Ensure that the account has permissions to access data but no unnecessary permissions.</a:t>
            </a:r>
          </a:p>
        </p:txBody>
      </p:sp>
    </p:spTree>
    <p:extLst>
      <p:ext uri="{BB962C8B-B14F-4D97-AF65-F5344CB8AC3E}">
        <p14:creationId xmlns:p14="http://schemas.microsoft.com/office/powerpoint/2010/main" val="394514580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sz="quarter" idx="13"/>
          </p:nvPr>
        </p:nvSpPr>
        <p:spPr>
          <a:xfrm>
            <a:off x="914400" y="2326310"/>
            <a:ext cx="10363826" cy="3424107"/>
          </a:xfrm>
        </p:spPr>
        <p:txBody>
          <a:bodyPr>
            <a:normAutofit/>
          </a:bodyPr>
          <a:lstStyle/>
          <a:p>
            <a:r>
              <a:rPr lang="en-US" dirty="0"/>
              <a:t>Creating the users</a:t>
            </a:r>
          </a:p>
          <a:p>
            <a:r>
              <a:rPr lang="en-US" dirty="0"/>
              <a:t>Open your `mongo` shell and switch to the `admin` database</a:t>
            </a:r>
          </a:p>
          <a:p>
            <a:pPr marL="0" indent="0">
              <a:buNone/>
            </a:pPr>
            <a:r>
              <a:rPr lang="en-US" dirty="0"/>
              <a:t>use admin</a:t>
            </a:r>
          </a:p>
          <a:p>
            <a:r>
              <a:rPr lang="en-US" dirty="0"/>
              <a:t>Create the “admin” user </a:t>
            </a:r>
          </a:p>
          <a:p>
            <a:endParaRPr lang="en-US" dirty="0"/>
          </a:p>
        </p:txBody>
      </p:sp>
      <p:sp>
        <p:nvSpPr>
          <p:cNvPr id="6" name="Rectangle 3"/>
          <p:cNvSpPr>
            <a:spLocks noChangeArrowheads="1"/>
          </p:cNvSpPr>
          <p:nvPr/>
        </p:nvSpPr>
        <p:spPr bwMode="auto">
          <a:xfrm>
            <a:off x="1061106" y="4291270"/>
            <a:ext cx="10508668" cy="1003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405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FF0000"/>
                </a:solidFill>
                <a:effectLst/>
                <a:latin typeface="Menlo"/>
              </a:rPr>
              <a:t>db.createUser</a:t>
            </a:r>
            <a:r>
              <a:rPr kumimoji="0" lang="en-US" sz="2000" b="1" i="0" u="none" strike="noStrike" cap="none" normalizeH="0" baseline="0" dirty="0">
                <a:ln>
                  <a:noFill/>
                </a:ln>
                <a:solidFill>
                  <a:srgbClr val="FF0000"/>
                </a:solidFill>
                <a:effectLst/>
                <a:latin typeface="Menlo"/>
              </a:rPr>
              <a:t>({ user: "admin", </a:t>
            </a:r>
            <a:r>
              <a:rPr kumimoji="0" lang="en-US" sz="2000" b="1" i="0" u="none" strike="noStrike" cap="none" normalizeH="0" baseline="0" dirty="0" err="1">
                <a:ln>
                  <a:noFill/>
                </a:ln>
                <a:solidFill>
                  <a:srgbClr val="FF0000"/>
                </a:solidFill>
                <a:effectLst/>
                <a:latin typeface="Menlo"/>
              </a:rPr>
              <a:t>pwd</a:t>
            </a:r>
            <a:r>
              <a:rPr kumimoji="0" lang="en-US" sz="2000" b="1" i="0" u="none" strike="noStrike" cap="none" normalizeH="0" baseline="0" dirty="0">
                <a:ln>
                  <a:noFill/>
                </a:ln>
                <a:solidFill>
                  <a:srgbClr val="FF0000"/>
                </a:solidFill>
                <a:effectLst/>
                <a:latin typeface="Menlo"/>
              </a:rPr>
              <a:t>: "</a:t>
            </a:r>
            <a:r>
              <a:rPr kumimoji="0" lang="en-US" sz="2000" b="1" i="0" u="none" strike="noStrike" cap="none" normalizeH="0" baseline="0" dirty="0" err="1">
                <a:ln>
                  <a:noFill/>
                </a:ln>
                <a:solidFill>
                  <a:srgbClr val="FF0000"/>
                </a:solidFill>
                <a:effectLst/>
                <a:latin typeface="Menlo"/>
              </a:rPr>
              <a:t>adminpassword</a:t>
            </a:r>
            <a:r>
              <a:rPr kumimoji="0" lang="en-US" sz="2000" b="1" i="0" u="none" strike="noStrike" cap="none" normalizeH="0" baseline="0" dirty="0">
                <a:ln>
                  <a:noFill/>
                </a:ln>
                <a:solidFill>
                  <a:srgbClr val="FF0000"/>
                </a:solidFill>
                <a:effectLst/>
                <a:latin typeface="Menlo"/>
              </a:rPr>
              <a:t>", roles: [{ role: "</a:t>
            </a:r>
            <a:r>
              <a:rPr kumimoji="0" lang="en-US" sz="2000" b="1" i="0" u="none" strike="noStrike" cap="none" normalizeH="0" baseline="0" dirty="0" err="1">
                <a:ln>
                  <a:noFill/>
                </a:ln>
                <a:solidFill>
                  <a:srgbClr val="FF0000"/>
                </a:solidFill>
                <a:effectLst/>
                <a:latin typeface="Menlo"/>
              </a:rPr>
              <a:t>userAdminAnyDatabase</a:t>
            </a:r>
            <a:r>
              <a:rPr kumimoji="0" lang="en-US" sz="2000" b="1" i="0" u="none" strike="noStrike" cap="none" normalizeH="0" baseline="0" dirty="0">
                <a:ln>
                  <a:noFill/>
                </a:ln>
                <a:solidFill>
                  <a:srgbClr val="FF0000"/>
                </a:solidFill>
                <a:effectLst/>
                <a:latin typeface="Menlo"/>
              </a:rPr>
              <a:t>", </a:t>
            </a:r>
            <a:r>
              <a:rPr kumimoji="0" lang="en-US" sz="2000" b="1" i="0" u="none" strike="noStrike" cap="none" normalizeH="0" baseline="0" dirty="0" err="1">
                <a:ln>
                  <a:noFill/>
                </a:ln>
                <a:solidFill>
                  <a:srgbClr val="FF0000"/>
                </a:solidFill>
                <a:effectLst/>
                <a:latin typeface="Menlo"/>
              </a:rPr>
              <a:t>db</a:t>
            </a:r>
            <a:r>
              <a:rPr kumimoji="0" lang="en-US" sz="2000" b="1" i="0" u="none" strike="noStrike" cap="none" normalizeH="0" baseline="0" dirty="0">
                <a:ln>
                  <a:noFill/>
                </a:ln>
                <a:solidFill>
                  <a:srgbClr val="FF0000"/>
                </a:solidFill>
                <a:effectLst/>
                <a:latin typeface="Menlo"/>
              </a:rPr>
              <a:t>: "admin" }] })</a:t>
            </a:r>
            <a:r>
              <a:rPr kumimoji="0" lang="en-US" b="1" i="0" u="none" strike="noStrike" cap="none" normalizeH="0" baseline="0" dirty="0">
                <a:ln>
                  <a:noFill/>
                </a:ln>
                <a:solidFill>
                  <a:srgbClr val="FF0000"/>
                </a:solidFill>
                <a:effectLst/>
              </a:rPr>
              <a:t> </a:t>
            </a:r>
            <a:endParaRPr kumimoji="0" lang="en-US" sz="3200" b="1"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8832030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sz="quarter" idx="13"/>
          </p:nvPr>
        </p:nvSpPr>
        <p:spPr/>
        <p:txBody>
          <a:bodyPr/>
          <a:lstStyle/>
          <a:p>
            <a:r>
              <a:rPr lang="en-US" dirty="0"/>
              <a:t>can check that the user has been correctly create with this command:</a:t>
            </a:r>
          </a:p>
          <a:p>
            <a:r>
              <a:rPr lang="en-US" cap="none" dirty="0" err="1"/>
              <a:t>db.auth</a:t>
            </a:r>
            <a:r>
              <a:rPr lang="en-US" cap="none" dirty="0"/>
              <a:t>("admin", "</a:t>
            </a:r>
            <a:r>
              <a:rPr lang="en-US" cap="none" dirty="0" err="1"/>
              <a:t>adminpassword</a:t>
            </a:r>
            <a:r>
              <a:rPr lang="en-US" cap="none" dirty="0"/>
              <a:t>")</a:t>
            </a:r>
          </a:p>
          <a:p>
            <a:r>
              <a:rPr lang="en-US" dirty="0"/>
              <a:t>The command will log you in as admin. Now exit the shell.</a:t>
            </a:r>
          </a:p>
          <a:p>
            <a:r>
              <a:rPr lang="en-US" dirty="0"/>
              <a:t>need to start </a:t>
            </a:r>
            <a:r>
              <a:rPr lang="en-US" dirty="0" err="1"/>
              <a:t>mongod</a:t>
            </a:r>
            <a:r>
              <a:rPr lang="en-US" dirty="0"/>
              <a:t> with the --</a:t>
            </a:r>
            <a:r>
              <a:rPr lang="en-US" dirty="0" err="1"/>
              <a:t>auth</a:t>
            </a:r>
            <a:r>
              <a:rPr lang="en-US" dirty="0"/>
              <a:t> option after setting up the user.</a:t>
            </a:r>
          </a:p>
        </p:txBody>
      </p:sp>
    </p:spTree>
    <p:extLst>
      <p:ext uri="{BB962C8B-B14F-4D97-AF65-F5344CB8AC3E}">
        <p14:creationId xmlns:p14="http://schemas.microsoft.com/office/powerpoint/2010/main" val="33999712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889844"/>
            <a:ext cx="6096000" cy="5078313"/>
          </a:xfrm>
          <a:prstGeom prst="rect">
            <a:avLst/>
          </a:prstGeom>
        </p:spPr>
        <p:txBody>
          <a:bodyPr>
            <a:spAutoFit/>
          </a:bodyPr>
          <a:lstStyle/>
          <a:p>
            <a:r>
              <a:rPr lang="en-US" dirty="0"/>
              <a:t>$ </a:t>
            </a:r>
            <a:r>
              <a:rPr lang="en-US" dirty="0" err="1"/>
              <a:t>mongod</a:t>
            </a:r>
            <a:r>
              <a:rPr lang="en-US" dirty="0"/>
              <a:t> --</a:t>
            </a:r>
            <a:r>
              <a:rPr lang="en-US" dirty="0" err="1"/>
              <a:t>auth</a:t>
            </a:r>
            <a:endParaRPr lang="en-US" dirty="0"/>
          </a:p>
          <a:p>
            <a:r>
              <a:rPr lang="en-US" dirty="0"/>
              <a:t>Terminal 2:</a:t>
            </a:r>
          </a:p>
          <a:p>
            <a:r>
              <a:rPr lang="en-US" dirty="0"/>
              <a:t>Use admin</a:t>
            </a:r>
          </a:p>
          <a:p>
            <a:r>
              <a:rPr lang="en-US" dirty="0" err="1"/>
              <a:t>db.createUser</a:t>
            </a:r>
            <a:r>
              <a:rPr lang="en-US" dirty="0"/>
              <a:t>({user:"</a:t>
            </a:r>
            <a:r>
              <a:rPr lang="en-US" dirty="0" err="1"/>
              <a:t>admin_name</a:t>
            </a:r>
            <a:r>
              <a:rPr lang="en-US" dirty="0"/>
              <a:t>", pwd:"1234",roles:["</a:t>
            </a:r>
            <a:r>
              <a:rPr lang="en-US" dirty="0" err="1"/>
              <a:t>readWrite</a:t>
            </a:r>
            <a:r>
              <a:rPr lang="en-US" dirty="0"/>
              <a:t>","</a:t>
            </a:r>
            <a:r>
              <a:rPr lang="en-US" dirty="0" err="1"/>
              <a:t>dbAdmin</a:t>
            </a:r>
            <a:r>
              <a:rPr lang="en-US" dirty="0"/>
              <a:t>"]})</a:t>
            </a:r>
          </a:p>
          <a:p>
            <a:r>
              <a:rPr lang="en-US" dirty="0"/>
              <a:t>if you want to add without roles (optional):</a:t>
            </a:r>
          </a:p>
          <a:p>
            <a:endParaRPr lang="en-US" dirty="0"/>
          </a:p>
          <a:p>
            <a:r>
              <a:rPr lang="en-US" dirty="0" err="1"/>
              <a:t>db.createUser</a:t>
            </a:r>
            <a:r>
              <a:rPr lang="en-US" dirty="0"/>
              <a:t>({user:"</a:t>
            </a:r>
            <a:r>
              <a:rPr lang="en-US" dirty="0" err="1"/>
              <a:t>admin_name</a:t>
            </a:r>
            <a:r>
              <a:rPr lang="en-US" dirty="0"/>
              <a:t>", pwd:"1234", roles:[]})</a:t>
            </a:r>
          </a:p>
          <a:p>
            <a:r>
              <a:rPr lang="en-US" dirty="0"/>
              <a:t>to check if authenticated or not:</a:t>
            </a:r>
          </a:p>
          <a:p>
            <a:endParaRPr lang="en-US" dirty="0"/>
          </a:p>
          <a:p>
            <a:r>
              <a:rPr lang="en-US" dirty="0" err="1"/>
              <a:t>db.auth</a:t>
            </a:r>
            <a:r>
              <a:rPr lang="en-US" dirty="0"/>
              <a:t>("</a:t>
            </a:r>
            <a:r>
              <a:rPr lang="en-US" dirty="0" err="1"/>
              <a:t>admin_name</a:t>
            </a:r>
            <a:r>
              <a:rPr lang="en-US" dirty="0"/>
              <a:t>", "1234")</a:t>
            </a:r>
          </a:p>
          <a:p>
            <a:r>
              <a:rPr lang="en-US" dirty="0"/>
              <a:t>it should give you:</a:t>
            </a:r>
          </a:p>
          <a:p>
            <a:endParaRPr lang="en-US" dirty="0"/>
          </a:p>
          <a:p>
            <a:r>
              <a:rPr lang="en-US" dirty="0"/>
              <a:t>1</a:t>
            </a:r>
          </a:p>
          <a:p>
            <a:r>
              <a:rPr lang="en-US" dirty="0"/>
              <a:t>else :</a:t>
            </a:r>
          </a:p>
          <a:p>
            <a:endParaRPr lang="en-US" dirty="0"/>
          </a:p>
          <a:p>
            <a:r>
              <a:rPr lang="en-US" dirty="0"/>
              <a:t>Error: Authentication failed.</a:t>
            </a:r>
          </a:p>
          <a:p>
            <a:r>
              <a:rPr lang="en-US" dirty="0"/>
              <a:t>0</a:t>
            </a:r>
          </a:p>
        </p:txBody>
      </p:sp>
    </p:spTree>
    <p:extLst>
      <p:ext uri="{BB962C8B-B14F-4D97-AF65-F5344CB8AC3E}">
        <p14:creationId xmlns:p14="http://schemas.microsoft.com/office/powerpoint/2010/main" val="14813144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74345"/>
            <a:ext cx="6096000" cy="5355312"/>
          </a:xfrm>
          <a:prstGeom prst="rect">
            <a:avLst/>
          </a:prstGeom>
        </p:spPr>
        <p:txBody>
          <a:bodyPr>
            <a:spAutoFit/>
          </a:bodyPr>
          <a:lstStyle/>
          <a:p>
            <a:r>
              <a:rPr lang="en-US" dirty="0"/>
              <a:t>1) Start </a:t>
            </a:r>
            <a:r>
              <a:rPr lang="en-US" dirty="0" err="1"/>
              <a:t>MongoDB</a:t>
            </a:r>
            <a:r>
              <a:rPr lang="en-US" dirty="0"/>
              <a:t> without access control.</a:t>
            </a:r>
          </a:p>
          <a:p>
            <a:endParaRPr lang="en-US" dirty="0"/>
          </a:p>
          <a:p>
            <a:r>
              <a:rPr lang="en-US" dirty="0" err="1"/>
              <a:t>mongod</a:t>
            </a:r>
            <a:r>
              <a:rPr lang="en-US" dirty="0"/>
              <a:t> --</a:t>
            </a:r>
            <a:r>
              <a:rPr lang="en-US" dirty="0" err="1"/>
              <a:t>dbpath</a:t>
            </a:r>
            <a:r>
              <a:rPr lang="en-US" dirty="0"/>
              <a:t> /data/</a:t>
            </a:r>
            <a:r>
              <a:rPr lang="en-US" dirty="0" err="1"/>
              <a:t>db</a:t>
            </a:r>
            <a:endParaRPr lang="en-US" dirty="0"/>
          </a:p>
          <a:p>
            <a:r>
              <a:rPr lang="en-US" dirty="0"/>
              <a:t>2) Connect to the instance.</a:t>
            </a:r>
          </a:p>
          <a:p>
            <a:endParaRPr lang="en-US" dirty="0"/>
          </a:p>
          <a:p>
            <a:r>
              <a:rPr lang="en-US" dirty="0"/>
              <a:t>mongo</a:t>
            </a:r>
          </a:p>
          <a:p>
            <a:r>
              <a:rPr lang="en-US" dirty="0"/>
              <a:t>3) Create the user administrator. The following creates a user administrator in the admin authentication database. The user is a </a:t>
            </a:r>
            <a:r>
              <a:rPr lang="en-US" dirty="0" err="1"/>
              <a:t>dbOwner</a:t>
            </a:r>
            <a:r>
              <a:rPr lang="en-US" dirty="0"/>
              <a:t> over the </a:t>
            </a:r>
            <a:r>
              <a:rPr lang="en-US" dirty="0" err="1"/>
              <a:t>some_db</a:t>
            </a:r>
            <a:r>
              <a:rPr lang="en-US" dirty="0"/>
              <a:t> database and NOT over the admin database, this is important to remember.</a:t>
            </a:r>
          </a:p>
          <a:p>
            <a:endParaRPr lang="en-US" dirty="0"/>
          </a:p>
          <a:p>
            <a:r>
              <a:rPr lang="en-US" dirty="0"/>
              <a:t>use admin</a:t>
            </a:r>
          </a:p>
          <a:p>
            <a:r>
              <a:rPr lang="en-US" dirty="0" err="1"/>
              <a:t>db.createUser</a:t>
            </a:r>
            <a:r>
              <a:rPr lang="en-US" dirty="0"/>
              <a:t>(</a:t>
            </a:r>
          </a:p>
          <a:p>
            <a:r>
              <a:rPr lang="en-US" dirty="0"/>
              <a:t>  {</a:t>
            </a:r>
          </a:p>
          <a:p>
            <a:r>
              <a:rPr lang="en-US" dirty="0"/>
              <a:t>    user: "</a:t>
            </a:r>
            <a:r>
              <a:rPr lang="en-US" dirty="0" err="1"/>
              <a:t>myDbOwner</a:t>
            </a:r>
            <a:r>
              <a:rPr lang="en-US" dirty="0"/>
              <a:t>",</a:t>
            </a:r>
          </a:p>
          <a:p>
            <a:r>
              <a:rPr lang="en-US" dirty="0"/>
              <a:t>    </a:t>
            </a:r>
            <a:r>
              <a:rPr lang="en-US" dirty="0" err="1"/>
              <a:t>pwd</a:t>
            </a:r>
            <a:r>
              <a:rPr lang="en-US" dirty="0"/>
              <a:t>: "abc123",</a:t>
            </a:r>
          </a:p>
          <a:p>
            <a:r>
              <a:rPr lang="en-US" dirty="0"/>
              <a:t>    roles: [ { role: "</a:t>
            </a:r>
            <a:r>
              <a:rPr lang="en-US" dirty="0" err="1"/>
              <a:t>dbOwner</a:t>
            </a:r>
            <a:r>
              <a:rPr lang="en-US" dirty="0"/>
              <a:t>", </a:t>
            </a:r>
            <a:r>
              <a:rPr lang="en-US" dirty="0" err="1"/>
              <a:t>db</a:t>
            </a:r>
            <a:r>
              <a:rPr lang="en-US" dirty="0"/>
              <a:t>: "</a:t>
            </a:r>
            <a:r>
              <a:rPr lang="en-US" dirty="0" err="1"/>
              <a:t>some_db</a:t>
            </a:r>
            <a:r>
              <a:rPr lang="en-US" dirty="0"/>
              <a:t>" } ]</a:t>
            </a:r>
          </a:p>
          <a:p>
            <a:r>
              <a:rPr lang="en-US" dirty="0"/>
              <a:t>  }</a:t>
            </a:r>
          </a:p>
          <a:p>
            <a:r>
              <a:rPr lang="en-US" dirty="0"/>
              <a:t>)</a:t>
            </a:r>
          </a:p>
        </p:txBody>
      </p:sp>
    </p:spTree>
    <p:extLst>
      <p:ext uri="{BB962C8B-B14F-4D97-AF65-F5344CB8AC3E}">
        <p14:creationId xmlns:p14="http://schemas.microsoft.com/office/powerpoint/2010/main" val="33576229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7582" y="567459"/>
            <a:ext cx="10251583" cy="5909310"/>
          </a:xfrm>
          <a:prstGeom prst="rect">
            <a:avLst/>
          </a:prstGeom>
        </p:spPr>
        <p:txBody>
          <a:bodyPr wrap="square">
            <a:spAutoFit/>
          </a:bodyPr>
          <a:lstStyle/>
          <a:p>
            <a:r>
              <a:rPr lang="en-US" dirty="0"/>
              <a:t>Or if you want to create an admin which is admin over any database:</a:t>
            </a:r>
          </a:p>
          <a:p>
            <a:endParaRPr lang="en-US" dirty="0"/>
          </a:p>
          <a:p>
            <a:r>
              <a:rPr lang="en-US" dirty="0"/>
              <a:t>use admin</a:t>
            </a:r>
          </a:p>
          <a:p>
            <a:r>
              <a:rPr lang="en-US" dirty="0" err="1"/>
              <a:t>db.createUser</a:t>
            </a:r>
            <a:r>
              <a:rPr lang="en-US" dirty="0"/>
              <a:t>(</a:t>
            </a:r>
          </a:p>
          <a:p>
            <a:r>
              <a:rPr lang="en-US" dirty="0"/>
              <a:t>  {</a:t>
            </a:r>
          </a:p>
          <a:p>
            <a:r>
              <a:rPr lang="en-US" dirty="0"/>
              <a:t>    user: "</a:t>
            </a:r>
            <a:r>
              <a:rPr lang="en-US" dirty="0" err="1"/>
              <a:t>myUserAdmin</a:t>
            </a:r>
            <a:r>
              <a:rPr lang="en-US" dirty="0"/>
              <a:t>",</a:t>
            </a:r>
          </a:p>
          <a:p>
            <a:r>
              <a:rPr lang="en-US" dirty="0"/>
              <a:t>    </a:t>
            </a:r>
            <a:r>
              <a:rPr lang="en-US" dirty="0" err="1"/>
              <a:t>pwd</a:t>
            </a:r>
            <a:r>
              <a:rPr lang="en-US" dirty="0"/>
              <a:t>: "abc123",</a:t>
            </a:r>
          </a:p>
          <a:p>
            <a:r>
              <a:rPr lang="en-US" dirty="0"/>
              <a:t>    roles: [ { role: "</a:t>
            </a:r>
            <a:r>
              <a:rPr lang="en-US" dirty="0" err="1"/>
              <a:t>userAdminAnyDatabase</a:t>
            </a:r>
            <a:r>
              <a:rPr lang="en-US" dirty="0"/>
              <a:t>", </a:t>
            </a:r>
            <a:r>
              <a:rPr lang="en-US" dirty="0" err="1"/>
              <a:t>db</a:t>
            </a:r>
            <a:r>
              <a:rPr lang="en-US" dirty="0"/>
              <a:t>: "admin" } ]</a:t>
            </a:r>
          </a:p>
          <a:p>
            <a:r>
              <a:rPr lang="en-US" dirty="0"/>
              <a:t>  }</a:t>
            </a:r>
          </a:p>
          <a:p>
            <a:r>
              <a:rPr lang="en-US" dirty="0"/>
              <a:t>)</a:t>
            </a:r>
          </a:p>
          <a:p>
            <a:r>
              <a:rPr lang="en-US" dirty="0"/>
              <a:t>4) Stop the </a:t>
            </a:r>
            <a:r>
              <a:rPr lang="en-US" dirty="0" err="1"/>
              <a:t>MongoDB</a:t>
            </a:r>
            <a:r>
              <a:rPr lang="en-US" dirty="0"/>
              <a:t> instance and start it again with access control.</a:t>
            </a:r>
          </a:p>
          <a:p>
            <a:endParaRPr lang="en-US" dirty="0"/>
          </a:p>
          <a:p>
            <a:r>
              <a:rPr lang="en-US" dirty="0" err="1"/>
              <a:t>mongod</a:t>
            </a:r>
            <a:r>
              <a:rPr lang="en-US" dirty="0"/>
              <a:t> --</a:t>
            </a:r>
            <a:r>
              <a:rPr lang="en-US" dirty="0" err="1"/>
              <a:t>auth</a:t>
            </a:r>
            <a:r>
              <a:rPr lang="en-US" dirty="0"/>
              <a:t> --</a:t>
            </a:r>
            <a:r>
              <a:rPr lang="en-US" dirty="0" err="1"/>
              <a:t>dbpath</a:t>
            </a:r>
            <a:r>
              <a:rPr lang="en-US" dirty="0"/>
              <a:t> /data/</a:t>
            </a:r>
            <a:r>
              <a:rPr lang="en-US" dirty="0" err="1"/>
              <a:t>db</a:t>
            </a:r>
            <a:endParaRPr lang="en-US" dirty="0"/>
          </a:p>
          <a:p>
            <a:r>
              <a:rPr lang="en-US" dirty="0"/>
              <a:t>5) Connect and authenticate as the user administrator towards the admin authentication database, NOT towards the </a:t>
            </a:r>
            <a:r>
              <a:rPr lang="en-US" dirty="0" err="1"/>
              <a:t>some_db</a:t>
            </a:r>
            <a:r>
              <a:rPr lang="en-US" dirty="0"/>
              <a:t> authentication database. The user administrator was created in the admin authentication database, the user does not exist in the </a:t>
            </a:r>
            <a:r>
              <a:rPr lang="en-US" dirty="0" err="1"/>
              <a:t>some_db</a:t>
            </a:r>
            <a:r>
              <a:rPr lang="en-US" dirty="0"/>
              <a:t> authentication database.</a:t>
            </a:r>
          </a:p>
          <a:p>
            <a:endParaRPr lang="en-US" dirty="0"/>
          </a:p>
          <a:p>
            <a:r>
              <a:rPr lang="en-US" dirty="0"/>
              <a:t>use admin</a:t>
            </a:r>
          </a:p>
          <a:p>
            <a:r>
              <a:rPr lang="en-US" dirty="0" err="1"/>
              <a:t>db.auth</a:t>
            </a:r>
            <a:r>
              <a:rPr lang="en-US" dirty="0"/>
              <a:t>("</a:t>
            </a:r>
            <a:r>
              <a:rPr lang="en-US" dirty="0" err="1"/>
              <a:t>myDbOwner</a:t>
            </a:r>
            <a:r>
              <a:rPr lang="en-US" dirty="0"/>
              <a:t>", "abc123")</a:t>
            </a:r>
          </a:p>
          <a:p>
            <a:r>
              <a:rPr lang="en-US" dirty="0"/>
              <a:t>You are now authenticated as a </a:t>
            </a:r>
            <a:r>
              <a:rPr lang="en-US" dirty="0" err="1"/>
              <a:t>dbOwner</a:t>
            </a:r>
            <a:r>
              <a:rPr lang="en-US" dirty="0"/>
              <a:t> over the </a:t>
            </a:r>
            <a:r>
              <a:rPr lang="en-US" dirty="0" err="1"/>
              <a:t>some_db</a:t>
            </a:r>
            <a:r>
              <a:rPr lang="en-US" dirty="0"/>
              <a:t> database. So now if you wish to read/write/do stuff directly towards the </a:t>
            </a:r>
            <a:r>
              <a:rPr lang="en-US" dirty="0" err="1"/>
              <a:t>some_db</a:t>
            </a:r>
            <a:r>
              <a:rPr lang="en-US" dirty="0"/>
              <a:t> database you can change to it.</a:t>
            </a:r>
          </a:p>
        </p:txBody>
      </p:sp>
    </p:spTree>
    <p:extLst>
      <p:ext uri="{BB962C8B-B14F-4D97-AF65-F5344CB8AC3E}">
        <p14:creationId xmlns:p14="http://schemas.microsoft.com/office/powerpoint/2010/main" val="38713249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1527" y="751344"/>
            <a:ext cx="8860665" cy="5355312"/>
          </a:xfrm>
          <a:prstGeom prst="rect">
            <a:avLst/>
          </a:prstGeom>
        </p:spPr>
        <p:txBody>
          <a:bodyPr wrap="square">
            <a:spAutoFit/>
          </a:bodyPr>
          <a:lstStyle/>
          <a:p>
            <a:r>
              <a:rPr lang="en-US" dirty="0"/>
              <a:t>6) Create a normal user. This user will be created in the </a:t>
            </a:r>
            <a:r>
              <a:rPr lang="en-US" dirty="0" err="1"/>
              <a:t>some_db</a:t>
            </a:r>
            <a:r>
              <a:rPr lang="en-US" dirty="0"/>
              <a:t> authentication database down below.</a:t>
            </a:r>
          </a:p>
          <a:p>
            <a:endParaRPr lang="en-US" dirty="0"/>
          </a:p>
          <a:p>
            <a:r>
              <a:rPr lang="en-US" dirty="0"/>
              <a:t>use </a:t>
            </a:r>
            <a:r>
              <a:rPr lang="en-US" dirty="0" err="1"/>
              <a:t>some_db</a:t>
            </a:r>
            <a:endParaRPr lang="en-US" dirty="0"/>
          </a:p>
          <a:p>
            <a:r>
              <a:rPr lang="en-US" dirty="0" err="1"/>
              <a:t>db.createUser</a:t>
            </a:r>
            <a:r>
              <a:rPr lang="en-US" dirty="0"/>
              <a:t>(</a:t>
            </a:r>
          </a:p>
          <a:p>
            <a:r>
              <a:rPr lang="en-US" dirty="0"/>
              <a:t>  {</a:t>
            </a:r>
          </a:p>
          <a:p>
            <a:r>
              <a:rPr lang="en-US" dirty="0"/>
              <a:t>    user: "</a:t>
            </a:r>
            <a:r>
              <a:rPr lang="en-US" dirty="0" err="1"/>
              <a:t>myNormalUser</a:t>
            </a:r>
            <a:r>
              <a:rPr lang="en-US" dirty="0"/>
              <a:t>",</a:t>
            </a:r>
          </a:p>
          <a:p>
            <a:r>
              <a:rPr lang="en-US" dirty="0"/>
              <a:t>    </a:t>
            </a:r>
            <a:r>
              <a:rPr lang="en-US" dirty="0" err="1"/>
              <a:t>pwd</a:t>
            </a:r>
            <a:r>
              <a:rPr lang="en-US" dirty="0"/>
              <a:t>: "xyz123",</a:t>
            </a:r>
          </a:p>
          <a:p>
            <a:r>
              <a:rPr lang="en-US" dirty="0"/>
              <a:t>    roles: [ { role: "</a:t>
            </a:r>
            <a:r>
              <a:rPr lang="en-US" dirty="0" err="1"/>
              <a:t>readWrite</a:t>
            </a:r>
            <a:r>
              <a:rPr lang="en-US" dirty="0"/>
              <a:t>", </a:t>
            </a:r>
            <a:r>
              <a:rPr lang="en-US" dirty="0" err="1"/>
              <a:t>db</a:t>
            </a:r>
            <a:r>
              <a:rPr lang="en-US" dirty="0"/>
              <a:t>: "</a:t>
            </a:r>
            <a:r>
              <a:rPr lang="en-US" dirty="0" err="1"/>
              <a:t>some_db</a:t>
            </a:r>
            <a:r>
              <a:rPr lang="en-US" dirty="0"/>
              <a:t>" },</a:t>
            </a:r>
          </a:p>
          <a:p>
            <a:r>
              <a:rPr lang="en-US" dirty="0"/>
              <a:t>             { role: "read", </a:t>
            </a:r>
            <a:r>
              <a:rPr lang="en-US" dirty="0" err="1"/>
              <a:t>db</a:t>
            </a:r>
            <a:r>
              <a:rPr lang="en-US" dirty="0"/>
              <a:t>: "</a:t>
            </a:r>
            <a:r>
              <a:rPr lang="en-US" dirty="0" err="1"/>
              <a:t>some_other_db</a:t>
            </a:r>
            <a:r>
              <a:rPr lang="en-US" dirty="0"/>
              <a:t>" } ]</a:t>
            </a:r>
          </a:p>
          <a:p>
            <a:r>
              <a:rPr lang="en-US" dirty="0"/>
              <a:t>  }</a:t>
            </a:r>
          </a:p>
          <a:p>
            <a:r>
              <a:rPr lang="en-US" dirty="0"/>
              <a:t>)</a:t>
            </a:r>
          </a:p>
          <a:p>
            <a:r>
              <a:rPr lang="en-US" dirty="0"/>
              <a:t>7) Exit the mongo shell, re-connect, authenticate as the user.</a:t>
            </a:r>
          </a:p>
          <a:p>
            <a:endParaRPr lang="en-US" dirty="0"/>
          </a:p>
          <a:p>
            <a:r>
              <a:rPr lang="en-US" dirty="0"/>
              <a:t>use </a:t>
            </a:r>
            <a:r>
              <a:rPr lang="en-US" dirty="0" err="1"/>
              <a:t>some_db</a:t>
            </a:r>
            <a:endParaRPr lang="en-US" dirty="0"/>
          </a:p>
          <a:p>
            <a:r>
              <a:rPr lang="en-US" dirty="0" err="1"/>
              <a:t>db.auth</a:t>
            </a:r>
            <a:r>
              <a:rPr lang="en-US" dirty="0"/>
              <a:t>("</a:t>
            </a:r>
            <a:r>
              <a:rPr lang="en-US" dirty="0" err="1"/>
              <a:t>myNormalUser</a:t>
            </a:r>
            <a:r>
              <a:rPr lang="en-US" dirty="0"/>
              <a:t>", "xyz123")</a:t>
            </a:r>
          </a:p>
          <a:p>
            <a:r>
              <a:rPr lang="en-US" dirty="0" err="1"/>
              <a:t>db.foo.insert</a:t>
            </a:r>
            <a:r>
              <a:rPr lang="en-US" dirty="0"/>
              <a:t>({x:1})</a:t>
            </a:r>
          </a:p>
          <a:p>
            <a:r>
              <a:rPr lang="en-US" dirty="0"/>
              <a:t>use </a:t>
            </a:r>
            <a:r>
              <a:rPr lang="en-US" dirty="0" err="1"/>
              <a:t>some_other_db</a:t>
            </a:r>
            <a:endParaRPr lang="en-US" dirty="0"/>
          </a:p>
          <a:p>
            <a:r>
              <a:rPr lang="en-US" dirty="0" err="1"/>
              <a:t>db.foo.find</a:t>
            </a:r>
            <a:r>
              <a:rPr lang="en-US" dirty="0"/>
              <a:t>({})</a:t>
            </a:r>
          </a:p>
        </p:txBody>
      </p:sp>
    </p:spTree>
    <p:extLst>
      <p:ext uri="{BB962C8B-B14F-4D97-AF65-F5344CB8AC3E}">
        <p14:creationId xmlns:p14="http://schemas.microsoft.com/office/powerpoint/2010/main" val="4096228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7082" y="1437917"/>
            <a:ext cx="7255098" cy="1200329"/>
          </a:xfrm>
          <a:prstGeom prst="rect">
            <a:avLst/>
          </a:prstGeom>
        </p:spPr>
        <p:txBody>
          <a:bodyPr wrap="square">
            <a:spAutoFit/>
          </a:bodyPr>
          <a:lstStyle/>
          <a:p>
            <a:r>
              <a:rPr lang="en-US" dirty="0"/>
              <a:t>Can authenticate yourself from the command line using</a:t>
            </a:r>
          </a:p>
          <a:p>
            <a:endParaRPr lang="en-US" dirty="0"/>
          </a:p>
          <a:p>
            <a:r>
              <a:rPr lang="en-US" dirty="0"/>
              <a:t>mongo --port 27017 -u "</a:t>
            </a:r>
            <a:r>
              <a:rPr lang="en-US" dirty="0" err="1"/>
              <a:t>myUserAdmin</a:t>
            </a:r>
            <a:r>
              <a:rPr lang="en-US" dirty="0"/>
              <a:t>" -p "abc123" --</a:t>
            </a:r>
            <a:r>
              <a:rPr lang="en-US" dirty="0" err="1"/>
              <a:t>authenticationDatabase</a:t>
            </a:r>
            <a:r>
              <a:rPr lang="en-US" dirty="0"/>
              <a:t> "admin"</a:t>
            </a:r>
          </a:p>
        </p:txBody>
      </p:sp>
    </p:spTree>
    <p:extLst>
      <p:ext uri="{BB962C8B-B14F-4D97-AF65-F5344CB8AC3E}">
        <p14:creationId xmlns:p14="http://schemas.microsoft.com/office/powerpoint/2010/main" val="14082931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A25A-08E0-4FA6-B38F-EB04FF5B24BC}"/>
              </a:ext>
            </a:extLst>
          </p:cNvPr>
          <p:cNvSpPr>
            <a:spLocks noGrp="1"/>
          </p:cNvSpPr>
          <p:nvPr>
            <p:ph type="title"/>
          </p:nvPr>
        </p:nvSpPr>
        <p:spPr/>
        <p:txBody>
          <a:bodyPr/>
          <a:lstStyle/>
          <a:p>
            <a:r>
              <a:rPr lang="en-US" dirty="0"/>
              <a:t>Kerberos Authentication</a:t>
            </a:r>
            <a:br>
              <a:rPr lang="en-US" dirty="0"/>
            </a:br>
            <a:endParaRPr lang="en-IN" dirty="0"/>
          </a:p>
        </p:txBody>
      </p:sp>
      <p:sp>
        <p:nvSpPr>
          <p:cNvPr id="3" name="Content Placeholder 2">
            <a:extLst>
              <a:ext uri="{FF2B5EF4-FFF2-40B4-BE49-F238E27FC236}">
                <a16:creationId xmlns:a16="http://schemas.microsoft.com/office/drawing/2014/main" id="{4EC983C9-A236-402D-9170-1E155A2C8025}"/>
              </a:ext>
            </a:extLst>
          </p:cNvPr>
          <p:cNvSpPr>
            <a:spLocks noGrp="1"/>
          </p:cNvSpPr>
          <p:nvPr>
            <p:ph sz="quarter" idx="13"/>
          </p:nvPr>
        </p:nvSpPr>
        <p:spPr>
          <a:xfrm>
            <a:off x="913773" y="2367092"/>
            <a:ext cx="10708383" cy="4338508"/>
          </a:xfrm>
        </p:spPr>
        <p:txBody>
          <a:bodyPr>
            <a:normAutofit/>
          </a:bodyPr>
          <a:lstStyle/>
          <a:p>
            <a:r>
              <a:rPr lang="en-US" dirty="0"/>
              <a:t>Users that will authenticate to MongoDB using an external authentication mechanism, such as Kerberos, must be created in the $external database, which allows mongos or </a:t>
            </a:r>
            <a:r>
              <a:rPr lang="en-US" dirty="0" err="1"/>
              <a:t>mongod</a:t>
            </a:r>
            <a:r>
              <a:rPr lang="en-US" dirty="0"/>
              <a:t> to consult an external source for authentication.</a:t>
            </a:r>
          </a:p>
          <a:p>
            <a:r>
              <a:rPr lang="en-US" dirty="0"/>
              <a:t>Changed in version 3.6.3: To use sessions with $external authentication users (i.e. Kerberos, LDAP, x.509 users), the usernames cannot be greater than 10k bytes.</a:t>
            </a:r>
          </a:p>
          <a:p>
            <a:r>
              <a:rPr lang="en-US" dirty="0"/>
              <a:t>For Kerberos authentication, you must add the Kerberos principal as the username. You do not need to specify a password.</a:t>
            </a:r>
            <a:endParaRPr lang="en-IN" dirty="0"/>
          </a:p>
        </p:txBody>
      </p:sp>
    </p:spTree>
    <p:extLst>
      <p:ext uri="{BB962C8B-B14F-4D97-AF65-F5344CB8AC3E}">
        <p14:creationId xmlns:p14="http://schemas.microsoft.com/office/powerpoint/2010/main" val="11207775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Kerberos Authentication</a:t>
            </a:r>
            <a:br>
              <a:rPr lang="en-US" dirty="0"/>
            </a:b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a:xfrm>
            <a:off x="437322" y="2014330"/>
            <a:ext cx="10972800" cy="4625009"/>
          </a:xfrm>
        </p:spPr>
        <p:txBody>
          <a:bodyPr>
            <a:normAutofit/>
          </a:bodyPr>
          <a:lstStyle/>
          <a:p>
            <a:pPr marL="0" indent="0">
              <a:buNone/>
            </a:pPr>
            <a:r>
              <a:rPr lang="en-US" cap="none" dirty="0"/>
              <a:t>use $external</a:t>
            </a:r>
          </a:p>
          <a:p>
            <a:pPr marL="0" indent="0">
              <a:buNone/>
            </a:pPr>
            <a:r>
              <a:rPr lang="en-US" cap="none" dirty="0" err="1"/>
              <a:t>db.createUser</a:t>
            </a:r>
            <a:r>
              <a:rPr lang="en-US" cap="none" dirty="0"/>
              <a:t>(</a:t>
            </a:r>
          </a:p>
          <a:p>
            <a:pPr marL="0" indent="0">
              <a:buNone/>
            </a:pPr>
            <a:r>
              <a:rPr lang="en-US" cap="none" dirty="0"/>
              <a:t>    {</a:t>
            </a:r>
          </a:p>
          <a:p>
            <a:pPr marL="0" indent="0">
              <a:buNone/>
            </a:pPr>
            <a:r>
              <a:rPr lang="en-US" cap="none" dirty="0"/>
              <a:t>      user: "reportingapp@EXAMPLE.NET",</a:t>
            </a:r>
          </a:p>
          <a:p>
            <a:pPr marL="0" indent="0">
              <a:buNone/>
            </a:pPr>
            <a:r>
              <a:rPr lang="en-US" cap="none" dirty="0"/>
              <a:t>      roles: [</a:t>
            </a:r>
          </a:p>
          <a:p>
            <a:pPr marL="0" indent="0">
              <a:buNone/>
            </a:pPr>
            <a:r>
              <a:rPr lang="en-US" cap="none" dirty="0"/>
              <a:t>         { role: "read", </a:t>
            </a:r>
            <a:r>
              <a:rPr lang="en-US" cap="none" dirty="0" err="1"/>
              <a:t>db</a:t>
            </a:r>
            <a:r>
              <a:rPr lang="en-US" cap="none" dirty="0"/>
              <a:t>: "records" }</a:t>
            </a:r>
          </a:p>
          <a:p>
            <a:pPr marL="0" indent="0">
              <a:buNone/>
            </a:pPr>
            <a:r>
              <a:rPr lang="en-US" cap="none" dirty="0"/>
              <a:t>      ]</a:t>
            </a:r>
          </a:p>
          <a:p>
            <a:pPr marL="0" indent="0">
              <a:buNone/>
            </a:pPr>
            <a:r>
              <a:rPr lang="en-US" cap="none" dirty="0"/>
              <a:t>    }</a:t>
            </a:r>
          </a:p>
          <a:p>
            <a:pPr marL="0" indent="0">
              <a:buNone/>
            </a:pPr>
            <a:r>
              <a:rPr lang="en-US" cap="none" dirty="0"/>
              <a:t>)</a:t>
            </a:r>
          </a:p>
        </p:txBody>
      </p:sp>
    </p:spTree>
    <p:extLst>
      <p:ext uri="{BB962C8B-B14F-4D97-AF65-F5344CB8AC3E}">
        <p14:creationId xmlns:p14="http://schemas.microsoft.com/office/powerpoint/2010/main" val="241179624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153D-34EB-457B-88C3-D1EE3342C7CC}"/>
              </a:ext>
            </a:extLst>
          </p:cNvPr>
          <p:cNvSpPr>
            <a:spLocks noGrp="1"/>
          </p:cNvSpPr>
          <p:nvPr>
            <p:ph type="title"/>
          </p:nvPr>
        </p:nvSpPr>
        <p:spPr/>
        <p:txBody>
          <a:bodyPr/>
          <a:lstStyle/>
          <a:p>
            <a:r>
              <a:rPr lang="en-US" dirty="0"/>
              <a:t>LDAP Authentication</a:t>
            </a:r>
            <a:br>
              <a:rPr lang="en-US" dirty="0"/>
            </a:br>
            <a:endParaRPr lang="en-IN" dirty="0"/>
          </a:p>
        </p:txBody>
      </p:sp>
      <p:sp>
        <p:nvSpPr>
          <p:cNvPr id="3" name="Content Placeholder 2">
            <a:extLst>
              <a:ext uri="{FF2B5EF4-FFF2-40B4-BE49-F238E27FC236}">
                <a16:creationId xmlns:a16="http://schemas.microsoft.com/office/drawing/2014/main" id="{0BB9F3D8-2852-4D3F-8863-9C948EEC98BB}"/>
              </a:ext>
            </a:extLst>
          </p:cNvPr>
          <p:cNvSpPr>
            <a:spLocks noGrp="1"/>
          </p:cNvSpPr>
          <p:nvPr>
            <p:ph sz="quarter" idx="13"/>
          </p:nvPr>
        </p:nvSpPr>
        <p:spPr/>
        <p:txBody>
          <a:bodyPr>
            <a:normAutofit fontScale="92500" lnSpcReduction="20000"/>
          </a:bodyPr>
          <a:lstStyle/>
          <a:p>
            <a:r>
              <a:rPr lang="en-US" dirty="0"/>
              <a:t>Users that will authenticate to MongoDB using an external authentication mechanism, such as LDAP, must be created in the $external database, which allows mongos or </a:t>
            </a:r>
            <a:r>
              <a:rPr lang="en-US" dirty="0" err="1"/>
              <a:t>mongod</a:t>
            </a:r>
            <a:r>
              <a:rPr lang="en-US" dirty="0"/>
              <a:t> to consult an external source for authentication.</a:t>
            </a:r>
          </a:p>
          <a:p>
            <a:endParaRPr lang="en-US" dirty="0"/>
          </a:p>
          <a:p>
            <a:r>
              <a:rPr lang="en-US" dirty="0"/>
              <a:t>Changed in version 3.6.3: To use sessions with $external authentication users (i.e. Kerberos, LDAP, x.509 users), the usernames cannot be greater than 10k bytes.</a:t>
            </a:r>
          </a:p>
          <a:p>
            <a:endParaRPr lang="en-US" dirty="0"/>
          </a:p>
          <a:p>
            <a:r>
              <a:rPr lang="en-US" dirty="0"/>
              <a:t>For LDAP authentication, you must specify a username. You do not need to specify the password, as that is handled by the LDAP service.</a:t>
            </a:r>
            <a:endParaRPr lang="en-IN" dirty="0"/>
          </a:p>
        </p:txBody>
      </p:sp>
    </p:spTree>
    <p:extLst>
      <p:ext uri="{BB962C8B-B14F-4D97-AF65-F5344CB8AC3E}">
        <p14:creationId xmlns:p14="http://schemas.microsoft.com/office/powerpoint/2010/main" val="3106921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Run MongoDB with Secure Configuration Options</a:t>
            </a:r>
          </a:p>
        </p:txBody>
      </p:sp>
      <p:sp>
        <p:nvSpPr>
          <p:cNvPr id="3" name="Content Placeholder 2"/>
          <p:cNvSpPr>
            <a:spLocks noGrp="1"/>
          </p:cNvSpPr>
          <p:nvPr>
            <p:ph sz="quarter" idx="13"/>
          </p:nvPr>
        </p:nvSpPr>
        <p:spPr/>
        <p:txBody>
          <a:bodyPr>
            <a:normAutofit/>
          </a:bodyPr>
          <a:lstStyle/>
          <a:p>
            <a:r>
              <a:rPr lang="en-US" cap="none" dirty="0"/>
              <a:t>MongoDB supports the execution of JavaScript code for certain server-side operations: </a:t>
            </a:r>
            <a:r>
              <a:rPr lang="en-US" cap="none" dirty="0" err="1"/>
              <a:t>mapReduce</a:t>
            </a:r>
            <a:r>
              <a:rPr lang="en-US" cap="none" dirty="0"/>
              <a:t> and $where. </a:t>
            </a:r>
          </a:p>
          <a:p>
            <a:r>
              <a:rPr lang="en-US" cap="none" dirty="0"/>
              <a:t>If you do not use these operations, disable server-side scripting by using the --</a:t>
            </a:r>
            <a:r>
              <a:rPr lang="en-US" cap="none" dirty="0" err="1"/>
              <a:t>noscripting</a:t>
            </a:r>
            <a:r>
              <a:rPr lang="en-US" cap="none" dirty="0"/>
              <a:t> option on the command line.</a:t>
            </a:r>
          </a:p>
          <a:p>
            <a:r>
              <a:rPr lang="en-US" cap="none" dirty="0"/>
              <a:t>Use only the MongoDB wire protocol on production deployments.</a:t>
            </a:r>
          </a:p>
          <a:p>
            <a:r>
              <a:rPr lang="en-US" cap="none" dirty="0"/>
              <a:t>Keep input validation enabled. MongoDB enables input validation by default through the </a:t>
            </a:r>
            <a:r>
              <a:rPr lang="en-US" cap="none" dirty="0" err="1"/>
              <a:t>wireObjectCheck</a:t>
            </a:r>
            <a:r>
              <a:rPr lang="en-US" cap="none" dirty="0"/>
              <a:t> setting. This ensures that all documents stored by the </a:t>
            </a:r>
            <a:r>
              <a:rPr lang="en-US" cap="none" dirty="0" err="1"/>
              <a:t>mongod</a:t>
            </a:r>
            <a:r>
              <a:rPr lang="en-US" cap="none" dirty="0"/>
              <a:t> instance are valid BSON.</a:t>
            </a:r>
          </a:p>
        </p:txBody>
      </p:sp>
    </p:spTree>
    <p:extLst>
      <p:ext uri="{BB962C8B-B14F-4D97-AF65-F5344CB8AC3E}">
        <p14:creationId xmlns:p14="http://schemas.microsoft.com/office/powerpoint/2010/main" val="18673366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LDAP Authentication</a:t>
            </a:r>
            <a:br>
              <a:rPr lang="en-US" dirty="0"/>
            </a:b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a:xfrm>
            <a:off x="424071" y="1961322"/>
            <a:ext cx="11105320" cy="4731026"/>
          </a:xfrm>
        </p:spPr>
        <p:txBody>
          <a:bodyPr>
            <a:normAutofit/>
          </a:bodyPr>
          <a:lstStyle/>
          <a:p>
            <a:pPr marL="0" indent="0">
              <a:buNone/>
            </a:pPr>
            <a:r>
              <a:rPr lang="en-US" cap="none" dirty="0"/>
              <a:t>Adds the reporting user with read-only access to the records database.</a:t>
            </a:r>
          </a:p>
          <a:p>
            <a:pPr marL="0" indent="0">
              <a:buNone/>
            </a:pPr>
            <a:r>
              <a:rPr lang="en-US" cap="none" dirty="0"/>
              <a:t>use $external</a:t>
            </a:r>
          </a:p>
          <a:p>
            <a:pPr marL="0" indent="0">
              <a:buNone/>
            </a:pPr>
            <a:r>
              <a:rPr lang="en-US" cap="none" dirty="0" err="1"/>
              <a:t>db.createUser</a:t>
            </a:r>
            <a:r>
              <a:rPr lang="en-US" cap="none" dirty="0"/>
              <a:t>(    {</a:t>
            </a:r>
          </a:p>
          <a:p>
            <a:pPr marL="0" indent="0">
              <a:buNone/>
            </a:pPr>
            <a:r>
              <a:rPr lang="en-US" cap="none" dirty="0"/>
              <a:t>      user: "reporting",</a:t>
            </a:r>
          </a:p>
          <a:p>
            <a:pPr marL="0" indent="0">
              <a:buNone/>
            </a:pPr>
            <a:r>
              <a:rPr lang="en-US" cap="none" dirty="0"/>
              <a:t>      roles: [         { role: "read", </a:t>
            </a:r>
            <a:r>
              <a:rPr lang="en-US" cap="none" dirty="0" err="1"/>
              <a:t>db</a:t>
            </a:r>
            <a:r>
              <a:rPr lang="en-US" cap="none" dirty="0"/>
              <a:t>: "records" }      ] </a:t>
            </a:r>
          </a:p>
          <a:p>
            <a:pPr marL="0" indent="0">
              <a:buNone/>
            </a:pPr>
            <a:r>
              <a:rPr lang="en-US" cap="none" dirty="0"/>
              <a:t>   })</a:t>
            </a:r>
          </a:p>
        </p:txBody>
      </p:sp>
    </p:spTree>
    <p:extLst>
      <p:ext uri="{BB962C8B-B14F-4D97-AF65-F5344CB8AC3E}">
        <p14:creationId xmlns:p14="http://schemas.microsoft.com/office/powerpoint/2010/main" val="17759160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33333"/>
                </a:solidFill>
                <a:latin typeface="Open Sans" panose="020B0606030504020204" pitchFamily="34" charset="0"/>
              </a:rPr>
              <a:t>Auditing</a:t>
            </a:r>
            <a:br>
              <a:rPr lang="en-US" dirty="0">
                <a:solidFill>
                  <a:srgbClr val="333333"/>
                </a:solidFill>
                <a:latin typeface="Open Sans" panose="020B0606030504020204" pitchFamily="34" charset="0"/>
              </a:rPr>
            </a:br>
            <a:endParaRPr lang="en-US" dirty="0"/>
          </a:p>
        </p:txBody>
      </p:sp>
      <p:sp>
        <p:nvSpPr>
          <p:cNvPr id="3" name="Content Placeholder 2"/>
          <p:cNvSpPr>
            <a:spLocks noGrp="1"/>
          </p:cNvSpPr>
          <p:nvPr>
            <p:ph sz="quarter" idx="13"/>
          </p:nvPr>
        </p:nvSpPr>
        <p:spPr/>
        <p:txBody>
          <a:bodyPr>
            <a:normAutofit fontScale="92500" lnSpcReduction="20000"/>
          </a:bodyPr>
          <a:lstStyle/>
          <a:p>
            <a:pPr fontAlgn="base"/>
            <a:r>
              <a:rPr lang="en-US" dirty="0">
                <a:solidFill>
                  <a:srgbClr val="666666"/>
                </a:solidFill>
                <a:latin typeface="Open Sans" panose="020B0606030504020204" pitchFamily="34" charset="0"/>
              </a:rPr>
              <a:t>Auditing is an enterprise </a:t>
            </a:r>
            <a:r>
              <a:rPr lang="en-US" b="1" dirty="0">
                <a:solidFill>
                  <a:srgbClr val="2EA3F2"/>
                </a:solidFill>
                <a:latin typeface="Open Sans" panose="020B0606030504020204" pitchFamily="34" charset="0"/>
              </a:rPr>
              <a:t>feature of </a:t>
            </a:r>
            <a:r>
              <a:rPr lang="en-US" b="1" dirty="0" err="1">
                <a:solidFill>
                  <a:srgbClr val="2EA3F2"/>
                </a:solidFill>
                <a:latin typeface="Open Sans" panose="020B0606030504020204" pitchFamily="34" charset="0"/>
              </a:rPr>
              <a:t>MongoDB</a:t>
            </a:r>
            <a:r>
              <a:rPr lang="en-US" dirty="0">
                <a:solidFill>
                  <a:srgbClr val="666666"/>
                </a:solidFill>
                <a:latin typeface="Open Sans" panose="020B0606030504020204" pitchFamily="34" charset="0"/>
              </a:rPr>
              <a:t>, and for certain organizations and administrators, auditing is a very important part of security infrastructure. </a:t>
            </a:r>
          </a:p>
          <a:p>
            <a:pPr fontAlgn="base"/>
            <a:r>
              <a:rPr lang="en-US" dirty="0">
                <a:solidFill>
                  <a:srgbClr val="666666"/>
                </a:solidFill>
                <a:latin typeface="Open Sans" panose="020B0606030504020204" pitchFamily="34" charset="0"/>
              </a:rPr>
              <a:t>Auditing can be used for a myriad of things, but from a security perspective, it is most often used for the following three things. </a:t>
            </a:r>
          </a:p>
          <a:p>
            <a:pPr fontAlgn="base"/>
            <a:r>
              <a:rPr lang="en-US" dirty="0">
                <a:solidFill>
                  <a:srgbClr val="666666"/>
                </a:solidFill>
                <a:latin typeface="Open Sans" panose="020B0606030504020204" pitchFamily="34" charset="0"/>
              </a:rPr>
              <a:t>First, it’s often used for accountability of users of our database</a:t>
            </a:r>
          </a:p>
          <a:p>
            <a:pPr fontAlgn="base"/>
            <a:r>
              <a:rPr lang="en-US" dirty="0">
                <a:solidFill>
                  <a:srgbClr val="666666"/>
                </a:solidFill>
                <a:latin typeface="Open Sans" panose="020B0606030504020204" pitchFamily="34" charset="0"/>
              </a:rPr>
              <a:t>. Auditing is also commonly used to investigate suspicious activity. </a:t>
            </a:r>
          </a:p>
          <a:p>
            <a:pPr fontAlgn="base"/>
            <a:r>
              <a:rPr lang="en-US" dirty="0">
                <a:solidFill>
                  <a:srgbClr val="666666"/>
                </a:solidFill>
                <a:latin typeface="Open Sans" panose="020B0606030504020204" pitchFamily="34" charset="0"/>
              </a:rPr>
              <a:t>And finally, it is used to monitor and gather data about specific database activities.</a:t>
            </a:r>
          </a:p>
          <a:p>
            <a:endParaRPr lang="en-US" dirty="0"/>
          </a:p>
        </p:txBody>
      </p:sp>
    </p:spTree>
    <p:extLst>
      <p:ext uri="{BB962C8B-B14F-4D97-AF65-F5344CB8AC3E}">
        <p14:creationId xmlns:p14="http://schemas.microsoft.com/office/powerpoint/2010/main" val="28430309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8141" y="502276"/>
            <a:ext cx="11058458" cy="6130344"/>
          </a:xfrm>
          <a:prstGeom prst="rect">
            <a:avLst/>
          </a:prstGeom>
        </p:spPr>
      </p:pic>
    </p:spTree>
    <p:extLst>
      <p:ext uri="{BB962C8B-B14F-4D97-AF65-F5344CB8AC3E}">
        <p14:creationId xmlns:p14="http://schemas.microsoft.com/office/powerpoint/2010/main" val="5619163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878" y="115910"/>
            <a:ext cx="11469480" cy="6568225"/>
          </a:xfrm>
          <a:prstGeom prst="rect">
            <a:avLst/>
          </a:prstGeom>
        </p:spPr>
      </p:pic>
    </p:spTree>
    <p:extLst>
      <p:ext uri="{BB962C8B-B14F-4D97-AF65-F5344CB8AC3E}">
        <p14:creationId xmlns:p14="http://schemas.microsoft.com/office/powerpoint/2010/main" val="13774033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sp>
        <p:nvSpPr>
          <p:cNvPr id="3" name="Content Placeholder 2"/>
          <p:cNvSpPr>
            <a:spLocks noGrp="1"/>
          </p:cNvSpPr>
          <p:nvPr>
            <p:ph sz="quarter" idx="13"/>
          </p:nvPr>
        </p:nvSpPr>
        <p:spPr/>
        <p:txBody>
          <a:bodyPr>
            <a:normAutofit/>
          </a:bodyPr>
          <a:lstStyle/>
          <a:p>
            <a:r>
              <a:rPr lang="en-US" dirty="0"/>
              <a:t>Encryption plays an important part in any security infrastructure.</a:t>
            </a:r>
          </a:p>
          <a:p>
            <a:r>
              <a:rPr lang="en-US" dirty="0"/>
              <a:t>Encryption type</a:t>
            </a:r>
          </a:p>
          <a:p>
            <a:r>
              <a:rPr lang="en-US" dirty="0"/>
              <a:t>1. Transport Encryption - refers to encrypting information over network traffic between the client and the server</a:t>
            </a:r>
          </a:p>
          <a:p>
            <a:r>
              <a:rPr lang="en-US" dirty="0"/>
              <a:t>2. Encryption at rest - encrypting the data that we store on disk</a:t>
            </a:r>
          </a:p>
        </p:txBody>
      </p:sp>
    </p:spTree>
    <p:extLst>
      <p:ext uri="{BB962C8B-B14F-4D97-AF65-F5344CB8AC3E}">
        <p14:creationId xmlns:p14="http://schemas.microsoft.com/office/powerpoint/2010/main" val="11305922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4957" y="719868"/>
            <a:ext cx="9753600" cy="1077218"/>
          </a:xfrm>
          <a:prstGeom prst="rect">
            <a:avLst/>
          </a:prstGeom>
        </p:spPr>
        <p:txBody>
          <a:bodyPr wrap="square">
            <a:spAutoFit/>
          </a:bodyPr>
          <a:lstStyle/>
          <a:p>
            <a:r>
              <a:rPr lang="en-US" sz="2800" b="1" dirty="0"/>
              <a:t>Transport Encryption</a:t>
            </a:r>
          </a:p>
          <a:p>
            <a:r>
              <a:rPr lang="en-US" dirty="0"/>
              <a:t>Transport encryption, as the name implies, refers to encrypting information over network traffic between the client and the server.</a:t>
            </a:r>
          </a:p>
        </p:txBody>
      </p:sp>
      <p:pic>
        <p:nvPicPr>
          <p:cNvPr id="6146" name="Picture 2" descr="http://www.habilelabs.io/wp-content/uploads/2017/10/transpo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31" y="1997947"/>
            <a:ext cx="11916453" cy="4544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81965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at Rest</a:t>
            </a:r>
            <a:br>
              <a:rPr lang="en-US" dirty="0"/>
            </a:br>
            <a:endParaRPr lang="en-US" dirty="0"/>
          </a:p>
        </p:txBody>
      </p:sp>
      <p:sp>
        <p:nvSpPr>
          <p:cNvPr id="3" name="Content Placeholder 2"/>
          <p:cNvSpPr>
            <a:spLocks noGrp="1"/>
          </p:cNvSpPr>
          <p:nvPr>
            <p:ph sz="quarter" idx="13"/>
          </p:nvPr>
        </p:nvSpPr>
        <p:spPr/>
        <p:txBody>
          <a:bodyPr>
            <a:normAutofit fontScale="85000" lnSpcReduction="10000"/>
          </a:bodyPr>
          <a:lstStyle/>
          <a:p>
            <a:r>
              <a:rPr lang="en-US" dirty="0"/>
              <a:t>Storage engine encryption with </a:t>
            </a:r>
            <a:r>
              <a:rPr lang="en-US" dirty="0" err="1"/>
              <a:t>MongoDB</a:t>
            </a:r>
            <a:r>
              <a:rPr lang="en-US" dirty="0"/>
              <a:t> is a four-step process.</a:t>
            </a:r>
          </a:p>
          <a:p>
            <a:r>
              <a:rPr lang="en-US" dirty="0"/>
              <a:t>First, a master key is generated. This key will be used to encrypt each individual database key. </a:t>
            </a:r>
          </a:p>
          <a:p>
            <a:r>
              <a:rPr lang="en-US" dirty="0"/>
              <a:t>The second step, is to generate a key for each database. After a key has been generated for a particular database, that key can be used to encrypt that actual database.</a:t>
            </a:r>
          </a:p>
          <a:p>
            <a:r>
              <a:rPr lang="en-US" dirty="0"/>
              <a:t> Application level Encryption is not an actual feature of </a:t>
            </a:r>
            <a:r>
              <a:rPr lang="en-US" dirty="0" err="1"/>
              <a:t>MongoDB</a:t>
            </a:r>
            <a:r>
              <a:rPr lang="en-US" dirty="0"/>
              <a:t>. To encrypt a document or field within our data, </a:t>
            </a:r>
          </a:p>
          <a:p>
            <a:r>
              <a:rPr lang="en-US" dirty="0"/>
              <a:t>Can write a custom encryption and decryption routine for our application. Or, of course, we can use a commercial solution for encryption within our application.</a:t>
            </a:r>
          </a:p>
        </p:txBody>
      </p:sp>
    </p:spTree>
    <p:extLst>
      <p:ext uri="{BB962C8B-B14F-4D97-AF65-F5344CB8AC3E}">
        <p14:creationId xmlns:p14="http://schemas.microsoft.com/office/powerpoint/2010/main" val="221466460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5420" y="1701084"/>
            <a:ext cx="11432970" cy="4364865"/>
          </a:xfrm>
          <a:prstGeom prst="rect">
            <a:avLst/>
          </a:prstGeom>
        </p:spPr>
      </p:pic>
    </p:spTree>
    <p:extLst>
      <p:ext uri="{BB962C8B-B14F-4D97-AF65-F5344CB8AC3E}">
        <p14:creationId xmlns:p14="http://schemas.microsoft.com/office/powerpoint/2010/main" val="337017327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204089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solidFill>
                  <a:srgbClr val="333333"/>
                </a:solidFill>
                <a:latin typeface="Open Sans" panose="020B0606030504020204" pitchFamily="34" charset="0"/>
              </a:rPr>
              <a:t>Authentication</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p:txBody>
          <a:bodyPr/>
          <a:lstStyle/>
          <a:p>
            <a:r>
              <a:rPr lang="en-US" cap="none" dirty="0"/>
              <a:t>Can divide authentication mechanisms into two categories. </a:t>
            </a:r>
          </a:p>
          <a:p>
            <a:r>
              <a:rPr lang="en-US" cap="none" dirty="0"/>
              <a:t>Client and user authentication - which deals with how clients of the database authenticate to </a:t>
            </a:r>
            <a:r>
              <a:rPr lang="en-US" cap="none" dirty="0" err="1"/>
              <a:t>mongodb</a:t>
            </a:r>
            <a:r>
              <a:rPr lang="en-US" cap="none" dirty="0"/>
              <a:t>. </a:t>
            </a:r>
          </a:p>
          <a:p>
            <a:r>
              <a:rPr lang="en-US" cap="none" dirty="0"/>
              <a:t>Internal authentication -how different members of a replica set or </a:t>
            </a:r>
            <a:r>
              <a:rPr lang="en-US" cap="none" dirty="0" err="1"/>
              <a:t>sharded</a:t>
            </a:r>
            <a:r>
              <a:rPr lang="en-US" cap="none" dirty="0"/>
              <a:t> cluster authenticate with one another. </a:t>
            </a:r>
          </a:p>
          <a:p>
            <a:r>
              <a:rPr lang="en-US" cap="none" dirty="0"/>
              <a:t>Here are all of the different authentication mechanisms currently supported with </a:t>
            </a:r>
            <a:r>
              <a:rPr lang="en-US" cap="none" dirty="0" err="1"/>
              <a:t>mongodb</a:t>
            </a:r>
            <a:endParaRPr lang="en-US" cap="none" dirty="0"/>
          </a:p>
          <a:p>
            <a:endParaRPr lang="en-US" cap="none" dirty="0"/>
          </a:p>
        </p:txBody>
      </p:sp>
    </p:spTree>
    <p:extLst>
      <p:ext uri="{BB962C8B-B14F-4D97-AF65-F5344CB8AC3E}">
        <p14:creationId xmlns:p14="http://schemas.microsoft.com/office/powerpoint/2010/main" val="4158257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solidFill>
                  <a:srgbClr val="333333"/>
                </a:solidFill>
                <a:latin typeface="Open Sans" panose="020B0606030504020204" pitchFamily="34" charset="0"/>
              </a:rPr>
              <a:t>Authentication</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p:txBody>
          <a:bodyPr/>
          <a:lstStyle/>
          <a:p>
            <a:r>
              <a:rPr lang="en-US" cap="none" dirty="0"/>
              <a:t>Can divide authentication mechanisms into two categories. </a:t>
            </a:r>
          </a:p>
          <a:p>
            <a:r>
              <a:rPr lang="en-US" cap="none" dirty="0"/>
              <a:t>Client and user authentication - which deals with how clients of the database authenticate to </a:t>
            </a:r>
            <a:r>
              <a:rPr lang="en-US" cap="none" dirty="0" err="1"/>
              <a:t>mongodb</a:t>
            </a:r>
            <a:r>
              <a:rPr lang="en-US" cap="none" dirty="0"/>
              <a:t>. </a:t>
            </a:r>
          </a:p>
          <a:p>
            <a:r>
              <a:rPr lang="en-US" cap="none" dirty="0"/>
              <a:t>Internal authentication -how different members of a replica set or </a:t>
            </a:r>
            <a:r>
              <a:rPr lang="en-US" cap="none" dirty="0" err="1"/>
              <a:t>sharded</a:t>
            </a:r>
            <a:r>
              <a:rPr lang="en-US" cap="none" dirty="0"/>
              <a:t> cluster authenticate with one another. </a:t>
            </a:r>
          </a:p>
          <a:p>
            <a:r>
              <a:rPr lang="en-US" cap="none" dirty="0"/>
              <a:t>Here are all of the different authentication mechanisms currently supported with </a:t>
            </a:r>
            <a:r>
              <a:rPr lang="en-US" cap="none" dirty="0" err="1"/>
              <a:t>mongodb</a:t>
            </a:r>
            <a:endParaRPr lang="en-US" cap="none" dirty="0"/>
          </a:p>
        </p:txBody>
      </p:sp>
    </p:spTree>
    <p:extLst>
      <p:ext uri="{BB962C8B-B14F-4D97-AF65-F5344CB8AC3E}">
        <p14:creationId xmlns:p14="http://schemas.microsoft.com/office/powerpoint/2010/main" val="3003134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38237" y="252412"/>
            <a:ext cx="9915525" cy="6353175"/>
          </a:xfrm>
          <a:prstGeom prst="rect">
            <a:avLst/>
          </a:prstGeom>
        </p:spPr>
      </p:pic>
    </p:spTree>
    <p:extLst>
      <p:ext uri="{BB962C8B-B14F-4D97-AF65-F5344CB8AC3E}">
        <p14:creationId xmlns:p14="http://schemas.microsoft.com/office/powerpoint/2010/main" val="4078698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3540" y="914401"/>
            <a:ext cx="11861439" cy="5267458"/>
          </a:xfrm>
          <a:prstGeom prst="rect">
            <a:avLst/>
          </a:prstGeom>
        </p:spPr>
      </p:pic>
    </p:spTree>
    <p:extLst>
      <p:ext uri="{BB962C8B-B14F-4D97-AF65-F5344CB8AC3E}">
        <p14:creationId xmlns:p14="http://schemas.microsoft.com/office/powerpoint/2010/main" val="523136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Authentication</a:t>
            </a:r>
            <a:br>
              <a:rPr lang="en-US" dirty="0"/>
            </a:br>
            <a:endParaRPr lang="en-US" dirty="0"/>
          </a:p>
        </p:txBody>
      </p:sp>
      <p:sp>
        <p:nvSpPr>
          <p:cNvPr id="3" name="Content Placeholder 2"/>
          <p:cNvSpPr>
            <a:spLocks noGrp="1"/>
          </p:cNvSpPr>
          <p:nvPr>
            <p:ph sz="quarter" idx="13"/>
          </p:nvPr>
        </p:nvSpPr>
        <p:spPr/>
        <p:txBody>
          <a:bodyPr/>
          <a:lstStyle/>
          <a:p>
            <a:r>
              <a:rPr lang="en-US" dirty="0"/>
              <a:t>In addition to verifying the identity of a client, </a:t>
            </a:r>
            <a:r>
              <a:rPr lang="en-US" dirty="0" err="1"/>
              <a:t>MongoDB</a:t>
            </a:r>
            <a:r>
              <a:rPr lang="en-US" dirty="0"/>
              <a:t> can require members of replica sets and </a:t>
            </a:r>
            <a:r>
              <a:rPr lang="en-US" dirty="0" err="1"/>
              <a:t>sharded</a:t>
            </a:r>
            <a:r>
              <a:rPr lang="en-US" dirty="0"/>
              <a:t> clusters to authenticate their membership to their respective replica set or </a:t>
            </a:r>
            <a:r>
              <a:rPr lang="en-US" dirty="0" err="1"/>
              <a:t>sharded</a:t>
            </a:r>
            <a:r>
              <a:rPr lang="en-US" dirty="0"/>
              <a:t> cluster</a:t>
            </a:r>
          </a:p>
          <a:p>
            <a:endParaRPr lang="en-US" dirty="0"/>
          </a:p>
        </p:txBody>
      </p:sp>
    </p:spTree>
    <p:extLst>
      <p:ext uri="{BB962C8B-B14F-4D97-AF65-F5344CB8AC3E}">
        <p14:creationId xmlns:p14="http://schemas.microsoft.com/office/powerpoint/2010/main" val="394801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E56E-5E63-4863-B0A6-E529DB45E2AE}"/>
              </a:ext>
            </a:extLst>
          </p:cNvPr>
          <p:cNvSpPr>
            <a:spLocks noGrp="1"/>
          </p:cNvSpPr>
          <p:nvPr>
            <p:ph type="title"/>
          </p:nvPr>
        </p:nvSpPr>
        <p:spPr/>
        <p:txBody>
          <a:bodyPr/>
          <a:lstStyle/>
          <a:p>
            <a:r>
              <a:rPr lang="en-IN" dirty="0"/>
              <a:t>Enable Access Control</a:t>
            </a:r>
          </a:p>
        </p:txBody>
      </p:sp>
      <p:sp>
        <p:nvSpPr>
          <p:cNvPr id="3" name="Content Placeholder 2">
            <a:extLst>
              <a:ext uri="{FF2B5EF4-FFF2-40B4-BE49-F238E27FC236}">
                <a16:creationId xmlns:a16="http://schemas.microsoft.com/office/drawing/2014/main" id="{23C6BFD6-3D32-4FE3-9153-A1A94E649135}"/>
              </a:ext>
            </a:extLst>
          </p:cNvPr>
          <p:cNvSpPr>
            <a:spLocks noGrp="1"/>
          </p:cNvSpPr>
          <p:nvPr>
            <p:ph sz="quarter" idx="13"/>
          </p:nvPr>
        </p:nvSpPr>
        <p:spPr/>
        <p:txBody>
          <a:bodyPr/>
          <a:lstStyle/>
          <a:p>
            <a:r>
              <a:rPr lang="en-US" dirty="0"/>
              <a:t>Enabling access control on a MongoDB deployment enforces authentication, requiring users to identify themselves. </a:t>
            </a:r>
          </a:p>
          <a:p>
            <a:r>
              <a:rPr lang="en-US" dirty="0"/>
              <a:t>When accessing a MongoDB deployment that has access control enabled, users can only perform actions as determined by their roles.</a:t>
            </a:r>
            <a:endParaRPr lang="en-IN" dirty="0"/>
          </a:p>
        </p:txBody>
      </p:sp>
    </p:spTree>
    <p:extLst>
      <p:ext uri="{BB962C8B-B14F-4D97-AF65-F5344CB8AC3E}">
        <p14:creationId xmlns:p14="http://schemas.microsoft.com/office/powerpoint/2010/main" val="3610131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0EA5-4437-463C-86A8-90C164DBF1D6}"/>
              </a:ext>
            </a:extLst>
          </p:cNvPr>
          <p:cNvSpPr>
            <a:spLocks noGrp="1"/>
          </p:cNvSpPr>
          <p:nvPr>
            <p:ph type="title"/>
          </p:nvPr>
        </p:nvSpPr>
        <p:spPr/>
        <p:txBody>
          <a:bodyPr/>
          <a:lstStyle/>
          <a:p>
            <a:r>
              <a:rPr lang="en-US" dirty="0"/>
              <a:t>User Administrator</a:t>
            </a:r>
            <a:endParaRPr lang="en-IN" dirty="0"/>
          </a:p>
        </p:txBody>
      </p:sp>
      <p:sp>
        <p:nvSpPr>
          <p:cNvPr id="3" name="Content Placeholder 2">
            <a:extLst>
              <a:ext uri="{FF2B5EF4-FFF2-40B4-BE49-F238E27FC236}">
                <a16:creationId xmlns:a16="http://schemas.microsoft.com/office/drawing/2014/main" id="{D9124FEA-B4B5-449A-85F1-234A379817AD}"/>
              </a:ext>
            </a:extLst>
          </p:cNvPr>
          <p:cNvSpPr>
            <a:spLocks noGrp="1"/>
          </p:cNvSpPr>
          <p:nvPr>
            <p:ph sz="quarter" idx="13"/>
          </p:nvPr>
        </p:nvSpPr>
        <p:spPr/>
        <p:txBody>
          <a:bodyPr/>
          <a:lstStyle/>
          <a:p>
            <a:r>
              <a:rPr lang="en-US" dirty="0"/>
              <a:t>With access control enabled, ensure you have a user with </a:t>
            </a:r>
            <a:r>
              <a:rPr lang="en-US" b="1" dirty="0" err="1">
                <a:solidFill>
                  <a:srgbClr val="FF0000"/>
                </a:solidFill>
              </a:rPr>
              <a:t>userAdmin</a:t>
            </a:r>
            <a:r>
              <a:rPr lang="en-US" b="1" dirty="0">
                <a:solidFill>
                  <a:srgbClr val="FF0000"/>
                </a:solidFill>
              </a:rPr>
              <a:t> or </a:t>
            </a:r>
            <a:r>
              <a:rPr lang="en-US" b="1" dirty="0" err="1">
                <a:solidFill>
                  <a:srgbClr val="FF0000"/>
                </a:solidFill>
              </a:rPr>
              <a:t>userAdminAnyDatabase</a:t>
            </a:r>
            <a:r>
              <a:rPr lang="en-US" dirty="0"/>
              <a:t> role in the admin database. </a:t>
            </a:r>
          </a:p>
          <a:p>
            <a:r>
              <a:rPr lang="en-US" dirty="0"/>
              <a:t>This user can administrate user and roles such as: create users, grant or revoke roles from users, and create or modify customs roles.</a:t>
            </a:r>
            <a:endParaRPr lang="en-IN" dirty="0"/>
          </a:p>
        </p:txBody>
      </p:sp>
    </p:spTree>
    <p:extLst>
      <p:ext uri="{BB962C8B-B14F-4D97-AF65-F5344CB8AC3E}">
        <p14:creationId xmlns:p14="http://schemas.microsoft.com/office/powerpoint/2010/main" val="65972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a:t>
            </a:r>
            <a:r>
              <a:rPr lang="en-US" b="1" dirty="0" err="1"/>
              <a:t>MongoDB</a:t>
            </a:r>
            <a:r>
              <a:rPr lang="en-US" b="1" dirty="0"/>
              <a:t> Security And Authentication</a:t>
            </a:r>
            <a:br>
              <a:rPr lang="en-US" b="1" dirty="0"/>
            </a:br>
            <a:endParaRPr lang="en-US" dirty="0"/>
          </a:p>
        </p:txBody>
      </p:sp>
      <p:sp>
        <p:nvSpPr>
          <p:cNvPr id="3" name="Content Placeholder 2"/>
          <p:cNvSpPr>
            <a:spLocks noGrp="1"/>
          </p:cNvSpPr>
          <p:nvPr>
            <p:ph sz="quarter" idx="13"/>
          </p:nvPr>
        </p:nvSpPr>
        <p:spPr/>
        <p:txBody>
          <a:bodyPr/>
          <a:lstStyle/>
          <a:p>
            <a:r>
              <a:rPr lang="en-US" dirty="0"/>
              <a:t>There are 4 ways you can use while secure your database</a:t>
            </a:r>
          </a:p>
        </p:txBody>
      </p:sp>
    </p:spTree>
    <p:extLst>
      <p:ext uri="{BB962C8B-B14F-4D97-AF65-F5344CB8AC3E}">
        <p14:creationId xmlns:p14="http://schemas.microsoft.com/office/powerpoint/2010/main" val="187167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rbac</a:t>
            </a:r>
            <a:endParaRPr lang="en-US" dirty="0"/>
          </a:p>
        </p:txBody>
      </p:sp>
      <p:sp>
        <p:nvSpPr>
          <p:cNvPr id="3" name="Content Placeholder 2"/>
          <p:cNvSpPr>
            <a:spLocks noGrp="1"/>
          </p:cNvSpPr>
          <p:nvPr>
            <p:ph sz="quarter" idx="13"/>
          </p:nvPr>
        </p:nvSpPr>
        <p:spPr/>
        <p:txBody>
          <a:bodyPr>
            <a:normAutofit fontScale="92500"/>
          </a:bodyPr>
          <a:lstStyle/>
          <a:p>
            <a:r>
              <a:rPr lang="en-US" dirty="0" err="1"/>
              <a:t>MongoDB</a:t>
            </a:r>
            <a:r>
              <a:rPr lang="en-US" dirty="0"/>
              <a:t> employs role-based access control (RBAC) to determine access for users. </a:t>
            </a:r>
          </a:p>
          <a:p>
            <a:r>
              <a:rPr lang="en-US" dirty="0"/>
              <a:t>A user is granted one or more roles that determine the user’s access or privileges to </a:t>
            </a:r>
            <a:r>
              <a:rPr lang="en-US" dirty="0" err="1"/>
              <a:t>MongoDB</a:t>
            </a:r>
            <a:r>
              <a:rPr lang="en-US" dirty="0"/>
              <a:t> resources and the actions that user can perform. </a:t>
            </a:r>
          </a:p>
          <a:p>
            <a:r>
              <a:rPr lang="en-US" dirty="0"/>
              <a:t>A user should have only the minimal set of privileges required to ensure a system of least privilege.</a:t>
            </a:r>
          </a:p>
          <a:p>
            <a:r>
              <a:rPr lang="en-US" dirty="0"/>
              <a:t>Each application and user of a </a:t>
            </a:r>
            <a:r>
              <a:rPr lang="en-US" dirty="0" err="1"/>
              <a:t>MongoDB</a:t>
            </a:r>
            <a:r>
              <a:rPr lang="en-US" dirty="0"/>
              <a:t> system should map to a distinct user. </a:t>
            </a:r>
          </a:p>
          <a:p>
            <a:r>
              <a:rPr lang="en-US" dirty="0"/>
              <a:t>This access isolation facilitates access revocation and ongoing user maintenance.</a:t>
            </a:r>
          </a:p>
        </p:txBody>
      </p:sp>
    </p:spTree>
    <p:extLst>
      <p:ext uri="{BB962C8B-B14F-4D97-AF65-F5344CB8AC3E}">
        <p14:creationId xmlns:p14="http://schemas.microsoft.com/office/powerpoint/2010/main" val="969297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rbac</a:t>
            </a:r>
            <a:endParaRPr lang="en-US" dirty="0"/>
          </a:p>
        </p:txBody>
      </p:sp>
      <p:sp>
        <p:nvSpPr>
          <p:cNvPr id="3" name="Content Placeholder 2"/>
          <p:cNvSpPr>
            <a:spLocks noGrp="1"/>
          </p:cNvSpPr>
          <p:nvPr>
            <p:ph sz="quarter" idx="13"/>
          </p:nvPr>
        </p:nvSpPr>
        <p:spPr>
          <a:xfrm>
            <a:off x="198783" y="1948070"/>
            <a:ext cx="11807687" cy="4684550"/>
          </a:xfrm>
        </p:spPr>
        <p:txBody>
          <a:bodyPr>
            <a:normAutofit fontScale="92500" lnSpcReduction="10000"/>
          </a:bodyPr>
          <a:lstStyle/>
          <a:p>
            <a:r>
              <a:rPr lang="en-US" dirty="0"/>
              <a:t>If you have enabled access control for your deployment,  can use the </a:t>
            </a:r>
            <a:r>
              <a:rPr lang="en-US" dirty="0" err="1"/>
              <a:t>localhost</a:t>
            </a:r>
            <a:r>
              <a:rPr lang="en-US" dirty="0"/>
              <a:t> exception to create the first user in the system. </a:t>
            </a:r>
          </a:p>
          <a:p>
            <a:r>
              <a:rPr lang="en-US" dirty="0"/>
              <a:t>This first user must have privileges to create other users.</a:t>
            </a:r>
          </a:p>
          <a:p>
            <a:r>
              <a:rPr lang="en-US" dirty="0"/>
              <a:t>with the </a:t>
            </a:r>
            <a:r>
              <a:rPr lang="en-US" dirty="0" err="1"/>
              <a:t>localhost</a:t>
            </a:r>
            <a:r>
              <a:rPr lang="en-US" dirty="0"/>
              <a:t> exception, you can only create users on the admin database. </a:t>
            </a:r>
          </a:p>
          <a:p>
            <a:r>
              <a:rPr lang="en-US" dirty="0"/>
              <a:t>Once you create the first user, you must authenticate as that user to add subsequent users.</a:t>
            </a:r>
          </a:p>
          <a:p>
            <a:r>
              <a:rPr lang="en-US" dirty="0"/>
              <a:t>For routine user creation, you must possess the following permissions:</a:t>
            </a:r>
          </a:p>
          <a:p>
            <a:r>
              <a:rPr lang="en-US" dirty="0"/>
              <a:t>To create a new user in a database, you must have the </a:t>
            </a:r>
            <a:r>
              <a:rPr lang="en-US" dirty="0" err="1"/>
              <a:t>createUser</a:t>
            </a:r>
            <a:r>
              <a:rPr lang="en-US" dirty="0"/>
              <a:t> action on that database resource.</a:t>
            </a:r>
          </a:p>
          <a:p>
            <a:r>
              <a:rPr lang="en-US" dirty="0"/>
              <a:t>To grant roles to a user, you must have the </a:t>
            </a:r>
            <a:r>
              <a:rPr lang="en-US" dirty="0" err="1"/>
              <a:t>grantRole</a:t>
            </a:r>
            <a:r>
              <a:rPr lang="en-US" dirty="0"/>
              <a:t> action on the role’s database.</a:t>
            </a:r>
          </a:p>
          <a:p>
            <a:r>
              <a:rPr lang="en-US" dirty="0"/>
              <a:t>The </a:t>
            </a:r>
            <a:r>
              <a:rPr lang="en-US" dirty="0" err="1"/>
              <a:t>userAdmin</a:t>
            </a:r>
            <a:r>
              <a:rPr lang="en-US" dirty="0"/>
              <a:t> and </a:t>
            </a:r>
            <a:r>
              <a:rPr lang="en-US" dirty="0" err="1"/>
              <a:t>userAdminAnyDatabase</a:t>
            </a:r>
            <a:r>
              <a:rPr lang="en-US" dirty="0"/>
              <a:t> built-in roles provide </a:t>
            </a:r>
            <a:r>
              <a:rPr lang="en-US" dirty="0" err="1"/>
              <a:t>createUser</a:t>
            </a:r>
            <a:r>
              <a:rPr lang="en-US" dirty="0"/>
              <a:t> and </a:t>
            </a:r>
            <a:r>
              <a:rPr lang="en-US" dirty="0" err="1"/>
              <a:t>grantRole</a:t>
            </a:r>
            <a:r>
              <a:rPr lang="en-US" dirty="0"/>
              <a:t> actions on their respective resources.</a:t>
            </a:r>
          </a:p>
        </p:txBody>
      </p:sp>
    </p:spTree>
    <p:extLst>
      <p:ext uri="{BB962C8B-B14F-4D97-AF65-F5344CB8AC3E}">
        <p14:creationId xmlns:p14="http://schemas.microsoft.com/office/powerpoint/2010/main" val="1620102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6E0B-FDA4-4CF3-99F0-55E6BAB5167F}"/>
              </a:ext>
            </a:extLst>
          </p:cNvPr>
          <p:cNvSpPr>
            <a:spLocks noGrp="1"/>
          </p:cNvSpPr>
          <p:nvPr>
            <p:ph type="title"/>
          </p:nvPr>
        </p:nvSpPr>
        <p:spPr/>
        <p:txBody>
          <a:bodyPr/>
          <a:lstStyle/>
          <a:p>
            <a:r>
              <a:rPr lang="en-US" dirty="0"/>
              <a:t>add a user administrator to a MongoDB</a:t>
            </a:r>
            <a:endParaRPr lang="en-IN" dirty="0"/>
          </a:p>
        </p:txBody>
      </p:sp>
      <p:sp>
        <p:nvSpPr>
          <p:cNvPr id="3" name="Content Placeholder 2">
            <a:extLst>
              <a:ext uri="{FF2B5EF4-FFF2-40B4-BE49-F238E27FC236}">
                <a16:creationId xmlns:a16="http://schemas.microsoft.com/office/drawing/2014/main" id="{AE67587A-A8A6-43D9-88A4-800D5B3DB60C}"/>
              </a:ext>
            </a:extLst>
          </p:cNvPr>
          <p:cNvSpPr>
            <a:spLocks noGrp="1"/>
          </p:cNvSpPr>
          <p:nvPr>
            <p:ph sz="quarter" idx="13"/>
          </p:nvPr>
        </p:nvSpPr>
        <p:spPr/>
        <p:txBody>
          <a:bodyPr/>
          <a:lstStyle/>
          <a:p>
            <a:pPr marL="0" indent="0">
              <a:buNone/>
            </a:pPr>
            <a:r>
              <a:rPr lang="en-US" dirty="0"/>
              <a:t>Step 1:</a:t>
            </a:r>
            <a:r>
              <a:rPr lang="en-US" b="1" dirty="0"/>
              <a:t>Start MongoDB without access control.</a:t>
            </a:r>
          </a:p>
          <a:p>
            <a:r>
              <a:rPr lang="en-US" dirty="0"/>
              <a:t>Start a standalone </a:t>
            </a:r>
            <a:r>
              <a:rPr lang="en-US" dirty="0" err="1"/>
              <a:t>mongod</a:t>
            </a:r>
            <a:r>
              <a:rPr lang="en-US" dirty="0"/>
              <a:t> instance without access control.</a:t>
            </a:r>
          </a:p>
          <a:p>
            <a:r>
              <a:rPr lang="en-US" dirty="0"/>
              <a:t>For example, open a terminal and issue the following:</a:t>
            </a:r>
          </a:p>
          <a:p>
            <a:pPr marL="0" indent="0">
              <a:buNone/>
            </a:pPr>
            <a:r>
              <a:rPr lang="en-US" dirty="0"/>
              <a:t>		</a:t>
            </a:r>
            <a:r>
              <a:rPr lang="en-US" b="1" dirty="0" err="1"/>
              <a:t>mongod</a:t>
            </a:r>
            <a:r>
              <a:rPr lang="en-US" b="1" dirty="0"/>
              <a:t> --port 27017 </a:t>
            </a:r>
            <a:endParaRPr lang="en-IN" b="1" dirty="0"/>
          </a:p>
        </p:txBody>
      </p:sp>
    </p:spTree>
    <p:extLst>
      <p:ext uri="{BB962C8B-B14F-4D97-AF65-F5344CB8AC3E}">
        <p14:creationId xmlns:p14="http://schemas.microsoft.com/office/powerpoint/2010/main" val="4107780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B69C-4181-4D67-A7C2-77A3896222C9}"/>
              </a:ext>
            </a:extLst>
          </p:cNvPr>
          <p:cNvSpPr>
            <a:spLocks noGrp="1"/>
          </p:cNvSpPr>
          <p:nvPr>
            <p:ph type="title"/>
          </p:nvPr>
        </p:nvSpPr>
        <p:spPr/>
        <p:txBody>
          <a:bodyPr/>
          <a:lstStyle/>
          <a:p>
            <a:r>
              <a:rPr lang="en-US" dirty="0"/>
              <a:t>add a user administrator to a MongoDB</a:t>
            </a:r>
            <a:endParaRPr lang="en-IN" dirty="0"/>
          </a:p>
        </p:txBody>
      </p:sp>
      <p:sp>
        <p:nvSpPr>
          <p:cNvPr id="3" name="Content Placeholder 2">
            <a:extLst>
              <a:ext uri="{FF2B5EF4-FFF2-40B4-BE49-F238E27FC236}">
                <a16:creationId xmlns:a16="http://schemas.microsoft.com/office/drawing/2014/main" id="{1F6E3062-7EC3-4072-BBC8-E740453E3623}"/>
              </a:ext>
            </a:extLst>
          </p:cNvPr>
          <p:cNvSpPr>
            <a:spLocks noGrp="1"/>
          </p:cNvSpPr>
          <p:nvPr>
            <p:ph sz="quarter" idx="13"/>
          </p:nvPr>
        </p:nvSpPr>
        <p:spPr/>
        <p:txBody>
          <a:bodyPr/>
          <a:lstStyle/>
          <a:p>
            <a:r>
              <a:rPr lang="en-US" dirty="0"/>
              <a:t>Step 2:</a:t>
            </a:r>
            <a:r>
              <a:rPr lang="en-US" b="1" dirty="0"/>
              <a:t>Connect to the instance.</a:t>
            </a:r>
          </a:p>
          <a:p>
            <a:r>
              <a:rPr lang="en-US" dirty="0"/>
              <a:t>For example, open a new terminal and connect a mongo shell to the instance:</a:t>
            </a:r>
          </a:p>
          <a:p>
            <a:r>
              <a:rPr lang="en-US" dirty="0"/>
              <a:t>mongo --port 27017</a:t>
            </a:r>
          </a:p>
          <a:p>
            <a:r>
              <a:rPr lang="en-US" dirty="0"/>
              <a:t>Specify additional command line options as appropriate to connect the mongo shell to your deployment, such as --host.</a:t>
            </a:r>
          </a:p>
          <a:p>
            <a:endParaRPr lang="en-IN" dirty="0"/>
          </a:p>
        </p:txBody>
      </p:sp>
    </p:spTree>
    <p:extLst>
      <p:ext uri="{BB962C8B-B14F-4D97-AF65-F5344CB8AC3E}">
        <p14:creationId xmlns:p14="http://schemas.microsoft.com/office/powerpoint/2010/main" val="1990206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79E97-F30C-4B8B-B367-AA7CC0A97E49}"/>
              </a:ext>
            </a:extLst>
          </p:cNvPr>
          <p:cNvSpPr>
            <a:spLocks noGrp="1"/>
          </p:cNvSpPr>
          <p:nvPr>
            <p:ph type="title"/>
          </p:nvPr>
        </p:nvSpPr>
        <p:spPr/>
        <p:txBody>
          <a:bodyPr/>
          <a:lstStyle/>
          <a:p>
            <a:r>
              <a:rPr lang="en-US" dirty="0"/>
              <a:t>add a user administrator to a MongoDB</a:t>
            </a:r>
            <a:endParaRPr lang="en-IN" dirty="0"/>
          </a:p>
        </p:txBody>
      </p:sp>
      <p:sp>
        <p:nvSpPr>
          <p:cNvPr id="3" name="Content Placeholder 2">
            <a:extLst>
              <a:ext uri="{FF2B5EF4-FFF2-40B4-BE49-F238E27FC236}">
                <a16:creationId xmlns:a16="http://schemas.microsoft.com/office/drawing/2014/main" id="{11C6F89A-8B52-4083-B4E1-24D87BA73E26}"/>
              </a:ext>
            </a:extLst>
          </p:cNvPr>
          <p:cNvSpPr>
            <a:spLocks noGrp="1"/>
          </p:cNvSpPr>
          <p:nvPr>
            <p:ph sz="quarter" idx="13"/>
          </p:nvPr>
        </p:nvSpPr>
        <p:spPr>
          <a:xfrm>
            <a:off x="913773" y="2367092"/>
            <a:ext cx="10721635" cy="4490908"/>
          </a:xfrm>
        </p:spPr>
        <p:txBody>
          <a:bodyPr>
            <a:normAutofit lnSpcReduction="10000"/>
          </a:bodyPr>
          <a:lstStyle/>
          <a:p>
            <a:pPr marL="0" indent="0">
              <a:buNone/>
            </a:pPr>
            <a:r>
              <a:rPr lang="en-US" dirty="0"/>
              <a:t>Step 3: </a:t>
            </a:r>
            <a:r>
              <a:rPr lang="en-US" b="1" dirty="0"/>
              <a:t>Create the user administrator.</a:t>
            </a:r>
          </a:p>
          <a:p>
            <a:r>
              <a:rPr lang="en-US" dirty="0"/>
              <a:t>From the mongo shell, add a user with the </a:t>
            </a:r>
            <a:r>
              <a:rPr lang="en-US" dirty="0" err="1"/>
              <a:t>userAdminAnyDatabase</a:t>
            </a:r>
            <a:r>
              <a:rPr lang="en-US" dirty="0"/>
              <a:t> role in the admin database. </a:t>
            </a:r>
          </a:p>
          <a:p>
            <a:r>
              <a:rPr lang="en-US" dirty="0"/>
              <a:t>Include additional roles as needed for this user. </a:t>
            </a:r>
          </a:p>
          <a:p>
            <a:r>
              <a:rPr lang="en-US" dirty="0"/>
              <a:t>For example, the following creates the user </a:t>
            </a:r>
            <a:r>
              <a:rPr lang="en-US" dirty="0" err="1"/>
              <a:t>myUserAdmin</a:t>
            </a:r>
            <a:r>
              <a:rPr lang="en-US" dirty="0"/>
              <a:t> in the admin database with the </a:t>
            </a:r>
            <a:r>
              <a:rPr lang="en-US" dirty="0" err="1"/>
              <a:t>userAdminAnyDatabase</a:t>
            </a:r>
            <a:r>
              <a:rPr lang="en-US" dirty="0"/>
              <a:t> role and the </a:t>
            </a:r>
            <a:r>
              <a:rPr lang="en-US" dirty="0" err="1"/>
              <a:t>readWriteAnyDatabase</a:t>
            </a:r>
            <a:r>
              <a:rPr lang="en-US" dirty="0"/>
              <a:t> role.</a:t>
            </a:r>
          </a:p>
          <a:p>
            <a:pPr marL="0" indent="0">
              <a:buNone/>
            </a:pPr>
            <a:r>
              <a:rPr lang="en-US" b="1" cap="none" dirty="0" err="1">
                <a:solidFill>
                  <a:srgbClr val="FF0000"/>
                </a:solidFill>
              </a:rPr>
              <a:t>db.createUser</a:t>
            </a:r>
            <a:r>
              <a:rPr lang="en-US" b="1" cap="none" dirty="0">
                <a:solidFill>
                  <a:srgbClr val="FF0000"/>
                </a:solidFill>
              </a:rPr>
              <a:t>(</a:t>
            </a:r>
          </a:p>
          <a:p>
            <a:pPr marL="0" indent="0">
              <a:buNone/>
            </a:pPr>
            <a:r>
              <a:rPr lang="en-US" b="1" cap="none" dirty="0">
                <a:solidFill>
                  <a:srgbClr val="FF0000"/>
                </a:solidFill>
              </a:rPr>
              <a:t>  {    user: "</a:t>
            </a:r>
            <a:r>
              <a:rPr lang="en-US" b="1" cap="none" dirty="0" err="1">
                <a:solidFill>
                  <a:srgbClr val="FF0000"/>
                </a:solidFill>
              </a:rPr>
              <a:t>myUserAdmin</a:t>
            </a:r>
            <a:r>
              <a:rPr lang="en-US" b="1" cap="none" dirty="0">
                <a:solidFill>
                  <a:srgbClr val="FF0000"/>
                </a:solidFill>
              </a:rPr>
              <a:t>",</a:t>
            </a:r>
          </a:p>
          <a:p>
            <a:pPr marL="0" indent="0">
              <a:buNone/>
            </a:pPr>
            <a:r>
              <a:rPr lang="en-US" b="1" cap="none" dirty="0">
                <a:solidFill>
                  <a:srgbClr val="FF0000"/>
                </a:solidFill>
              </a:rPr>
              <a:t>    </a:t>
            </a:r>
            <a:r>
              <a:rPr lang="en-US" b="1" cap="none" dirty="0" err="1">
                <a:solidFill>
                  <a:srgbClr val="FF0000"/>
                </a:solidFill>
              </a:rPr>
              <a:t>pwd</a:t>
            </a:r>
            <a:r>
              <a:rPr lang="en-US" b="1" cap="none" dirty="0">
                <a:solidFill>
                  <a:srgbClr val="FF0000"/>
                </a:solidFill>
              </a:rPr>
              <a:t>: </a:t>
            </a:r>
            <a:r>
              <a:rPr lang="en-US" b="1" cap="none" dirty="0" err="1">
                <a:solidFill>
                  <a:srgbClr val="FF0000"/>
                </a:solidFill>
              </a:rPr>
              <a:t>passwordPrompt</a:t>
            </a:r>
            <a:r>
              <a:rPr lang="en-US" b="1" cap="none" dirty="0">
                <a:solidFill>
                  <a:srgbClr val="FF0000"/>
                </a:solidFill>
              </a:rPr>
              <a:t>(), // or cleartext password</a:t>
            </a:r>
          </a:p>
          <a:p>
            <a:pPr marL="0" indent="0">
              <a:buNone/>
            </a:pPr>
            <a:r>
              <a:rPr lang="en-US" b="1" cap="none" dirty="0">
                <a:solidFill>
                  <a:srgbClr val="FF0000"/>
                </a:solidFill>
              </a:rPr>
              <a:t>    roles: [ { role: "</a:t>
            </a:r>
            <a:r>
              <a:rPr lang="en-US" b="1" cap="none" dirty="0" err="1">
                <a:solidFill>
                  <a:srgbClr val="FF0000"/>
                </a:solidFill>
              </a:rPr>
              <a:t>userAdminAnyDatabase</a:t>
            </a:r>
            <a:r>
              <a:rPr lang="en-US" b="1" cap="none" dirty="0">
                <a:solidFill>
                  <a:srgbClr val="FF0000"/>
                </a:solidFill>
              </a:rPr>
              <a:t>", </a:t>
            </a:r>
            <a:r>
              <a:rPr lang="en-US" b="1" cap="none" dirty="0" err="1">
                <a:solidFill>
                  <a:srgbClr val="FF0000"/>
                </a:solidFill>
              </a:rPr>
              <a:t>db</a:t>
            </a:r>
            <a:r>
              <a:rPr lang="en-US" b="1" cap="none" dirty="0">
                <a:solidFill>
                  <a:srgbClr val="FF0000"/>
                </a:solidFill>
              </a:rPr>
              <a:t>: "admin" }, "</a:t>
            </a:r>
            <a:r>
              <a:rPr lang="en-US" b="1" cap="none" dirty="0" err="1">
                <a:solidFill>
                  <a:srgbClr val="FF0000"/>
                </a:solidFill>
              </a:rPr>
              <a:t>readWriteAnyDatabase</a:t>
            </a:r>
            <a:r>
              <a:rPr lang="en-US" b="1" cap="none" dirty="0">
                <a:solidFill>
                  <a:srgbClr val="FF0000"/>
                </a:solidFill>
              </a:rPr>
              <a:t>" ]	  })</a:t>
            </a:r>
          </a:p>
          <a:p>
            <a:endParaRPr lang="en-US" dirty="0"/>
          </a:p>
          <a:p>
            <a:endParaRPr lang="en-IN" dirty="0"/>
          </a:p>
        </p:txBody>
      </p:sp>
    </p:spTree>
    <p:extLst>
      <p:ext uri="{BB962C8B-B14F-4D97-AF65-F5344CB8AC3E}">
        <p14:creationId xmlns:p14="http://schemas.microsoft.com/office/powerpoint/2010/main" val="51333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0CF0-57C6-4F33-B8DD-B6024FD166F5}"/>
              </a:ext>
            </a:extLst>
          </p:cNvPr>
          <p:cNvSpPr>
            <a:spLocks noGrp="1"/>
          </p:cNvSpPr>
          <p:nvPr>
            <p:ph type="title"/>
          </p:nvPr>
        </p:nvSpPr>
        <p:spPr/>
        <p:txBody>
          <a:bodyPr/>
          <a:lstStyle/>
          <a:p>
            <a:r>
              <a:rPr lang="en-US" dirty="0"/>
              <a:t>add a user administrator to a MongoDB</a:t>
            </a:r>
            <a:endParaRPr lang="en-IN" dirty="0"/>
          </a:p>
        </p:txBody>
      </p:sp>
      <p:sp>
        <p:nvSpPr>
          <p:cNvPr id="3" name="Content Placeholder 2">
            <a:extLst>
              <a:ext uri="{FF2B5EF4-FFF2-40B4-BE49-F238E27FC236}">
                <a16:creationId xmlns:a16="http://schemas.microsoft.com/office/drawing/2014/main" id="{007B6ED5-30CC-4595-AA8A-26882929FD3E}"/>
              </a:ext>
            </a:extLst>
          </p:cNvPr>
          <p:cNvSpPr>
            <a:spLocks noGrp="1"/>
          </p:cNvSpPr>
          <p:nvPr>
            <p:ph sz="quarter" idx="13"/>
          </p:nvPr>
        </p:nvSpPr>
        <p:spPr>
          <a:xfrm>
            <a:off x="913773" y="2367092"/>
            <a:ext cx="10920417" cy="4298751"/>
          </a:xfrm>
        </p:spPr>
        <p:txBody>
          <a:bodyPr>
            <a:normAutofit/>
          </a:bodyPr>
          <a:lstStyle/>
          <a:p>
            <a:r>
              <a:rPr lang="en-US" dirty="0"/>
              <a:t>Starting in version 4.2 of the mongo shell, can use the </a:t>
            </a:r>
            <a:r>
              <a:rPr lang="en-US" cap="none" dirty="0" err="1"/>
              <a:t>passwordPrompt</a:t>
            </a:r>
            <a:r>
              <a:rPr lang="en-US" cap="none" dirty="0"/>
              <a:t>()</a:t>
            </a:r>
            <a:r>
              <a:rPr lang="en-US" dirty="0"/>
              <a:t> method in conjunction with various user authentication/management methods/commands to prompt for the password instead of specifying the password directly in the method/command call. </a:t>
            </a:r>
          </a:p>
          <a:p>
            <a:r>
              <a:rPr lang="en-US" dirty="0"/>
              <a:t>However, can still specify the password directly as you would with earlier versions of the mongo shell.</a:t>
            </a:r>
          </a:p>
          <a:p>
            <a:r>
              <a:rPr lang="en-US" dirty="0"/>
              <a:t>database where you create the user is the user’s authentication database. </a:t>
            </a:r>
          </a:p>
          <a:p>
            <a:r>
              <a:rPr lang="en-US" dirty="0"/>
              <a:t>Although the user would authenticate to this database, the user can have roles in other databases; i.e. the user’s authentication database does not limit the user’s privileges</a:t>
            </a:r>
            <a:endParaRPr lang="en-IN" dirty="0"/>
          </a:p>
        </p:txBody>
      </p:sp>
    </p:spTree>
    <p:extLst>
      <p:ext uri="{BB962C8B-B14F-4D97-AF65-F5344CB8AC3E}">
        <p14:creationId xmlns:p14="http://schemas.microsoft.com/office/powerpoint/2010/main" val="851136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D6B7-9858-45B1-BB4F-F4294753BC36}"/>
              </a:ext>
            </a:extLst>
          </p:cNvPr>
          <p:cNvSpPr>
            <a:spLocks noGrp="1"/>
          </p:cNvSpPr>
          <p:nvPr>
            <p:ph type="title"/>
          </p:nvPr>
        </p:nvSpPr>
        <p:spPr/>
        <p:txBody>
          <a:bodyPr/>
          <a:lstStyle/>
          <a:p>
            <a:r>
              <a:rPr lang="en-US" dirty="0"/>
              <a:t>add a user administrator to a MongoDB</a:t>
            </a:r>
            <a:endParaRPr lang="en-IN" dirty="0"/>
          </a:p>
        </p:txBody>
      </p:sp>
      <p:sp>
        <p:nvSpPr>
          <p:cNvPr id="3" name="Content Placeholder 2">
            <a:extLst>
              <a:ext uri="{FF2B5EF4-FFF2-40B4-BE49-F238E27FC236}">
                <a16:creationId xmlns:a16="http://schemas.microsoft.com/office/drawing/2014/main" id="{191FE1F7-B808-4915-B47F-01360D7391CB}"/>
              </a:ext>
            </a:extLst>
          </p:cNvPr>
          <p:cNvSpPr>
            <a:spLocks noGrp="1"/>
          </p:cNvSpPr>
          <p:nvPr>
            <p:ph sz="quarter" idx="13"/>
          </p:nvPr>
        </p:nvSpPr>
        <p:spPr>
          <a:xfrm>
            <a:off x="913773" y="2367092"/>
            <a:ext cx="10880661" cy="4365012"/>
          </a:xfrm>
        </p:spPr>
        <p:txBody>
          <a:bodyPr>
            <a:normAutofit lnSpcReduction="10000"/>
          </a:bodyPr>
          <a:lstStyle/>
          <a:p>
            <a:r>
              <a:rPr lang="en-US" dirty="0"/>
              <a:t>Step 4:</a:t>
            </a:r>
            <a:r>
              <a:rPr lang="en-US" b="1" dirty="0"/>
              <a:t>Re-start the MongoDB instance with access control.</a:t>
            </a:r>
          </a:p>
          <a:p>
            <a:r>
              <a:rPr lang="en-US" dirty="0"/>
              <a:t>Shut down the </a:t>
            </a:r>
            <a:r>
              <a:rPr lang="en-US" dirty="0" err="1"/>
              <a:t>mongod</a:t>
            </a:r>
            <a:r>
              <a:rPr lang="en-US" dirty="0"/>
              <a:t> instance. For example, from the mongo shell, issue the following command:</a:t>
            </a:r>
            <a:r>
              <a:rPr lang="en-US" cap="none" dirty="0"/>
              <a:t> </a:t>
            </a:r>
            <a:r>
              <a:rPr lang="en-US" cap="none" dirty="0" err="1"/>
              <a:t>db.adminCommand</a:t>
            </a:r>
            <a:r>
              <a:rPr lang="en-US" cap="none" dirty="0"/>
              <a:t>( { shutdown: 1 } )</a:t>
            </a:r>
          </a:p>
          <a:p>
            <a:r>
              <a:rPr lang="en-US" dirty="0"/>
              <a:t>Exit the mongo shell.</a:t>
            </a:r>
          </a:p>
          <a:p>
            <a:r>
              <a:rPr lang="en-US" dirty="0"/>
              <a:t>From the terminal, re-start the </a:t>
            </a:r>
            <a:r>
              <a:rPr lang="en-US" dirty="0" err="1"/>
              <a:t>mongod</a:t>
            </a:r>
            <a:r>
              <a:rPr lang="en-US" dirty="0"/>
              <a:t> instance with the --</a:t>
            </a:r>
            <a:r>
              <a:rPr lang="en-US" cap="none" dirty="0"/>
              <a:t>auth</a:t>
            </a:r>
            <a:r>
              <a:rPr lang="en-US" dirty="0"/>
              <a:t> command line option or, if using a configuration file, the </a:t>
            </a:r>
            <a:r>
              <a:rPr lang="en-US" cap="none" dirty="0" err="1"/>
              <a:t>security.authorisation</a:t>
            </a:r>
            <a:r>
              <a:rPr lang="en-US" dirty="0"/>
              <a:t> setting</a:t>
            </a:r>
          </a:p>
          <a:p>
            <a:r>
              <a:rPr lang="en-US" cap="none" dirty="0" err="1"/>
              <a:t>mongod</a:t>
            </a:r>
            <a:r>
              <a:rPr lang="en-US" cap="none" dirty="0"/>
              <a:t> --auth</a:t>
            </a:r>
          </a:p>
          <a:p>
            <a:r>
              <a:rPr lang="en-US" dirty="0"/>
              <a:t>Clients that connect to this instance must now authenticate themselves as a MongoDB user. Clients can only perform actions as determined by their assigned roles.</a:t>
            </a:r>
          </a:p>
          <a:p>
            <a:endParaRPr lang="en-IN" dirty="0"/>
          </a:p>
        </p:txBody>
      </p:sp>
    </p:spTree>
    <p:extLst>
      <p:ext uri="{BB962C8B-B14F-4D97-AF65-F5344CB8AC3E}">
        <p14:creationId xmlns:p14="http://schemas.microsoft.com/office/powerpoint/2010/main" val="3872228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4F94-6161-42A7-8009-1F15B1B14F25}"/>
              </a:ext>
            </a:extLst>
          </p:cNvPr>
          <p:cNvSpPr>
            <a:spLocks noGrp="1"/>
          </p:cNvSpPr>
          <p:nvPr>
            <p:ph type="title"/>
          </p:nvPr>
        </p:nvSpPr>
        <p:spPr/>
        <p:txBody>
          <a:bodyPr/>
          <a:lstStyle/>
          <a:p>
            <a:r>
              <a:rPr lang="en-US" dirty="0"/>
              <a:t>add a user administrator to a MongoDB </a:t>
            </a:r>
            <a:endParaRPr lang="en-IN" dirty="0"/>
          </a:p>
        </p:txBody>
      </p:sp>
      <p:sp>
        <p:nvSpPr>
          <p:cNvPr id="3" name="Content Placeholder 2">
            <a:extLst>
              <a:ext uri="{FF2B5EF4-FFF2-40B4-BE49-F238E27FC236}">
                <a16:creationId xmlns:a16="http://schemas.microsoft.com/office/drawing/2014/main" id="{4924D12C-A283-40DE-81FB-6B2DC1F6B699}"/>
              </a:ext>
            </a:extLst>
          </p:cNvPr>
          <p:cNvSpPr>
            <a:spLocks noGrp="1"/>
          </p:cNvSpPr>
          <p:nvPr>
            <p:ph sz="quarter" idx="13"/>
          </p:nvPr>
        </p:nvSpPr>
        <p:spPr/>
        <p:txBody>
          <a:bodyPr>
            <a:normAutofit/>
          </a:bodyPr>
          <a:lstStyle/>
          <a:p>
            <a:r>
              <a:rPr lang="en-US" sz="2800" b="1" dirty="0"/>
              <a:t>STEP 5: </a:t>
            </a:r>
            <a:r>
              <a:rPr lang="en-US" sz="2800" b="1" dirty="0">
                <a:solidFill>
                  <a:srgbClr val="FF0000"/>
                </a:solidFill>
              </a:rPr>
              <a:t>Connect and authenticate as the user administrator.</a:t>
            </a:r>
          </a:p>
          <a:p>
            <a:r>
              <a:rPr lang="en-US" sz="2800" dirty="0"/>
              <a:t>Using the mongo shell, can:</a:t>
            </a:r>
          </a:p>
          <a:p>
            <a:pPr lvl="1"/>
            <a:r>
              <a:rPr lang="en-US" sz="2400" dirty="0"/>
              <a:t>Connect with authentication by passing in user credentials, or</a:t>
            </a:r>
          </a:p>
          <a:p>
            <a:pPr lvl="1"/>
            <a:r>
              <a:rPr lang="en-US" sz="2400" dirty="0"/>
              <a:t>Connect first without authentication, and then issue the </a:t>
            </a:r>
            <a:r>
              <a:rPr lang="en-US" sz="2400" cap="none" dirty="0" err="1"/>
              <a:t>db.auth</a:t>
            </a:r>
            <a:r>
              <a:rPr lang="en-US" sz="2400" cap="none" dirty="0"/>
              <a:t>()</a:t>
            </a:r>
            <a:r>
              <a:rPr lang="en-US" sz="2400" dirty="0"/>
              <a:t>method to authenticate.</a:t>
            </a:r>
            <a:endParaRPr lang="en-IN" sz="2400" dirty="0"/>
          </a:p>
        </p:txBody>
      </p:sp>
    </p:spTree>
    <p:extLst>
      <p:ext uri="{BB962C8B-B14F-4D97-AF65-F5344CB8AC3E}">
        <p14:creationId xmlns:p14="http://schemas.microsoft.com/office/powerpoint/2010/main" val="4288661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Authenticate after Connection</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p:txBody>
          <a:bodyPr>
            <a:normAutofit lnSpcReduction="10000"/>
          </a:bodyPr>
          <a:lstStyle/>
          <a:p>
            <a:r>
              <a:rPr lang="en-US" cap="none" dirty="0" err="1"/>
              <a:t>EConnect</a:t>
            </a:r>
            <a:r>
              <a:rPr lang="en-US" cap="none" dirty="0"/>
              <a:t> the mongo shell to the </a:t>
            </a:r>
            <a:r>
              <a:rPr lang="en-US" cap="none" dirty="0" err="1"/>
              <a:t>mongod</a:t>
            </a:r>
            <a:r>
              <a:rPr lang="en-US" cap="none" dirty="0"/>
              <a:t>:</a:t>
            </a:r>
          </a:p>
          <a:p>
            <a:pPr marL="0" indent="0">
              <a:buNone/>
            </a:pPr>
            <a:r>
              <a:rPr lang="en-US" sz="2400" b="1" cap="none" dirty="0">
                <a:solidFill>
                  <a:srgbClr val="FF0000"/>
                </a:solidFill>
              </a:rPr>
              <a:t>mongo --port 27017</a:t>
            </a:r>
          </a:p>
          <a:p>
            <a:r>
              <a:rPr lang="en-US" cap="none" dirty="0"/>
              <a:t>In the mongo shell, switch to the authentication database (in this case, admin), and use </a:t>
            </a:r>
            <a:r>
              <a:rPr lang="en-US" cap="none" dirty="0" err="1"/>
              <a:t>db.auth</a:t>
            </a:r>
            <a:r>
              <a:rPr lang="en-US" cap="none" dirty="0"/>
              <a:t>(&lt;username&gt;, &lt;</a:t>
            </a:r>
            <a:r>
              <a:rPr lang="en-US" cap="none" dirty="0" err="1"/>
              <a:t>pwd</a:t>
            </a:r>
            <a:r>
              <a:rPr lang="en-US" cap="none" dirty="0"/>
              <a:t>&gt;) method to authenticate:</a:t>
            </a:r>
          </a:p>
          <a:p>
            <a:pPr marL="0" indent="0">
              <a:buNone/>
            </a:pPr>
            <a:r>
              <a:rPr lang="en-US" sz="2400" b="1" cap="none" dirty="0">
                <a:solidFill>
                  <a:srgbClr val="FF0000"/>
                </a:solidFill>
              </a:rPr>
              <a:t>use admin</a:t>
            </a:r>
          </a:p>
          <a:p>
            <a:pPr marL="0" indent="0">
              <a:buNone/>
            </a:pPr>
            <a:r>
              <a:rPr lang="en-US" sz="2400" b="1" cap="none" dirty="0" err="1">
                <a:solidFill>
                  <a:srgbClr val="FF0000"/>
                </a:solidFill>
              </a:rPr>
              <a:t>db.auth</a:t>
            </a:r>
            <a:r>
              <a:rPr lang="en-US" sz="2400" b="1" cap="none" dirty="0">
                <a:solidFill>
                  <a:srgbClr val="FF0000"/>
                </a:solidFill>
              </a:rPr>
              <a:t>("</a:t>
            </a:r>
            <a:r>
              <a:rPr lang="en-US" sz="2400" b="1" cap="none" dirty="0" err="1">
                <a:solidFill>
                  <a:srgbClr val="FF0000"/>
                </a:solidFill>
              </a:rPr>
              <a:t>myUserAdmin</a:t>
            </a:r>
            <a:r>
              <a:rPr lang="en-US" sz="2400" b="1" cap="none" dirty="0">
                <a:solidFill>
                  <a:srgbClr val="FF0000"/>
                </a:solidFill>
              </a:rPr>
              <a:t>", </a:t>
            </a:r>
            <a:r>
              <a:rPr lang="en-US" sz="2400" b="1" cap="none" dirty="0" err="1">
                <a:solidFill>
                  <a:srgbClr val="FF0000"/>
                </a:solidFill>
              </a:rPr>
              <a:t>passwordPrompt</a:t>
            </a:r>
            <a:r>
              <a:rPr lang="en-US" sz="2400" b="1" cap="none" dirty="0">
                <a:solidFill>
                  <a:srgbClr val="FF0000"/>
                </a:solidFill>
              </a:rPr>
              <a:t>()) // or cleartext password</a:t>
            </a:r>
          </a:p>
          <a:p>
            <a:r>
              <a:rPr lang="en-US" cap="none" dirty="0"/>
              <a:t>Enter the password when prompted</a:t>
            </a:r>
          </a:p>
        </p:txBody>
      </p:sp>
    </p:spTree>
    <p:extLst>
      <p:ext uri="{BB962C8B-B14F-4D97-AF65-F5344CB8AC3E}">
        <p14:creationId xmlns:p14="http://schemas.microsoft.com/office/powerpoint/2010/main" val="981431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Authenticate during Connection</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p:txBody>
          <a:bodyPr>
            <a:normAutofit/>
          </a:bodyPr>
          <a:lstStyle/>
          <a:p>
            <a:r>
              <a:rPr lang="en-US" cap="none" dirty="0"/>
              <a:t>Start a mongo shell with the -u &lt;username&gt;, -p, and the --</a:t>
            </a:r>
            <a:r>
              <a:rPr lang="en-US" cap="none" dirty="0" err="1"/>
              <a:t>authenticationDatabase</a:t>
            </a:r>
            <a:r>
              <a:rPr lang="en-US" cap="none" dirty="0"/>
              <a:t> &lt;database&gt; command line options:</a:t>
            </a:r>
          </a:p>
          <a:p>
            <a:pPr marL="0" indent="0">
              <a:buNone/>
            </a:pPr>
            <a:r>
              <a:rPr lang="en-US" sz="2400" b="1" cap="none" dirty="0">
                <a:solidFill>
                  <a:srgbClr val="FF0000"/>
                </a:solidFill>
              </a:rPr>
              <a:t>mongo --port 27017  --</a:t>
            </a:r>
            <a:r>
              <a:rPr lang="en-US" sz="2400" b="1" cap="none" dirty="0" err="1">
                <a:solidFill>
                  <a:srgbClr val="FF0000"/>
                </a:solidFill>
              </a:rPr>
              <a:t>authenticationDatabase</a:t>
            </a:r>
            <a:r>
              <a:rPr lang="en-US" sz="2400" b="1" cap="none" dirty="0">
                <a:solidFill>
                  <a:srgbClr val="FF0000"/>
                </a:solidFill>
              </a:rPr>
              <a:t> "admin" -u "</a:t>
            </a:r>
            <a:r>
              <a:rPr lang="en-US" sz="2400" b="1" cap="none" dirty="0" err="1">
                <a:solidFill>
                  <a:srgbClr val="FF0000"/>
                </a:solidFill>
              </a:rPr>
              <a:t>myUserAdmin</a:t>
            </a:r>
            <a:r>
              <a:rPr lang="en-US" sz="2400" b="1" cap="none" dirty="0">
                <a:solidFill>
                  <a:srgbClr val="FF0000"/>
                </a:solidFill>
              </a:rPr>
              <a:t>" –p</a:t>
            </a:r>
          </a:p>
          <a:p>
            <a:r>
              <a:rPr lang="en-US" cap="none" dirty="0"/>
              <a:t>Enter your password when prompted.</a:t>
            </a:r>
          </a:p>
        </p:txBody>
      </p:sp>
    </p:spTree>
    <p:extLst>
      <p:ext uri="{BB962C8B-B14F-4D97-AF65-F5344CB8AC3E}">
        <p14:creationId xmlns:p14="http://schemas.microsoft.com/office/powerpoint/2010/main" val="11001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9694" y="873213"/>
            <a:ext cx="11772182" cy="5643497"/>
          </a:xfrm>
          <a:prstGeom prst="rect">
            <a:avLst/>
          </a:prstGeom>
        </p:spPr>
      </p:pic>
    </p:spTree>
    <p:extLst>
      <p:ext uri="{BB962C8B-B14F-4D97-AF65-F5344CB8AC3E}">
        <p14:creationId xmlns:p14="http://schemas.microsoft.com/office/powerpoint/2010/main" val="3787116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9226-CCD1-4B18-9A3E-4C5C97C8B69B}"/>
              </a:ext>
            </a:extLst>
          </p:cNvPr>
          <p:cNvSpPr>
            <a:spLocks noGrp="1"/>
          </p:cNvSpPr>
          <p:nvPr>
            <p:ph type="title"/>
          </p:nvPr>
        </p:nvSpPr>
        <p:spPr/>
        <p:txBody>
          <a:bodyPr/>
          <a:lstStyle/>
          <a:p>
            <a:r>
              <a:rPr lang="en-US" dirty="0"/>
              <a:t>add a user administrator to a MongoDB</a:t>
            </a:r>
            <a:endParaRPr lang="en-IN" dirty="0"/>
          </a:p>
        </p:txBody>
      </p:sp>
      <p:sp>
        <p:nvSpPr>
          <p:cNvPr id="3" name="Content Placeholder 2">
            <a:extLst>
              <a:ext uri="{FF2B5EF4-FFF2-40B4-BE49-F238E27FC236}">
                <a16:creationId xmlns:a16="http://schemas.microsoft.com/office/drawing/2014/main" id="{C8A80196-8320-4173-A3DA-7F6C89699632}"/>
              </a:ext>
            </a:extLst>
          </p:cNvPr>
          <p:cNvSpPr>
            <a:spLocks noGrp="1"/>
          </p:cNvSpPr>
          <p:nvPr>
            <p:ph sz="quarter" idx="13"/>
          </p:nvPr>
        </p:nvSpPr>
        <p:spPr/>
        <p:txBody>
          <a:bodyPr>
            <a:normAutofit lnSpcReduction="10000"/>
          </a:bodyPr>
          <a:lstStyle/>
          <a:p>
            <a:r>
              <a:rPr lang="en-US" dirty="0"/>
              <a:t>Step 5:</a:t>
            </a:r>
            <a:r>
              <a:rPr lang="en-US" b="1" dirty="0">
                <a:solidFill>
                  <a:srgbClr val="FF0000"/>
                </a:solidFill>
              </a:rPr>
              <a:t>Create additional users as needed for your deployment.</a:t>
            </a:r>
          </a:p>
          <a:p>
            <a:r>
              <a:rPr lang="en-US" dirty="0"/>
              <a:t>Once authenticated as the user administrator, </a:t>
            </a:r>
          </a:p>
          <a:p>
            <a:r>
              <a:rPr lang="en-US" dirty="0"/>
              <a:t>Use </a:t>
            </a:r>
            <a:r>
              <a:rPr lang="en-US" cap="none" dirty="0" err="1"/>
              <a:t>db.createUser</a:t>
            </a:r>
            <a:r>
              <a:rPr lang="en-US" cap="none" dirty="0"/>
              <a:t>()</a:t>
            </a:r>
            <a:r>
              <a:rPr lang="en-US" dirty="0"/>
              <a:t>   to create additional users. </a:t>
            </a:r>
          </a:p>
          <a:p>
            <a:r>
              <a:rPr lang="en-US" dirty="0"/>
              <a:t>Can assign any built-in roles or user-defined roles to the users.</a:t>
            </a:r>
          </a:p>
          <a:p>
            <a:r>
              <a:rPr lang="en-US" dirty="0"/>
              <a:t>database where you create the user is that user’s authentication database.</a:t>
            </a:r>
          </a:p>
          <a:p>
            <a:r>
              <a:rPr lang="en-US" dirty="0"/>
              <a:t>Although the user would authenticate to this database, the user can have roles in other databases; i.e. the user’s authentication database does not limit the user’s privileges.</a:t>
            </a:r>
            <a:endParaRPr lang="en-IN" dirty="0"/>
          </a:p>
        </p:txBody>
      </p:sp>
    </p:spTree>
    <p:extLst>
      <p:ext uri="{BB962C8B-B14F-4D97-AF65-F5344CB8AC3E}">
        <p14:creationId xmlns:p14="http://schemas.microsoft.com/office/powerpoint/2010/main" val="2341883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add a user to MongoDB</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a:xfrm>
            <a:off x="357809" y="1762539"/>
            <a:ext cx="10920415" cy="5095461"/>
          </a:xfrm>
        </p:spPr>
        <p:txBody>
          <a:bodyPr>
            <a:normAutofit/>
          </a:bodyPr>
          <a:lstStyle/>
          <a:p>
            <a:pPr marL="0" indent="0">
              <a:buNone/>
            </a:pPr>
            <a:r>
              <a:rPr lang="en-US" sz="2400" cap="none" dirty="0"/>
              <a:t>use test</a:t>
            </a:r>
          </a:p>
          <a:p>
            <a:pPr marL="0" indent="0">
              <a:buNone/>
            </a:pPr>
            <a:r>
              <a:rPr lang="en-US" sz="2400" cap="none" dirty="0" err="1"/>
              <a:t>db.createUser</a:t>
            </a:r>
            <a:r>
              <a:rPr lang="en-US" sz="2400" cap="none" dirty="0"/>
              <a:t>(</a:t>
            </a:r>
          </a:p>
          <a:p>
            <a:pPr marL="0" indent="0">
              <a:buNone/>
            </a:pPr>
            <a:r>
              <a:rPr lang="en-US" sz="2400" cap="none" dirty="0"/>
              <a:t>  {</a:t>
            </a:r>
          </a:p>
          <a:p>
            <a:pPr marL="0" indent="0">
              <a:buNone/>
            </a:pPr>
            <a:r>
              <a:rPr lang="en-US" sz="2400" cap="none" dirty="0"/>
              <a:t>    user: "</a:t>
            </a:r>
            <a:r>
              <a:rPr lang="en-US" sz="2400" cap="none" dirty="0" err="1"/>
              <a:t>myTester</a:t>
            </a:r>
            <a:r>
              <a:rPr lang="en-US" sz="2400" cap="none" dirty="0"/>
              <a:t>",</a:t>
            </a:r>
          </a:p>
          <a:p>
            <a:pPr marL="0" indent="0">
              <a:buNone/>
            </a:pPr>
            <a:r>
              <a:rPr lang="en-US" sz="2400" cap="none" dirty="0"/>
              <a:t>    </a:t>
            </a:r>
            <a:r>
              <a:rPr lang="en-US" sz="2400" cap="none" dirty="0" err="1"/>
              <a:t>pwd</a:t>
            </a:r>
            <a:r>
              <a:rPr lang="en-US" sz="2400" cap="none" dirty="0"/>
              <a:t>:  </a:t>
            </a:r>
            <a:r>
              <a:rPr lang="en-US" sz="2400" cap="none" dirty="0" err="1"/>
              <a:t>passwordPrompt</a:t>
            </a:r>
            <a:r>
              <a:rPr lang="en-US" sz="2400" cap="none" dirty="0"/>
              <a:t>(),   // or cleartext password</a:t>
            </a:r>
          </a:p>
          <a:p>
            <a:pPr marL="0" indent="0">
              <a:buNone/>
            </a:pPr>
            <a:r>
              <a:rPr lang="en-US" sz="2400" cap="none" dirty="0"/>
              <a:t>    roles: [ { role: "</a:t>
            </a:r>
            <a:r>
              <a:rPr lang="en-US" sz="2400" cap="none" dirty="0" err="1"/>
              <a:t>readWrite</a:t>
            </a:r>
            <a:r>
              <a:rPr lang="en-US" sz="2400" cap="none" dirty="0"/>
              <a:t>", </a:t>
            </a:r>
            <a:r>
              <a:rPr lang="en-US" sz="2400" cap="none" dirty="0" err="1"/>
              <a:t>db</a:t>
            </a:r>
            <a:r>
              <a:rPr lang="en-US" sz="2400" cap="none" dirty="0"/>
              <a:t>: "test" },</a:t>
            </a:r>
          </a:p>
          <a:p>
            <a:pPr marL="0" indent="0">
              <a:buNone/>
            </a:pPr>
            <a:r>
              <a:rPr lang="en-US" sz="2400" cap="none" dirty="0"/>
              <a:t>             { role: "read", </a:t>
            </a:r>
            <a:r>
              <a:rPr lang="en-US" sz="2400" cap="none" dirty="0" err="1"/>
              <a:t>db</a:t>
            </a:r>
            <a:r>
              <a:rPr lang="en-US" sz="2400" cap="none" dirty="0"/>
              <a:t>: "reporting" } ]</a:t>
            </a:r>
          </a:p>
          <a:p>
            <a:pPr marL="0" indent="0">
              <a:buNone/>
            </a:pPr>
            <a:r>
              <a:rPr lang="en-US" sz="2400" cap="none" dirty="0"/>
              <a:t>  })</a:t>
            </a:r>
          </a:p>
        </p:txBody>
      </p:sp>
    </p:spTree>
    <p:extLst>
      <p:ext uri="{BB962C8B-B14F-4D97-AF65-F5344CB8AC3E}">
        <p14:creationId xmlns:p14="http://schemas.microsoft.com/office/powerpoint/2010/main" val="23523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69A7-81DB-487F-9ED7-A8CDF59BAB96}"/>
              </a:ext>
            </a:extLst>
          </p:cNvPr>
          <p:cNvSpPr>
            <a:spLocks noGrp="1"/>
          </p:cNvSpPr>
          <p:nvPr>
            <p:ph type="title"/>
          </p:nvPr>
        </p:nvSpPr>
        <p:spPr/>
        <p:txBody>
          <a:bodyPr/>
          <a:lstStyle/>
          <a:p>
            <a:r>
              <a:rPr lang="en-US" dirty="0"/>
              <a:t>Localhost Exception</a:t>
            </a:r>
            <a:br>
              <a:rPr lang="en-US" dirty="0"/>
            </a:br>
            <a:endParaRPr lang="en-IN" dirty="0"/>
          </a:p>
        </p:txBody>
      </p:sp>
      <p:sp>
        <p:nvSpPr>
          <p:cNvPr id="3" name="Content Placeholder 2">
            <a:extLst>
              <a:ext uri="{FF2B5EF4-FFF2-40B4-BE49-F238E27FC236}">
                <a16:creationId xmlns:a16="http://schemas.microsoft.com/office/drawing/2014/main" id="{EB3623AE-EC49-458B-8C48-0D3DC33A2B09}"/>
              </a:ext>
            </a:extLst>
          </p:cNvPr>
          <p:cNvSpPr>
            <a:spLocks noGrp="1"/>
          </p:cNvSpPr>
          <p:nvPr>
            <p:ph sz="quarter" idx="13"/>
          </p:nvPr>
        </p:nvSpPr>
        <p:spPr/>
        <p:txBody>
          <a:bodyPr/>
          <a:lstStyle/>
          <a:p>
            <a:r>
              <a:rPr lang="en-US" dirty="0"/>
              <a:t>can create users either before or after enabling access control. </a:t>
            </a:r>
          </a:p>
          <a:p>
            <a:r>
              <a:rPr lang="en-US" dirty="0"/>
              <a:t>If you enable access control before creating any user, MongoDB provides a localhost exception which allows you to create a user administrator in the admin database. </a:t>
            </a:r>
          </a:p>
          <a:p>
            <a:r>
              <a:rPr lang="en-US" dirty="0"/>
              <a:t>Once created, you must authenticate as the user administrator to create additional users as needed.</a:t>
            </a:r>
            <a:endParaRPr lang="en-IN" dirty="0"/>
          </a:p>
        </p:txBody>
      </p:sp>
    </p:spTree>
    <p:extLst>
      <p:ext uri="{BB962C8B-B14F-4D97-AF65-F5344CB8AC3E}">
        <p14:creationId xmlns:p14="http://schemas.microsoft.com/office/powerpoint/2010/main" val="1317044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5969-DAAB-4B0E-84AB-5D0067B758E0}"/>
              </a:ext>
            </a:extLst>
          </p:cNvPr>
          <p:cNvSpPr>
            <a:spLocks noGrp="1"/>
          </p:cNvSpPr>
          <p:nvPr>
            <p:ph type="title"/>
          </p:nvPr>
        </p:nvSpPr>
        <p:spPr/>
        <p:txBody>
          <a:bodyPr/>
          <a:lstStyle/>
          <a:p>
            <a:r>
              <a:rPr lang="en-IN" dirty="0"/>
              <a:t>Authentication</a:t>
            </a:r>
          </a:p>
        </p:txBody>
      </p:sp>
      <p:sp>
        <p:nvSpPr>
          <p:cNvPr id="3" name="Content Placeholder 2">
            <a:extLst>
              <a:ext uri="{FF2B5EF4-FFF2-40B4-BE49-F238E27FC236}">
                <a16:creationId xmlns:a16="http://schemas.microsoft.com/office/drawing/2014/main" id="{07FF84B5-FE0F-4C63-9F0E-AA9C2063414B}"/>
              </a:ext>
            </a:extLst>
          </p:cNvPr>
          <p:cNvSpPr>
            <a:spLocks noGrp="1"/>
          </p:cNvSpPr>
          <p:nvPr>
            <p:ph sz="quarter" idx="13"/>
          </p:nvPr>
        </p:nvSpPr>
        <p:spPr/>
        <p:txBody>
          <a:bodyPr/>
          <a:lstStyle/>
          <a:p>
            <a:r>
              <a:rPr lang="en-US" dirty="0"/>
              <a:t>Authentication is the process of verifying the identity of a client. </a:t>
            </a:r>
          </a:p>
          <a:p>
            <a:r>
              <a:rPr lang="en-US" dirty="0"/>
              <a:t>When access control, i.e. authorization, is enabled, MongoDB requires all clients to authenticate themselves in order to determine their access.</a:t>
            </a:r>
          </a:p>
          <a:p>
            <a:r>
              <a:rPr lang="en-US" dirty="0"/>
              <a:t>Although authentication and authorization are closely connected, authentication is distinct from authorization. </a:t>
            </a:r>
          </a:p>
          <a:p>
            <a:r>
              <a:rPr lang="en-US" dirty="0"/>
              <a:t>Authentication verifies the identity of a user; authorization determines the verified user’s access to resources and operations.</a:t>
            </a:r>
            <a:endParaRPr lang="en-IN" dirty="0"/>
          </a:p>
        </p:txBody>
      </p:sp>
    </p:spTree>
    <p:extLst>
      <p:ext uri="{BB962C8B-B14F-4D97-AF65-F5344CB8AC3E}">
        <p14:creationId xmlns:p14="http://schemas.microsoft.com/office/powerpoint/2010/main" val="776534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Methods</a:t>
            </a:r>
            <a:br>
              <a:rPr lang="en-US" dirty="0"/>
            </a:b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a:t>To authenticate as a user, you must provide a username, password, and the authentication database associated with that user.</a:t>
            </a:r>
          </a:p>
          <a:p>
            <a:pPr marL="0" indent="0">
              <a:buNone/>
            </a:pPr>
            <a:r>
              <a:rPr lang="en-US" dirty="0"/>
              <a:t>To authenticate using the mongo shell, either:</a:t>
            </a:r>
          </a:p>
          <a:p>
            <a:endParaRPr lang="en-US" dirty="0"/>
          </a:p>
          <a:p>
            <a:r>
              <a:rPr lang="en-US" dirty="0"/>
              <a:t>Use the mongo command-line authentication options (--username, --password, and --</a:t>
            </a:r>
            <a:r>
              <a:rPr lang="en-US" dirty="0" err="1"/>
              <a:t>authenticationDatabase</a:t>
            </a:r>
            <a:r>
              <a:rPr lang="en-US" dirty="0"/>
              <a:t>) when connecting to the </a:t>
            </a:r>
            <a:r>
              <a:rPr lang="en-US" dirty="0" err="1"/>
              <a:t>mongod</a:t>
            </a:r>
            <a:r>
              <a:rPr lang="en-US" dirty="0"/>
              <a:t> or mongos instance, or</a:t>
            </a:r>
          </a:p>
          <a:p>
            <a:endParaRPr lang="en-US" dirty="0"/>
          </a:p>
          <a:p>
            <a:r>
              <a:rPr lang="en-US" dirty="0"/>
              <a:t>Connect first to the </a:t>
            </a:r>
            <a:r>
              <a:rPr lang="en-US" dirty="0" err="1"/>
              <a:t>mongod</a:t>
            </a:r>
            <a:r>
              <a:rPr lang="en-US" dirty="0"/>
              <a:t> or mongos instance, and then run the authenticate command or the </a:t>
            </a:r>
            <a:r>
              <a:rPr lang="en-US" dirty="0" err="1"/>
              <a:t>db.auth</a:t>
            </a:r>
            <a:r>
              <a:rPr lang="en-US" dirty="0"/>
              <a:t>() method against the authentication database.</a:t>
            </a:r>
          </a:p>
        </p:txBody>
      </p:sp>
    </p:spTree>
    <p:extLst>
      <p:ext uri="{BB962C8B-B14F-4D97-AF65-F5344CB8AC3E}">
        <p14:creationId xmlns:p14="http://schemas.microsoft.com/office/powerpoint/2010/main" val="4201967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036F-622A-4F3C-B5C5-67B3273F0164}"/>
              </a:ext>
            </a:extLst>
          </p:cNvPr>
          <p:cNvSpPr>
            <a:spLocks noGrp="1"/>
          </p:cNvSpPr>
          <p:nvPr>
            <p:ph type="title"/>
          </p:nvPr>
        </p:nvSpPr>
        <p:spPr/>
        <p:txBody>
          <a:bodyPr/>
          <a:lstStyle/>
          <a:p>
            <a:r>
              <a:rPr lang="en-US" dirty="0"/>
              <a:t>Authentication Mechanisms</a:t>
            </a:r>
            <a:br>
              <a:rPr lang="en-US" dirty="0"/>
            </a:br>
            <a:endParaRPr lang="en-IN" dirty="0"/>
          </a:p>
        </p:txBody>
      </p:sp>
      <p:sp>
        <p:nvSpPr>
          <p:cNvPr id="3" name="Content Placeholder 2">
            <a:extLst>
              <a:ext uri="{FF2B5EF4-FFF2-40B4-BE49-F238E27FC236}">
                <a16:creationId xmlns:a16="http://schemas.microsoft.com/office/drawing/2014/main" id="{D772FC8B-5907-453F-BE6F-3AB043266A6E}"/>
              </a:ext>
            </a:extLst>
          </p:cNvPr>
          <p:cNvSpPr>
            <a:spLocks noGrp="1"/>
          </p:cNvSpPr>
          <p:nvPr>
            <p:ph sz="quarter" idx="13"/>
          </p:nvPr>
        </p:nvSpPr>
        <p:spPr>
          <a:xfrm>
            <a:off x="913773" y="2367092"/>
            <a:ext cx="10364451" cy="4312004"/>
          </a:xfrm>
        </p:spPr>
        <p:txBody>
          <a:bodyPr>
            <a:normAutofit fontScale="92500" lnSpcReduction="10000"/>
          </a:bodyPr>
          <a:lstStyle/>
          <a:p>
            <a:r>
              <a:rPr lang="en-US" dirty="0"/>
              <a:t>MongoDB supports a number of authentication mechanisms that clients can use to verify their identity. </a:t>
            </a:r>
          </a:p>
          <a:p>
            <a:r>
              <a:rPr lang="en-US" dirty="0"/>
              <a:t>These mechanisms allow MongoDB to integrate into your existing authentication system.</a:t>
            </a:r>
          </a:p>
          <a:p>
            <a:r>
              <a:rPr lang="en-US" dirty="0"/>
              <a:t>MongoDB supports multiple authentication mechanisms:</a:t>
            </a:r>
          </a:p>
          <a:p>
            <a:pPr lvl="1"/>
            <a:r>
              <a:rPr lang="en-US" dirty="0"/>
              <a:t>SCRAM (Default)</a:t>
            </a:r>
          </a:p>
          <a:p>
            <a:pPr lvl="1"/>
            <a:r>
              <a:rPr lang="en-US" dirty="0"/>
              <a:t>x.509 Certificate Authentication.</a:t>
            </a:r>
          </a:p>
          <a:p>
            <a:r>
              <a:rPr lang="en-US" dirty="0"/>
              <a:t>In addition to supporting the aforementioned mechanisms, MongoDB Enterprise also supports the following mechanisms:</a:t>
            </a:r>
          </a:p>
          <a:p>
            <a:pPr lvl="1"/>
            <a:r>
              <a:rPr lang="en-US" dirty="0"/>
              <a:t>LDAP proxy authentication, and</a:t>
            </a:r>
          </a:p>
          <a:p>
            <a:pPr lvl="1"/>
            <a:r>
              <a:rPr lang="en-US" dirty="0"/>
              <a:t>Kerberos authentication</a:t>
            </a:r>
            <a:endParaRPr lang="en-IN" dirty="0"/>
          </a:p>
        </p:txBody>
      </p:sp>
    </p:spTree>
    <p:extLst>
      <p:ext uri="{BB962C8B-B14F-4D97-AF65-F5344CB8AC3E}">
        <p14:creationId xmlns:p14="http://schemas.microsoft.com/office/powerpoint/2010/main" val="2404860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Management Interface</a:t>
            </a:r>
            <a:br>
              <a:rPr lang="en-US" dirty="0"/>
            </a:br>
            <a:endParaRPr lang="en-US" dirty="0"/>
          </a:p>
        </p:txBody>
      </p:sp>
      <p:sp>
        <p:nvSpPr>
          <p:cNvPr id="3" name="Content Placeholder 2"/>
          <p:cNvSpPr>
            <a:spLocks noGrp="1"/>
          </p:cNvSpPr>
          <p:nvPr>
            <p:ph sz="quarter" idx="13"/>
          </p:nvPr>
        </p:nvSpPr>
        <p:spPr/>
        <p:txBody>
          <a:bodyPr>
            <a:normAutofit/>
          </a:bodyPr>
          <a:lstStyle/>
          <a:p>
            <a:r>
              <a:rPr lang="en-US" cap="none" dirty="0"/>
              <a:t>To add a user, </a:t>
            </a:r>
            <a:r>
              <a:rPr lang="en-US" cap="none" dirty="0" err="1"/>
              <a:t>mongodb</a:t>
            </a:r>
            <a:r>
              <a:rPr lang="en-US" cap="none" dirty="0"/>
              <a:t> provides the </a:t>
            </a:r>
            <a:r>
              <a:rPr lang="en-US" cap="none" dirty="0" err="1"/>
              <a:t>db.createUser</a:t>
            </a:r>
            <a:r>
              <a:rPr lang="en-US" cap="none" dirty="0"/>
              <a:t>() method. </a:t>
            </a:r>
          </a:p>
          <a:p>
            <a:r>
              <a:rPr lang="en-US" cap="none" dirty="0"/>
              <a:t>When adding a user,  can assign roles to the user in order to grant privileges.</a:t>
            </a:r>
          </a:p>
          <a:p>
            <a:r>
              <a:rPr lang="en-US" cap="none" dirty="0"/>
              <a:t>The first user created in the database should be a user administrator who has the privileges to manage other users. </a:t>
            </a:r>
          </a:p>
          <a:p>
            <a:r>
              <a:rPr lang="en-US" cap="none" dirty="0"/>
              <a:t>Can also update existing users, such as to change password and grant or revoke roles</a:t>
            </a:r>
          </a:p>
        </p:txBody>
      </p:sp>
    </p:spTree>
    <p:extLst>
      <p:ext uri="{BB962C8B-B14F-4D97-AF65-F5344CB8AC3E}">
        <p14:creationId xmlns:p14="http://schemas.microsoft.com/office/powerpoint/2010/main" val="666977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Database</a:t>
            </a:r>
            <a:br>
              <a:rPr lang="en-US" dirty="0"/>
            </a:br>
            <a:endParaRPr lang="en-US" dirty="0"/>
          </a:p>
        </p:txBody>
      </p:sp>
      <p:sp>
        <p:nvSpPr>
          <p:cNvPr id="3" name="Content Placeholder 2"/>
          <p:cNvSpPr>
            <a:spLocks noGrp="1"/>
          </p:cNvSpPr>
          <p:nvPr>
            <p:ph sz="quarter" idx="13"/>
          </p:nvPr>
        </p:nvSpPr>
        <p:spPr>
          <a:xfrm>
            <a:off x="913774" y="2367092"/>
            <a:ext cx="10364452" cy="4188254"/>
          </a:xfrm>
        </p:spPr>
        <p:txBody>
          <a:bodyPr>
            <a:normAutofit fontScale="92500" lnSpcReduction="20000"/>
          </a:bodyPr>
          <a:lstStyle/>
          <a:p>
            <a:r>
              <a:rPr lang="en-US" dirty="0"/>
              <a:t>When adding a user, create the user in a specific database. This database is the authentication database for the user.</a:t>
            </a:r>
          </a:p>
          <a:p>
            <a:r>
              <a:rPr lang="en-US" dirty="0"/>
              <a:t>A user can have privileges across different databases; that is, a user’s privileges are not limited to their authentication database. </a:t>
            </a:r>
          </a:p>
          <a:p>
            <a:r>
              <a:rPr lang="en-US" dirty="0"/>
              <a:t>By assigning to the user roles in other databases, a user created in one database can have permissions to act on other databases. </a:t>
            </a:r>
          </a:p>
          <a:p>
            <a:r>
              <a:rPr lang="en-US" dirty="0"/>
              <a:t>The user’s name and authentication database serve as a unique identifier for that user. That is, if two users have the same name but are created in different databases, they are two separate users. </a:t>
            </a:r>
          </a:p>
          <a:p>
            <a:r>
              <a:rPr lang="en-US" dirty="0"/>
              <a:t>If you intend to have a single user with permissions on multiple databases, create a single user with roles in the applicable databases instead of creating the user multiple times in different databases.</a:t>
            </a:r>
          </a:p>
        </p:txBody>
      </p:sp>
    </p:spTree>
    <p:extLst>
      <p:ext uri="{BB962C8B-B14F-4D97-AF65-F5344CB8AC3E}">
        <p14:creationId xmlns:p14="http://schemas.microsoft.com/office/powerpoint/2010/main" val="1734915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Authenticate a User</a:t>
            </a:r>
            <a:br>
              <a:rPr lang="en-US" dirty="0"/>
            </a:br>
            <a:endParaRPr lang="en-US" dirty="0"/>
          </a:p>
        </p:txBody>
      </p:sp>
      <p:sp>
        <p:nvSpPr>
          <p:cNvPr id="3" name="Content Placeholder 2"/>
          <p:cNvSpPr>
            <a:spLocks noGrp="1"/>
          </p:cNvSpPr>
          <p:nvPr>
            <p:ph sz="quarter" idx="13"/>
          </p:nvPr>
        </p:nvSpPr>
        <p:spPr/>
        <p:txBody>
          <a:bodyPr>
            <a:normAutofit/>
          </a:bodyPr>
          <a:lstStyle/>
          <a:p>
            <a:r>
              <a:rPr lang="en-US" cap="none" dirty="0"/>
              <a:t>To authenticate as a user, must provide a username, password, and the authentication database associated with that user.</a:t>
            </a:r>
          </a:p>
          <a:p>
            <a:pPr marL="0" indent="0">
              <a:buNone/>
            </a:pPr>
            <a:r>
              <a:rPr lang="en-US" cap="none" dirty="0"/>
              <a:t>To authenticate using the mongo shell, either:</a:t>
            </a:r>
          </a:p>
          <a:p>
            <a:r>
              <a:rPr lang="en-US" cap="none" dirty="0"/>
              <a:t>Use the mongo command-line authentication options (--username, --password, and --</a:t>
            </a:r>
            <a:r>
              <a:rPr lang="en-US" cap="none" dirty="0" err="1"/>
              <a:t>authenticationdatabase</a:t>
            </a:r>
            <a:r>
              <a:rPr lang="en-US" cap="none" dirty="0"/>
              <a:t>) when connecting to the </a:t>
            </a:r>
            <a:r>
              <a:rPr lang="en-US" cap="none" dirty="0" err="1"/>
              <a:t>mongod</a:t>
            </a:r>
            <a:r>
              <a:rPr lang="en-US" cap="none" dirty="0"/>
              <a:t> or mongos instance, or</a:t>
            </a:r>
          </a:p>
          <a:p>
            <a:r>
              <a:rPr lang="en-US" cap="none" dirty="0"/>
              <a:t>Connect first to the </a:t>
            </a:r>
            <a:r>
              <a:rPr lang="en-US" cap="none" dirty="0" err="1"/>
              <a:t>mongod</a:t>
            </a:r>
            <a:r>
              <a:rPr lang="en-US" cap="none" dirty="0"/>
              <a:t> or mongos instance, and then run the authenticate command or the </a:t>
            </a:r>
            <a:r>
              <a:rPr lang="en-US" cap="none" dirty="0" err="1"/>
              <a:t>db.auth</a:t>
            </a:r>
            <a:r>
              <a:rPr lang="en-US" cap="none" dirty="0"/>
              <a:t>() method against the authentication database.</a:t>
            </a:r>
          </a:p>
        </p:txBody>
      </p:sp>
    </p:spTree>
    <p:extLst>
      <p:ext uri="{BB962C8B-B14F-4D97-AF65-F5344CB8AC3E}">
        <p14:creationId xmlns:p14="http://schemas.microsoft.com/office/powerpoint/2010/main" val="2191256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solidFill>
                  <a:srgbClr val="333333"/>
                </a:solidFill>
                <a:latin typeface="Open Sans" panose="020B0606030504020204" pitchFamily="34" charset="0"/>
              </a:rPr>
              <a:t>Authentication</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a:xfrm>
            <a:off x="516835" y="1842052"/>
            <a:ext cx="11025807" cy="4810539"/>
          </a:xfrm>
        </p:spPr>
        <p:txBody>
          <a:bodyPr>
            <a:normAutofit fontScale="92500" lnSpcReduction="20000"/>
          </a:bodyPr>
          <a:lstStyle/>
          <a:p>
            <a:pPr marL="0" indent="0">
              <a:buNone/>
            </a:pPr>
            <a:r>
              <a:rPr lang="en-US" cap="none" dirty="0"/>
              <a:t>use reporting</a:t>
            </a:r>
          </a:p>
          <a:p>
            <a:pPr marL="0" indent="0">
              <a:buNone/>
            </a:pPr>
            <a:r>
              <a:rPr lang="en-US" cap="none" dirty="0" err="1"/>
              <a:t>db.createUser</a:t>
            </a:r>
            <a:r>
              <a:rPr lang="en-US" cap="none" dirty="0"/>
              <a:t>(</a:t>
            </a:r>
          </a:p>
          <a:p>
            <a:pPr marL="0" indent="0">
              <a:buNone/>
            </a:pPr>
            <a:r>
              <a:rPr lang="en-US" cap="none" dirty="0"/>
              <a:t>  {</a:t>
            </a:r>
          </a:p>
          <a:p>
            <a:pPr marL="0" indent="0">
              <a:buNone/>
            </a:pPr>
            <a:r>
              <a:rPr lang="en-US" cap="none" dirty="0"/>
              <a:t>    user: "</a:t>
            </a:r>
            <a:r>
              <a:rPr lang="en-US" cap="none" dirty="0" err="1"/>
              <a:t>reportsUser</a:t>
            </a:r>
            <a:r>
              <a:rPr lang="en-US" cap="none" dirty="0"/>
              <a:t>",</a:t>
            </a:r>
          </a:p>
          <a:p>
            <a:pPr marL="0" indent="0">
              <a:buNone/>
            </a:pPr>
            <a:r>
              <a:rPr lang="en-US" cap="none" dirty="0"/>
              <a:t>    </a:t>
            </a:r>
            <a:r>
              <a:rPr lang="en-US" cap="none" dirty="0" err="1"/>
              <a:t>pwd</a:t>
            </a:r>
            <a:r>
              <a:rPr lang="en-US" cap="none" dirty="0"/>
              <a:t>: </a:t>
            </a:r>
            <a:r>
              <a:rPr lang="en-US" cap="none" dirty="0" err="1"/>
              <a:t>passwordPrompt</a:t>
            </a:r>
            <a:r>
              <a:rPr lang="en-US" cap="none" dirty="0"/>
              <a:t>(),  // or cleartext password</a:t>
            </a:r>
          </a:p>
          <a:p>
            <a:pPr marL="0" indent="0">
              <a:buNone/>
            </a:pPr>
            <a:r>
              <a:rPr lang="en-US" cap="none" dirty="0"/>
              <a:t>    roles: [</a:t>
            </a:r>
          </a:p>
          <a:p>
            <a:pPr marL="0" indent="0">
              <a:buNone/>
            </a:pPr>
            <a:r>
              <a:rPr lang="en-US" cap="none" dirty="0"/>
              <a:t>       { role: "read", </a:t>
            </a:r>
            <a:r>
              <a:rPr lang="en-US" cap="none" dirty="0" err="1"/>
              <a:t>db</a:t>
            </a:r>
            <a:r>
              <a:rPr lang="en-US" cap="none" dirty="0"/>
              <a:t>: "reporting" },</a:t>
            </a:r>
          </a:p>
          <a:p>
            <a:pPr marL="0" indent="0">
              <a:buNone/>
            </a:pPr>
            <a:r>
              <a:rPr lang="en-US" cap="none" dirty="0"/>
              <a:t>       { role: "read", </a:t>
            </a:r>
            <a:r>
              <a:rPr lang="en-US" cap="none" dirty="0" err="1"/>
              <a:t>db</a:t>
            </a:r>
            <a:r>
              <a:rPr lang="en-US" cap="none" dirty="0"/>
              <a:t>: "products" },</a:t>
            </a:r>
          </a:p>
          <a:p>
            <a:pPr marL="0" indent="0">
              <a:buNone/>
            </a:pPr>
            <a:r>
              <a:rPr lang="en-US" cap="none" dirty="0"/>
              <a:t>       { role: "read", </a:t>
            </a:r>
            <a:r>
              <a:rPr lang="en-US" cap="none" dirty="0" err="1"/>
              <a:t>db</a:t>
            </a:r>
            <a:r>
              <a:rPr lang="en-US" cap="none" dirty="0"/>
              <a:t>: "sales" },</a:t>
            </a:r>
          </a:p>
          <a:p>
            <a:pPr marL="0" indent="0">
              <a:buNone/>
            </a:pPr>
            <a:r>
              <a:rPr lang="en-US" cap="none" dirty="0"/>
              <a:t>       { role: "</a:t>
            </a:r>
            <a:r>
              <a:rPr lang="en-US" cap="none" dirty="0" err="1"/>
              <a:t>readWrite</a:t>
            </a:r>
            <a:r>
              <a:rPr lang="en-US" cap="none" dirty="0"/>
              <a:t>", </a:t>
            </a:r>
            <a:r>
              <a:rPr lang="en-US" cap="none" dirty="0" err="1"/>
              <a:t>db</a:t>
            </a:r>
            <a:r>
              <a:rPr lang="en-US" cap="none" dirty="0"/>
              <a:t>: "accounts" }</a:t>
            </a:r>
          </a:p>
          <a:p>
            <a:pPr marL="0" indent="0">
              <a:buNone/>
            </a:pPr>
            <a:r>
              <a:rPr lang="en-US" cap="none" dirty="0"/>
              <a:t>    ]  })</a:t>
            </a:r>
          </a:p>
        </p:txBody>
      </p:sp>
    </p:spTree>
    <p:extLst>
      <p:ext uri="{BB962C8B-B14F-4D97-AF65-F5344CB8AC3E}">
        <p14:creationId xmlns:p14="http://schemas.microsoft.com/office/powerpoint/2010/main" val="788270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104" y="301409"/>
            <a:ext cx="6096000" cy="923330"/>
          </a:xfrm>
          <a:prstGeom prst="rect">
            <a:avLst/>
          </a:prstGeom>
        </p:spPr>
        <p:txBody>
          <a:bodyPr>
            <a:spAutoFit/>
          </a:bodyPr>
          <a:lstStyle/>
          <a:p>
            <a:pPr fontAlgn="base"/>
            <a:r>
              <a:rPr lang="en-US" b="1" dirty="0">
                <a:solidFill>
                  <a:srgbClr val="333333"/>
                </a:solidFill>
                <a:latin typeface="Open Sans" panose="020B0606030504020204" pitchFamily="34" charset="0"/>
              </a:rPr>
              <a:t>Authentication</a:t>
            </a:r>
            <a:endParaRPr lang="en-US" dirty="0">
              <a:solidFill>
                <a:srgbClr val="333333"/>
              </a:solidFill>
              <a:latin typeface="Open Sans" panose="020B0606030504020204" pitchFamily="34" charset="0"/>
            </a:endParaRPr>
          </a:p>
          <a:p>
            <a:br>
              <a:rPr lang="en-US" dirty="0"/>
            </a:br>
            <a:endParaRPr lang="en-US" dirty="0"/>
          </a:p>
        </p:txBody>
      </p:sp>
      <p:pic>
        <p:nvPicPr>
          <p:cNvPr id="3" name="Picture 2"/>
          <p:cNvPicPr>
            <a:picLocks noChangeAspect="1"/>
          </p:cNvPicPr>
          <p:nvPr/>
        </p:nvPicPr>
        <p:blipFill>
          <a:blip r:embed="rId2"/>
          <a:stretch>
            <a:fillRect/>
          </a:stretch>
        </p:blipFill>
        <p:spPr>
          <a:xfrm>
            <a:off x="670953" y="961756"/>
            <a:ext cx="11047681" cy="5896243"/>
          </a:xfrm>
          <a:prstGeom prst="rect">
            <a:avLst/>
          </a:prstGeom>
        </p:spPr>
      </p:pic>
    </p:spTree>
    <p:extLst>
      <p:ext uri="{BB962C8B-B14F-4D97-AF65-F5344CB8AC3E}">
        <p14:creationId xmlns:p14="http://schemas.microsoft.com/office/powerpoint/2010/main" val="1349447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role-based access control</a:t>
            </a:r>
          </a:p>
        </p:txBody>
      </p:sp>
      <p:sp>
        <p:nvSpPr>
          <p:cNvPr id="3" name="Content Placeholder 2"/>
          <p:cNvSpPr>
            <a:spLocks noGrp="1"/>
          </p:cNvSpPr>
          <p:nvPr>
            <p:ph sz="quarter" idx="13"/>
          </p:nvPr>
        </p:nvSpPr>
        <p:spPr/>
        <p:txBody>
          <a:bodyPr/>
          <a:lstStyle/>
          <a:p>
            <a:r>
              <a:rPr lang="en-US" cap="none" dirty="0"/>
              <a:t> Role based access control as the name implies is a model where for any given user we’re going to go ahead and assign a role to that user. </a:t>
            </a:r>
          </a:p>
          <a:p>
            <a:r>
              <a:rPr lang="en-US" cap="none" dirty="0"/>
              <a:t>And that role is going to be assigned over a given namespace.</a:t>
            </a:r>
          </a:p>
          <a:p>
            <a:r>
              <a:rPr lang="en-US" cap="none" dirty="0"/>
              <a:t>Gives us a high level of responsibility isolation for operational tasks</a:t>
            </a:r>
          </a:p>
        </p:txBody>
      </p:sp>
    </p:spTree>
    <p:extLst>
      <p:ext uri="{BB962C8B-B14F-4D97-AF65-F5344CB8AC3E}">
        <p14:creationId xmlns:p14="http://schemas.microsoft.com/office/powerpoint/2010/main" val="2468943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7A50-FEB2-41A0-9D11-7F8A0B70C697}"/>
              </a:ext>
            </a:extLst>
          </p:cNvPr>
          <p:cNvSpPr>
            <a:spLocks noGrp="1"/>
          </p:cNvSpPr>
          <p:nvPr>
            <p:ph type="title"/>
          </p:nvPr>
        </p:nvSpPr>
        <p:spPr/>
        <p:txBody>
          <a:bodyPr/>
          <a:lstStyle/>
          <a:p>
            <a:r>
              <a:rPr lang="en-US" dirty="0"/>
              <a:t>Privileges</a:t>
            </a:r>
            <a:br>
              <a:rPr lang="en-US" dirty="0"/>
            </a:br>
            <a:endParaRPr lang="en-IN" dirty="0"/>
          </a:p>
        </p:txBody>
      </p:sp>
      <p:sp>
        <p:nvSpPr>
          <p:cNvPr id="3" name="Content Placeholder 2">
            <a:extLst>
              <a:ext uri="{FF2B5EF4-FFF2-40B4-BE49-F238E27FC236}">
                <a16:creationId xmlns:a16="http://schemas.microsoft.com/office/drawing/2014/main" id="{461FE4AF-630A-4BFD-B60B-0F8E554BD676}"/>
              </a:ext>
            </a:extLst>
          </p:cNvPr>
          <p:cNvSpPr>
            <a:spLocks noGrp="1"/>
          </p:cNvSpPr>
          <p:nvPr>
            <p:ph sz="quarter" idx="13"/>
          </p:nvPr>
        </p:nvSpPr>
        <p:spPr/>
        <p:txBody>
          <a:bodyPr>
            <a:normAutofit/>
          </a:bodyPr>
          <a:lstStyle/>
          <a:p>
            <a:r>
              <a:rPr lang="en-US" dirty="0"/>
              <a:t>A privilege consists of a specified resource and the actions permitted on the resource.</a:t>
            </a:r>
          </a:p>
          <a:p>
            <a:r>
              <a:rPr lang="en-US" dirty="0"/>
              <a:t>A resource is a database, collection, set of collections, or the cluster. </a:t>
            </a:r>
          </a:p>
          <a:p>
            <a:r>
              <a:rPr lang="en-US" dirty="0"/>
              <a:t>If the resource is the cluster, the affiliated actions affect the state of the system rather than a specific database or collection.</a:t>
            </a:r>
          </a:p>
          <a:p>
            <a:r>
              <a:rPr lang="en-US" dirty="0"/>
              <a:t>An action specifies the operation allowed on the resource.</a:t>
            </a:r>
            <a:endParaRPr lang="en-IN" dirty="0"/>
          </a:p>
        </p:txBody>
      </p:sp>
    </p:spTree>
    <p:extLst>
      <p:ext uri="{BB962C8B-B14F-4D97-AF65-F5344CB8AC3E}">
        <p14:creationId xmlns:p14="http://schemas.microsoft.com/office/powerpoint/2010/main" val="2516551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3012-1A19-4D69-B6A1-695F923753FF}"/>
              </a:ext>
            </a:extLst>
          </p:cNvPr>
          <p:cNvSpPr>
            <a:spLocks noGrp="1"/>
          </p:cNvSpPr>
          <p:nvPr>
            <p:ph type="title"/>
          </p:nvPr>
        </p:nvSpPr>
        <p:spPr/>
        <p:txBody>
          <a:bodyPr/>
          <a:lstStyle/>
          <a:p>
            <a:r>
              <a:rPr lang="en-US" dirty="0"/>
              <a:t>Inherited Privileges</a:t>
            </a:r>
            <a:br>
              <a:rPr lang="en-US" dirty="0"/>
            </a:br>
            <a:endParaRPr lang="en-IN" dirty="0"/>
          </a:p>
        </p:txBody>
      </p:sp>
      <p:sp>
        <p:nvSpPr>
          <p:cNvPr id="3" name="Content Placeholder 2">
            <a:extLst>
              <a:ext uri="{FF2B5EF4-FFF2-40B4-BE49-F238E27FC236}">
                <a16:creationId xmlns:a16="http://schemas.microsoft.com/office/drawing/2014/main" id="{766EC6E0-1609-4C14-8EDE-2410C919B911}"/>
              </a:ext>
            </a:extLst>
          </p:cNvPr>
          <p:cNvSpPr>
            <a:spLocks noGrp="1"/>
          </p:cNvSpPr>
          <p:nvPr>
            <p:ph sz="quarter" idx="13"/>
          </p:nvPr>
        </p:nvSpPr>
        <p:spPr/>
        <p:txBody>
          <a:bodyPr/>
          <a:lstStyle/>
          <a:p>
            <a:r>
              <a:rPr lang="en-US" dirty="0"/>
              <a:t>A role can include one or more existing roles in its definition, in which case the role inherits all the privileges of the included roles.</a:t>
            </a:r>
          </a:p>
          <a:p>
            <a:r>
              <a:rPr lang="en-US" dirty="0"/>
              <a:t>A role can inherit privileges from other roles in its database. </a:t>
            </a:r>
          </a:p>
          <a:p>
            <a:r>
              <a:rPr lang="en-US" dirty="0"/>
              <a:t>A role created on the admin database can inherit privileges from roles in any database.</a:t>
            </a:r>
            <a:endParaRPr lang="en-IN" dirty="0"/>
          </a:p>
        </p:txBody>
      </p:sp>
    </p:spTree>
    <p:extLst>
      <p:ext uri="{BB962C8B-B14F-4D97-AF65-F5344CB8AC3E}">
        <p14:creationId xmlns:p14="http://schemas.microsoft.com/office/powerpoint/2010/main" val="693641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habilelabs.io/wp-content/uploads/2017/10/Role-ba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763" y="1458644"/>
            <a:ext cx="8791575" cy="360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266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 in Role</a:t>
            </a:r>
          </a:p>
        </p:txBody>
      </p:sp>
      <p:sp>
        <p:nvSpPr>
          <p:cNvPr id="3" name="Content Placeholder 2"/>
          <p:cNvSpPr>
            <a:spLocks noGrp="1"/>
          </p:cNvSpPr>
          <p:nvPr>
            <p:ph sz="quarter" idx="13"/>
          </p:nvPr>
        </p:nvSpPr>
        <p:spPr>
          <a:xfrm>
            <a:off x="913774" y="2367092"/>
            <a:ext cx="10655374" cy="4285499"/>
          </a:xfrm>
        </p:spPr>
        <p:txBody>
          <a:bodyPr>
            <a:normAutofit/>
          </a:bodyPr>
          <a:lstStyle/>
          <a:p>
            <a:r>
              <a:rPr lang="en-US" cap="none" dirty="0"/>
              <a:t>MongoDB grants access to data and commands through role-based authorization and provides built-in roles that provide the different levels of access commonly needed in a database system. </a:t>
            </a:r>
          </a:p>
          <a:p>
            <a:r>
              <a:rPr lang="en-US" cap="none" dirty="0"/>
              <a:t>A role grants privileges to perform sets of actions on defined resources.</a:t>
            </a:r>
          </a:p>
          <a:p>
            <a:r>
              <a:rPr lang="en-US" cap="none" dirty="0"/>
              <a:t> A given role applies to the database on which it is defined and can grant access down to a collection level of granularity.</a:t>
            </a:r>
          </a:p>
          <a:p>
            <a:r>
              <a:rPr lang="en-US" cap="none" dirty="0"/>
              <a:t>Each of MongoDB’s built-in roles defines access at the database level for all non-system collections in the role’s database and at the collection level for all system collections.</a:t>
            </a:r>
          </a:p>
          <a:p>
            <a:r>
              <a:rPr lang="en-US" cap="none" dirty="0"/>
              <a:t>MongoDB provides the built-in database user and database administration roles on every database.</a:t>
            </a:r>
          </a:p>
          <a:p>
            <a:r>
              <a:rPr lang="en-US" cap="none" dirty="0"/>
              <a:t> MongoDB provides all other built-in roles only on the admin database.</a:t>
            </a:r>
          </a:p>
        </p:txBody>
      </p:sp>
    </p:spTree>
    <p:extLst>
      <p:ext uri="{BB962C8B-B14F-4D97-AF65-F5344CB8AC3E}">
        <p14:creationId xmlns:p14="http://schemas.microsoft.com/office/powerpoint/2010/main" val="1051229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User Data</a:t>
            </a:r>
            <a:br>
              <a:rPr lang="en-US" dirty="0"/>
            </a:br>
            <a:endParaRPr lang="en-US" dirty="0"/>
          </a:p>
        </p:txBody>
      </p:sp>
      <p:sp>
        <p:nvSpPr>
          <p:cNvPr id="3" name="Content Placeholder 2"/>
          <p:cNvSpPr>
            <a:spLocks noGrp="1"/>
          </p:cNvSpPr>
          <p:nvPr>
            <p:ph sz="quarter" idx="13"/>
          </p:nvPr>
        </p:nvSpPr>
        <p:spPr/>
        <p:txBody>
          <a:bodyPr>
            <a:normAutofit/>
          </a:bodyPr>
          <a:lstStyle/>
          <a:p>
            <a:endParaRPr lang="en-US" dirty="0"/>
          </a:p>
          <a:p>
            <a:r>
              <a:rPr lang="en-US" dirty="0" err="1"/>
              <a:t>MongoDB</a:t>
            </a:r>
            <a:r>
              <a:rPr lang="en-US" dirty="0"/>
              <a:t> stores all user information, including name, password, and the user's authentication database, in the </a:t>
            </a:r>
            <a:r>
              <a:rPr lang="en-US" dirty="0" err="1"/>
              <a:t>system.users</a:t>
            </a:r>
            <a:r>
              <a:rPr lang="en-US" dirty="0"/>
              <a:t> collection in the admin database.</a:t>
            </a:r>
          </a:p>
          <a:p>
            <a:endParaRPr lang="en-US" dirty="0"/>
          </a:p>
          <a:p>
            <a:r>
              <a:rPr lang="en-US" dirty="0"/>
              <a:t>Do not access this collection directly but instead use the user management commands.</a:t>
            </a:r>
          </a:p>
        </p:txBody>
      </p:sp>
    </p:spTree>
    <p:extLst>
      <p:ext uri="{BB962C8B-B14F-4D97-AF65-F5344CB8AC3E}">
        <p14:creationId xmlns:p14="http://schemas.microsoft.com/office/powerpoint/2010/main" val="3825016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habilelabs.io/wp-content/uploads/2017/10/Build-ro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50" y="901522"/>
            <a:ext cx="11651768" cy="5009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624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8EFD-8E9E-44EA-AF4A-3D11F77C0F02}"/>
              </a:ext>
            </a:extLst>
          </p:cNvPr>
          <p:cNvSpPr>
            <a:spLocks noGrp="1"/>
          </p:cNvSpPr>
          <p:nvPr>
            <p:ph type="title"/>
          </p:nvPr>
        </p:nvSpPr>
        <p:spPr/>
        <p:txBody>
          <a:bodyPr/>
          <a:lstStyle/>
          <a:p>
            <a:r>
              <a:rPr lang="en-IN" dirty="0"/>
              <a:t>Database User Roles</a:t>
            </a:r>
            <a:br>
              <a:rPr lang="en-IN" dirty="0"/>
            </a:br>
            <a:endParaRPr lang="en-IN" dirty="0"/>
          </a:p>
        </p:txBody>
      </p:sp>
      <p:sp>
        <p:nvSpPr>
          <p:cNvPr id="3" name="Content Placeholder 2">
            <a:extLst>
              <a:ext uri="{FF2B5EF4-FFF2-40B4-BE49-F238E27FC236}">
                <a16:creationId xmlns:a16="http://schemas.microsoft.com/office/drawing/2014/main" id="{180D5727-4A53-44A0-897E-D2ACD880714D}"/>
              </a:ext>
            </a:extLst>
          </p:cNvPr>
          <p:cNvSpPr>
            <a:spLocks noGrp="1"/>
          </p:cNvSpPr>
          <p:nvPr>
            <p:ph sz="quarter" idx="13"/>
          </p:nvPr>
        </p:nvSpPr>
        <p:spPr/>
        <p:txBody>
          <a:bodyPr/>
          <a:lstStyle/>
          <a:p>
            <a:pPr marL="0" indent="0">
              <a:buNone/>
            </a:pPr>
            <a:r>
              <a:rPr lang="en-US" dirty="0"/>
              <a:t>Every database includes the following client roles:</a:t>
            </a:r>
          </a:p>
          <a:p>
            <a:r>
              <a:rPr lang="en-US" dirty="0"/>
              <a:t>Read</a:t>
            </a:r>
          </a:p>
          <a:p>
            <a:r>
              <a:rPr lang="en-IN" dirty="0" err="1"/>
              <a:t>readWrite</a:t>
            </a:r>
            <a:endParaRPr lang="en-IN" dirty="0"/>
          </a:p>
        </p:txBody>
      </p:sp>
    </p:spTree>
    <p:extLst>
      <p:ext uri="{BB962C8B-B14F-4D97-AF65-F5344CB8AC3E}">
        <p14:creationId xmlns:p14="http://schemas.microsoft.com/office/powerpoint/2010/main" val="4155172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solidFill>
                  <a:srgbClr val="333333"/>
                </a:solidFill>
                <a:latin typeface="Open Sans" panose="020B0606030504020204" pitchFamily="34" charset="0"/>
              </a:rPr>
              <a:t>read</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a:xfrm>
            <a:off x="251791" y="2027583"/>
            <a:ext cx="11476383" cy="4651513"/>
          </a:xfrm>
        </p:spPr>
        <p:txBody>
          <a:bodyPr>
            <a:normAutofit fontScale="92500" lnSpcReduction="20000"/>
          </a:bodyPr>
          <a:lstStyle/>
          <a:p>
            <a:r>
              <a:rPr lang="en-US" cap="none" dirty="0"/>
              <a:t>Provides the ability to read data on all non-system collections and on the following system collections: </a:t>
            </a:r>
            <a:r>
              <a:rPr lang="en-US" cap="none" dirty="0" err="1"/>
              <a:t>system.indexes</a:t>
            </a:r>
            <a:r>
              <a:rPr lang="en-US" cap="none" dirty="0"/>
              <a:t>, system.js, and </a:t>
            </a:r>
            <a:r>
              <a:rPr lang="en-US" cap="none" dirty="0" err="1"/>
              <a:t>system.namespaces</a:t>
            </a:r>
            <a:r>
              <a:rPr lang="en-US" cap="none" dirty="0"/>
              <a:t> collections.</a:t>
            </a:r>
          </a:p>
          <a:p>
            <a:r>
              <a:rPr lang="en-US" cap="none" dirty="0"/>
              <a:t>The role provides read access by granting the following actions:</a:t>
            </a:r>
          </a:p>
          <a:p>
            <a:r>
              <a:rPr lang="en-US" cap="none" dirty="0" err="1"/>
              <a:t>changeStream</a:t>
            </a:r>
            <a:endParaRPr lang="en-US" cap="none" dirty="0"/>
          </a:p>
          <a:p>
            <a:r>
              <a:rPr lang="en-US" cap="none" dirty="0" err="1"/>
              <a:t>collStats</a:t>
            </a:r>
            <a:endParaRPr lang="en-US" cap="none" dirty="0"/>
          </a:p>
          <a:p>
            <a:r>
              <a:rPr lang="en-US" cap="none" dirty="0" err="1"/>
              <a:t>dbHash</a:t>
            </a:r>
            <a:endParaRPr lang="en-US" cap="none" dirty="0"/>
          </a:p>
          <a:p>
            <a:r>
              <a:rPr lang="en-US" cap="none" dirty="0" err="1"/>
              <a:t>dbStats</a:t>
            </a:r>
            <a:endParaRPr lang="en-US" cap="none" dirty="0"/>
          </a:p>
          <a:p>
            <a:r>
              <a:rPr lang="en-US" cap="none" dirty="0"/>
              <a:t>find</a:t>
            </a:r>
          </a:p>
          <a:p>
            <a:r>
              <a:rPr lang="en-US" cap="none" dirty="0" err="1"/>
              <a:t>killCursors</a:t>
            </a:r>
            <a:endParaRPr lang="en-US" cap="none" dirty="0"/>
          </a:p>
          <a:p>
            <a:r>
              <a:rPr lang="en-US" cap="none" dirty="0" err="1"/>
              <a:t>listIndexes</a:t>
            </a:r>
            <a:endParaRPr lang="en-US" cap="none" dirty="0"/>
          </a:p>
          <a:p>
            <a:r>
              <a:rPr lang="en-US" cap="none" dirty="0" err="1"/>
              <a:t>listCollections</a:t>
            </a:r>
            <a:endParaRPr lang="en-US" cap="none" dirty="0"/>
          </a:p>
        </p:txBody>
      </p:sp>
    </p:spTree>
    <p:extLst>
      <p:ext uri="{BB962C8B-B14F-4D97-AF65-F5344CB8AC3E}">
        <p14:creationId xmlns:p14="http://schemas.microsoft.com/office/powerpoint/2010/main" val="1828275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a:solidFill>
                  <a:srgbClr val="333333"/>
                </a:solidFill>
                <a:latin typeface="Open Sans" panose="020B0606030504020204" pitchFamily="34" charset="0"/>
              </a:rPr>
              <a:t>readwrite</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a:xfrm>
            <a:off x="238539" y="1736035"/>
            <a:ext cx="11675165" cy="1258955"/>
          </a:xfrm>
        </p:spPr>
        <p:txBody>
          <a:bodyPr>
            <a:normAutofit/>
          </a:bodyPr>
          <a:lstStyle/>
          <a:p>
            <a:r>
              <a:rPr lang="en-US" sz="1800" cap="none" dirty="0"/>
              <a:t>Provides all the privileges of the read role plus ability to modify data on all non-system collections and the system.js collection.</a:t>
            </a:r>
          </a:p>
          <a:p>
            <a:r>
              <a:rPr lang="en-US" sz="1800" cap="none" dirty="0"/>
              <a:t>The role provides the following actions on those collections:</a:t>
            </a:r>
          </a:p>
          <a:p>
            <a:endParaRPr lang="en-US" sz="1800" cap="none" dirty="0"/>
          </a:p>
        </p:txBody>
      </p:sp>
      <p:graphicFrame>
        <p:nvGraphicFramePr>
          <p:cNvPr id="6" name="Table 6">
            <a:extLst>
              <a:ext uri="{FF2B5EF4-FFF2-40B4-BE49-F238E27FC236}">
                <a16:creationId xmlns:a16="http://schemas.microsoft.com/office/drawing/2014/main" id="{46AF6993-B7A8-417D-8E54-9EF4B29BABE3}"/>
              </a:ext>
            </a:extLst>
          </p:cNvPr>
          <p:cNvGraphicFramePr>
            <a:graphicFrameLocks noGrp="1"/>
          </p:cNvGraphicFramePr>
          <p:nvPr>
            <p:extLst>
              <p:ext uri="{D42A27DB-BD31-4B8C-83A1-F6EECF244321}">
                <p14:modId xmlns:p14="http://schemas.microsoft.com/office/powerpoint/2010/main" val="191524698"/>
              </p:ext>
            </p:extLst>
          </p:nvPr>
        </p:nvGraphicFramePr>
        <p:xfrm>
          <a:off x="1634435" y="3171318"/>
          <a:ext cx="8128000" cy="2560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64531590"/>
                    </a:ext>
                  </a:extLst>
                </a:gridCol>
                <a:gridCol w="4064000">
                  <a:extLst>
                    <a:ext uri="{9D8B030D-6E8A-4147-A177-3AD203B41FA5}">
                      <a16:colId xmlns:a16="http://schemas.microsoft.com/office/drawing/2014/main" val="392901971"/>
                    </a:ext>
                  </a:extLst>
                </a:gridCol>
              </a:tblGrid>
              <a:tr h="370840">
                <a:tc>
                  <a:txBody>
                    <a:bodyPr/>
                    <a:lstStyle/>
                    <a:p>
                      <a:r>
                        <a:rPr lang="en-IN" dirty="0" err="1"/>
                        <a:t>collStats</a:t>
                      </a:r>
                      <a:endParaRPr lang="en-IN" dirty="0"/>
                    </a:p>
                    <a:p>
                      <a:r>
                        <a:rPr lang="en-IN" dirty="0" err="1"/>
                        <a:t>convertToCapped</a:t>
                      </a:r>
                      <a:endParaRPr lang="en-IN" dirty="0"/>
                    </a:p>
                    <a:p>
                      <a:r>
                        <a:rPr lang="en-IN" dirty="0" err="1"/>
                        <a:t>createCollection</a:t>
                      </a:r>
                      <a:endParaRPr lang="en-IN" dirty="0"/>
                    </a:p>
                    <a:p>
                      <a:r>
                        <a:rPr lang="en-IN" dirty="0" err="1"/>
                        <a:t>dbHash</a:t>
                      </a:r>
                      <a:endParaRPr lang="en-IN" dirty="0"/>
                    </a:p>
                    <a:p>
                      <a:r>
                        <a:rPr lang="en-IN" dirty="0" err="1"/>
                        <a:t>dbStats</a:t>
                      </a:r>
                      <a:endParaRPr lang="en-IN" dirty="0"/>
                    </a:p>
                    <a:p>
                      <a:r>
                        <a:rPr lang="en-IN" dirty="0" err="1"/>
                        <a:t>dropCollection</a:t>
                      </a:r>
                      <a:endParaRPr lang="en-IN" dirty="0"/>
                    </a:p>
                    <a:p>
                      <a:r>
                        <a:rPr lang="en-IN" dirty="0" err="1"/>
                        <a:t>createIndex</a:t>
                      </a:r>
                      <a:endParaRPr lang="en-IN" dirty="0"/>
                    </a:p>
                    <a:p>
                      <a:r>
                        <a:rPr lang="en-IN" dirty="0" err="1"/>
                        <a:t>dropIndex</a:t>
                      </a:r>
                      <a:endParaRPr lang="en-IN" dirty="0"/>
                    </a:p>
                    <a:p>
                      <a:endParaRPr lang="en-IN" dirty="0"/>
                    </a:p>
                  </a:txBody>
                  <a:tcPr/>
                </a:tc>
                <a:tc>
                  <a:txBody>
                    <a:bodyPr/>
                    <a:lstStyle/>
                    <a:p>
                      <a:r>
                        <a:rPr lang="en-IN" dirty="0"/>
                        <a:t>find</a:t>
                      </a:r>
                    </a:p>
                    <a:p>
                      <a:r>
                        <a:rPr lang="en-IN" dirty="0"/>
                        <a:t>insert</a:t>
                      </a:r>
                    </a:p>
                    <a:p>
                      <a:r>
                        <a:rPr lang="en-IN" dirty="0" err="1"/>
                        <a:t>killCursors</a:t>
                      </a:r>
                      <a:endParaRPr lang="en-IN" dirty="0"/>
                    </a:p>
                    <a:p>
                      <a:r>
                        <a:rPr lang="en-IN" dirty="0" err="1"/>
                        <a:t>listIndexes</a:t>
                      </a:r>
                      <a:endParaRPr lang="en-IN" dirty="0"/>
                    </a:p>
                    <a:p>
                      <a:r>
                        <a:rPr lang="en-IN" dirty="0" err="1"/>
                        <a:t>listCollections</a:t>
                      </a:r>
                      <a:endParaRPr lang="en-IN" dirty="0"/>
                    </a:p>
                    <a:p>
                      <a:r>
                        <a:rPr lang="en-IN" dirty="0"/>
                        <a:t>remove</a:t>
                      </a:r>
                    </a:p>
                    <a:p>
                      <a:r>
                        <a:rPr lang="en-IN" dirty="0" err="1"/>
                        <a:t>renameCollectionSameDB</a:t>
                      </a:r>
                      <a:endParaRPr lang="en-IN" dirty="0"/>
                    </a:p>
                    <a:p>
                      <a:r>
                        <a:rPr lang="en-IN" dirty="0"/>
                        <a:t>update</a:t>
                      </a:r>
                    </a:p>
                    <a:p>
                      <a:endParaRPr lang="en-IN" dirty="0"/>
                    </a:p>
                  </a:txBody>
                  <a:tcPr/>
                </a:tc>
                <a:extLst>
                  <a:ext uri="{0D108BD9-81ED-4DB2-BD59-A6C34878D82A}">
                    <a16:rowId xmlns:a16="http://schemas.microsoft.com/office/drawing/2014/main" val="1287022749"/>
                  </a:ext>
                </a:extLst>
              </a:tr>
            </a:tbl>
          </a:graphicData>
        </a:graphic>
      </p:graphicFrame>
    </p:spTree>
    <p:extLst>
      <p:ext uri="{BB962C8B-B14F-4D97-AF65-F5344CB8AC3E}">
        <p14:creationId xmlns:p14="http://schemas.microsoft.com/office/powerpoint/2010/main" val="3821983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solidFill>
                  <a:srgbClr val="333333"/>
                </a:solidFill>
                <a:latin typeface="Open Sans" panose="020B0606030504020204" pitchFamily="34" charset="0"/>
              </a:rPr>
              <a:t>Authentication</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p:txBody>
          <a:bodyPr>
            <a:normAutofit/>
          </a:bodyPr>
          <a:lstStyle/>
          <a:p>
            <a:r>
              <a:rPr lang="en-US" cap="none" dirty="0"/>
              <a:t>Enable access control and specify the authentication mechanism. </a:t>
            </a:r>
          </a:p>
          <a:p>
            <a:r>
              <a:rPr lang="en-US" cap="none" dirty="0"/>
              <a:t>Can use the default MongoDB authentication mechanism or an existing external framework.</a:t>
            </a:r>
          </a:p>
          <a:p>
            <a:r>
              <a:rPr lang="en-US" cap="none" dirty="0"/>
              <a:t>Authentication requires that all clients and servers provide valid credentials before they can connect to the system.</a:t>
            </a:r>
          </a:p>
          <a:p>
            <a:r>
              <a:rPr lang="en-US" cap="none" dirty="0"/>
              <a:t> In clustered deployments, enable authentication for each MongoDB server.</a:t>
            </a:r>
          </a:p>
        </p:txBody>
      </p:sp>
    </p:spTree>
    <p:extLst>
      <p:ext uri="{BB962C8B-B14F-4D97-AF65-F5344CB8AC3E}">
        <p14:creationId xmlns:p14="http://schemas.microsoft.com/office/powerpoint/2010/main" val="2342412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Administration Roles</a:t>
            </a:r>
          </a:p>
        </p:txBody>
      </p:sp>
      <p:sp>
        <p:nvSpPr>
          <p:cNvPr id="3" name="Content Placeholder 2"/>
          <p:cNvSpPr>
            <a:spLocks noGrp="1"/>
          </p:cNvSpPr>
          <p:nvPr>
            <p:ph sz="quarter" idx="13"/>
          </p:nvPr>
        </p:nvSpPr>
        <p:spPr/>
        <p:txBody>
          <a:bodyPr>
            <a:normAutofit/>
          </a:bodyPr>
          <a:lstStyle/>
          <a:p>
            <a:r>
              <a:rPr lang="en-US" cap="none" dirty="0"/>
              <a:t>Every database includes the following database administration roles:</a:t>
            </a:r>
          </a:p>
          <a:p>
            <a:endParaRPr lang="en-US" cap="none" dirty="0"/>
          </a:p>
          <a:p>
            <a:r>
              <a:rPr lang="en-US" cap="none" dirty="0" err="1"/>
              <a:t>dbAdmin</a:t>
            </a:r>
            <a:endParaRPr lang="en-US" cap="none" dirty="0"/>
          </a:p>
          <a:p>
            <a:r>
              <a:rPr lang="en-US" cap="none" dirty="0" err="1"/>
              <a:t>dbOwner</a:t>
            </a:r>
            <a:endParaRPr lang="en-US" cap="none" dirty="0"/>
          </a:p>
          <a:p>
            <a:r>
              <a:rPr lang="en-US" cap="none" dirty="0" err="1"/>
              <a:t>userAdmin</a:t>
            </a:r>
            <a:endParaRPr lang="en-US" cap="none" dirty="0"/>
          </a:p>
        </p:txBody>
      </p:sp>
    </p:spTree>
    <p:extLst>
      <p:ext uri="{BB962C8B-B14F-4D97-AF65-F5344CB8AC3E}">
        <p14:creationId xmlns:p14="http://schemas.microsoft.com/office/powerpoint/2010/main" val="9966078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97100"/>
            <a:ext cx="10364451" cy="1596177"/>
          </a:xfrm>
        </p:spPr>
        <p:txBody>
          <a:bodyPr/>
          <a:lstStyle/>
          <a:p>
            <a:r>
              <a:rPr lang="en-US" cap="none" dirty="0" err="1"/>
              <a:t>dbAdmin</a:t>
            </a:r>
            <a:endParaRPr lang="en-US" cap="none" dirty="0"/>
          </a:p>
        </p:txBody>
      </p:sp>
      <p:sp>
        <p:nvSpPr>
          <p:cNvPr id="3" name="Content Placeholder 2"/>
          <p:cNvSpPr>
            <a:spLocks noGrp="1"/>
          </p:cNvSpPr>
          <p:nvPr>
            <p:ph sz="quarter" idx="13"/>
          </p:nvPr>
        </p:nvSpPr>
        <p:spPr>
          <a:xfrm>
            <a:off x="212035" y="1616765"/>
            <a:ext cx="11211339" cy="5241235"/>
          </a:xfrm>
        </p:spPr>
        <p:txBody>
          <a:bodyPr>
            <a:normAutofit/>
          </a:bodyPr>
          <a:lstStyle/>
          <a:p>
            <a:r>
              <a:rPr lang="en-US" cap="none" dirty="0"/>
              <a:t>Provides the ability to perform administrative tasks such as schema-related tasks, indexing, and gathering statistics. This role does not grant privileges for user and role management.</a:t>
            </a:r>
          </a:p>
          <a:p>
            <a:r>
              <a:rPr lang="en-US" cap="none" dirty="0"/>
              <a:t>Provides the following actions on the database’s </a:t>
            </a:r>
            <a:r>
              <a:rPr lang="en-US" cap="none" dirty="0" err="1"/>
              <a:t>system.indexes</a:t>
            </a:r>
            <a:r>
              <a:rPr lang="en-US" cap="none" dirty="0"/>
              <a:t>, </a:t>
            </a:r>
            <a:r>
              <a:rPr lang="en-US" cap="none" dirty="0" err="1"/>
              <a:t>system.namespaces</a:t>
            </a:r>
            <a:r>
              <a:rPr lang="en-US" cap="none" dirty="0"/>
              <a:t>, and </a:t>
            </a:r>
            <a:r>
              <a:rPr lang="en-US" cap="none" dirty="0" err="1"/>
              <a:t>system.profile</a:t>
            </a:r>
            <a:r>
              <a:rPr lang="en-US" cap="none" dirty="0"/>
              <a:t> collections:</a:t>
            </a:r>
          </a:p>
          <a:p>
            <a:endParaRPr lang="en-US" cap="none" dirty="0"/>
          </a:p>
        </p:txBody>
      </p:sp>
      <p:graphicFrame>
        <p:nvGraphicFramePr>
          <p:cNvPr id="4" name="Table 4">
            <a:extLst>
              <a:ext uri="{FF2B5EF4-FFF2-40B4-BE49-F238E27FC236}">
                <a16:creationId xmlns:a16="http://schemas.microsoft.com/office/drawing/2014/main" id="{E19E0F75-2DD7-4DE7-8AAA-E52E32CB9120}"/>
              </a:ext>
            </a:extLst>
          </p:cNvPr>
          <p:cNvGraphicFramePr>
            <a:graphicFrameLocks noGrp="1"/>
          </p:cNvGraphicFramePr>
          <p:nvPr>
            <p:extLst>
              <p:ext uri="{D42A27DB-BD31-4B8C-83A1-F6EECF244321}">
                <p14:modId xmlns:p14="http://schemas.microsoft.com/office/powerpoint/2010/main" val="3764454995"/>
              </p:ext>
            </p:extLst>
          </p:nvPr>
        </p:nvGraphicFramePr>
        <p:xfrm>
          <a:off x="1634435" y="3529127"/>
          <a:ext cx="8128000" cy="30175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080808127"/>
                    </a:ext>
                  </a:extLst>
                </a:gridCol>
              </a:tblGrid>
              <a:tr h="370840">
                <a:tc>
                  <a:txBody>
                    <a:bodyPr/>
                    <a:lstStyle/>
                    <a:p>
                      <a:r>
                        <a:rPr lang="en-US" sz="2400" cap="none" dirty="0" err="1"/>
                        <a:t>collStats</a:t>
                      </a:r>
                      <a:endParaRPr lang="en-US" sz="2400" cap="none" dirty="0"/>
                    </a:p>
                    <a:p>
                      <a:r>
                        <a:rPr lang="en-US" sz="2400" cap="none" dirty="0" err="1"/>
                        <a:t>dbHash</a:t>
                      </a:r>
                      <a:endParaRPr lang="en-US" sz="2400" cap="none" dirty="0"/>
                    </a:p>
                    <a:p>
                      <a:r>
                        <a:rPr lang="en-US" sz="2400" cap="none" dirty="0" err="1"/>
                        <a:t>dbStats</a:t>
                      </a:r>
                      <a:endParaRPr lang="en-US" sz="2400" cap="none" dirty="0"/>
                    </a:p>
                    <a:p>
                      <a:r>
                        <a:rPr lang="en-US" sz="2400" cap="none" dirty="0"/>
                        <a:t>find</a:t>
                      </a:r>
                    </a:p>
                    <a:p>
                      <a:r>
                        <a:rPr lang="en-US" sz="2400" cap="none" dirty="0" err="1"/>
                        <a:t>killCursors</a:t>
                      </a:r>
                      <a:endParaRPr lang="en-US" sz="2400" cap="none" dirty="0"/>
                    </a:p>
                    <a:p>
                      <a:r>
                        <a:rPr lang="en-US" sz="2400" cap="none" dirty="0" err="1"/>
                        <a:t>listIndexes</a:t>
                      </a:r>
                      <a:endParaRPr lang="en-US" sz="2400" cap="none" dirty="0"/>
                    </a:p>
                    <a:p>
                      <a:r>
                        <a:rPr lang="en-US" sz="2400" cap="none" dirty="0" err="1"/>
                        <a:t>listCollections</a:t>
                      </a:r>
                      <a:endParaRPr lang="en-US" sz="2400" cap="none" dirty="0"/>
                    </a:p>
                    <a:p>
                      <a:r>
                        <a:rPr lang="en-US" sz="2400" cap="none" dirty="0" err="1"/>
                        <a:t>dropCollection</a:t>
                      </a:r>
                      <a:r>
                        <a:rPr lang="en-US" sz="2400" cap="none" dirty="0"/>
                        <a:t> and </a:t>
                      </a:r>
                      <a:r>
                        <a:rPr lang="en-US" sz="2400" cap="none" dirty="0" err="1"/>
                        <a:t>createCollection</a:t>
                      </a:r>
                      <a:r>
                        <a:rPr lang="en-US" sz="2400" cap="none" dirty="0"/>
                        <a:t> on </a:t>
                      </a:r>
                      <a:r>
                        <a:rPr lang="en-US" sz="2400" cap="none" dirty="0" err="1"/>
                        <a:t>system.profile</a:t>
                      </a:r>
                      <a:r>
                        <a:rPr lang="en-US" sz="2400" cap="none" dirty="0"/>
                        <a:t> only</a:t>
                      </a:r>
                      <a:endParaRPr lang="en-IN" sz="2400" dirty="0"/>
                    </a:p>
                  </a:txBody>
                  <a:tcPr/>
                </a:tc>
                <a:extLst>
                  <a:ext uri="{0D108BD9-81ED-4DB2-BD59-A6C34878D82A}">
                    <a16:rowId xmlns:a16="http://schemas.microsoft.com/office/drawing/2014/main" val="2540929688"/>
                  </a:ext>
                </a:extLst>
              </a:tr>
            </a:tbl>
          </a:graphicData>
        </a:graphic>
      </p:graphicFrame>
    </p:spTree>
    <p:extLst>
      <p:ext uri="{BB962C8B-B14F-4D97-AF65-F5344CB8AC3E}">
        <p14:creationId xmlns:p14="http://schemas.microsoft.com/office/powerpoint/2010/main" val="40376797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cap="none" dirty="0" err="1"/>
              <a:t>dbAdmin</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a:xfrm>
            <a:off x="913773" y="2367092"/>
            <a:ext cx="11066192" cy="1171238"/>
          </a:xfrm>
        </p:spPr>
        <p:txBody>
          <a:bodyPr>
            <a:normAutofit/>
          </a:bodyPr>
          <a:lstStyle/>
          <a:p>
            <a:r>
              <a:rPr lang="en-US" cap="none" dirty="0"/>
              <a:t>Provides the following actions on all non-system collections. This role does not include full read access on non-system collections:</a:t>
            </a:r>
          </a:p>
        </p:txBody>
      </p:sp>
      <p:graphicFrame>
        <p:nvGraphicFramePr>
          <p:cNvPr id="4" name="Table 4">
            <a:extLst>
              <a:ext uri="{FF2B5EF4-FFF2-40B4-BE49-F238E27FC236}">
                <a16:creationId xmlns:a16="http://schemas.microsoft.com/office/drawing/2014/main" id="{7618F94E-88C7-4C9C-8397-93016E57207F}"/>
              </a:ext>
            </a:extLst>
          </p:cNvPr>
          <p:cNvGraphicFramePr>
            <a:graphicFrameLocks noGrp="1"/>
          </p:cNvGraphicFramePr>
          <p:nvPr>
            <p:extLst>
              <p:ext uri="{D42A27DB-BD31-4B8C-83A1-F6EECF244321}">
                <p14:modId xmlns:p14="http://schemas.microsoft.com/office/powerpoint/2010/main" val="311358936"/>
              </p:ext>
            </p:extLst>
          </p:nvPr>
        </p:nvGraphicFramePr>
        <p:xfrm>
          <a:off x="1819965" y="3352910"/>
          <a:ext cx="9828696" cy="3383280"/>
        </p:xfrm>
        <a:graphic>
          <a:graphicData uri="http://schemas.openxmlformats.org/drawingml/2006/table">
            <a:tbl>
              <a:tblPr firstRow="1" bandRow="1">
                <a:tableStyleId>{5C22544A-7EE6-4342-B048-85BDC9FD1C3A}</a:tableStyleId>
              </a:tblPr>
              <a:tblGrid>
                <a:gridCol w="4914348">
                  <a:extLst>
                    <a:ext uri="{9D8B030D-6E8A-4147-A177-3AD203B41FA5}">
                      <a16:colId xmlns:a16="http://schemas.microsoft.com/office/drawing/2014/main" val="3114840550"/>
                    </a:ext>
                  </a:extLst>
                </a:gridCol>
                <a:gridCol w="4914348">
                  <a:extLst>
                    <a:ext uri="{9D8B030D-6E8A-4147-A177-3AD203B41FA5}">
                      <a16:colId xmlns:a16="http://schemas.microsoft.com/office/drawing/2014/main" val="1680369157"/>
                    </a:ext>
                  </a:extLst>
                </a:gridCol>
              </a:tblGrid>
              <a:tr h="2729838">
                <a:tc>
                  <a:txBody>
                    <a:bodyPr/>
                    <a:lstStyle/>
                    <a:p>
                      <a:r>
                        <a:rPr lang="en-IN" sz="2400" dirty="0" err="1"/>
                        <a:t>bypassDocumentValidation</a:t>
                      </a:r>
                      <a:endParaRPr lang="en-IN" sz="2400" dirty="0"/>
                    </a:p>
                    <a:p>
                      <a:r>
                        <a:rPr lang="en-IN" sz="2400" dirty="0" err="1"/>
                        <a:t>collMod</a:t>
                      </a:r>
                      <a:endParaRPr lang="en-IN" sz="2400" dirty="0"/>
                    </a:p>
                    <a:p>
                      <a:r>
                        <a:rPr lang="en-IN" sz="2400" dirty="0" err="1"/>
                        <a:t>collStats</a:t>
                      </a:r>
                      <a:endParaRPr lang="en-IN" sz="2400" dirty="0"/>
                    </a:p>
                    <a:p>
                      <a:r>
                        <a:rPr lang="en-IN" sz="2400" dirty="0"/>
                        <a:t>compact</a:t>
                      </a:r>
                    </a:p>
                    <a:p>
                      <a:r>
                        <a:rPr lang="en-IN" sz="2400" dirty="0" err="1"/>
                        <a:t>convertToCapped</a:t>
                      </a:r>
                      <a:endParaRPr lang="en-IN" sz="2400" dirty="0"/>
                    </a:p>
                    <a:p>
                      <a:r>
                        <a:rPr lang="en-IN" sz="2400" dirty="0" err="1"/>
                        <a:t>createCollection</a:t>
                      </a:r>
                      <a:endParaRPr lang="en-IN" sz="2400" dirty="0"/>
                    </a:p>
                    <a:p>
                      <a:r>
                        <a:rPr lang="en-IN" sz="2400" dirty="0" err="1"/>
                        <a:t>createIndex</a:t>
                      </a:r>
                      <a:endParaRPr lang="en-IN" sz="2400" dirty="0"/>
                    </a:p>
                    <a:p>
                      <a:r>
                        <a:rPr lang="en-IN" sz="2400" dirty="0" err="1"/>
                        <a:t>dbStats</a:t>
                      </a:r>
                      <a:endParaRPr lang="en-IN" sz="2400" dirty="0"/>
                    </a:p>
                    <a:p>
                      <a:r>
                        <a:rPr lang="en-IN" sz="2400" dirty="0" err="1"/>
                        <a:t>dropCollection</a:t>
                      </a:r>
                      <a:endParaRPr lang="en-IN" sz="2400" dirty="0"/>
                    </a:p>
                  </a:txBody>
                  <a:tcPr/>
                </a:tc>
                <a:tc>
                  <a:txBody>
                    <a:bodyPr/>
                    <a:lstStyle/>
                    <a:p>
                      <a:r>
                        <a:rPr lang="en-IN" sz="2400" dirty="0" err="1"/>
                        <a:t>dropDatabase</a:t>
                      </a:r>
                      <a:endParaRPr lang="en-IN" sz="2400" dirty="0"/>
                    </a:p>
                    <a:p>
                      <a:r>
                        <a:rPr lang="en-IN" sz="2400" dirty="0" err="1"/>
                        <a:t>dropIndex</a:t>
                      </a:r>
                      <a:endParaRPr lang="en-IN" sz="2400" dirty="0"/>
                    </a:p>
                    <a:p>
                      <a:r>
                        <a:rPr lang="en-IN" sz="2400" dirty="0" err="1"/>
                        <a:t>enableProfiler</a:t>
                      </a:r>
                      <a:endParaRPr lang="en-IN" sz="2400" dirty="0"/>
                    </a:p>
                    <a:p>
                      <a:r>
                        <a:rPr lang="en-IN" sz="2400" dirty="0" err="1"/>
                        <a:t>reIndex</a:t>
                      </a:r>
                      <a:endParaRPr lang="en-IN" sz="2400" dirty="0"/>
                    </a:p>
                    <a:p>
                      <a:r>
                        <a:rPr lang="en-IN" sz="2400" dirty="0" err="1"/>
                        <a:t>renameCollectionSameDB</a:t>
                      </a:r>
                      <a:endParaRPr lang="en-IN" sz="2400" dirty="0"/>
                    </a:p>
                    <a:p>
                      <a:r>
                        <a:rPr lang="en-IN" sz="2400" dirty="0" err="1"/>
                        <a:t>storageDetails</a:t>
                      </a:r>
                      <a:endParaRPr lang="en-IN" sz="2400" dirty="0"/>
                    </a:p>
                    <a:p>
                      <a:r>
                        <a:rPr lang="en-IN" sz="2400" dirty="0"/>
                        <a:t>validate</a:t>
                      </a:r>
                    </a:p>
                  </a:txBody>
                  <a:tcPr/>
                </a:tc>
                <a:extLst>
                  <a:ext uri="{0D108BD9-81ED-4DB2-BD59-A6C34878D82A}">
                    <a16:rowId xmlns:a16="http://schemas.microsoft.com/office/drawing/2014/main" val="3968792419"/>
                  </a:ext>
                </a:extLst>
              </a:tr>
            </a:tbl>
          </a:graphicData>
        </a:graphic>
      </p:graphicFrame>
    </p:spTree>
    <p:extLst>
      <p:ext uri="{BB962C8B-B14F-4D97-AF65-F5344CB8AC3E}">
        <p14:creationId xmlns:p14="http://schemas.microsoft.com/office/powerpoint/2010/main" val="3109442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045" y="-97100"/>
            <a:ext cx="10364451" cy="1596177"/>
          </a:xfrm>
        </p:spPr>
        <p:txBody>
          <a:bodyPr/>
          <a:lstStyle/>
          <a:p>
            <a:r>
              <a:rPr lang="en-US" cap="none" dirty="0" err="1"/>
              <a:t>userAdmin</a:t>
            </a:r>
            <a:endParaRPr lang="en-US" cap="none" dirty="0"/>
          </a:p>
        </p:txBody>
      </p:sp>
      <p:sp>
        <p:nvSpPr>
          <p:cNvPr id="3" name="Content Placeholder 2"/>
          <p:cNvSpPr>
            <a:spLocks noGrp="1"/>
          </p:cNvSpPr>
          <p:nvPr>
            <p:ph sz="quarter" idx="13"/>
          </p:nvPr>
        </p:nvSpPr>
        <p:spPr>
          <a:xfrm>
            <a:off x="581845" y="1113184"/>
            <a:ext cx="10364451" cy="4027870"/>
          </a:xfrm>
        </p:spPr>
        <p:txBody>
          <a:bodyPr>
            <a:normAutofit/>
          </a:bodyPr>
          <a:lstStyle/>
          <a:p>
            <a:r>
              <a:rPr lang="en-US" cap="none" dirty="0"/>
              <a:t>Provides the ability to create and modify roles and users on the current database. </a:t>
            </a:r>
          </a:p>
          <a:p>
            <a:r>
              <a:rPr lang="en-US" cap="none" dirty="0"/>
              <a:t>Since the </a:t>
            </a:r>
            <a:r>
              <a:rPr lang="en-US" cap="none" dirty="0" err="1"/>
              <a:t>userAdmin</a:t>
            </a:r>
            <a:r>
              <a:rPr lang="en-US" cap="none" dirty="0"/>
              <a:t> role allows users to grant any privilege to any user, including themselves, the role also indirectly provides superuser access to either the database or, if scoped to the admin database, the cluster. </a:t>
            </a:r>
            <a:r>
              <a:rPr lang="en-US" cap="none" dirty="0" err="1"/>
              <a:t>userAdmin</a:t>
            </a:r>
            <a:r>
              <a:rPr lang="en-US" cap="none" dirty="0"/>
              <a:t> role explicitly provides the following actions</a:t>
            </a:r>
          </a:p>
        </p:txBody>
      </p:sp>
      <p:graphicFrame>
        <p:nvGraphicFramePr>
          <p:cNvPr id="4" name="Table 4">
            <a:extLst>
              <a:ext uri="{FF2B5EF4-FFF2-40B4-BE49-F238E27FC236}">
                <a16:creationId xmlns:a16="http://schemas.microsoft.com/office/drawing/2014/main" id="{6DB2F0B5-4BF2-419A-BA0B-3736F5480897}"/>
              </a:ext>
            </a:extLst>
          </p:cNvPr>
          <p:cNvGraphicFramePr>
            <a:graphicFrameLocks noGrp="1"/>
          </p:cNvGraphicFramePr>
          <p:nvPr>
            <p:extLst>
              <p:ext uri="{D42A27DB-BD31-4B8C-83A1-F6EECF244321}">
                <p14:modId xmlns:p14="http://schemas.microsoft.com/office/powerpoint/2010/main" val="4111575894"/>
              </p:ext>
            </p:extLst>
          </p:nvPr>
        </p:nvGraphicFramePr>
        <p:xfrm>
          <a:off x="2690190" y="3021496"/>
          <a:ext cx="7394713" cy="3836504"/>
        </p:xfrm>
        <a:graphic>
          <a:graphicData uri="http://schemas.openxmlformats.org/drawingml/2006/table">
            <a:tbl>
              <a:tblPr firstRow="1" bandRow="1">
                <a:tableStyleId>{5C22544A-7EE6-4342-B048-85BDC9FD1C3A}</a:tableStyleId>
              </a:tblPr>
              <a:tblGrid>
                <a:gridCol w="7394713">
                  <a:extLst>
                    <a:ext uri="{9D8B030D-6E8A-4147-A177-3AD203B41FA5}">
                      <a16:colId xmlns:a16="http://schemas.microsoft.com/office/drawing/2014/main" val="3854369396"/>
                    </a:ext>
                  </a:extLst>
                </a:gridCol>
              </a:tblGrid>
              <a:tr h="3836504">
                <a:tc>
                  <a:txBody>
                    <a:bodyPr/>
                    <a:lstStyle/>
                    <a:p>
                      <a:r>
                        <a:rPr lang="en-IN" sz="2000" dirty="0" err="1"/>
                        <a:t>changeCustomData</a:t>
                      </a:r>
                      <a:endParaRPr lang="en-IN" sz="2000" dirty="0"/>
                    </a:p>
                    <a:p>
                      <a:r>
                        <a:rPr lang="en-IN" sz="2000" dirty="0" err="1"/>
                        <a:t>changePassword</a:t>
                      </a:r>
                      <a:endParaRPr lang="en-IN" sz="2000" dirty="0"/>
                    </a:p>
                    <a:p>
                      <a:r>
                        <a:rPr lang="en-IN" sz="2000" dirty="0" err="1"/>
                        <a:t>createRole</a:t>
                      </a:r>
                      <a:endParaRPr lang="en-IN" sz="2000" dirty="0"/>
                    </a:p>
                    <a:p>
                      <a:r>
                        <a:rPr lang="en-IN" sz="2000" dirty="0" err="1"/>
                        <a:t>createUser</a:t>
                      </a:r>
                      <a:endParaRPr lang="en-IN" sz="2000" dirty="0"/>
                    </a:p>
                    <a:p>
                      <a:r>
                        <a:rPr lang="en-IN" sz="2000" dirty="0" err="1"/>
                        <a:t>dropRole</a:t>
                      </a:r>
                      <a:endParaRPr lang="en-IN" sz="2000" dirty="0"/>
                    </a:p>
                    <a:p>
                      <a:r>
                        <a:rPr lang="en-IN" sz="2000" dirty="0" err="1"/>
                        <a:t>dropUser</a:t>
                      </a:r>
                      <a:endParaRPr lang="en-IN" sz="2000" dirty="0"/>
                    </a:p>
                    <a:p>
                      <a:r>
                        <a:rPr lang="en-IN" sz="2000" dirty="0" err="1"/>
                        <a:t>grantRole</a:t>
                      </a:r>
                      <a:endParaRPr lang="en-IN" sz="2000" dirty="0"/>
                    </a:p>
                    <a:p>
                      <a:r>
                        <a:rPr lang="en-IN" sz="2000" dirty="0" err="1"/>
                        <a:t>revokeRole</a:t>
                      </a:r>
                      <a:endParaRPr lang="en-IN" sz="2000" dirty="0"/>
                    </a:p>
                    <a:p>
                      <a:r>
                        <a:rPr lang="en-IN" sz="2000" dirty="0" err="1"/>
                        <a:t>setAuthenticationRestriction</a:t>
                      </a:r>
                      <a:endParaRPr lang="en-IN" sz="2000" dirty="0"/>
                    </a:p>
                    <a:p>
                      <a:r>
                        <a:rPr lang="en-IN" sz="2000" dirty="0" err="1"/>
                        <a:t>viewRole</a:t>
                      </a:r>
                      <a:endParaRPr lang="en-IN" sz="2000" dirty="0"/>
                    </a:p>
                    <a:p>
                      <a:r>
                        <a:rPr lang="en-IN" sz="2000" dirty="0" err="1"/>
                        <a:t>viewUser</a:t>
                      </a:r>
                      <a:endParaRPr lang="en-IN" sz="2000" dirty="0"/>
                    </a:p>
                  </a:txBody>
                  <a:tcPr/>
                </a:tc>
                <a:extLst>
                  <a:ext uri="{0D108BD9-81ED-4DB2-BD59-A6C34878D82A}">
                    <a16:rowId xmlns:a16="http://schemas.microsoft.com/office/drawing/2014/main" val="3347636365"/>
                  </a:ext>
                </a:extLst>
              </a:tr>
            </a:tbl>
          </a:graphicData>
        </a:graphic>
      </p:graphicFrame>
    </p:spTree>
    <p:extLst>
      <p:ext uri="{BB962C8B-B14F-4D97-AF65-F5344CB8AC3E}">
        <p14:creationId xmlns:p14="http://schemas.microsoft.com/office/powerpoint/2010/main" val="15495970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dbOwner</a:t>
            </a:r>
            <a:endParaRPr lang="en-US" cap="none" dirty="0"/>
          </a:p>
        </p:txBody>
      </p:sp>
      <p:sp>
        <p:nvSpPr>
          <p:cNvPr id="3" name="Content Placeholder 2"/>
          <p:cNvSpPr>
            <a:spLocks noGrp="1"/>
          </p:cNvSpPr>
          <p:nvPr>
            <p:ph sz="quarter" idx="13"/>
          </p:nvPr>
        </p:nvSpPr>
        <p:spPr/>
        <p:txBody>
          <a:bodyPr>
            <a:normAutofit/>
          </a:bodyPr>
          <a:lstStyle/>
          <a:p>
            <a:r>
              <a:rPr lang="en-US" cap="none" dirty="0"/>
              <a:t>The database owner can perform any administrative action on the database. </a:t>
            </a:r>
          </a:p>
          <a:p>
            <a:r>
              <a:rPr lang="en-US" cap="none" dirty="0"/>
              <a:t>This role combines the privileges granted by the </a:t>
            </a:r>
            <a:r>
              <a:rPr lang="en-US" cap="none" dirty="0" err="1"/>
              <a:t>readWrite</a:t>
            </a:r>
            <a:r>
              <a:rPr lang="en-US" cap="none" dirty="0"/>
              <a:t>, </a:t>
            </a:r>
            <a:r>
              <a:rPr lang="en-US" cap="none" dirty="0" err="1"/>
              <a:t>dbAdmin</a:t>
            </a:r>
            <a:r>
              <a:rPr lang="en-US" cap="none" dirty="0"/>
              <a:t> and </a:t>
            </a:r>
            <a:r>
              <a:rPr lang="en-US" cap="none" dirty="0" err="1"/>
              <a:t>userAdmin</a:t>
            </a:r>
            <a:r>
              <a:rPr lang="en-US" cap="none" dirty="0"/>
              <a:t> roles.</a:t>
            </a:r>
          </a:p>
        </p:txBody>
      </p:sp>
    </p:spTree>
    <p:extLst>
      <p:ext uri="{BB962C8B-B14F-4D97-AF65-F5344CB8AC3E}">
        <p14:creationId xmlns:p14="http://schemas.microsoft.com/office/powerpoint/2010/main" val="19619542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Backup and Restoration Roles</a:t>
            </a:r>
          </a:p>
        </p:txBody>
      </p:sp>
      <p:sp>
        <p:nvSpPr>
          <p:cNvPr id="3" name="Content Placeholder 2"/>
          <p:cNvSpPr>
            <a:spLocks noGrp="1"/>
          </p:cNvSpPr>
          <p:nvPr>
            <p:ph sz="quarter" idx="13"/>
          </p:nvPr>
        </p:nvSpPr>
        <p:spPr/>
        <p:txBody>
          <a:bodyPr>
            <a:normAutofit/>
          </a:bodyPr>
          <a:lstStyle/>
          <a:p>
            <a:pPr marL="0" indent="0">
              <a:buNone/>
            </a:pPr>
            <a:r>
              <a:rPr lang="en-US" cap="none" dirty="0"/>
              <a:t>The admin database includes the following roles for backing up and restoring data:</a:t>
            </a:r>
          </a:p>
          <a:p>
            <a:r>
              <a:rPr lang="en-US" cap="none" dirty="0"/>
              <a:t>backup</a:t>
            </a:r>
          </a:p>
        </p:txBody>
      </p:sp>
    </p:spTree>
    <p:extLst>
      <p:ext uri="{BB962C8B-B14F-4D97-AF65-F5344CB8AC3E}">
        <p14:creationId xmlns:p14="http://schemas.microsoft.com/office/powerpoint/2010/main" val="25482124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backup</a:t>
            </a:r>
          </a:p>
        </p:txBody>
      </p:sp>
      <p:sp>
        <p:nvSpPr>
          <p:cNvPr id="3" name="Content Placeholder 2"/>
          <p:cNvSpPr>
            <a:spLocks noGrp="1"/>
          </p:cNvSpPr>
          <p:nvPr>
            <p:ph sz="quarter" idx="13"/>
          </p:nvPr>
        </p:nvSpPr>
        <p:spPr/>
        <p:txBody>
          <a:bodyPr>
            <a:normAutofit/>
          </a:bodyPr>
          <a:lstStyle/>
          <a:p>
            <a:r>
              <a:rPr lang="en-US" cap="none" dirty="0"/>
              <a:t>Provides minimal privileges needed for backing up data.</a:t>
            </a:r>
          </a:p>
          <a:p>
            <a:r>
              <a:rPr lang="en-US" cap="none" dirty="0"/>
              <a:t> This role provides sufficient privileges to use the MongoDB Cloud Manager backup agent, Ops Manager backup agent, or to use </a:t>
            </a:r>
            <a:r>
              <a:rPr lang="en-US" cap="none" dirty="0" err="1"/>
              <a:t>mongodump</a:t>
            </a:r>
            <a:r>
              <a:rPr lang="en-US" cap="none" dirty="0"/>
              <a:t> to back up an entire </a:t>
            </a:r>
            <a:r>
              <a:rPr lang="en-US" cap="none" dirty="0" err="1"/>
              <a:t>mongod</a:t>
            </a:r>
            <a:r>
              <a:rPr lang="en-US" cap="none" dirty="0"/>
              <a:t> instance.</a:t>
            </a:r>
          </a:p>
          <a:p>
            <a:r>
              <a:rPr lang="en-US" cap="none" dirty="0"/>
              <a:t>Provides the insert and update actions on the </a:t>
            </a:r>
            <a:r>
              <a:rPr lang="en-US" cap="none" dirty="0" err="1"/>
              <a:t>mms.backup</a:t>
            </a:r>
            <a:r>
              <a:rPr lang="en-US" cap="none" dirty="0"/>
              <a:t> collection in the admin database and on the settings collection in the config database.</a:t>
            </a:r>
          </a:p>
        </p:txBody>
      </p:sp>
    </p:spTree>
    <p:extLst>
      <p:ext uri="{BB962C8B-B14F-4D97-AF65-F5344CB8AC3E}">
        <p14:creationId xmlns:p14="http://schemas.microsoft.com/office/powerpoint/2010/main" val="29282744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cap="none" dirty="0"/>
              <a:t>backup</a:t>
            </a:r>
            <a:endParaRPr lang="en-US" dirty="0">
              <a:solidFill>
                <a:srgbClr val="333333"/>
              </a:solidFill>
              <a:latin typeface="Open Sans" panose="020B0606030504020204" pitchFamily="34" charset="0"/>
            </a:endParaRPr>
          </a:p>
        </p:txBody>
      </p:sp>
      <p:graphicFrame>
        <p:nvGraphicFramePr>
          <p:cNvPr id="6" name="Table 6">
            <a:extLst>
              <a:ext uri="{FF2B5EF4-FFF2-40B4-BE49-F238E27FC236}">
                <a16:creationId xmlns:a16="http://schemas.microsoft.com/office/drawing/2014/main" id="{1BDB914C-3CCF-4E21-A92D-24E53344D415}"/>
              </a:ext>
            </a:extLst>
          </p:cNvPr>
          <p:cNvGraphicFramePr>
            <a:graphicFrameLocks noGrp="1"/>
          </p:cNvGraphicFramePr>
          <p:nvPr>
            <p:ph sz="quarter" idx="13"/>
            <p:extLst>
              <p:ext uri="{D42A27DB-BD31-4B8C-83A1-F6EECF244321}">
                <p14:modId xmlns:p14="http://schemas.microsoft.com/office/powerpoint/2010/main" val="2964176893"/>
              </p:ext>
            </p:extLst>
          </p:nvPr>
        </p:nvGraphicFramePr>
        <p:xfrm>
          <a:off x="728869" y="2344828"/>
          <a:ext cx="11264348" cy="3433120"/>
        </p:xfrm>
        <a:graphic>
          <a:graphicData uri="http://schemas.openxmlformats.org/drawingml/2006/table">
            <a:tbl>
              <a:tblPr firstRow="1" bandRow="1">
                <a:tableStyleId>{5C22544A-7EE6-4342-B048-85BDC9FD1C3A}</a:tableStyleId>
              </a:tblPr>
              <a:tblGrid>
                <a:gridCol w="2189489">
                  <a:extLst>
                    <a:ext uri="{9D8B030D-6E8A-4147-A177-3AD203B41FA5}">
                      <a16:colId xmlns:a16="http://schemas.microsoft.com/office/drawing/2014/main" val="1096593320"/>
                    </a:ext>
                  </a:extLst>
                </a:gridCol>
                <a:gridCol w="2736862">
                  <a:extLst>
                    <a:ext uri="{9D8B030D-6E8A-4147-A177-3AD203B41FA5}">
                      <a16:colId xmlns:a16="http://schemas.microsoft.com/office/drawing/2014/main" val="2802567775"/>
                    </a:ext>
                  </a:extLst>
                </a:gridCol>
                <a:gridCol w="5084801">
                  <a:extLst>
                    <a:ext uri="{9D8B030D-6E8A-4147-A177-3AD203B41FA5}">
                      <a16:colId xmlns:a16="http://schemas.microsoft.com/office/drawing/2014/main" val="2212190531"/>
                    </a:ext>
                  </a:extLst>
                </a:gridCol>
                <a:gridCol w="1253196">
                  <a:extLst>
                    <a:ext uri="{9D8B030D-6E8A-4147-A177-3AD203B41FA5}">
                      <a16:colId xmlns:a16="http://schemas.microsoft.com/office/drawing/2014/main" val="3391727083"/>
                    </a:ext>
                  </a:extLst>
                </a:gridCol>
              </a:tblGrid>
              <a:tr h="365865">
                <a:tc>
                  <a:txBody>
                    <a:bodyPr/>
                    <a:lstStyle/>
                    <a:p>
                      <a:r>
                        <a:rPr lang="en-IN" dirty="0"/>
                        <a:t> </a:t>
                      </a:r>
                      <a:r>
                        <a:rPr lang="en-IN" dirty="0" err="1"/>
                        <a:t>anyResource</a:t>
                      </a:r>
                      <a:endParaRPr lang="en-IN" dirty="0"/>
                    </a:p>
                  </a:txBody>
                  <a:tcPr/>
                </a:tc>
                <a:tc>
                  <a:txBody>
                    <a:bodyPr/>
                    <a:lstStyle/>
                    <a:p>
                      <a:r>
                        <a:rPr lang="en-US" dirty="0"/>
                        <a:t>cluster</a:t>
                      </a:r>
                      <a:endParaRPr lang="en-IN" dirty="0"/>
                    </a:p>
                  </a:txBody>
                  <a:tcPr/>
                </a:tc>
                <a:tc>
                  <a:txBody>
                    <a:bodyPr/>
                    <a:lstStyle/>
                    <a:p>
                      <a:r>
                        <a:rPr lang="en-US" dirty="0"/>
                        <a:t>find</a:t>
                      </a:r>
                      <a:endParaRPr lang="en-IN" dirty="0"/>
                    </a:p>
                  </a:txBody>
                  <a:tcPr/>
                </a:tc>
                <a:tc>
                  <a:txBody>
                    <a:bodyPr/>
                    <a:lstStyle/>
                    <a:p>
                      <a:endParaRPr lang="en-IN"/>
                    </a:p>
                  </a:txBody>
                  <a:tcPr/>
                </a:tc>
                <a:extLst>
                  <a:ext uri="{0D108BD9-81ED-4DB2-BD59-A6C34878D82A}">
                    <a16:rowId xmlns:a16="http://schemas.microsoft.com/office/drawing/2014/main" val="3635395285"/>
                  </a:ext>
                </a:extLst>
              </a:tr>
              <a:tr h="3067255">
                <a:tc>
                  <a:txBody>
                    <a:bodyPr/>
                    <a:lstStyle/>
                    <a:p>
                      <a:r>
                        <a:rPr lang="fr-FR" dirty="0" err="1"/>
                        <a:t>listDatabases</a:t>
                      </a:r>
                      <a:r>
                        <a:rPr lang="fr-FR" dirty="0"/>
                        <a:t> action</a:t>
                      </a:r>
                    </a:p>
                    <a:p>
                      <a:r>
                        <a:rPr lang="fr-FR" dirty="0" err="1"/>
                        <a:t>listCollections</a:t>
                      </a:r>
                      <a:r>
                        <a:rPr lang="fr-FR" dirty="0"/>
                        <a:t> action</a:t>
                      </a:r>
                    </a:p>
                    <a:p>
                      <a:r>
                        <a:rPr lang="fr-FR" dirty="0" err="1"/>
                        <a:t>listIndexes</a:t>
                      </a:r>
                      <a:r>
                        <a:rPr lang="fr-FR" dirty="0"/>
                        <a:t> action</a:t>
                      </a:r>
                    </a:p>
                    <a:p>
                      <a:endParaRPr lang="en-IN" dirty="0"/>
                    </a:p>
                  </a:txBody>
                  <a:tcPr/>
                </a:tc>
                <a:tc>
                  <a:txBody>
                    <a:bodyPr/>
                    <a:lstStyle/>
                    <a:p>
                      <a:r>
                        <a:rPr lang="en-IN" dirty="0" err="1"/>
                        <a:t>appendOplogNote</a:t>
                      </a:r>
                      <a:endParaRPr lang="en-IN" dirty="0"/>
                    </a:p>
                    <a:p>
                      <a:r>
                        <a:rPr lang="en-IN" dirty="0" err="1"/>
                        <a:t>getParameter</a:t>
                      </a:r>
                      <a:endParaRPr lang="en-IN" dirty="0"/>
                    </a:p>
                    <a:p>
                      <a:r>
                        <a:rPr lang="en-IN" dirty="0" err="1"/>
                        <a:t>listDatabases</a:t>
                      </a:r>
                      <a:endParaRPr lang="en-IN" dirty="0"/>
                    </a:p>
                    <a:p>
                      <a:r>
                        <a:rPr lang="en-IN" dirty="0" err="1"/>
                        <a:t>serverStatus</a:t>
                      </a:r>
                      <a:r>
                        <a:rPr lang="en-IN" dirty="0"/>
                        <a:t> (Starting in MongoDB 4.2)</a:t>
                      </a:r>
                    </a:p>
                  </a:txBody>
                  <a:tcPr/>
                </a:tc>
                <a:tc>
                  <a:txBody>
                    <a:bodyPr/>
                    <a:lstStyle/>
                    <a:p>
                      <a:pPr marL="285750" indent="-285750">
                        <a:buFont typeface="Wingdings" panose="05000000000000000000" pitchFamily="2" charset="2"/>
                        <a:buChar char="Ø"/>
                      </a:pPr>
                      <a:r>
                        <a:rPr lang="en-US" dirty="0"/>
                        <a:t>all non-system collections in the cluster, including those in the config and local databases</a:t>
                      </a:r>
                    </a:p>
                    <a:p>
                      <a:pPr marL="285750" indent="-285750">
                        <a:buFont typeface="Wingdings" panose="05000000000000000000" pitchFamily="2" charset="2"/>
                        <a:buChar char="Ø"/>
                      </a:pPr>
                      <a:r>
                        <a:rPr lang="en-US" dirty="0"/>
                        <a:t>The following system collections in the cluster: </a:t>
                      </a:r>
                      <a:r>
                        <a:rPr lang="en-US" dirty="0" err="1"/>
                        <a:t>system.indexes</a:t>
                      </a:r>
                      <a:r>
                        <a:rPr lang="en-US" dirty="0"/>
                        <a:t>, </a:t>
                      </a:r>
                      <a:r>
                        <a:rPr lang="en-US" dirty="0" err="1"/>
                        <a:t>system.namespaces</a:t>
                      </a:r>
                      <a:r>
                        <a:rPr lang="en-US" dirty="0"/>
                        <a:t>, system.js, and </a:t>
                      </a:r>
                      <a:r>
                        <a:rPr lang="en-US" dirty="0" err="1"/>
                        <a:t>system.profile</a:t>
                      </a:r>
                      <a:endParaRPr lang="en-US" dirty="0"/>
                    </a:p>
                    <a:p>
                      <a:pPr marL="285750" indent="-285750">
                        <a:buFont typeface="Wingdings" panose="05000000000000000000" pitchFamily="2" charset="2"/>
                        <a:buChar char="Ø"/>
                      </a:pPr>
                      <a:r>
                        <a:rPr lang="en-US" dirty="0"/>
                        <a:t>the </a:t>
                      </a:r>
                      <a:r>
                        <a:rPr lang="en-US" dirty="0" err="1"/>
                        <a:t>admin.system.users</a:t>
                      </a:r>
                      <a:r>
                        <a:rPr lang="en-US" dirty="0"/>
                        <a:t> and </a:t>
                      </a:r>
                      <a:r>
                        <a:rPr lang="en-US" dirty="0" err="1"/>
                        <a:t>admin.system.roles</a:t>
                      </a:r>
                      <a:r>
                        <a:rPr lang="en-US" dirty="0"/>
                        <a:t> collections</a:t>
                      </a:r>
                    </a:p>
                    <a:p>
                      <a:pPr marL="285750" indent="-285750">
                        <a:buFont typeface="Wingdings" panose="05000000000000000000" pitchFamily="2" charset="2"/>
                        <a:buChar char="Ø"/>
                      </a:pPr>
                      <a:r>
                        <a:rPr lang="en-US" dirty="0"/>
                        <a:t>the </a:t>
                      </a:r>
                      <a:r>
                        <a:rPr lang="en-US" dirty="0" err="1"/>
                        <a:t>config.settings</a:t>
                      </a:r>
                      <a:r>
                        <a:rPr lang="en-US" dirty="0"/>
                        <a:t> collection</a:t>
                      </a:r>
                    </a:p>
                    <a:p>
                      <a:pPr marL="285750" indent="-285750">
                        <a:buFont typeface="Wingdings" panose="05000000000000000000" pitchFamily="2" charset="2"/>
                        <a:buChar char="Ø"/>
                      </a:pPr>
                      <a:r>
                        <a:rPr lang="en-US" dirty="0"/>
                        <a:t>legacy </a:t>
                      </a:r>
                      <a:r>
                        <a:rPr lang="en-US" dirty="0" err="1"/>
                        <a:t>system.users</a:t>
                      </a:r>
                      <a:r>
                        <a:rPr lang="en-US" dirty="0"/>
                        <a:t> collections from versions of MongoDB prior to 2.6</a:t>
                      </a:r>
                      <a:endParaRPr lang="en-IN" dirty="0"/>
                    </a:p>
                  </a:txBody>
                  <a:tcPr/>
                </a:tc>
                <a:tc>
                  <a:txBody>
                    <a:bodyPr/>
                    <a:lstStyle/>
                    <a:p>
                      <a:r>
                        <a:rPr lang="en-IN" dirty="0"/>
                        <a:t> insert and update actions on  </a:t>
                      </a:r>
                      <a:r>
                        <a:rPr lang="en-IN" dirty="0" err="1"/>
                        <a:t>config.settings</a:t>
                      </a:r>
                      <a:r>
                        <a:rPr lang="en-IN" dirty="0"/>
                        <a:t> collection</a:t>
                      </a:r>
                    </a:p>
                  </a:txBody>
                  <a:tcPr/>
                </a:tc>
                <a:extLst>
                  <a:ext uri="{0D108BD9-81ED-4DB2-BD59-A6C34878D82A}">
                    <a16:rowId xmlns:a16="http://schemas.microsoft.com/office/drawing/2014/main" val="2595986637"/>
                  </a:ext>
                </a:extLst>
              </a:tr>
            </a:tbl>
          </a:graphicData>
        </a:graphic>
      </p:graphicFrame>
    </p:spTree>
    <p:extLst>
      <p:ext uri="{BB962C8B-B14F-4D97-AF65-F5344CB8AC3E}">
        <p14:creationId xmlns:p14="http://schemas.microsoft.com/office/powerpoint/2010/main" val="9873310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All-Database Roles</a:t>
            </a:r>
          </a:p>
        </p:txBody>
      </p:sp>
      <p:sp>
        <p:nvSpPr>
          <p:cNvPr id="3" name="Content Placeholder 2"/>
          <p:cNvSpPr>
            <a:spLocks noGrp="1"/>
          </p:cNvSpPr>
          <p:nvPr>
            <p:ph sz="quarter" idx="13"/>
          </p:nvPr>
        </p:nvSpPr>
        <p:spPr/>
        <p:txBody>
          <a:bodyPr>
            <a:normAutofit/>
          </a:bodyPr>
          <a:lstStyle/>
          <a:p>
            <a:r>
              <a:rPr lang="en-US" cap="none" dirty="0"/>
              <a:t>The following roles are available on the admin database and provide privileges which apply to all databases except local and config:</a:t>
            </a:r>
          </a:p>
          <a:p>
            <a:r>
              <a:rPr lang="en-US" cap="none" dirty="0" err="1"/>
              <a:t>readAnyDatabase</a:t>
            </a:r>
            <a:endParaRPr lang="en-US" cap="none" dirty="0"/>
          </a:p>
          <a:p>
            <a:r>
              <a:rPr lang="en-US" cap="none" dirty="0" err="1"/>
              <a:t>readWriteAnyDatabase</a:t>
            </a:r>
            <a:endParaRPr lang="en-US" cap="none" dirty="0"/>
          </a:p>
          <a:p>
            <a:r>
              <a:rPr lang="en-US" cap="none" dirty="0" err="1"/>
              <a:t>userAdminAnyDatabase</a:t>
            </a:r>
            <a:endParaRPr lang="en-US" cap="none" dirty="0"/>
          </a:p>
          <a:p>
            <a:r>
              <a:rPr lang="en-US" cap="none" dirty="0" err="1"/>
              <a:t>dbAdminAnyDatabase</a:t>
            </a:r>
            <a:endParaRPr lang="en-US" cap="none" dirty="0"/>
          </a:p>
          <a:p>
            <a:endParaRPr lang="en-US" cap="none" dirty="0"/>
          </a:p>
        </p:txBody>
      </p:sp>
    </p:spTree>
    <p:extLst>
      <p:ext uri="{BB962C8B-B14F-4D97-AF65-F5344CB8AC3E}">
        <p14:creationId xmlns:p14="http://schemas.microsoft.com/office/powerpoint/2010/main" val="29716999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readAnyDatabase</a:t>
            </a:r>
            <a:endParaRPr lang="en-US" cap="none" dirty="0"/>
          </a:p>
        </p:txBody>
      </p:sp>
      <p:sp>
        <p:nvSpPr>
          <p:cNvPr id="3" name="Content Placeholder 2"/>
          <p:cNvSpPr>
            <a:spLocks noGrp="1"/>
          </p:cNvSpPr>
          <p:nvPr>
            <p:ph sz="quarter" idx="13"/>
          </p:nvPr>
        </p:nvSpPr>
        <p:spPr/>
        <p:txBody>
          <a:bodyPr>
            <a:normAutofit/>
          </a:bodyPr>
          <a:lstStyle/>
          <a:p>
            <a:r>
              <a:rPr lang="en-US" cap="none" dirty="0"/>
              <a:t>Provides the same read-only privileges as read on all databases except local and config. </a:t>
            </a:r>
          </a:p>
          <a:p>
            <a:r>
              <a:rPr lang="en-US" cap="none" dirty="0"/>
              <a:t>The role also provides the </a:t>
            </a:r>
            <a:r>
              <a:rPr lang="en-US" cap="none" dirty="0" err="1"/>
              <a:t>listDatabases</a:t>
            </a:r>
            <a:r>
              <a:rPr lang="en-US" cap="none" dirty="0"/>
              <a:t> action on the cluster as a whole.</a:t>
            </a:r>
          </a:p>
          <a:p>
            <a:r>
              <a:rPr lang="en-US" cap="none" dirty="0"/>
              <a:t>Changed in version 3.4: Prior to 3.4, </a:t>
            </a:r>
            <a:r>
              <a:rPr lang="en-US" cap="none" dirty="0" err="1"/>
              <a:t>readAnyDatabase</a:t>
            </a:r>
            <a:r>
              <a:rPr lang="en-US" cap="none" dirty="0"/>
              <a:t> includes local and config databases. To provide read privileges on the local database, create a user in the admin database with read role in the local database.</a:t>
            </a:r>
          </a:p>
        </p:txBody>
      </p:sp>
    </p:spTree>
    <p:extLst>
      <p:ext uri="{BB962C8B-B14F-4D97-AF65-F5344CB8AC3E}">
        <p14:creationId xmlns:p14="http://schemas.microsoft.com/office/powerpoint/2010/main" val="88249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Configure Role-Based Access Control</a:t>
            </a:r>
          </a:p>
        </p:txBody>
      </p:sp>
      <p:sp>
        <p:nvSpPr>
          <p:cNvPr id="3" name="Content Placeholder 2"/>
          <p:cNvSpPr>
            <a:spLocks noGrp="1"/>
          </p:cNvSpPr>
          <p:nvPr>
            <p:ph sz="quarter" idx="13"/>
          </p:nvPr>
        </p:nvSpPr>
        <p:spPr/>
        <p:txBody>
          <a:bodyPr>
            <a:normAutofit/>
          </a:bodyPr>
          <a:lstStyle/>
          <a:p>
            <a:r>
              <a:rPr lang="en-US" cap="none" dirty="0"/>
              <a:t>Create a user administrator first, then create additional users.</a:t>
            </a:r>
          </a:p>
          <a:p>
            <a:r>
              <a:rPr lang="en-US" cap="none" dirty="0"/>
              <a:t> Create a unique MongoDB user for each person and application that accesses the system.</a:t>
            </a:r>
          </a:p>
          <a:p>
            <a:r>
              <a:rPr lang="en-US" cap="none" dirty="0"/>
              <a:t>Create roles that define the exact access a set of users needs. </a:t>
            </a:r>
          </a:p>
          <a:p>
            <a:r>
              <a:rPr lang="en-US" cap="none" dirty="0"/>
              <a:t>Follow a principle of least privilege. </a:t>
            </a:r>
          </a:p>
          <a:p>
            <a:r>
              <a:rPr lang="en-US" cap="none" dirty="0"/>
              <a:t>Then create users and assign them only the roles they need to perform their operations.</a:t>
            </a:r>
          </a:p>
          <a:p>
            <a:r>
              <a:rPr lang="en-US" cap="none" dirty="0"/>
              <a:t> A user can be a person or a client application.</a:t>
            </a:r>
          </a:p>
        </p:txBody>
      </p:sp>
    </p:spTree>
    <p:extLst>
      <p:ext uri="{BB962C8B-B14F-4D97-AF65-F5344CB8AC3E}">
        <p14:creationId xmlns:p14="http://schemas.microsoft.com/office/powerpoint/2010/main" val="5763999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readWriteAnyDatabase</a:t>
            </a:r>
            <a:endParaRPr lang="en-US" cap="none" dirty="0"/>
          </a:p>
        </p:txBody>
      </p:sp>
      <p:sp>
        <p:nvSpPr>
          <p:cNvPr id="3" name="Content Placeholder 2"/>
          <p:cNvSpPr>
            <a:spLocks noGrp="1"/>
          </p:cNvSpPr>
          <p:nvPr>
            <p:ph sz="quarter" idx="13"/>
          </p:nvPr>
        </p:nvSpPr>
        <p:spPr/>
        <p:txBody>
          <a:bodyPr>
            <a:normAutofit/>
          </a:bodyPr>
          <a:lstStyle/>
          <a:p>
            <a:r>
              <a:rPr lang="en-US" cap="none" dirty="0"/>
              <a:t>Provides the same privileges as </a:t>
            </a:r>
            <a:r>
              <a:rPr lang="en-US" cap="none" dirty="0" err="1"/>
              <a:t>readWrite</a:t>
            </a:r>
            <a:r>
              <a:rPr lang="en-US" cap="none" dirty="0"/>
              <a:t> on all databases except local and config. The role also provides the </a:t>
            </a:r>
            <a:r>
              <a:rPr lang="en-US" cap="none" dirty="0" err="1"/>
              <a:t>listDatabases</a:t>
            </a:r>
            <a:r>
              <a:rPr lang="en-US" cap="none" dirty="0"/>
              <a:t> action on the cluster as a whole.</a:t>
            </a:r>
          </a:p>
          <a:p>
            <a:endParaRPr lang="en-US" cap="none" dirty="0"/>
          </a:p>
          <a:p>
            <a:r>
              <a:rPr lang="en-US" cap="none" dirty="0"/>
              <a:t>Changed in version 3.4: Prior to 3.4, </a:t>
            </a:r>
            <a:r>
              <a:rPr lang="en-US" cap="none" dirty="0" err="1"/>
              <a:t>readWriteAnyDatabase</a:t>
            </a:r>
            <a:r>
              <a:rPr lang="en-US" cap="none" dirty="0"/>
              <a:t> includes local and config databases. To provide </a:t>
            </a:r>
            <a:r>
              <a:rPr lang="en-US" cap="none" dirty="0" err="1"/>
              <a:t>readWrite</a:t>
            </a:r>
            <a:r>
              <a:rPr lang="en-US" cap="none" dirty="0"/>
              <a:t> privileges on the local database, create a user in the admin database with </a:t>
            </a:r>
            <a:r>
              <a:rPr lang="en-US" cap="none" dirty="0" err="1"/>
              <a:t>readWrite</a:t>
            </a:r>
            <a:r>
              <a:rPr lang="en-US" cap="none" dirty="0"/>
              <a:t> role in the local database.</a:t>
            </a:r>
          </a:p>
        </p:txBody>
      </p:sp>
    </p:spTree>
    <p:extLst>
      <p:ext uri="{BB962C8B-B14F-4D97-AF65-F5344CB8AC3E}">
        <p14:creationId xmlns:p14="http://schemas.microsoft.com/office/powerpoint/2010/main" val="2512694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userAdminAnyDatabase</a:t>
            </a:r>
            <a:endParaRPr lang="en-US" cap="none" dirty="0"/>
          </a:p>
        </p:txBody>
      </p:sp>
      <p:sp>
        <p:nvSpPr>
          <p:cNvPr id="3" name="Content Placeholder 2"/>
          <p:cNvSpPr>
            <a:spLocks noGrp="1"/>
          </p:cNvSpPr>
          <p:nvPr>
            <p:ph sz="quarter" idx="13"/>
          </p:nvPr>
        </p:nvSpPr>
        <p:spPr/>
        <p:txBody>
          <a:bodyPr>
            <a:normAutofit/>
          </a:bodyPr>
          <a:lstStyle/>
          <a:p>
            <a:r>
              <a:rPr lang="en-US" cap="none" dirty="0"/>
              <a:t>Provides the same access to user administration operations as </a:t>
            </a:r>
            <a:r>
              <a:rPr lang="en-US" cap="none" dirty="0" err="1"/>
              <a:t>userAdmin</a:t>
            </a:r>
            <a:r>
              <a:rPr lang="en-US" cap="none" dirty="0"/>
              <a:t> on all databases except local and config.</a:t>
            </a:r>
          </a:p>
          <a:p>
            <a:r>
              <a:rPr lang="en-US" cap="none" dirty="0" err="1"/>
              <a:t>userAdminAnyDatabase</a:t>
            </a:r>
            <a:r>
              <a:rPr lang="en-US" cap="none" dirty="0"/>
              <a:t> role does not restrict the privileges that a user can grant. </a:t>
            </a:r>
          </a:p>
          <a:p>
            <a:r>
              <a:rPr lang="en-US" cap="none" dirty="0"/>
              <a:t>As a result, </a:t>
            </a:r>
            <a:r>
              <a:rPr lang="en-US" cap="none" dirty="0" err="1"/>
              <a:t>userAdminAnyDatabase</a:t>
            </a:r>
            <a:r>
              <a:rPr lang="en-US" cap="none" dirty="0"/>
              <a:t> users can grant themselves privileges in excess of their current privileges and even can grant themselves all privileges, even though the role does not explicitly authorize privileges beyond user administration. </a:t>
            </a:r>
          </a:p>
          <a:p>
            <a:r>
              <a:rPr lang="en-US" cap="none" dirty="0"/>
              <a:t>This role is effectively a MongoDB system superuser.</a:t>
            </a:r>
          </a:p>
        </p:txBody>
      </p:sp>
    </p:spTree>
    <p:extLst>
      <p:ext uri="{BB962C8B-B14F-4D97-AF65-F5344CB8AC3E}">
        <p14:creationId xmlns:p14="http://schemas.microsoft.com/office/powerpoint/2010/main" val="20972820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456A-38F6-4823-B8EF-26BC040D70A3}"/>
              </a:ext>
            </a:extLst>
          </p:cNvPr>
          <p:cNvSpPr>
            <a:spLocks noGrp="1"/>
          </p:cNvSpPr>
          <p:nvPr>
            <p:ph type="title"/>
          </p:nvPr>
        </p:nvSpPr>
        <p:spPr/>
        <p:txBody>
          <a:bodyPr/>
          <a:lstStyle/>
          <a:p>
            <a:r>
              <a:rPr lang="en-US" cap="none" dirty="0" err="1"/>
              <a:t>userAdminAnyDatabase</a:t>
            </a:r>
            <a:endParaRPr lang="en-IN" dirty="0"/>
          </a:p>
        </p:txBody>
      </p:sp>
      <p:graphicFrame>
        <p:nvGraphicFramePr>
          <p:cNvPr id="4" name="Table 4">
            <a:extLst>
              <a:ext uri="{FF2B5EF4-FFF2-40B4-BE49-F238E27FC236}">
                <a16:creationId xmlns:a16="http://schemas.microsoft.com/office/drawing/2014/main" id="{6ABFE5AA-EBE1-492B-85E1-4FEBD3011B7F}"/>
              </a:ext>
            </a:extLst>
          </p:cNvPr>
          <p:cNvGraphicFramePr>
            <a:graphicFrameLocks noGrp="1"/>
          </p:cNvGraphicFramePr>
          <p:nvPr>
            <p:ph sz="quarter" idx="13"/>
            <p:extLst>
              <p:ext uri="{D42A27DB-BD31-4B8C-83A1-F6EECF244321}">
                <p14:modId xmlns:p14="http://schemas.microsoft.com/office/powerpoint/2010/main" val="2869893857"/>
              </p:ext>
            </p:extLst>
          </p:nvPr>
        </p:nvGraphicFramePr>
        <p:xfrm>
          <a:off x="914400" y="2366963"/>
          <a:ext cx="9992139" cy="4023360"/>
        </p:xfrm>
        <a:graphic>
          <a:graphicData uri="http://schemas.openxmlformats.org/drawingml/2006/table">
            <a:tbl>
              <a:tblPr firstRow="1" bandRow="1">
                <a:tableStyleId>{5C22544A-7EE6-4342-B048-85BDC9FD1C3A}</a:tableStyleId>
              </a:tblPr>
              <a:tblGrid>
                <a:gridCol w="2072639">
                  <a:extLst>
                    <a:ext uri="{9D8B030D-6E8A-4147-A177-3AD203B41FA5}">
                      <a16:colId xmlns:a16="http://schemas.microsoft.com/office/drawing/2014/main" val="568084574"/>
                    </a:ext>
                  </a:extLst>
                </a:gridCol>
                <a:gridCol w="3718561">
                  <a:extLst>
                    <a:ext uri="{9D8B030D-6E8A-4147-A177-3AD203B41FA5}">
                      <a16:colId xmlns:a16="http://schemas.microsoft.com/office/drawing/2014/main" val="1074631519"/>
                    </a:ext>
                  </a:extLst>
                </a:gridCol>
                <a:gridCol w="4200939">
                  <a:extLst>
                    <a:ext uri="{9D8B030D-6E8A-4147-A177-3AD203B41FA5}">
                      <a16:colId xmlns:a16="http://schemas.microsoft.com/office/drawing/2014/main" val="2479535339"/>
                    </a:ext>
                  </a:extLst>
                </a:gridCol>
              </a:tblGrid>
              <a:tr h="370840">
                <a:tc>
                  <a:txBody>
                    <a:bodyPr/>
                    <a:lstStyle/>
                    <a:p>
                      <a:r>
                        <a:rPr lang="en-US" sz="2800" cap="none" dirty="0"/>
                        <a:t>cluster</a:t>
                      </a:r>
                      <a:endParaRPr lang="en-IN" sz="2800" dirty="0"/>
                    </a:p>
                  </a:txBody>
                  <a:tcPr/>
                </a:tc>
                <a:tc>
                  <a:txBody>
                    <a:bodyPr/>
                    <a:lstStyle/>
                    <a:p>
                      <a:r>
                        <a:rPr lang="en-US" sz="2800" b="1" kern="1200" dirty="0" err="1">
                          <a:solidFill>
                            <a:schemeClr val="lt1"/>
                          </a:solidFill>
                          <a:effectLst/>
                          <a:latin typeface="+mn-lt"/>
                          <a:ea typeface="+mn-ea"/>
                          <a:cs typeface="+mn-cs"/>
                        </a:rPr>
                        <a:t>system.users</a:t>
                      </a:r>
                      <a:r>
                        <a:rPr lang="en-US" sz="2800" b="0" i="0" kern="1200" dirty="0">
                          <a:solidFill>
                            <a:schemeClr val="lt1"/>
                          </a:solidFill>
                          <a:effectLst/>
                          <a:latin typeface="+mn-lt"/>
                          <a:ea typeface="+mn-ea"/>
                          <a:cs typeface="+mn-cs"/>
                        </a:rPr>
                        <a:t> and </a:t>
                      </a:r>
                      <a:r>
                        <a:rPr lang="en-US" sz="2800" b="1" kern="1200" dirty="0" err="1">
                          <a:solidFill>
                            <a:schemeClr val="lt1"/>
                          </a:solidFill>
                          <a:effectLst/>
                          <a:latin typeface="+mn-lt"/>
                          <a:ea typeface="+mn-ea"/>
                          <a:cs typeface="+mn-cs"/>
                        </a:rPr>
                        <a:t>system.roles</a:t>
                      </a:r>
                      <a:r>
                        <a:rPr lang="en-US" sz="2800" b="0" i="0" kern="1200" dirty="0">
                          <a:solidFill>
                            <a:schemeClr val="lt1"/>
                          </a:solidFill>
                          <a:effectLst/>
                          <a:latin typeface="+mn-lt"/>
                          <a:ea typeface="+mn-ea"/>
                          <a:cs typeface="+mn-cs"/>
                        </a:rPr>
                        <a:t> collections on the </a:t>
                      </a:r>
                      <a:r>
                        <a:rPr lang="en-US" sz="2800" b="1" kern="1200" dirty="0">
                          <a:solidFill>
                            <a:schemeClr val="lt1"/>
                          </a:solidFill>
                          <a:effectLst/>
                          <a:latin typeface="+mn-lt"/>
                          <a:ea typeface="+mn-ea"/>
                          <a:cs typeface="+mn-cs"/>
                        </a:rPr>
                        <a:t>admin</a:t>
                      </a:r>
                      <a:r>
                        <a:rPr lang="en-US" sz="2800" b="0" i="0" kern="1200" dirty="0">
                          <a:solidFill>
                            <a:schemeClr val="lt1"/>
                          </a:solidFill>
                          <a:effectLst/>
                          <a:latin typeface="+mn-lt"/>
                          <a:ea typeface="+mn-ea"/>
                          <a:cs typeface="+mn-cs"/>
                        </a:rPr>
                        <a:t> database</a:t>
                      </a:r>
                      <a:endParaRPr lang="en-IN" sz="2800" dirty="0"/>
                    </a:p>
                  </a:txBody>
                  <a:tcPr/>
                </a:tc>
                <a:tc>
                  <a:txBody>
                    <a:bodyPr/>
                    <a:lstStyle/>
                    <a:p>
                      <a:r>
                        <a:rPr lang="en-US" sz="2800" dirty="0" err="1"/>
                        <a:t>admin.system.users</a:t>
                      </a:r>
                      <a:r>
                        <a:rPr lang="en-US" sz="2800" dirty="0"/>
                        <a:t> and </a:t>
                      </a:r>
                      <a:r>
                        <a:rPr lang="en-US" sz="2800" dirty="0" err="1"/>
                        <a:t>admin.system.roles</a:t>
                      </a:r>
                      <a:r>
                        <a:rPr lang="en-US" sz="2800" dirty="0"/>
                        <a:t> collections:</a:t>
                      </a:r>
                      <a:endParaRPr lang="en-IN" sz="2800" dirty="0"/>
                    </a:p>
                  </a:txBody>
                  <a:tcPr/>
                </a:tc>
                <a:extLst>
                  <a:ext uri="{0D108BD9-81ED-4DB2-BD59-A6C34878D82A}">
                    <a16:rowId xmlns:a16="http://schemas.microsoft.com/office/drawing/2014/main" val="3397242816"/>
                  </a:ext>
                </a:extLst>
              </a:tr>
              <a:tr h="370840">
                <a:tc>
                  <a:txBody>
                    <a:bodyPr/>
                    <a:lstStyle/>
                    <a:p>
                      <a:r>
                        <a:rPr lang="en-IN" sz="2800" dirty="0" err="1"/>
                        <a:t>authSchemaUpgrade</a:t>
                      </a:r>
                      <a:endParaRPr lang="en-IN" sz="2800" dirty="0"/>
                    </a:p>
                    <a:p>
                      <a:r>
                        <a:rPr lang="en-IN" sz="2800" dirty="0" err="1"/>
                        <a:t>invalidateUserCache</a:t>
                      </a:r>
                      <a:endParaRPr lang="en-IN" sz="2800" dirty="0"/>
                    </a:p>
                    <a:p>
                      <a:r>
                        <a:rPr lang="en-IN" sz="2800" dirty="0" err="1"/>
                        <a:t>listDatabases</a:t>
                      </a:r>
                      <a:endParaRPr lang="en-IN" sz="2800" dirty="0"/>
                    </a:p>
                  </a:txBody>
                  <a:tcPr/>
                </a:tc>
                <a:tc>
                  <a:txBody>
                    <a:bodyPr/>
                    <a:lstStyle/>
                    <a:p>
                      <a:r>
                        <a:rPr lang="en-US" sz="2800" dirty="0" err="1"/>
                        <a:t>collStats</a:t>
                      </a:r>
                      <a:endParaRPr lang="en-US" sz="2800" dirty="0"/>
                    </a:p>
                    <a:p>
                      <a:r>
                        <a:rPr lang="en-US" sz="2800" dirty="0" err="1"/>
                        <a:t>dbHash</a:t>
                      </a:r>
                      <a:endParaRPr lang="en-US" sz="2800" dirty="0"/>
                    </a:p>
                    <a:p>
                      <a:r>
                        <a:rPr lang="en-US" sz="2800" dirty="0" err="1"/>
                        <a:t>dbStats</a:t>
                      </a:r>
                      <a:endParaRPr lang="en-US" sz="2800" dirty="0"/>
                    </a:p>
                    <a:p>
                      <a:r>
                        <a:rPr lang="en-US" sz="2800" dirty="0"/>
                        <a:t>find</a:t>
                      </a:r>
                    </a:p>
                    <a:p>
                      <a:r>
                        <a:rPr lang="en-US" sz="2800" dirty="0" err="1"/>
                        <a:t>killCursors</a:t>
                      </a:r>
                      <a:endParaRPr lang="en-US" sz="2800" dirty="0"/>
                    </a:p>
                    <a:p>
                      <a:r>
                        <a:rPr lang="en-US" sz="2800" dirty="0" err="1"/>
                        <a:t>planCacheRead</a:t>
                      </a:r>
                      <a:endParaRPr lang="en-IN" sz="2800" dirty="0"/>
                    </a:p>
                  </a:txBody>
                  <a:tcPr/>
                </a:tc>
                <a:tc>
                  <a:txBody>
                    <a:bodyPr/>
                    <a:lstStyle/>
                    <a:p>
                      <a:r>
                        <a:rPr lang="en-IN" sz="2800" dirty="0" err="1"/>
                        <a:t>createIndex</a:t>
                      </a:r>
                      <a:endParaRPr lang="en-IN" sz="2800" dirty="0"/>
                    </a:p>
                    <a:p>
                      <a:r>
                        <a:rPr lang="en-IN" sz="2800" dirty="0" err="1"/>
                        <a:t>dropIndex</a:t>
                      </a:r>
                      <a:endParaRPr lang="en-IN" sz="2800" dirty="0"/>
                    </a:p>
                  </a:txBody>
                  <a:tcPr/>
                </a:tc>
                <a:extLst>
                  <a:ext uri="{0D108BD9-81ED-4DB2-BD59-A6C34878D82A}">
                    <a16:rowId xmlns:a16="http://schemas.microsoft.com/office/drawing/2014/main" val="4240466126"/>
                  </a:ext>
                </a:extLst>
              </a:tr>
            </a:tbl>
          </a:graphicData>
        </a:graphic>
      </p:graphicFrame>
    </p:spTree>
    <p:extLst>
      <p:ext uri="{BB962C8B-B14F-4D97-AF65-F5344CB8AC3E}">
        <p14:creationId xmlns:p14="http://schemas.microsoft.com/office/powerpoint/2010/main" val="3312493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cap="none" dirty="0" err="1"/>
              <a:t>dbAdminAnyDatabase</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p:txBody>
          <a:bodyPr>
            <a:normAutofit/>
          </a:bodyPr>
          <a:lstStyle/>
          <a:p>
            <a:r>
              <a:rPr lang="en-US" cap="none" dirty="0"/>
              <a:t>Provides the same privileges as </a:t>
            </a:r>
            <a:r>
              <a:rPr lang="en-US" cap="none" dirty="0" err="1"/>
              <a:t>dbAdmin</a:t>
            </a:r>
            <a:r>
              <a:rPr lang="en-US" cap="none" dirty="0"/>
              <a:t> on all databases except local and config. The role also provides the </a:t>
            </a:r>
            <a:r>
              <a:rPr lang="en-US" cap="none" dirty="0" err="1"/>
              <a:t>listDatabases</a:t>
            </a:r>
            <a:r>
              <a:rPr lang="en-US" cap="none" dirty="0"/>
              <a:t> action on the cluster as a whole.</a:t>
            </a:r>
          </a:p>
          <a:p>
            <a:endParaRPr lang="en-US" cap="none" dirty="0"/>
          </a:p>
          <a:p>
            <a:r>
              <a:rPr lang="en-US" cap="none" dirty="0"/>
              <a:t>Changed in version 3.4: Prior to 3.4, </a:t>
            </a:r>
            <a:r>
              <a:rPr lang="en-US" cap="none" dirty="0" err="1"/>
              <a:t>dbAdminAnyDatabase</a:t>
            </a:r>
            <a:r>
              <a:rPr lang="en-US" cap="none" dirty="0"/>
              <a:t> includes local and config databases.</a:t>
            </a:r>
          </a:p>
          <a:p>
            <a:r>
              <a:rPr lang="en-US" cap="none" dirty="0"/>
              <a:t>To provide </a:t>
            </a:r>
            <a:r>
              <a:rPr lang="en-US" cap="none" dirty="0" err="1"/>
              <a:t>dbAdmin</a:t>
            </a:r>
            <a:r>
              <a:rPr lang="en-US" cap="none" dirty="0"/>
              <a:t> privileges on the local database, create a user in the admin database with </a:t>
            </a:r>
            <a:r>
              <a:rPr lang="en-US" cap="none" dirty="0" err="1"/>
              <a:t>dbAdmin</a:t>
            </a:r>
            <a:r>
              <a:rPr lang="en-US" cap="none" dirty="0"/>
              <a:t> role in the local database.</a:t>
            </a:r>
          </a:p>
        </p:txBody>
      </p:sp>
    </p:spTree>
    <p:extLst>
      <p:ext uri="{BB962C8B-B14F-4D97-AF65-F5344CB8AC3E}">
        <p14:creationId xmlns:p14="http://schemas.microsoft.com/office/powerpoint/2010/main" val="26220653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Superuser Roles</a:t>
            </a:r>
          </a:p>
        </p:txBody>
      </p:sp>
      <p:sp>
        <p:nvSpPr>
          <p:cNvPr id="3" name="Content Placeholder 2"/>
          <p:cNvSpPr>
            <a:spLocks noGrp="1"/>
          </p:cNvSpPr>
          <p:nvPr>
            <p:ph sz="quarter" idx="13"/>
          </p:nvPr>
        </p:nvSpPr>
        <p:spPr/>
        <p:txBody>
          <a:bodyPr>
            <a:normAutofit/>
          </a:bodyPr>
          <a:lstStyle/>
          <a:p>
            <a:r>
              <a:rPr lang="en-US" cap="none" dirty="0"/>
              <a:t>Several roles provide either indirect or direct system-wide superuser access.</a:t>
            </a:r>
          </a:p>
          <a:p>
            <a:r>
              <a:rPr lang="en-US" cap="none" dirty="0"/>
              <a:t>The following roles provide the ability to assign any user any privilege on any database, which means that users with one of these roles can assign themselves any privilege on any database:</a:t>
            </a:r>
          </a:p>
          <a:p>
            <a:r>
              <a:rPr lang="en-US" cap="none" dirty="0" err="1"/>
              <a:t>dbOwner</a:t>
            </a:r>
            <a:r>
              <a:rPr lang="en-US" cap="none" dirty="0"/>
              <a:t> role, when scoped to the admin database</a:t>
            </a:r>
          </a:p>
          <a:p>
            <a:r>
              <a:rPr lang="en-US" cap="none" dirty="0" err="1"/>
              <a:t>userAdmin</a:t>
            </a:r>
            <a:r>
              <a:rPr lang="en-US" cap="none" dirty="0"/>
              <a:t> role, when scoped to the admin database</a:t>
            </a:r>
          </a:p>
          <a:p>
            <a:r>
              <a:rPr lang="en-US" cap="none" dirty="0" err="1"/>
              <a:t>userAdminAnyDatabase</a:t>
            </a:r>
            <a:r>
              <a:rPr lang="en-US" cap="none" dirty="0"/>
              <a:t> </a:t>
            </a:r>
            <a:r>
              <a:rPr lang="en-US" cap="none" dirty="0" err="1"/>
              <a:t>roleE</a:t>
            </a:r>
            <a:endParaRPr lang="en-US" cap="none" dirty="0"/>
          </a:p>
        </p:txBody>
      </p:sp>
    </p:spTree>
    <p:extLst>
      <p:ext uri="{BB962C8B-B14F-4D97-AF65-F5344CB8AC3E}">
        <p14:creationId xmlns:p14="http://schemas.microsoft.com/office/powerpoint/2010/main" val="18056049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db.auth</a:t>
            </a:r>
            <a:r>
              <a:rPr lang="en-US" cap="none" dirty="0"/>
              <a:t>()</a:t>
            </a:r>
          </a:p>
        </p:txBody>
      </p:sp>
      <p:sp>
        <p:nvSpPr>
          <p:cNvPr id="3" name="Content Placeholder 2"/>
          <p:cNvSpPr>
            <a:spLocks noGrp="1"/>
          </p:cNvSpPr>
          <p:nvPr>
            <p:ph sz="quarter" idx="13"/>
          </p:nvPr>
        </p:nvSpPr>
        <p:spPr>
          <a:xfrm>
            <a:off x="450575" y="2214694"/>
            <a:ext cx="11078816" cy="4424645"/>
          </a:xfrm>
        </p:spPr>
        <p:txBody>
          <a:bodyPr>
            <a:normAutofit fontScale="92500" lnSpcReduction="20000"/>
          </a:bodyPr>
          <a:lstStyle/>
          <a:p>
            <a:r>
              <a:rPr lang="en-US" cap="none" dirty="0"/>
              <a:t>Used to authenticates a user to a database.</a:t>
            </a:r>
          </a:p>
          <a:p>
            <a:r>
              <a:rPr lang="en-US" cap="none" dirty="0" err="1"/>
              <a:t>db.auth</a:t>
            </a:r>
            <a:r>
              <a:rPr lang="en-US" cap="none" dirty="0"/>
              <a:t>() method can accept either:</a:t>
            </a:r>
          </a:p>
          <a:p>
            <a:r>
              <a:rPr lang="en-US" cap="none" dirty="0"/>
              <a:t>the username and password.</a:t>
            </a:r>
          </a:p>
          <a:p>
            <a:pPr lvl="1"/>
            <a:r>
              <a:rPr lang="en-US" cap="none" dirty="0" err="1"/>
              <a:t>db.auth</a:t>
            </a:r>
            <a:r>
              <a:rPr lang="en-US" cap="none" dirty="0"/>
              <a:t>( &lt;username&gt;, &lt;password&gt; )</a:t>
            </a:r>
          </a:p>
          <a:p>
            <a:r>
              <a:rPr lang="en-US" cap="none" dirty="0"/>
              <a:t>a user document that contains the username and password, and optionally, the authentication mechanism and a digest password flag.</a:t>
            </a:r>
          </a:p>
          <a:p>
            <a:pPr marL="457200" lvl="1" indent="0">
              <a:buNone/>
            </a:pPr>
            <a:r>
              <a:rPr lang="en-US" cap="none" dirty="0" err="1"/>
              <a:t>db.auth</a:t>
            </a:r>
            <a:r>
              <a:rPr lang="en-US" cap="none" dirty="0"/>
              <a:t>( {</a:t>
            </a:r>
          </a:p>
          <a:p>
            <a:pPr marL="457200" lvl="1" indent="0">
              <a:buNone/>
            </a:pPr>
            <a:r>
              <a:rPr lang="en-US" cap="none" dirty="0"/>
              <a:t>   user: &lt;username&gt;,</a:t>
            </a:r>
          </a:p>
          <a:p>
            <a:pPr marL="457200" lvl="1" indent="0">
              <a:buNone/>
            </a:pPr>
            <a:r>
              <a:rPr lang="en-US" cap="none" dirty="0"/>
              <a:t>   </a:t>
            </a:r>
            <a:r>
              <a:rPr lang="en-US" cap="none" dirty="0" err="1"/>
              <a:t>pwd</a:t>
            </a:r>
            <a:r>
              <a:rPr lang="en-US" cap="none" dirty="0"/>
              <a:t>: &lt;password&gt;,</a:t>
            </a:r>
          </a:p>
          <a:p>
            <a:pPr marL="457200" lvl="1" indent="0">
              <a:buNone/>
            </a:pPr>
            <a:r>
              <a:rPr lang="en-US" cap="none" dirty="0"/>
              <a:t>   mechanism: &lt;authentication mechanism&gt;,</a:t>
            </a:r>
          </a:p>
          <a:p>
            <a:pPr marL="457200" lvl="1" indent="0">
              <a:buNone/>
            </a:pPr>
            <a:r>
              <a:rPr lang="en-US" cap="none" dirty="0"/>
              <a:t>   </a:t>
            </a:r>
            <a:r>
              <a:rPr lang="en-US" cap="none" dirty="0" err="1"/>
              <a:t>digestPassword</a:t>
            </a:r>
            <a:r>
              <a:rPr lang="en-US" cap="none" dirty="0"/>
              <a:t>: &lt;</a:t>
            </a:r>
            <a:r>
              <a:rPr lang="en-US" cap="none" dirty="0" err="1"/>
              <a:t>boolean</a:t>
            </a:r>
            <a:r>
              <a:rPr lang="en-US" cap="none" dirty="0"/>
              <a:t>&gt;</a:t>
            </a:r>
          </a:p>
          <a:p>
            <a:pPr marL="457200" lvl="1" indent="0">
              <a:buNone/>
            </a:pPr>
            <a:r>
              <a:rPr lang="en-US" cap="none" dirty="0"/>
              <a:t>} )</a:t>
            </a:r>
          </a:p>
        </p:txBody>
      </p:sp>
    </p:spTree>
    <p:extLst>
      <p:ext uri="{BB962C8B-B14F-4D97-AF65-F5344CB8AC3E}">
        <p14:creationId xmlns:p14="http://schemas.microsoft.com/office/powerpoint/2010/main" val="31011978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D17B-9F27-47C1-8538-13935743277A}"/>
              </a:ext>
            </a:extLst>
          </p:cNvPr>
          <p:cNvSpPr>
            <a:spLocks noGrp="1"/>
          </p:cNvSpPr>
          <p:nvPr>
            <p:ph type="title"/>
          </p:nvPr>
        </p:nvSpPr>
        <p:spPr/>
        <p:txBody>
          <a:bodyPr/>
          <a:lstStyle/>
          <a:p>
            <a:r>
              <a:rPr lang="en-US" cap="none" dirty="0" err="1"/>
              <a:t>db.auth</a:t>
            </a:r>
            <a:r>
              <a:rPr lang="en-US" cap="none" dirty="0"/>
              <a:t>()</a:t>
            </a:r>
            <a:endParaRPr lang="en-IN" dirty="0"/>
          </a:p>
        </p:txBody>
      </p:sp>
      <p:graphicFrame>
        <p:nvGraphicFramePr>
          <p:cNvPr id="4" name="Table 4">
            <a:extLst>
              <a:ext uri="{FF2B5EF4-FFF2-40B4-BE49-F238E27FC236}">
                <a16:creationId xmlns:a16="http://schemas.microsoft.com/office/drawing/2014/main" id="{0CDFAD28-F722-4B6C-8C61-DEDCEA60473B}"/>
              </a:ext>
            </a:extLst>
          </p:cNvPr>
          <p:cNvGraphicFramePr>
            <a:graphicFrameLocks noGrp="1"/>
          </p:cNvGraphicFramePr>
          <p:nvPr>
            <p:ph sz="quarter" idx="13"/>
          </p:nvPr>
        </p:nvGraphicFramePr>
        <p:xfrm>
          <a:off x="914400" y="2366963"/>
          <a:ext cx="10363200" cy="4328160"/>
        </p:xfrm>
        <a:graphic>
          <a:graphicData uri="http://schemas.openxmlformats.org/drawingml/2006/table">
            <a:tbl>
              <a:tblPr firstRow="1" bandRow="1">
                <a:tableStyleId>{5C22544A-7EE6-4342-B048-85BDC9FD1C3A}</a:tableStyleId>
              </a:tblPr>
              <a:tblGrid>
                <a:gridCol w="1537252">
                  <a:extLst>
                    <a:ext uri="{9D8B030D-6E8A-4147-A177-3AD203B41FA5}">
                      <a16:colId xmlns:a16="http://schemas.microsoft.com/office/drawing/2014/main" val="1097529353"/>
                    </a:ext>
                  </a:extLst>
                </a:gridCol>
                <a:gridCol w="6175513">
                  <a:extLst>
                    <a:ext uri="{9D8B030D-6E8A-4147-A177-3AD203B41FA5}">
                      <a16:colId xmlns:a16="http://schemas.microsoft.com/office/drawing/2014/main" val="2178001747"/>
                    </a:ext>
                  </a:extLst>
                </a:gridCol>
                <a:gridCol w="1537252">
                  <a:extLst>
                    <a:ext uri="{9D8B030D-6E8A-4147-A177-3AD203B41FA5}">
                      <a16:colId xmlns:a16="http://schemas.microsoft.com/office/drawing/2014/main" val="3483859479"/>
                    </a:ext>
                  </a:extLst>
                </a:gridCol>
                <a:gridCol w="1113183">
                  <a:extLst>
                    <a:ext uri="{9D8B030D-6E8A-4147-A177-3AD203B41FA5}">
                      <a16:colId xmlns:a16="http://schemas.microsoft.com/office/drawing/2014/main" val="1625713162"/>
                    </a:ext>
                  </a:extLst>
                </a:gridCol>
              </a:tblGrid>
              <a:tr h="370840">
                <a:tc>
                  <a:txBody>
                    <a:bodyPr/>
                    <a:lstStyle/>
                    <a:p>
                      <a:pPr algn="l" fontAlgn="t"/>
                      <a:r>
                        <a:rPr lang="en-IN" dirty="0">
                          <a:effectLst/>
                        </a:rPr>
                        <a:t>Name</a:t>
                      </a:r>
                    </a:p>
                  </a:txBody>
                  <a:tcPr marL="76200" marR="76200" marT="76200" marB="76200"/>
                </a:tc>
                <a:tc>
                  <a:txBody>
                    <a:bodyPr/>
                    <a:lstStyle/>
                    <a:p>
                      <a:pPr algn="l" fontAlgn="t"/>
                      <a:r>
                        <a:rPr lang="en-IN">
                          <a:effectLst/>
                        </a:rPr>
                        <a:t>Description</a:t>
                      </a:r>
                    </a:p>
                  </a:txBody>
                  <a:tcPr marL="76200" marR="76200" marT="76200" marB="76200"/>
                </a:tc>
                <a:tc>
                  <a:txBody>
                    <a:bodyPr/>
                    <a:lstStyle/>
                    <a:p>
                      <a:pPr algn="l" fontAlgn="t"/>
                      <a:r>
                        <a:rPr lang="en-IN">
                          <a:effectLst/>
                        </a:rPr>
                        <a:t>Required /</a:t>
                      </a:r>
                      <a:br>
                        <a:rPr lang="en-IN">
                          <a:effectLst/>
                        </a:rPr>
                      </a:br>
                      <a:r>
                        <a:rPr lang="en-IN">
                          <a:effectLst/>
                        </a:rPr>
                        <a:t>Optional</a:t>
                      </a:r>
                    </a:p>
                  </a:txBody>
                  <a:tcPr marL="76200" marR="76200" marT="76200" marB="76200"/>
                </a:tc>
                <a:tc>
                  <a:txBody>
                    <a:bodyPr/>
                    <a:lstStyle/>
                    <a:p>
                      <a:pPr algn="l" fontAlgn="t"/>
                      <a:r>
                        <a:rPr lang="en-IN">
                          <a:effectLst/>
                        </a:rPr>
                        <a:t>Type</a:t>
                      </a:r>
                    </a:p>
                  </a:txBody>
                  <a:tcPr marL="76200" marR="76200" marT="76200" marB="76200"/>
                </a:tc>
                <a:extLst>
                  <a:ext uri="{0D108BD9-81ED-4DB2-BD59-A6C34878D82A}">
                    <a16:rowId xmlns:a16="http://schemas.microsoft.com/office/drawing/2014/main" val="212037806"/>
                  </a:ext>
                </a:extLst>
              </a:tr>
              <a:tr h="370840">
                <a:tc>
                  <a:txBody>
                    <a:bodyPr/>
                    <a:lstStyle/>
                    <a:p>
                      <a:pPr fontAlgn="t"/>
                      <a:r>
                        <a:rPr lang="en-IN">
                          <a:effectLst/>
                        </a:rPr>
                        <a:t>username</a:t>
                      </a:r>
                    </a:p>
                  </a:txBody>
                  <a:tcPr marL="76200" marR="76200" marT="76200" marB="76200"/>
                </a:tc>
                <a:tc>
                  <a:txBody>
                    <a:bodyPr/>
                    <a:lstStyle/>
                    <a:p>
                      <a:pPr fontAlgn="t"/>
                      <a:r>
                        <a:rPr lang="en-US">
                          <a:effectLst/>
                        </a:rPr>
                        <a:t>Specifies an existing username with access privileges for this database.</a:t>
                      </a:r>
                    </a:p>
                  </a:txBody>
                  <a:tcPr marL="76200" marR="76200" marT="76200" marB="76200"/>
                </a:tc>
                <a:tc>
                  <a:txBody>
                    <a:bodyPr/>
                    <a:lstStyle/>
                    <a:p>
                      <a:pPr fontAlgn="t"/>
                      <a:r>
                        <a:rPr lang="en-IN">
                          <a:effectLst/>
                        </a:rPr>
                        <a:t>Required</a:t>
                      </a:r>
                    </a:p>
                  </a:txBody>
                  <a:tcPr marL="76200" marR="76200" marT="76200" marB="76200"/>
                </a:tc>
                <a:tc>
                  <a:txBody>
                    <a:bodyPr/>
                    <a:lstStyle/>
                    <a:p>
                      <a:pPr fontAlgn="t"/>
                      <a:r>
                        <a:rPr lang="en-IN">
                          <a:effectLst/>
                        </a:rPr>
                        <a:t>string</a:t>
                      </a:r>
                    </a:p>
                  </a:txBody>
                  <a:tcPr marL="76200" marR="76200" marT="76200" marB="76200"/>
                </a:tc>
                <a:extLst>
                  <a:ext uri="{0D108BD9-81ED-4DB2-BD59-A6C34878D82A}">
                    <a16:rowId xmlns:a16="http://schemas.microsoft.com/office/drawing/2014/main" val="2806230910"/>
                  </a:ext>
                </a:extLst>
              </a:tr>
              <a:tr h="370840">
                <a:tc>
                  <a:txBody>
                    <a:bodyPr/>
                    <a:lstStyle/>
                    <a:p>
                      <a:pPr fontAlgn="t"/>
                      <a:r>
                        <a:rPr lang="en-IN">
                          <a:effectLst/>
                        </a:rPr>
                        <a:t>password</a:t>
                      </a:r>
                    </a:p>
                  </a:txBody>
                  <a:tcPr marL="76200" marR="76200" marT="76200" marB="76200"/>
                </a:tc>
                <a:tc>
                  <a:txBody>
                    <a:bodyPr/>
                    <a:lstStyle/>
                    <a:p>
                      <a:pPr fontAlgn="t"/>
                      <a:r>
                        <a:rPr lang="en-IN">
                          <a:effectLst/>
                        </a:rPr>
                        <a:t>Specifies the corresponding password.</a:t>
                      </a:r>
                    </a:p>
                  </a:txBody>
                  <a:tcPr marL="76200" marR="76200" marT="76200" marB="76200"/>
                </a:tc>
                <a:tc>
                  <a:txBody>
                    <a:bodyPr/>
                    <a:lstStyle/>
                    <a:p>
                      <a:pPr fontAlgn="t"/>
                      <a:r>
                        <a:rPr lang="en-IN">
                          <a:effectLst/>
                        </a:rPr>
                        <a:t>Required</a:t>
                      </a:r>
                    </a:p>
                  </a:txBody>
                  <a:tcPr marL="76200" marR="76200" marT="76200" marB="76200"/>
                </a:tc>
                <a:tc>
                  <a:txBody>
                    <a:bodyPr/>
                    <a:lstStyle/>
                    <a:p>
                      <a:pPr fontAlgn="t"/>
                      <a:r>
                        <a:rPr lang="en-IN">
                          <a:effectLst/>
                        </a:rPr>
                        <a:t>string</a:t>
                      </a:r>
                    </a:p>
                  </a:txBody>
                  <a:tcPr marL="76200" marR="76200" marT="76200" marB="76200"/>
                </a:tc>
                <a:extLst>
                  <a:ext uri="{0D108BD9-81ED-4DB2-BD59-A6C34878D82A}">
                    <a16:rowId xmlns:a16="http://schemas.microsoft.com/office/drawing/2014/main" val="1312211421"/>
                  </a:ext>
                </a:extLst>
              </a:tr>
              <a:tr h="370840">
                <a:tc>
                  <a:txBody>
                    <a:bodyPr/>
                    <a:lstStyle/>
                    <a:p>
                      <a:pPr fontAlgn="t"/>
                      <a:r>
                        <a:rPr lang="en-IN">
                          <a:effectLst/>
                        </a:rPr>
                        <a:t>mechanism</a:t>
                      </a:r>
                    </a:p>
                  </a:txBody>
                  <a:tcPr marL="76200" marR="76200" marT="76200" marB="76200"/>
                </a:tc>
                <a:tc>
                  <a:txBody>
                    <a:bodyPr/>
                    <a:lstStyle/>
                    <a:p>
                      <a:pPr fontAlgn="t">
                        <a:buFont typeface="Arial" panose="020B0604020202020204" pitchFamily="34" charset="0"/>
                        <a:buChar char="•"/>
                      </a:pPr>
                      <a:r>
                        <a:rPr lang="en-US">
                          <a:effectLst/>
                        </a:rPr>
                        <a:t>Specifies the authentication mechanism used. Defaults to either:</a:t>
                      </a:r>
                      <a:br>
                        <a:rPr lang="en-US">
                          <a:effectLst/>
                        </a:rPr>
                      </a:br>
                      <a:r>
                        <a:rPr lang="en-US" b="0">
                          <a:effectLst/>
                        </a:rPr>
                        <a:t>SCRAM-SHA-1 on new 3.0 installations and on 3.0 databases that have been upgraded from 2.6 with authSchemaUpgrade; or</a:t>
                      </a:r>
                    </a:p>
                    <a:p>
                      <a:pPr fontAlgn="t">
                        <a:buFont typeface="Arial" panose="020B0604020202020204" pitchFamily="34" charset="0"/>
                        <a:buChar char="•"/>
                      </a:pPr>
                      <a:r>
                        <a:rPr lang="en-US" b="0">
                          <a:effectLst/>
                        </a:rPr>
                        <a:t>MONGODB-CR otherwise.</a:t>
                      </a:r>
                    </a:p>
                  </a:txBody>
                  <a:tcPr marL="76200" marR="76200" marT="76200" marB="76200"/>
                </a:tc>
                <a:tc>
                  <a:txBody>
                    <a:bodyPr/>
                    <a:lstStyle/>
                    <a:p>
                      <a:pPr fontAlgn="t"/>
                      <a:r>
                        <a:rPr lang="en-IN">
                          <a:effectLst/>
                        </a:rPr>
                        <a:t>Optional</a:t>
                      </a:r>
                    </a:p>
                  </a:txBody>
                  <a:tcPr marL="76200" marR="76200" marT="76200" marB="76200"/>
                </a:tc>
                <a:tc>
                  <a:txBody>
                    <a:bodyPr/>
                    <a:lstStyle/>
                    <a:p>
                      <a:pPr fontAlgn="t"/>
                      <a:r>
                        <a:rPr lang="en-IN">
                          <a:effectLst/>
                        </a:rPr>
                        <a:t>string</a:t>
                      </a:r>
                    </a:p>
                  </a:txBody>
                  <a:tcPr marL="76200" marR="76200" marT="76200" marB="76200"/>
                </a:tc>
                <a:extLst>
                  <a:ext uri="{0D108BD9-81ED-4DB2-BD59-A6C34878D82A}">
                    <a16:rowId xmlns:a16="http://schemas.microsoft.com/office/drawing/2014/main" val="3498392251"/>
                  </a:ext>
                </a:extLst>
              </a:tr>
              <a:tr h="370840">
                <a:tc>
                  <a:txBody>
                    <a:bodyPr/>
                    <a:lstStyle/>
                    <a:p>
                      <a:pPr fontAlgn="t"/>
                      <a:r>
                        <a:rPr lang="en-IN">
                          <a:effectLst/>
                        </a:rPr>
                        <a:t>digestPassword</a:t>
                      </a:r>
                    </a:p>
                  </a:txBody>
                  <a:tcPr marL="76200" marR="76200" marT="76200" marB="76200"/>
                </a:tc>
                <a:tc>
                  <a:txBody>
                    <a:bodyPr/>
                    <a:lstStyle/>
                    <a:p>
                      <a:pPr fontAlgn="t"/>
                      <a:r>
                        <a:rPr lang="en-US">
                          <a:effectLst/>
                        </a:rPr>
                        <a:t>Determines whether the server receives digested or undigested password. Set to false to specify undigested password. For use with SASL/LDAP authentication since the server must forward an undigested password to saslauthd.</a:t>
                      </a:r>
                    </a:p>
                  </a:txBody>
                  <a:tcPr marL="76200" marR="76200" marT="76200" marB="76200"/>
                </a:tc>
                <a:tc>
                  <a:txBody>
                    <a:bodyPr/>
                    <a:lstStyle/>
                    <a:p>
                      <a:pPr fontAlgn="t"/>
                      <a:r>
                        <a:rPr lang="en-IN">
                          <a:effectLst/>
                        </a:rPr>
                        <a:t>Optional</a:t>
                      </a:r>
                    </a:p>
                  </a:txBody>
                  <a:tcPr marL="76200" marR="76200" marT="76200" marB="76200"/>
                </a:tc>
                <a:tc>
                  <a:txBody>
                    <a:bodyPr/>
                    <a:lstStyle/>
                    <a:p>
                      <a:pPr fontAlgn="t"/>
                      <a:r>
                        <a:rPr lang="en-IN" dirty="0" err="1">
                          <a:effectLst/>
                        </a:rPr>
                        <a:t>boolean</a:t>
                      </a:r>
                      <a:endParaRPr lang="en-IN" dirty="0">
                        <a:effectLst/>
                      </a:endParaRPr>
                    </a:p>
                  </a:txBody>
                  <a:tcPr marL="76200" marR="76200" marT="76200" marB="76200"/>
                </a:tc>
                <a:extLst>
                  <a:ext uri="{0D108BD9-81ED-4DB2-BD59-A6C34878D82A}">
                    <a16:rowId xmlns:a16="http://schemas.microsoft.com/office/drawing/2014/main" val="3023251437"/>
                  </a:ext>
                </a:extLst>
              </a:tr>
            </a:tbl>
          </a:graphicData>
        </a:graphic>
      </p:graphicFrame>
    </p:spTree>
    <p:extLst>
      <p:ext uri="{BB962C8B-B14F-4D97-AF65-F5344CB8AC3E}">
        <p14:creationId xmlns:p14="http://schemas.microsoft.com/office/powerpoint/2010/main" val="31382881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cap="none" dirty="0" err="1"/>
              <a:t>db.auth</a:t>
            </a:r>
            <a:r>
              <a:rPr lang="en-US" cap="none" dirty="0"/>
              <a:t>()</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p:txBody>
          <a:bodyPr>
            <a:normAutofit/>
          </a:bodyPr>
          <a:lstStyle/>
          <a:p>
            <a:r>
              <a:rPr lang="en-US" sz="2400" cap="none" dirty="0"/>
              <a:t>Assume that A user document for a database that contains the username "</a:t>
            </a:r>
            <a:r>
              <a:rPr lang="en-US" sz="2400" cap="none" dirty="0" err="1"/>
              <a:t>mynewuser</a:t>
            </a:r>
            <a:r>
              <a:rPr lang="en-US" sz="2400" cap="none" dirty="0"/>
              <a:t>" and password "myuser123". The following example will authenticate the user for the database.</a:t>
            </a:r>
          </a:p>
          <a:p>
            <a:pPr marL="457200" lvl="1" indent="0">
              <a:buNone/>
            </a:pPr>
            <a:r>
              <a:rPr lang="en-US" sz="2000" cap="none" dirty="0" err="1"/>
              <a:t>db.auth</a:t>
            </a:r>
            <a:r>
              <a:rPr lang="en-US" sz="2000" cap="none" dirty="0"/>
              <a:t>( "</a:t>
            </a:r>
            <a:r>
              <a:rPr lang="en-US" sz="2000" cap="none" dirty="0" err="1"/>
              <a:t>mynewuser</a:t>
            </a:r>
            <a:r>
              <a:rPr lang="en-US" sz="2000" cap="none" dirty="0"/>
              <a:t>", "myuser123" );</a:t>
            </a:r>
          </a:p>
          <a:p>
            <a:r>
              <a:rPr lang="en-US" sz="2400" cap="none" dirty="0"/>
              <a:t>Output:</a:t>
            </a:r>
          </a:p>
          <a:p>
            <a:pPr marL="457200" lvl="1" indent="0">
              <a:buNone/>
            </a:pPr>
            <a:r>
              <a:rPr lang="en-US" sz="2000" cap="none" dirty="0"/>
              <a:t>&gt; </a:t>
            </a:r>
            <a:r>
              <a:rPr lang="en-US" sz="2000" cap="none" dirty="0" err="1"/>
              <a:t>db.auth</a:t>
            </a:r>
            <a:r>
              <a:rPr lang="en-US" sz="2000" cap="none" dirty="0"/>
              <a:t>( "</a:t>
            </a:r>
            <a:r>
              <a:rPr lang="en-US" sz="2000" cap="none" dirty="0" err="1"/>
              <a:t>mynewuser</a:t>
            </a:r>
            <a:r>
              <a:rPr lang="en-US" sz="2000" cap="none" dirty="0"/>
              <a:t>", "myuser123" );</a:t>
            </a:r>
          </a:p>
          <a:p>
            <a:pPr marL="457200" lvl="1" indent="0">
              <a:buNone/>
            </a:pPr>
            <a:r>
              <a:rPr lang="en-US" sz="2000" cap="none" dirty="0"/>
              <a:t>1</a:t>
            </a:r>
          </a:p>
        </p:txBody>
      </p:sp>
    </p:spTree>
    <p:extLst>
      <p:ext uri="{BB962C8B-B14F-4D97-AF65-F5344CB8AC3E}">
        <p14:creationId xmlns:p14="http://schemas.microsoft.com/office/powerpoint/2010/main" val="11371627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db.updateUser</a:t>
            </a:r>
            <a:r>
              <a:rPr lang="en-US" cap="none" dirty="0"/>
              <a:t>()</a:t>
            </a:r>
          </a:p>
        </p:txBody>
      </p:sp>
      <p:sp>
        <p:nvSpPr>
          <p:cNvPr id="3" name="Content Placeholder 2"/>
          <p:cNvSpPr>
            <a:spLocks noGrp="1"/>
          </p:cNvSpPr>
          <p:nvPr>
            <p:ph sz="quarter" idx="13"/>
          </p:nvPr>
        </p:nvSpPr>
        <p:spPr>
          <a:xfrm>
            <a:off x="212035" y="1895061"/>
            <a:ext cx="11529391" cy="4962939"/>
          </a:xfrm>
        </p:spPr>
        <p:txBody>
          <a:bodyPr>
            <a:normAutofit fontScale="92500" lnSpcReduction="10000"/>
          </a:bodyPr>
          <a:lstStyle/>
          <a:p>
            <a:r>
              <a:rPr lang="en-US" cap="none" dirty="0"/>
              <a:t>Used to update the user’s profile on the database on which you run the method.</a:t>
            </a:r>
          </a:p>
          <a:p>
            <a:r>
              <a:rPr lang="en-US" cap="none" dirty="0"/>
              <a:t> An update to a field completely replaces the previous field’s values. This includes updates to the user’s roles array.</a:t>
            </a:r>
          </a:p>
          <a:p>
            <a:r>
              <a:rPr lang="en-US" cap="none" dirty="0"/>
              <a:t>Syntax:</a:t>
            </a:r>
          </a:p>
          <a:p>
            <a:pPr marL="0" indent="0">
              <a:buNone/>
            </a:pPr>
            <a:r>
              <a:rPr lang="en-US" b="1" cap="none" dirty="0" err="1">
                <a:solidFill>
                  <a:srgbClr val="FF0000"/>
                </a:solidFill>
              </a:rPr>
              <a:t>db.updateUser</a:t>
            </a:r>
            <a:r>
              <a:rPr lang="en-US" b="1" cap="none" dirty="0">
                <a:solidFill>
                  <a:srgbClr val="FF0000"/>
                </a:solidFill>
              </a:rPr>
              <a:t>(</a:t>
            </a:r>
          </a:p>
          <a:p>
            <a:pPr marL="0" indent="0">
              <a:buNone/>
            </a:pPr>
            <a:r>
              <a:rPr lang="en-US" b="1" cap="none" dirty="0">
                <a:solidFill>
                  <a:srgbClr val="FF0000"/>
                </a:solidFill>
              </a:rPr>
              <a:t>   "&lt;username&gt;",</a:t>
            </a:r>
          </a:p>
          <a:p>
            <a:pPr marL="0" indent="0">
              <a:buNone/>
            </a:pPr>
            <a:r>
              <a:rPr lang="en-US" b="1" cap="none" dirty="0">
                <a:solidFill>
                  <a:srgbClr val="FF0000"/>
                </a:solidFill>
              </a:rPr>
              <a:t>   {	     </a:t>
            </a:r>
            <a:r>
              <a:rPr lang="en-US" b="1" cap="none" dirty="0" err="1">
                <a:solidFill>
                  <a:srgbClr val="FF0000"/>
                </a:solidFill>
              </a:rPr>
              <a:t>customData</a:t>
            </a:r>
            <a:r>
              <a:rPr lang="en-US" b="1" cap="none" dirty="0">
                <a:solidFill>
                  <a:srgbClr val="FF0000"/>
                </a:solidFill>
              </a:rPr>
              <a:t> : { &lt;any information&gt; },</a:t>
            </a:r>
          </a:p>
          <a:p>
            <a:pPr marL="0" indent="0">
              <a:buNone/>
            </a:pPr>
            <a:r>
              <a:rPr lang="en-US" b="1" cap="none" dirty="0">
                <a:solidFill>
                  <a:srgbClr val="FF0000"/>
                </a:solidFill>
              </a:rPr>
              <a:t>	     roles : [	               { role: "&lt;role&gt;", </a:t>
            </a:r>
            <a:r>
              <a:rPr lang="en-US" b="1" cap="none" dirty="0" err="1">
                <a:solidFill>
                  <a:srgbClr val="FF0000"/>
                </a:solidFill>
              </a:rPr>
              <a:t>db</a:t>
            </a:r>
            <a:r>
              <a:rPr lang="en-US" b="1" cap="none" dirty="0">
                <a:solidFill>
                  <a:srgbClr val="FF0000"/>
                </a:solidFill>
              </a:rPr>
              <a:t>: "&lt;database&gt;" } | "&lt;role&gt;",               ...             ],</a:t>
            </a:r>
          </a:p>
          <a:p>
            <a:pPr marL="0" indent="0">
              <a:buNone/>
            </a:pPr>
            <a:r>
              <a:rPr lang="en-US" b="1" cap="none" dirty="0">
                <a:solidFill>
                  <a:srgbClr val="FF0000"/>
                </a:solidFill>
              </a:rPr>
              <a:t>	     </a:t>
            </a:r>
            <a:r>
              <a:rPr lang="en-US" b="1" cap="none" dirty="0" err="1">
                <a:solidFill>
                  <a:srgbClr val="FF0000"/>
                </a:solidFill>
              </a:rPr>
              <a:t>pwd</a:t>
            </a:r>
            <a:r>
              <a:rPr lang="en-US" b="1" cap="none" dirty="0">
                <a:solidFill>
                  <a:srgbClr val="FF0000"/>
                </a:solidFill>
              </a:rPr>
              <a:t>: "&lt;cleartext password&gt;"</a:t>
            </a:r>
          </a:p>
          <a:p>
            <a:pPr marL="0" indent="0">
              <a:buNone/>
            </a:pPr>
            <a:r>
              <a:rPr lang="en-US" b="1" cap="none" dirty="0">
                <a:solidFill>
                  <a:srgbClr val="FF0000"/>
                </a:solidFill>
              </a:rPr>
              <a:t>    },</a:t>
            </a:r>
          </a:p>
          <a:p>
            <a:pPr marL="0" indent="0">
              <a:buNone/>
            </a:pPr>
            <a:r>
              <a:rPr lang="en-US" b="1" cap="none" dirty="0">
                <a:solidFill>
                  <a:srgbClr val="FF0000"/>
                </a:solidFill>
              </a:rPr>
              <a:t>    </a:t>
            </a:r>
            <a:r>
              <a:rPr lang="en-US" b="1" cap="none" dirty="0" err="1">
                <a:solidFill>
                  <a:srgbClr val="FF0000"/>
                </a:solidFill>
              </a:rPr>
              <a:t>writeConcern</a:t>
            </a:r>
            <a:r>
              <a:rPr lang="en-US" b="1" cap="none" dirty="0">
                <a:solidFill>
                  <a:srgbClr val="FF0000"/>
                </a:solidFill>
              </a:rPr>
              <a:t>: { &lt;write concern&gt; }</a:t>
            </a:r>
          </a:p>
          <a:p>
            <a:pPr marL="0" indent="0">
              <a:buNone/>
            </a:pPr>
            <a:r>
              <a:rPr lang="en-US" b="1" cap="none" dirty="0">
                <a:solidFill>
                  <a:srgbClr val="FF0000"/>
                </a:solidFill>
              </a:rPr>
              <a:t>)</a:t>
            </a:r>
          </a:p>
        </p:txBody>
      </p:sp>
    </p:spTree>
    <p:extLst>
      <p:ext uri="{BB962C8B-B14F-4D97-AF65-F5344CB8AC3E}">
        <p14:creationId xmlns:p14="http://schemas.microsoft.com/office/powerpoint/2010/main" val="23355359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db.updateUser</a:t>
            </a:r>
            <a:r>
              <a:rPr lang="en-US" cap="none" dirty="0"/>
              <a:t>()</a:t>
            </a:r>
          </a:p>
        </p:txBody>
      </p:sp>
      <p:graphicFrame>
        <p:nvGraphicFramePr>
          <p:cNvPr id="4" name="Table 4">
            <a:extLst>
              <a:ext uri="{FF2B5EF4-FFF2-40B4-BE49-F238E27FC236}">
                <a16:creationId xmlns:a16="http://schemas.microsoft.com/office/drawing/2014/main" id="{846937ED-BEDB-47F6-93AD-7263E26DFC81}"/>
              </a:ext>
            </a:extLst>
          </p:cNvPr>
          <p:cNvGraphicFramePr>
            <a:graphicFrameLocks noGrp="1"/>
          </p:cNvGraphicFramePr>
          <p:nvPr>
            <p:ph sz="quarter" idx="13"/>
          </p:nvPr>
        </p:nvGraphicFramePr>
        <p:xfrm>
          <a:off x="914400" y="2366963"/>
          <a:ext cx="10363200" cy="3627120"/>
        </p:xfrm>
        <a:graphic>
          <a:graphicData uri="http://schemas.openxmlformats.org/drawingml/2006/table">
            <a:tbl>
              <a:tblPr firstRow="1" bandRow="1">
                <a:tableStyleId>{5C22544A-7EE6-4342-B048-85BDC9FD1C3A}</a:tableStyleId>
              </a:tblPr>
              <a:tblGrid>
                <a:gridCol w="1444487">
                  <a:extLst>
                    <a:ext uri="{9D8B030D-6E8A-4147-A177-3AD203B41FA5}">
                      <a16:colId xmlns:a16="http://schemas.microsoft.com/office/drawing/2014/main" val="4037024877"/>
                    </a:ext>
                  </a:extLst>
                </a:gridCol>
                <a:gridCol w="3737113">
                  <a:extLst>
                    <a:ext uri="{9D8B030D-6E8A-4147-A177-3AD203B41FA5}">
                      <a16:colId xmlns:a16="http://schemas.microsoft.com/office/drawing/2014/main" val="845447798"/>
                    </a:ext>
                  </a:extLst>
                </a:gridCol>
                <a:gridCol w="2590800">
                  <a:extLst>
                    <a:ext uri="{9D8B030D-6E8A-4147-A177-3AD203B41FA5}">
                      <a16:colId xmlns:a16="http://schemas.microsoft.com/office/drawing/2014/main" val="903977073"/>
                    </a:ext>
                  </a:extLst>
                </a:gridCol>
                <a:gridCol w="2590800">
                  <a:extLst>
                    <a:ext uri="{9D8B030D-6E8A-4147-A177-3AD203B41FA5}">
                      <a16:colId xmlns:a16="http://schemas.microsoft.com/office/drawing/2014/main" val="258761025"/>
                    </a:ext>
                  </a:extLst>
                </a:gridCol>
              </a:tblGrid>
              <a:tr h="370840">
                <a:tc>
                  <a:txBody>
                    <a:bodyPr/>
                    <a:lstStyle/>
                    <a:p>
                      <a:pPr algn="l" fontAlgn="t"/>
                      <a:r>
                        <a:rPr lang="en-IN" dirty="0">
                          <a:effectLst/>
                        </a:rPr>
                        <a:t>Name</a:t>
                      </a:r>
                    </a:p>
                  </a:txBody>
                  <a:tcPr marL="76200" marR="76200" marT="76200" marB="76200"/>
                </a:tc>
                <a:tc>
                  <a:txBody>
                    <a:bodyPr/>
                    <a:lstStyle/>
                    <a:p>
                      <a:pPr algn="l" fontAlgn="t"/>
                      <a:r>
                        <a:rPr lang="en-IN">
                          <a:effectLst/>
                        </a:rPr>
                        <a:t>Description</a:t>
                      </a:r>
                    </a:p>
                  </a:txBody>
                  <a:tcPr marL="76200" marR="76200" marT="76200" marB="76200"/>
                </a:tc>
                <a:tc>
                  <a:txBody>
                    <a:bodyPr/>
                    <a:lstStyle/>
                    <a:p>
                      <a:pPr algn="l" fontAlgn="t"/>
                      <a:r>
                        <a:rPr lang="en-IN">
                          <a:effectLst/>
                        </a:rPr>
                        <a:t>Required /</a:t>
                      </a:r>
                      <a:br>
                        <a:rPr lang="en-IN">
                          <a:effectLst/>
                        </a:rPr>
                      </a:br>
                      <a:r>
                        <a:rPr lang="en-IN">
                          <a:effectLst/>
                        </a:rPr>
                        <a:t>Optional</a:t>
                      </a:r>
                    </a:p>
                  </a:txBody>
                  <a:tcPr marL="76200" marR="76200" marT="76200" marB="76200"/>
                </a:tc>
                <a:tc>
                  <a:txBody>
                    <a:bodyPr/>
                    <a:lstStyle/>
                    <a:p>
                      <a:pPr algn="l" fontAlgn="t"/>
                      <a:r>
                        <a:rPr lang="en-IN">
                          <a:effectLst/>
                        </a:rPr>
                        <a:t>Type</a:t>
                      </a:r>
                    </a:p>
                  </a:txBody>
                  <a:tcPr marL="76200" marR="76200" marT="76200" marB="76200"/>
                </a:tc>
                <a:extLst>
                  <a:ext uri="{0D108BD9-81ED-4DB2-BD59-A6C34878D82A}">
                    <a16:rowId xmlns:a16="http://schemas.microsoft.com/office/drawing/2014/main" val="501652622"/>
                  </a:ext>
                </a:extLst>
              </a:tr>
              <a:tr h="370840">
                <a:tc>
                  <a:txBody>
                    <a:bodyPr/>
                    <a:lstStyle/>
                    <a:p>
                      <a:pPr fontAlgn="t"/>
                      <a:r>
                        <a:rPr lang="en-IN">
                          <a:effectLst/>
                        </a:rPr>
                        <a:t>username</a:t>
                      </a:r>
                    </a:p>
                  </a:txBody>
                  <a:tcPr marL="76200" marR="76200" marT="76200" marB="76200"/>
                </a:tc>
                <a:tc>
                  <a:txBody>
                    <a:bodyPr/>
                    <a:lstStyle/>
                    <a:p>
                      <a:pPr fontAlgn="t"/>
                      <a:r>
                        <a:rPr lang="en-US">
                          <a:effectLst/>
                        </a:rPr>
                        <a:t>The name of the user to update.</a:t>
                      </a:r>
                    </a:p>
                  </a:txBody>
                  <a:tcPr marL="76200" marR="76200" marT="76200" marB="76200"/>
                </a:tc>
                <a:tc>
                  <a:txBody>
                    <a:bodyPr/>
                    <a:lstStyle/>
                    <a:p>
                      <a:pPr fontAlgn="t"/>
                      <a:r>
                        <a:rPr lang="en-IN">
                          <a:effectLst/>
                        </a:rPr>
                        <a:t>Required</a:t>
                      </a:r>
                    </a:p>
                  </a:txBody>
                  <a:tcPr marL="76200" marR="76200" marT="76200" marB="76200"/>
                </a:tc>
                <a:tc>
                  <a:txBody>
                    <a:bodyPr/>
                    <a:lstStyle/>
                    <a:p>
                      <a:pPr fontAlgn="t"/>
                      <a:r>
                        <a:rPr lang="en-IN">
                          <a:effectLst/>
                        </a:rPr>
                        <a:t>string</a:t>
                      </a:r>
                    </a:p>
                  </a:txBody>
                  <a:tcPr marL="76200" marR="76200" marT="76200" marB="76200"/>
                </a:tc>
                <a:extLst>
                  <a:ext uri="{0D108BD9-81ED-4DB2-BD59-A6C34878D82A}">
                    <a16:rowId xmlns:a16="http://schemas.microsoft.com/office/drawing/2014/main" val="3063302679"/>
                  </a:ext>
                </a:extLst>
              </a:tr>
              <a:tr h="370840">
                <a:tc>
                  <a:txBody>
                    <a:bodyPr/>
                    <a:lstStyle/>
                    <a:p>
                      <a:pPr fontAlgn="t"/>
                      <a:r>
                        <a:rPr lang="en-IN">
                          <a:effectLst/>
                        </a:rPr>
                        <a:t>update</a:t>
                      </a:r>
                    </a:p>
                  </a:txBody>
                  <a:tcPr marL="76200" marR="76200" marT="76200" marB="76200"/>
                </a:tc>
                <a:tc>
                  <a:txBody>
                    <a:bodyPr/>
                    <a:lstStyle/>
                    <a:p>
                      <a:pPr fontAlgn="t"/>
                      <a:r>
                        <a:rPr lang="en-US">
                          <a:effectLst/>
                        </a:rPr>
                        <a:t>A document containing the replacement data for the user. This data completely replaces the corresponding data for the user.</a:t>
                      </a:r>
                    </a:p>
                  </a:txBody>
                  <a:tcPr marL="76200" marR="76200" marT="76200" marB="76200"/>
                </a:tc>
                <a:tc>
                  <a:txBody>
                    <a:bodyPr/>
                    <a:lstStyle/>
                    <a:p>
                      <a:pPr fontAlgn="t"/>
                      <a:r>
                        <a:rPr lang="en-IN">
                          <a:effectLst/>
                        </a:rPr>
                        <a:t>Required</a:t>
                      </a:r>
                    </a:p>
                  </a:txBody>
                  <a:tcPr marL="76200" marR="76200" marT="76200" marB="76200"/>
                </a:tc>
                <a:tc>
                  <a:txBody>
                    <a:bodyPr/>
                    <a:lstStyle/>
                    <a:p>
                      <a:pPr fontAlgn="t"/>
                      <a:r>
                        <a:rPr lang="en-IN">
                          <a:effectLst/>
                        </a:rPr>
                        <a:t>document</a:t>
                      </a:r>
                    </a:p>
                  </a:txBody>
                  <a:tcPr marL="76200" marR="76200" marT="76200" marB="76200"/>
                </a:tc>
                <a:extLst>
                  <a:ext uri="{0D108BD9-81ED-4DB2-BD59-A6C34878D82A}">
                    <a16:rowId xmlns:a16="http://schemas.microsoft.com/office/drawing/2014/main" val="3218032165"/>
                  </a:ext>
                </a:extLst>
              </a:tr>
              <a:tr h="370840">
                <a:tc>
                  <a:txBody>
                    <a:bodyPr/>
                    <a:lstStyle/>
                    <a:p>
                      <a:pPr fontAlgn="t"/>
                      <a:r>
                        <a:rPr lang="en-IN">
                          <a:effectLst/>
                        </a:rPr>
                        <a:t>writeConcern</a:t>
                      </a:r>
                    </a:p>
                  </a:txBody>
                  <a:tcPr marL="76200" marR="76200" marT="76200" marB="76200"/>
                </a:tc>
                <a:tc>
                  <a:txBody>
                    <a:bodyPr/>
                    <a:lstStyle/>
                    <a:p>
                      <a:pPr fontAlgn="t"/>
                      <a:r>
                        <a:rPr lang="en-US">
                          <a:effectLst/>
                        </a:rPr>
                        <a:t>The level of write concern for the update operation. The writeConcern document takes the same fields as the getLastError command.</a:t>
                      </a:r>
                    </a:p>
                  </a:txBody>
                  <a:tcPr marL="76200" marR="76200" marT="76200" marB="76200"/>
                </a:tc>
                <a:tc>
                  <a:txBody>
                    <a:bodyPr/>
                    <a:lstStyle/>
                    <a:p>
                      <a:pPr fontAlgn="t"/>
                      <a:r>
                        <a:rPr lang="en-IN">
                          <a:effectLst/>
                        </a:rPr>
                        <a:t>Optional</a:t>
                      </a:r>
                    </a:p>
                  </a:txBody>
                  <a:tcPr marL="76200" marR="76200" marT="76200" marB="76200"/>
                </a:tc>
                <a:tc>
                  <a:txBody>
                    <a:bodyPr/>
                    <a:lstStyle/>
                    <a:p>
                      <a:pPr fontAlgn="t"/>
                      <a:r>
                        <a:rPr lang="en-IN" dirty="0">
                          <a:effectLst/>
                        </a:rPr>
                        <a:t>document</a:t>
                      </a:r>
                    </a:p>
                  </a:txBody>
                  <a:tcPr marL="76200" marR="76200" marT="76200" marB="76200"/>
                </a:tc>
                <a:extLst>
                  <a:ext uri="{0D108BD9-81ED-4DB2-BD59-A6C34878D82A}">
                    <a16:rowId xmlns:a16="http://schemas.microsoft.com/office/drawing/2014/main" val="182434353"/>
                  </a:ext>
                </a:extLst>
              </a:tr>
            </a:tbl>
          </a:graphicData>
        </a:graphic>
      </p:graphicFrame>
    </p:spTree>
    <p:extLst>
      <p:ext uri="{BB962C8B-B14F-4D97-AF65-F5344CB8AC3E}">
        <p14:creationId xmlns:p14="http://schemas.microsoft.com/office/powerpoint/2010/main" val="391436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Encrypt Communication</a:t>
            </a:r>
          </a:p>
        </p:txBody>
      </p:sp>
      <p:sp>
        <p:nvSpPr>
          <p:cNvPr id="3" name="Content Placeholder 2"/>
          <p:cNvSpPr>
            <a:spLocks noGrp="1"/>
          </p:cNvSpPr>
          <p:nvPr>
            <p:ph sz="quarter" idx="13"/>
          </p:nvPr>
        </p:nvSpPr>
        <p:spPr/>
        <p:txBody>
          <a:bodyPr>
            <a:normAutofit/>
          </a:bodyPr>
          <a:lstStyle/>
          <a:p>
            <a:r>
              <a:rPr lang="en-US" cap="none" dirty="0"/>
              <a:t>Configure MongoDB to use TLS/SSL for all incoming and outgoing connections. </a:t>
            </a:r>
          </a:p>
          <a:p>
            <a:r>
              <a:rPr lang="en-US" cap="none" dirty="0"/>
              <a:t>Use TLS/SSL to encrypt communication between </a:t>
            </a:r>
            <a:r>
              <a:rPr lang="en-US" cap="none" dirty="0" err="1"/>
              <a:t>mongod</a:t>
            </a:r>
            <a:r>
              <a:rPr lang="en-US" cap="none" dirty="0"/>
              <a:t> and mongos components of a MongoDB deployment as well as between all applications and MongoDB.</a:t>
            </a:r>
          </a:p>
        </p:txBody>
      </p:sp>
    </p:spTree>
    <p:extLst>
      <p:ext uri="{BB962C8B-B14F-4D97-AF65-F5344CB8AC3E}">
        <p14:creationId xmlns:p14="http://schemas.microsoft.com/office/powerpoint/2010/main" val="37631694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1F66F-F37D-4121-BC4F-884555A3ABDA}"/>
              </a:ext>
            </a:extLst>
          </p:cNvPr>
          <p:cNvSpPr>
            <a:spLocks noGrp="1"/>
          </p:cNvSpPr>
          <p:nvPr>
            <p:ph type="title"/>
          </p:nvPr>
        </p:nvSpPr>
        <p:spPr>
          <a:xfrm>
            <a:off x="914400" y="-110353"/>
            <a:ext cx="10364451" cy="1596177"/>
          </a:xfrm>
        </p:spPr>
        <p:txBody>
          <a:bodyPr/>
          <a:lstStyle/>
          <a:p>
            <a:r>
              <a:rPr lang="en-US" cap="none" dirty="0" err="1"/>
              <a:t>db.updateUser</a:t>
            </a:r>
            <a:r>
              <a:rPr lang="en-US" cap="none" dirty="0"/>
              <a:t>()</a:t>
            </a:r>
            <a:endParaRPr lang="en-IN" dirty="0"/>
          </a:p>
        </p:txBody>
      </p:sp>
      <p:graphicFrame>
        <p:nvGraphicFramePr>
          <p:cNvPr id="4" name="Table 4">
            <a:extLst>
              <a:ext uri="{FF2B5EF4-FFF2-40B4-BE49-F238E27FC236}">
                <a16:creationId xmlns:a16="http://schemas.microsoft.com/office/drawing/2014/main" id="{543FE303-EE29-4748-83EC-AE83F9392165}"/>
              </a:ext>
            </a:extLst>
          </p:cNvPr>
          <p:cNvGraphicFramePr>
            <a:graphicFrameLocks noGrp="1"/>
          </p:cNvGraphicFramePr>
          <p:nvPr>
            <p:ph sz="quarter" idx="13"/>
          </p:nvPr>
        </p:nvGraphicFramePr>
        <p:xfrm>
          <a:off x="914400" y="1668449"/>
          <a:ext cx="10363200" cy="28041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3845447107"/>
                    </a:ext>
                  </a:extLst>
                </a:gridCol>
                <a:gridCol w="2590800">
                  <a:extLst>
                    <a:ext uri="{9D8B030D-6E8A-4147-A177-3AD203B41FA5}">
                      <a16:colId xmlns:a16="http://schemas.microsoft.com/office/drawing/2014/main" val="3404607177"/>
                    </a:ext>
                  </a:extLst>
                </a:gridCol>
                <a:gridCol w="2590800">
                  <a:extLst>
                    <a:ext uri="{9D8B030D-6E8A-4147-A177-3AD203B41FA5}">
                      <a16:colId xmlns:a16="http://schemas.microsoft.com/office/drawing/2014/main" val="23295342"/>
                    </a:ext>
                  </a:extLst>
                </a:gridCol>
                <a:gridCol w="2590800">
                  <a:extLst>
                    <a:ext uri="{9D8B030D-6E8A-4147-A177-3AD203B41FA5}">
                      <a16:colId xmlns:a16="http://schemas.microsoft.com/office/drawing/2014/main" val="3122366948"/>
                    </a:ext>
                  </a:extLst>
                </a:gridCol>
              </a:tblGrid>
              <a:tr h="370840">
                <a:tc>
                  <a:txBody>
                    <a:bodyPr/>
                    <a:lstStyle/>
                    <a:p>
                      <a:pPr algn="l" fontAlgn="t"/>
                      <a:r>
                        <a:rPr lang="en-IN" dirty="0">
                          <a:effectLst/>
                        </a:rPr>
                        <a:t>Name</a:t>
                      </a:r>
                    </a:p>
                  </a:txBody>
                  <a:tcPr marL="76200" marR="76200" marT="76200" marB="76200"/>
                </a:tc>
                <a:tc>
                  <a:txBody>
                    <a:bodyPr/>
                    <a:lstStyle/>
                    <a:p>
                      <a:pPr algn="l" fontAlgn="t"/>
                      <a:r>
                        <a:rPr lang="en-IN">
                          <a:effectLst/>
                        </a:rPr>
                        <a:t>Description</a:t>
                      </a:r>
                    </a:p>
                  </a:txBody>
                  <a:tcPr marL="76200" marR="76200" marT="76200" marB="76200"/>
                </a:tc>
                <a:tc>
                  <a:txBody>
                    <a:bodyPr/>
                    <a:lstStyle/>
                    <a:p>
                      <a:pPr algn="l" fontAlgn="t"/>
                      <a:r>
                        <a:rPr lang="en-IN">
                          <a:effectLst/>
                        </a:rPr>
                        <a:t>Required /</a:t>
                      </a:r>
                      <a:br>
                        <a:rPr lang="en-IN">
                          <a:effectLst/>
                        </a:rPr>
                      </a:br>
                      <a:r>
                        <a:rPr lang="en-IN">
                          <a:effectLst/>
                        </a:rPr>
                        <a:t>Optional</a:t>
                      </a:r>
                    </a:p>
                  </a:txBody>
                  <a:tcPr marL="76200" marR="76200" marT="76200" marB="76200"/>
                </a:tc>
                <a:tc>
                  <a:txBody>
                    <a:bodyPr/>
                    <a:lstStyle/>
                    <a:p>
                      <a:pPr algn="l" fontAlgn="t"/>
                      <a:r>
                        <a:rPr lang="en-IN">
                          <a:effectLst/>
                        </a:rPr>
                        <a:t>Type</a:t>
                      </a:r>
                    </a:p>
                  </a:txBody>
                  <a:tcPr marL="76200" marR="76200" marT="76200" marB="76200"/>
                </a:tc>
                <a:extLst>
                  <a:ext uri="{0D108BD9-81ED-4DB2-BD59-A6C34878D82A}">
                    <a16:rowId xmlns:a16="http://schemas.microsoft.com/office/drawing/2014/main" val="1776434856"/>
                  </a:ext>
                </a:extLst>
              </a:tr>
              <a:tr h="370840">
                <a:tc>
                  <a:txBody>
                    <a:bodyPr/>
                    <a:lstStyle/>
                    <a:p>
                      <a:pPr fontAlgn="t"/>
                      <a:r>
                        <a:rPr lang="en-IN">
                          <a:effectLst/>
                        </a:rPr>
                        <a:t>customData</a:t>
                      </a:r>
                    </a:p>
                  </a:txBody>
                  <a:tcPr marL="76200" marR="76200" marT="76200" marB="76200"/>
                </a:tc>
                <a:tc>
                  <a:txBody>
                    <a:bodyPr/>
                    <a:lstStyle/>
                    <a:p>
                      <a:pPr fontAlgn="t"/>
                      <a:r>
                        <a:rPr lang="en-IN">
                          <a:effectLst/>
                        </a:rPr>
                        <a:t>Any arbitrary information.</a:t>
                      </a:r>
                    </a:p>
                  </a:txBody>
                  <a:tcPr marL="76200" marR="76200" marT="76200" marB="76200"/>
                </a:tc>
                <a:tc>
                  <a:txBody>
                    <a:bodyPr/>
                    <a:lstStyle/>
                    <a:p>
                      <a:pPr fontAlgn="t"/>
                      <a:r>
                        <a:rPr lang="en-IN">
                          <a:effectLst/>
                        </a:rPr>
                        <a:t>Optional</a:t>
                      </a:r>
                    </a:p>
                  </a:txBody>
                  <a:tcPr marL="76200" marR="76200" marT="76200" marB="76200"/>
                </a:tc>
                <a:tc>
                  <a:txBody>
                    <a:bodyPr/>
                    <a:lstStyle/>
                    <a:p>
                      <a:pPr fontAlgn="t"/>
                      <a:r>
                        <a:rPr lang="en-IN">
                          <a:effectLst/>
                        </a:rPr>
                        <a:t>document</a:t>
                      </a:r>
                    </a:p>
                  </a:txBody>
                  <a:tcPr marL="76200" marR="76200" marT="76200" marB="76200"/>
                </a:tc>
                <a:extLst>
                  <a:ext uri="{0D108BD9-81ED-4DB2-BD59-A6C34878D82A}">
                    <a16:rowId xmlns:a16="http://schemas.microsoft.com/office/drawing/2014/main" val="1022954270"/>
                  </a:ext>
                </a:extLst>
              </a:tr>
              <a:tr h="370840">
                <a:tc>
                  <a:txBody>
                    <a:bodyPr/>
                    <a:lstStyle/>
                    <a:p>
                      <a:pPr fontAlgn="t"/>
                      <a:r>
                        <a:rPr lang="en-IN">
                          <a:effectLst/>
                        </a:rPr>
                        <a:t>roles</a:t>
                      </a:r>
                    </a:p>
                  </a:txBody>
                  <a:tcPr marL="76200" marR="76200" marT="76200" marB="76200"/>
                </a:tc>
                <a:tc>
                  <a:txBody>
                    <a:bodyPr/>
                    <a:lstStyle/>
                    <a:p>
                      <a:pPr fontAlgn="t"/>
                      <a:r>
                        <a:rPr lang="en-US" dirty="0">
                          <a:effectLst/>
                        </a:rPr>
                        <a:t>The roles granted to the user. An update to the roles array overrides the previous array’s values.</a:t>
                      </a:r>
                    </a:p>
                  </a:txBody>
                  <a:tcPr marL="76200" marR="76200" marT="76200" marB="76200"/>
                </a:tc>
                <a:tc>
                  <a:txBody>
                    <a:bodyPr/>
                    <a:lstStyle/>
                    <a:p>
                      <a:pPr fontAlgn="t"/>
                      <a:r>
                        <a:rPr lang="en-IN">
                          <a:effectLst/>
                        </a:rPr>
                        <a:t>Optional</a:t>
                      </a:r>
                    </a:p>
                  </a:txBody>
                  <a:tcPr marL="76200" marR="76200" marT="76200" marB="76200"/>
                </a:tc>
                <a:tc>
                  <a:txBody>
                    <a:bodyPr/>
                    <a:lstStyle/>
                    <a:p>
                      <a:pPr fontAlgn="t"/>
                      <a:r>
                        <a:rPr lang="en-IN">
                          <a:effectLst/>
                        </a:rPr>
                        <a:t>array</a:t>
                      </a:r>
                    </a:p>
                  </a:txBody>
                  <a:tcPr marL="76200" marR="76200" marT="76200" marB="76200"/>
                </a:tc>
                <a:extLst>
                  <a:ext uri="{0D108BD9-81ED-4DB2-BD59-A6C34878D82A}">
                    <a16:rowId xmlns:a16="http://schemas.microsoft.com/office/drawing/2014/main" val="2215838199"/>
                  </a:ext>
                </a:extLst>
              </a:tr>
              <a:tr h="370840">
                <a:tc>
                  <a:txBody>
                    <a:bodyPr/>
                    <a:lstStyle/>
                    <a:p>
                      <a:pPr fontAlgn="t"/>
                      <a:r>
                        <a:rPr lang="en-IN">
                          <a:effectLst/>
                        </a:rPr>
                        <a:t>pwd</a:t>
                      </a:r>
                    </a:p>
                  </a:txBody>
                  <a:tcPr marL="76200" marR="76200" marT="76200" marB="76200"/>
                </a:tc>
                <a:tc>
                  <a:txBody>
                    <a:bodyPr/>
                    <a:lstStyle/>
                    <a:p>
                      <a:pPr fontAlgn="t"/>
                      <a:r>
                        <a:rPr lang="en-IN" dirty="0">
                          <a:effectLst/>
                        </a:rPr>
                        <a:t>The user’s password.</a:t>
                      </a:r>
                    </a:p>
                  </a:txBody>
                  <a:tcPr marL="76200" marR="76200" marT="76200" marB="76200"/>
                </a:tc>
                <a:tc>
                  <a:txBody>
                    <a:bodyPr/>
                    <a:lstStyle/>
                    <a:p>
                      <a:pPr fontAlgn="t"/>
                      <a:r>
                        <a:rPr lang="en-IN">
                          <a:effectLst/>
                        </a:rPr>
                        <a:t>Optional</a:t>
                      </a:r>
                    </a:p>
                  </a:txBody>
                  <a:tcPr marL="76200" marR="76200" marT="76200" marB="76200"/>
                </a:tc>
                <a:tc>
                  <a:txBody>
                    <a:bodyPr/>
                    <a:lstStyle/>
                    <a:p>
                      <a:pPr fontAlgn="t"/>
                      <a:r>
                        <a:rPr lang="en-IN" dirty="0">
                          <a:effectLst/>
                        </a:rPr>
                        <a:t>string</a:t>
                      </a:r>
                    </a:p>
                  </a:txBody>
                  <a:tcPr marL="76200" marR="76200" marT="76200" marB="76200"/>
                </a:tc>
                <a:extLst>
                  <a:ext uri="{0D108BD9-81ED-4DB2-BD59-A6C34878D82A}">
                    <a16:rowId xmlns:a16="http://schemas.microsoft.com/office/drawing/2014/main" val="1716333977"/>
                  </a:ext>
                </a:extLst>
              </a:tr>
            </a:tbl>
          </a:graphicData>
        </a:graphic>
      </p:graphicFrame>
      <p:sp>
        <p:nvSpPr>
          <p:cNvPr id="6" name="Rectangle 5">
            <a:extLst>
              <a:ext uri="{FF2B5EF4-FFF2-40B4-BE49-F238E27FC236}">
                <a16:creationId xmlns:a16="http://schemas.microsoft.com/office/drawing/2014/main" id="{DF74BDE0-B64F-4BBB-A72D-C408E709DCCA}"/>
              </a:ext>
            </a:extLst>
          </p:cNvPr>
          <p:cNvSpPr/>
          <p:nvPr/>
        </p:nvSpPr>
        <p:spPr>
          <a:xfrm>
            <a:off x="0" y="4790664"/>
            <a:ext cx="11834191" cy="1754326"/>
          </a:xfrm>
          <a:prstGeom prst="rect">
            <a:avLst/>
          </a:prstGeom>
        </p:spPr>
        <p:txBody>
          <a:bodyPr wrap="square">
            <a:spAutoFit/>
          </a:bodyPr>
          <a:lstStyle/>
          <a:p>
            <a:pPr marL="285750" indent="-285750">
              <a:buFont typeface="Wingdings" panose="05000000000000000000" pitchFamily="2" charset="2"/>
              <a:buChar char="Ø"/>
            </a:pPr>
            <a:r>
              <a:rPr lang="en-US" dirty="0"/>
              <a:t>In the roles field, can specify both built-in roles and user-defined role.</a:t>
            </a:r>
          </a:p>
          <a:p>
            <a:pPr marL="285750" indent="-285750">
              <a:buFont typeface="Wingdings" panose="05000000000000000000" pitchFamily="2" charset="2"/>
              <a:buChar char="Ø"/>
            </a:pPr>
            <a:r>
              <a:rPr lang="en-US" dirty="0"/>
              <a:t>To specify a role that exists in the same database where </a:t>
            </a:r>
            <a:r>
              <a:rPr lang="en-US" dirty="0" err="1"/>
              <a:t>db.updateUser</a:t>
            </a:r>
            <a:r>
              <a:rPr lang="en-US" dirty="0"/>
              <a:t>() runs, you can either specify the role with the name of the role: "</a:t>
            </a:r>
            <a:r>
              <a:rPr lang="en-US" dirty="0" err="1"/>
              <a:t>readWrite</a:t>
            </a:r>
            <a:r>
              <a:rPr lang="en-US" dirty="0"/>
              <a:t>"</a:t>
            </a:r>
          </a:p>
          <a:p>
            <a:pPr marL="285750" indent="-285750">
              <a:buFont typeface="Wingdings" panose="05000000000000000000" pitchFamily="2" charset="2"/>
              <a:buChar char="Ø"/>
            </a:pPr>
            <a:r>
              <a:rPr lang="en-US" dirty="0"/>
              <a:t>Or you can specify the role with a document, as in:</a:t>
            </a:r>
          </a:p>
          <a:p>
            <a:r>
              <a:rPr lang="en-US" dirty="0"/>
              <a:t>	{ role: "&lt;role&gt;", </a:t>
            </a:r>
            <a:r>
              <a:rPr lang="en-US" dirty="0" err="1"/>
              <a:t>db</a:t>
            </a:r>
            <a:r>
              <a:rPr lang="en-US" dirty="0"/>
              <a:t>: "&lt;database&gt;" }</a:t>
            </a:r>
          </a:p>
          <a:p>
            <a:pPr marL="285750" indent="-285750">
              <a:buFont typeface="Wingdings" panose="05000000000000000000" pitchFamily="2" charset="2"/>
              <a:buChar char="Ø"/>
            </a:pPr>
            <a:r>
              <a:rPr lang="en-US" dirty="0"/>
              <a:t>To specify a role that exists in a different database, specify the role with a document.</a:t>
            </a:r>
            <a:endParaRPr lang="en-IN" dirty="0"/>
          </a:p>
        </p:txBody>
      </p:sp>
    </p:spTree>
    <p:extLst>
      <p:ext uri="{BB962C8B-B14F-4D97-AF65-F5344CB8AC3E}">
        <p14:creationId xmlns:p14="http://schemas.microsoft.com/office/powerpoint/2010/main" val="39188100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Required Access</a:t>
            </a:r>
          </a:p>
        </p:txBody>
      </p:sp>
      <p:sp>
        <p:nvSpPr>
          <p:cNvPr id="3" name="Content Placeholder 2"/>
          <p:cNvSpPr>
            <a:spLocks noGrp="1"/>
          </p:cNvSpPr>
          <p:nvPr>
            <p:ph sz="quarter" idx="13"/>
          </p:nvPr>
        </p:nvSpPr>
        <p:spPr/>
        <p:txBody>
          <a:bodyPr>
            <a:normAutofit lnSpcReduction="10000"/>
          </a:bodyPr>
          <a:lstStyle/>
          <a:p>
            <a:endParaRPr lang="en-US" cap="none" dirty="0"/>
          </a:p>
          <a:p>
            <a:r>
              <a:rPr lang="en-US" cap="none" dirty="0"/>
              <a:t>You must have access that includes the </a:t>
            </a:r>
            <a:r>
              <a:rPr lang="en-US" cap="none" dirty="0" err="1"/>
              <a:t>revokeRole</a:t>
            </a:r>
            <a:r>
              <a:rPr lang="en-US" cap="none" dirty="0"/>
              <a:t> action on all databases in order to update a user’s roles array.</a:t>
            </a:r>
          </a:p>
          <a:p>
            <a:r>
              <a:rPr lang="en-US" cap="none" dirty="0"/>
              <a:t>You must have the </a:t>
            </a:r>
            <a:r>
              <a:rPr lang="en-US" cap="none" dirty="0" err="1"/>
              <a:t>grantRole</a:t>
            </a:r>
            <a:r>
              <a:rPr lang="en-US" cap="none" dirty="0"/>
              <a:t> action on a role’s database to add a role to a user.</a:t>
            </a:r>
          </a:p>
          <a:p>
            <a:r>
              <a:rPr lang="en-US" cap="none" dirty="0"/>
              <a:t>To change another user’s </a:t>
            </a:r>
            <a:r>
              <a:rPr lang="en-US" cap="none" dirty="0" err="1"/>
              <a:t>pwd</a:t>
            </a:r>
            <a:r>
              <a:rPr lang="en-US" cap="none" dirty="0"/>
              <a:t> or </a:t>
            </a:r>
            <a:r>
              <a:rPr lang="en-US" cap="none" dirty="0" err="1"/>
              <a:t>customData</a:t>
            </a:r>
            <a:r>
              <a:rPr lang="en-US" cap="none" dirty="0"/>
              <a:t> field, you must have the </a:t>
            </a:r>
            <a:r>
              <a:rPr lang="en-US" cap="none" dirty="0" err="1"/>
              <a:t>changeAnyPassword</a:t>
            </a:r>
            <a:r>
              <a:rPr lang="en-US" cap="none" dirty="0"/>
              <a:t> and </a:t>
            </a:r>
            <a:r>
              <a:rPr lang="en-US" cap="none" dirty="0" err="1"/>
              <a:t>changeAnyCustomData</a:t>
            </a:r>
            <a:r>
              <a:rPr lang="en-US" cap="none" dirty="0"/>
              <a:t> actions respectively on that user’s database.</a:t>
            </a:r>
          </a:p>
          <a:p>
            <a:r>
              <a:rPr lang="en-US" cap="none" dirty="0"/>
              <a:t>To modify your own password and custom data, you must have privileges that grant </a:t>
            </a:r>
            <a:r>
              <a:rPr lang="en-US" cap="none" dirty="0" err="1"/>
              <a:t>changeOwnPassword</a:t>
            </a:r>
            <a:r>
              <a:rPr lang="en-US" cap="none" dirty="0"/>
              <a:t> and </a:t>
            </a:r>
            <a:r>
              <a:rPr lang="en-US" cap="none" dirty="0" err="1"/>
              <a:t>changeOwnCustomData</a:t>
            </a:r>
            <a:r>
              <a:rPr lang="en-US" cap="none" dirty="0"/>
              <a:t> actions respectively on the user’s database.</a:t>
            </a:r>
          </a:p>
        </p:txBody>
      </p:sp>
    </p:spTree>
    <p:extLst>
      <p:ext uri="{BB962C8B-B14F-4D97-AF65-F5344CB8AC3E}">
        <p14:creationId xmlns:p14="http://schemas.microsoft.com/office/powerpoint/2010/main" val="38030550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98FFFE-4E7E-49D0-8947-BA95B51ED76A}"/>
              </a:ext>
            </a:extLst>
          </p:cNvPr>
          <p:cNvSpPr/>
          <p:nvPr/>
        </p:nvSpPr>
        <p:spPr>
          <a:xfrm>
            <a:off x="3438939" y="0"/>
            <a:ext cx="4865434" cy="369332"/>
          </a:xfrm>
          <a:prstGeom prst="rect">
            <a:avLst/>
          </a:prstGeom>
        </p:spPr>
        <p:txBody>
          <a:bodyPr wrap="none">
            <a:spAutoFit/>
          </a:bodyPr>
          <a:lstStyle/>
          <a:p>
            <a:r>
              <a:rPr lang="en-US" dirty="0">
                <a:latin typeface="Roboto"/>
              </a:rPr>
              <a:t>Example: MongoDB: </a:t>
            </a:r>
            <a:r>
              <a:rPr lang="en-US" dirty="0" err="1">
                <a:latin typeface="Roboto"/>
              </a:rPr>
              <a:t>db.updateUser</a:t>
            </a:r>
            <a:r>
              <a:rPr lang="en-US" dirty="0">
                <a:latin typeface="Roboto"/>
              </a:rPr>
              <a:t>() method</a:t>
            </a:r>
            <a:endParaRPr lang="en-US" b="0" i="0" dirty="0">
              <a:effectLst/>
              <a:latin typeface="Roboto"/>
            </a:endParaRPr>
          </a:p>
        </p:txBody>
      </p:sp>
      <p:sp>
        <p:nvSpPr>
          <p:cNvPr id="5" name="Rectangle 4">
            <a:extLst>
              <a:ext uri="{FF2B5EF4-FFF2-40B4-BE49-F238E27FC236}">
                <a16:creationId xmlns:a16="http://schemas.microsoft.com/office/drawing/2014/main" id="{84BA3784-3D9A-47A7-A1A7-0CBB39DB8984}"/>
              </a:ext>
            </a:extLst>
          </p:cNvPr>
          <p:cNvSpPr/>
          <p:nvPr/>
        </p:nvSpPr>
        <p:spPr>
          <a:xfrm>
            <a:off x="940904" y="742773"/>
            <a:ext cx="5314122" cy="4524315"/>
          </a:xfrm>
          <a:prstGeom prst="rect">
            <a:avLst/>
          </a:prstGeom>
          <a:ln>
            <a:solidFill>
              <a:schemeClr val="accent1"/>
            </a:solidFill>
          </a:ln>
        </p:spPr>
        <p:txBody>
          <a:bodyPr wrap="square">
            <a:spAutoFit/>
          </a:bodyPr>
          <a:lstStyle/>
          <a:p>
            <a:r>
              <a:rPr lang="en-IN" dirty="0"/>
              <a:t>&gt; </a:t>
            </a:r>
            <a:r>
              <a:rPr lang="en-IN" dirty="0" err="1"/>
              <a:t>db.getUser</a:t>
            </a:r>
            <a:r>
              <a:rPr lang="en-IN" dirty="0"/>
              <a:t>("</a:t>
            </a:r>
            <a:r>
              <a:rPr lang="en-IN" dirty="0" err="1"/>
              <a:t>mynewuser</a:t>
            </a:r>
            <a:r>
              <a:rPr lang="en-IN" dirty="0"/>
              <a:t>");</a:t>
            </a:r>
          </a:p>
          <a:p>
            <a:r>
              <a:rPr lang="en-IN" dirty="0"/>
              <a:t>{</a:t>
            </a:r>
          </a:p>
          <a:p>
            <a:r>
              <a:rPr lang="en-IN" dirty="0"/>
              <a:t>        "_id" : "</a:t>
            </a:r>
            <a:r>
              <a:rPr lang="en-IN" dirty="0" err="1"/>
              <a:t>test.mynewuser</a:t>
            </a:r>
            <a:r>
              <a:rPr lang="en-IN" dirty="0"/>
              <a:t>",</a:t>
            </a:r>
          </a:p>
          <a:p>
            <a:r>
              <a:rPr lang="en-IN" dirty="0"/>
              <a:t>        "user" : "</a:t>
            </a:r>
            <a:r>
              <a:rPr lang="en-IN" dirty="0" err="1"/>
              <a:t>mynewuser</a:t>
            </a:r>
            <a:r>
              <a:rPr lang="en-IN" dirty="0"/>
              <a:t>",</a:t>
            </a:r>
          </a:p>
          <a:p>
            <a:r>
              <a:rPr lang="en-IN" dirty="0"/>
              <a:t>        "</a:t>
            </a:r>
            <a:r>
              <a:rPr lang="en-IN" dirty="0" err="1"/>
              <a:t>db</a:t>
            </a:r>
            <a:r>
              <a:rPr lang="en-IN" dirty="0"/>
              <a:t>" : "test",</a:t>
            </a:r>
          </a:p>
          <a:p>
            <a:r>
              <a:rPr lang="en-IN" dirty="0"/>
              <a:t>        "roles" : [</a:t>
            </a:r>
          </a:p>
          <a:p>
            <a:r>
              <a:rPr lang="en-IN" dirty="0"/>
              <a:t>                {</a:t>
            </a:r>
          </a:p>
          <a:p>
            <a:r>
              <a:rPr lang="en-IN" dirty="0"/>
              <a:t>                        "role" : "</a:t>
            </a:r>
            <a:r>
              <a:rPr lang="en-IN" dirty="0" err="1"/>
              <a:t>readWrite</a:t>
            </a:r>
            <a:r>
              <a:rPr lang="en-IN" dirty="0"/>
              <a:t>",</a:t>
            </a:r>
          </a:p>
          <a:p>
            <a:r>
              <a:rPr lang="en-IN" dirty="0"/>
              <a:t>                        "</a:t>
            </a:r>
            <a:r>
              <a:rPr lang="en-IN" dirty="0" err="1"/>
              <a:t>db</a:t>
            </a:r>
            <a:r>
              <a:rPr lang="en-IN" dirty="0"/>
              <a:t>" : "test"</a:t>
            </a:r>
          </a:p>
          <a:p>
            <a:r>
              <a:rPr lang="en-IN" dirty="0"/>
              <a:t>                },</a:t>
            </a:r>
          </a:p>
          <a:p>
            <a:r>
              <a:rPr lang="en-IN" dirty="0"/>
              <a:t>                {</a:t>
            </a:r>
          </a:p>
          <a:p>
            <a:r>
              <a:rPr lang="en-IN" dirty="0"/>
              <a:t>                        "role" : "</a:t>
            </a:r>
            <a:r>
              <a:rPr lang="en-IN" dirty="0" err="1"/>
              <a:t>dbAdmin</a:t>
            </a:r>
            <a:r>
              <a:rPr lang="en-IN" dirty="0"/>
              <a:t>",</a:t>
            </a:r>
          </a:p>
          <a:p>
            <a:r>
              <a:rPr lang="en-IN" dirty="0"/>
              <a:t>                        "</a:t>
            </a:r>
            <a:r>
              <a:rPr lang="en-IN" dirty="0" err="1"/>
              <a:t>db</a:t>
            </a:r>
            <a:r>
              <a:rPr lang="en-IN" dirty="0"/>
              <a:t>" : "test"</a:t>
            </a:r>
          </a:p>
          <a:p>
            <a:r>
              <a:rPr lang="en-IN" dirty="0"/>
              <a:t>                }</a:t>
            </a:r>
          </a:p>
          <a:p>
            <a:r>
              <a:rPr lang="en-IN" dirty="0"/>
              <a:t>        ]</a:t>
            </a:r>
          </a:p>
          <a:p>
            <a:r>
              <a:rPr lang="en-IN" dirty="0"/>
              <a:t>}</a:t>
            </a:r>
          </a:p>
        </p:txBody>
      </p:sp>
      <p:sp>
        <p:nvSpPr>
          <p:cNvPr id="6" name="Rectangle 5">
            <a:extLst>
              <a:ext uri="{FF2B5EF4-FFF2-40B4-BE49-F238E27FC236}">
                <a16:creationId xmlns:a16="http://schemas.microsoft.com/office/drawing/2014/main" id="{9C0FCD22-A9E0-4420-B03F-C36C0590786D}"/>
              </a:ext>
            </a:extLst>
          </p:cNvPr>
          <p:cNvSpPr/>
          <p:nvPr/>
        </p:nvSpPr>
        <p:spPr>
          <a:xfrm>
            <a:off x="6493566" y="742773"/>
            <a:ext cx="5128591" cy="2308324"/>
          </a:xfrm>
          <a:prstGeom prst="rect">
            <a:avLst/>
          </a:prstGeom>
          <a:ln>
            <a:solidFill>
              <a:schemeClr val="accent1"/>
            </a:solidFill>
          </a:ln>
        </p:spPr>
        <p:txBody>
          <a:bodyPr wrap="square">
            <a:spAutoFit/>
          </a:bodyPr>
          <a:lstStyle/>
          <a:p>
            <a:r>
              <a:rPr lang="en-IN" dirty="0" err="1"/>
              <a:t>db.updateUser</a:t>
            </a:r>
            <a:r>
              <a:rPr lang="en-IN" dirty="0"/>
              <a:t>( "</a:t>
            </a:r>
            <a:r>
              <a:rPr lang="en-IN" dirty="0" err="1"/>
              <a:t>mynewuser</a:t>
            </a:r>
            <a:r>
              <a:rPr lang="en-IN" dirty="0"/>
              <a:t>",</a:t>
            </a:r>
          </a:p>
          <a:p>
            <a:r>
              <a:rPr lang="en-IN" dirty="0"/>
              <a:t>               {</a:t>
            </a:r>
          </a:p>
          <a:p>
            <a:r>
              <a:rPr lang="en-IN" dirty="0"/>
              <a:t>                 </a:t>
            </a:r>
            <a:r>
              <a:rPr lang="en-IN" dirty="0" err="1"/>
              <a:t>customData</a:t>
            </a:r>
            <a:r>
              <a:rPr lang="en-IN" dirty="0"/>
              <a:t> : { </a:t>
            </a:r>
            <a:r>
              <a:rPr lang="en-IN" dirty="0" err="1"/>
              <a:t>employeeId</a:t>
            </a:r>
            <a:r>
              <a:rPr lang="en-IN" dirty="0"/>
              <a:t> : "0x3039" },</a:t>
            </a:r>
          </a:p>
          <a:p>
            <a:r>
              <a:rPr lang="en-IN" dirty="0"/>
              <a:t>                 roles : [</a:t>
            </a:r>
          </a:p>
          <a:p>
            <a:r>
              <a:rPr lang="en-IN" dirty="0"/>
              <a:t>                           { role : "read", </a:t>
            </a:r>
            <a:r>
              <a:rPr lang="en-IN" dirty="0" err="1"/>
              <a:t>db</a:t>
            </a:r>
            <a:r>
              <a:rPr lang="en-IN" dirty="0"/>
              <a:t> : "assets"  }</a:t>
            </a:r>
          </a:p>
          <a:p>
            <a:r>
              <a:rPr lang="en-IN" dirty="0"/>
              <a:t>                         ]</a:t>
            </a:r>
          </a:p>
          <a:p>
            <a:r>
              <a:rPr lang="en-IN" dirty="0"/>
              <a:t>                }</a:t>
            </a:r>
          </a:p>
          <a:p>
            <a:r>
              <a:rPr lang="en-IN" dirty="0"/>
              <a:t>             );</a:t>
            </a:r>
          </a:p>
        </p:txBody>
      </p:sp>
      <p:sp>
        <p:nvSpPr>
          <p:cNvPr id="7" name="Rectangle 6">
            <a:extLst>
              <a:ext uri="{FF2B5EF4-FFF2-40B4-BE49-F238E27FC236}">
                <a16:creationId xmlns:a16="http://schemas.microsoft.com/office/drawing/2014/main" id="{80978A7D-DB6B-4B2A-89F2-E74F803D1D8C}"/>
              </a:ext>
            </a:extLst>
          </p:cNvPr>
          <p:cNvSpPr/>
          <p:nvPr/>
        </p:nvSpPr>
        <p:spPr>
          <a:xfrm>
            <a:off x="6493566" y="3292016"/>
            <a:ext cx="5128591" cy="3416320"/>
          </a:xfrm>
          <a:prstGeom prst="rect">
            <a:avLst/>
          </a:prstGeom>
          <a:ln>
            <a:solidFill>
              <a:schemeClr val="accent1"/>
            </a:solidFill>
          </a:ln>
        </p:spPr>
        <p:txBody>
          <a:bodyPr wrap="square">
            <a:spAutoFit/>
          </a:bodyPr>
          <a:lstStyle/>
          <a:p>
            <a:r>
              <a:rPr lang="en-IN" dirty="0"/>
              <a:t>&gt; </a:t>
            </a:r>
            <a:r>
              <a:rPr lang="en-IN" dirty="0" err="1"/>
              <a:t>db.getUser</a:t>
            </a:r>
            <a:r>
              <a:rPr lang="en-IN" dirty="0"/>
              <a:t>("</a:t>
            </a:r>
            <a:r>
              <a:rPr lang="en-IN" dirty="0" err="1"/>
              <a:t>mynewuser</a:t>
            </a:r>
            <a:r>
              <a:rPr lang="en-IN" dirty="0"/>
              <a:t>");</a:t>
            </a:r>
          </a:p>
          <a:p>
            <a:r>
              <a:rPr lang="en-IN" dirty="0"/>
              <a:t>{</a:t>
            </a:r>
          </a:p>
          <a:p>
            <a:r>
              <a:rPr lang="en-IN" dirty="0"/>
              <a:t>        "_id" : "</a:t>
            </a:r>
            <a:r>
              <a:rPr lang="en-IN" dirty="0" err="1"/>
              <a:t>test.mynewuser</a:t>
            </a:r>
            <a:r>
              <a:rPr lang="en-IN" dirty="0"/>
              <a:t>",</a:t>
            </a:r>
          </a:p>
          <a:p>
            <a:r>
              <a:rPr lang="en-IN" dirty="0"/>
              <a:t>        "user" : "</a:t>
            </a:r>
            <a:r>
              <a:rPr lang="en-IN" dirty="0" err="1"/>
              <a:t>mynewuser</a:t>
            </a:r>
            <a:r>
              <a:rPr lang="en-IN" dirty="0"/>
              <a:t>",</a:t>
            </a:r>
          </a:p>
          <a:p>
            <a:r>
              <a:rPr lang="en-IN" dirty="0"/>
              <a:t>        "</a:t>
            </a:r>
            <a:r>
              <a:rPr lang="en-IN" dirty="0" err="1"/>
              <a:t>db</a:t>
            </a:r>
            <a:r>
              <a:rPr lang="en-IN" dirty="0"/>
              <a:t>" : "test",</a:t>
            </a:r>
          </a:p>
          <a:p>
            <a:r>
              <a:rPr lang="en-IN" dirty="0"/>
              <a:t>        "roles" : [       {</a:t>
            </a:r>
          </a:p>
          <a:p>
            <a:r>
              <a:rPr lang="en-IN" dirty="0"/>
              <a:t>                        "role" : "read",</a:t>
            </a:r>
          </a:p>
          <a:p>
            <a:r>
              <a:rPr lang="en-IN" dirty="0"/>
              <a:t>                        "</a:t>
            </a:r>
            <a:r>
              <a:rPr lang="en-IN" dirty="0" err="1"/>
              <a:t>db</a:t>
            </a:r>
            <a:r>
              <a:rPr lang="en-IN" dirty="0"/>
              <a:t>" : "assets"</a:t>
            </a:r>
          </a:p>
          <a:p>
            <a:r>
              <a:rPr lang="en-IN" dirty="0"/>
              <a:t>                }   ],</a:t>
            </a:r>
          </a:p>
          <a:p>
            <a:r>
              <a:rPr lang="en-IN" dirty="0"/>
              <a:t>        "</a:t>
            </a:r>
            <a:r>
              <a:rPr lang="en-IN" dirty="0" err="1"/>
              <a:t>customData</a:t>
            </a:r>
            <a:r>
              <a:rPr lang="en-IN" dirty="0"/>
              <a:t>" : {</a:t>
            </a:r>
          </a:p>
          <a:p>
            <a:r>
              <a:rPr lang="en-IN" dirty="0"/>
              <a:t>                "</a:t>
            </a:r>
            <a:r>
              <a:rPr lang="en-IN" dirty="0" err="1"/>
              <a:t>employeeId</a:t>
            </a:r>
            <a:r>
              <a:rPr lang="en-IN" dirty="0"/>
              <a:t>" : "0x3039"</a:t>
            </a:r>
          </a:p>
          <a:p>
            <a:r>
              <a:rPr lang="en-IN" dirty="0"/>
              <a:t>        }}</a:t>
            </a:r>
          </a:p>
        </p:txBody>
      </p:sp>
    </p:spTree>
    <p:extLst>
      <p:ext uri="{BB962C8B-B14F-4D97-AF65-F5344CB8AC3E}">
        <p14:creationId xmlns:p14="http://schemas.microsoft.com/office/powerpoint/2010/main" val="4551837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db.getUser</a:t>
            </a:r>
            <a:r>
              <a:rPr lang="en-US" cap="none" dirty="0"/>
              <a:t>()</a:t>
            </a:r>
          </a:p>
        </p:txBody>
      </p:sp>
      <p:sp>
        <p:nvSpPr>
          <p:cNvPr id="3" name="Content Placeholder 2"/>
          <p:cNvSpPr>
            <a:spLocks noGrp="1"/>
          </p:cNvSpPr>
          <p:nvPr>
            <p:ph sz="quarter" idx="13"/>
          </p:nvPr>
        </p:nvSpPr>
        <p:spPr>
          <a:xfrm>
            <a:off x="913774" y="2367092"/>
            <a:ext cx="9714469" cy="2562717"/>
          </a:xfrm>
        </p:spPr>
        <p:txBody>
          <a:bodyPr>
            <a:normAutofit/>
          </a:bodyPr>
          <a:lstStyle/>
          <a:p>
            <a:r>
              <a:rPr lang="en-US" cap="none" dirty="0"/>
              <a:t>The </a:t>
            </a:r>
            <a:r>
              <a:rPr lang="en-US" cap="none" dirty="0" err="1"/>
              <a:t>db.getUser</a:t>
            </a:r>
            <a:r>
              <a:rPr lang="en-US" cap="none" dirty="0"/>
              <a:t>() method is used to return user information about the specified user from a database. The user must exist on the database on which the method runs.</a:t>
            </a:r>
          </a:p>
          <a:p>
            <a:endParaRPr lang="en-US" cap="none" dirty="0"/>
          </a:p>
          <a:p>
            <a:r>
              <a:rPr lang="en-US" cap="none" dirty="0"/>
              <a:t>Syntax:</a:t>
            </a:r>
          </a:p>
          <a:p>
            <a:pPr marL="0" indent="0">
              <a:buNone/>
            </a:pPr>
            <a:r>
              <a:rPr lang="en-US" cap="none" dirty="0"/>
              <a:t>		</a:t>
            </a:r>
            <a:r>
              <a:rPr lang="en-US" cap="none" dirty="0" err="1"/>
              <a:t>db.getUser</a:t>
            </a:r>
            <a:r>
              <a:rPr lang="en-US" cap="none" dirty="0"/>
              <a:t>(username)</a:t>
            </a:r>
          </a:p>
          <a:p>
            <a:pPr marL="0" indent="0">
              <a:buNone/>
            </a:pPr>
            <a:endParaRPr lang="en-US" cap="none" dirty="0"/>
          </a:p>
        </p:txBody>
      </p:sp>
      <p:graphicFrame>
        <p:nvGraphicFramePr>
          <p:cNvPr id="5" name="Table 4">
            <a:extLst>
              <a:ext uri="{FF2B5EF4-FFF2-40B4-BE49-F238E27FC236}">
                <a16:creationId xmlns:a16="http://schemas.microsoft.com/office/drawing/2014/main" id="{D4F85A23-2575-4306-AA9E-E1C759DCC0CD}"/>
              </a:ext>
            </a:extLst>
          </p:cNvPr>
          <p:cNvGraphicFramePr>
            <a:graphicFrameLocks noGrp="1"/>
          </p:cNvGraphicFramePr>
          <p:nvPr/>
        </p:nvGraphicFramePr>
        <p:xfrm>
          <a:off x="915026" y="5264123"/>
          <a:ext cx="10363200" cy="975360"/>
        </p:xfrm>
        <a:graphic>
          <a:graphicData uri="http://schemas.openxmlformats.org/drawingml/2006/table">
            <a:tbl>
              <a:tblPr/>
              <a:tblGrid>
                <a:gridCol w="2590800">
                  <a:extLst>
                    <a:ext uri="{9D8B030D-6E8A-4147-A177-3AD203B41FA5}">
                      <a16:colId xmlns:a16="http://schemas.microsoft.com/office/drawing/2014/main" val="1523190741"/>
                    </a:ext>
                  </a:extLst>
                </a:gridCol>
                <a:gridCol w="2590800">
                  <a:extLst>
                    <a:ext uri="{9D8B030D-6E8A-4147-A177-3AD203B41FA5}">
                      <a16:colId xmlns:a16="http://schemas.microsoft.com/office/drawing/2014/main" val="2806716289"/>
                    </a:ext>
                  </a:extLst>
                </a:gridCol>
                <a:gridCol w="2590800">
                  <a:extLst>
                    <a:ext uri="{9D8B030D-6E8A-4147-A177-3AD203B41FA5}">
                      <a16:colId xmlns:a16="http://schemas.microsoft.com/office/drawing/2014/main" val="3862226203"/>
                    </a:ext>
                  </a:extLst>
                </a:gridCol>
                <a:gridCol w="2590800">
                  <a:extLst>
                    <a:ext uri="{9D8B030D-6E8A-4147-A177-3AD203B41FA5}">
                      <a16:colId xmlns:a16="http://schemas.microsoft.com/office/drawing/2014/main" val="3316961590"/>
                    </a:ext>
                  </a:extLst>
                </a:gridCol>
              </a:tblGrid>
              <a:tr h="0">
                <a:tc>
                  <a:txBody>
                    <a:bodyPr/>
                    <a:lstStyle/>
                    <a:p>
                      <a:pPr fontAlgn="t"/>
                      <a:r>
                        <a:rPr lang="en-IN">
                          <a:effectLst/>
                        </a:rPr>
                        <a:t>username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The name of the user for which to retrieve information.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Required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95607675"/>
                  </a:ext>
                </a:extLst>
              </a:tr>
            </a:tbl>
          </a:graphicData>
        </a:graphic>
      </p:graphicFrame>
    </p:spTree>
    <p:extLst>
      <p:ext uri="{BB962C8B-B14F-4D97-AF65-F5344CB8AC3E}">
        <p14:creationId xmlns:p14="http://schemas.microsoft.com/office/powerpoint/2010/main" val="2843131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db.getUsers</a:t>
            </a:r>
            <a:r>
              <a:rPr lang="en-US" cap="none"/>
              <a:t>()</a:t>
            </a:r>
            <a:endParaRPr lang="en-US" cap="none" dirty="0"/>
          </a:p>
        </p:txBody>
      </p:sp>
      <p:sp>
        <p:nvSpPr>
          <p:cNvPr id="3" name="Content Placeholder 2"/>
          <p:cNvSpPr>
            <a:spLocks noGrp="1"/>
          </p:cNvSpPr>
          <p:nvPr>
            <p:ph sz="quarter" idx="13"/>
          </p:nvPr>
        </p:nvSpPr>
        <p:spPr/>
        <p:txBody>
          <a:bodyPr>
            <a:normAutofit/>
          </a:bodyPr>
          <a:lstStyle/>
          <a:p>
            <a:r>
              <a:rPr lang="en-US" cap="none" dirty="0"/>
              <a:t>The </a:t>
            </a:r>
            <a:r>
              <a:rPr lang="en-US" cap="none" dirty="0" err="1"/>
              <a:t>db.getUsers</a:t>
            </a:r>
            <a:r>
              <a:rPr lang="en-US" cap="none" dirty="0"/>
              <a:t>() method is used to return information for all users associated with a database.</a:t>
            </a:r>
          </a:p>
          <a:p>
            <a:endParaRPr lang="en-US" cap="none" dirty="0"/>
          </a:p>
          <a:p>
            <a:r>
              <a:rPr lang="en-US" cap="none" dirty="0"/>
              <a:t>Syntax:</a:t>
            </a:r>
          </a:p>
          <a:p>
            <a:endParaRPr lang="en-US" cap="none" dirty="0"/>
          </a:p>
          <a:p>
            <a:r>
              <a:rPr lang="en-US" cap="none" dirty="0" err="1"/>
              <a:t>db.getUsers</a:t>
            </a:r>
            <a:r>
              <a:rPr lang="en-US" cap="none" dirty="0"/>
              <a:t>()</a:t>
            </a:r>
          </a:p>
        </p:txBody>
      </p:sp>
    </p:spTree>
    <p:extLst>
      <p:ext uri="{BB962C8B-B14F-4D97-AF65-F5344CB8AC3E}">
        <p14:creationId xmlns:p14="http://schemas.microsoft.com/office/powerpoint/2010/main" val="31072726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db.dropAllUsers</a:t>
            </a:r>
            <a:r>
              <a:rPr lang="en-US" cap="none" dirty="0"/>
              <a:t>()</a:t>
            </a:r>
          </a:p>
        </p:txBody>
      </p:sp>
      <p:sp>
        <p:nvSpPr>
          <p:cNvPr id="3" name="Content Placeholder 2"/>
          <p:cNvSpPr>
            <a:spLocks noGrp="1"/>
          </p:cNvSpPr>
          <p:nvPr>
            <p:ph sz="quarter" idx="13"/>
          </p:nvPr>
        </p:nvSpPr>
        <p:spPr>
          <a:xfrm>
            <a:off x="913774" y="2367092"/>
            <a:ext cx="10814400" cy="4325256"/>
          </a:xfrm>
        </p:spPr>
        <p:txBody>
          <a:bodyPr>
            <a:normAutofit lnSpcReduction="10000"/>
          </a:bodyPr>
          <a:lstStyle/>
          <a:p>
            <a:r>
              <a:rPr lang="en-US" cap="none" dirty="0"/>
              <a:t>Used to remove all users associated with a database.</a:t>
            </a:r>
          </a:p>
          <a:p>
            <a:r>
              <a:rPr lang="en-US" cap="none" dirty="0"/>
              <a:t>Syntax:</a:t>
            </a:r>
          </a:p>
          <a:p>
            <a:pPr marL="0" indent="0">
              <a:buNone/>
            </a:pPr>
            <a:r>
              <a:rPr lang="en-US" cap="none" dirty="0"/>
              <a:t>	</a:t>
            </a:r>
            <a:r>
              <a:rPr lang="en-US" cap="none" dirty="0" err="1"/>
              <a:t>db.dropAllUsers</a:t>
            </a:r>
            <a:r>
              <a:rPr lang="en-US" cap="none" dirty="0"/>
              <a:t>(</a:t>
            </a:r>
            <a:r>
              <a:rPr lang="en-US" cap="none" dirty="0" err="1"/>
              <a:t>writeConcern</a:t>
            </a:r>
            <a:r>
              <a:rPr lang="en-US" cap="none" dirty="0"/>
              <a:t>)</a:t>
            </a:r>
          </a:p>
          <a:p>
            <a:r>
              <a:rPr lang="en-US" cap="none" dirty="0"/>
              <a:t>Removes all users from the current database with the write concern mentioned</a:t>
            </a:r>
          </a:p>
          <a:p>
            <a:r>
              <a:rPr lang="en-US" cap="none" dirty="0"/>
              <a:t>The </a:t>
            </a:r>
            <a:r>
              <a:rPr lang="en-US" cap="none" dirty="0" err="1"/>
              <a:t>dropAllUsers</a:t>
            </a:r>
            <a:r>
              <a:rPr lang="en-US" cap="none" dirty="0"/>
              <a:t> method removes all users from the database.</a:t>
            </a:r>
          </a:p>
          <a:p>
            <a:r>
              <a:rPr lang="en-US" cap="none" dirty="0" err="1"/>
              <a:t>writeConcern</a:t>
            </a:r>
            <a:r>
              <a:rPr lang="en-US" cap="none" dirty="0"/>
              <a:t>- The level of write concern for the removal operation. The </a:t>
            </a:r>
            <a:r>
              <a:rPr lang="en-US" cap="none" dirty="0" err="1"/>
              <a:t>writeConcern</a:t>
            </a:r>
            <a:r>
              <a:rPr lang="en-US" cap="none" dirty="0"/>
              <a:t> document takes the same fields as the </a:t>
            </a:r>
            <a:r>
              <a:rPr lang="en-US" cap="none" dirty="0" err="1"/>
              <a:t>getLastError</a:t>
            </a:r>
            <a:r>
              <a:rPr lang="en-US" cap="none" dirty="0"/>
              <a:t> command.	Required	document</a:t>
            </a:r>
          </a:p>
          <a:p>
            <a:pPr marL="1371600" lvl="3" indent="0">
              <a:buNone/>
            </a:pPr>
            <a:r>
              <a:rPr lang="en-US" sz="3200" b="1" cap="none" dirty="0">
                <a:solidFill>
                  <a:srgbClr val="FF0000"/>
                </a:solidFill>
              </a:rPr>
              <a:t>use test</a:t>
            </a:r>
          </a:p>
          <a:p>
            <a:pPr marL="1371600" lvl="3" indent="0">
              <a:buNone/>
            </a:pPr>
            <a:r>
              <a:rPr lang="en-US" sz="3200" b="1" cap="none" dirty="0" err="1">
                <a:solidFill>
                  <a:srgbClr val="FF0000"/>
                </a:solidFill>
              </a:rPr>
              <a:t>db.dropAllUsers</a:t>
            </a:r>
            <a:r>
              <a:rPr lang="en-US" sz="3200" b="1" cap="none" dirty="0">
                <a:solidFill>
                  <a:srgbClr val="FF0000"/>
                </a:solidFill>
              </a:rPr>
              <a:t>( {w: "majority", </a:t>
            </a:r>
            <a:r>
              <a:rPr lang="en-US" sz="3200" b="1" cap="none" dirty="0" err="1">
                <a:solidFill>
                  <a:srgbClr val="FF0000"/>
                </a:solidFill>
              </a:rPr>
              <a:t>wtimeout</a:t>
            </a:r>
            <a:r>
              <a:rPr lang="en-US" sz="3200" b="1" cap="none" dirty="0">
                <a:solidFill>
                  <a:srgbClr val="FF0000"/>
                </a:solidFill>
              </a:rPr>
              <a:t>: 5000} );</a:t>
            </a:r>
          </a:p>
          <a:p>
            <a:endParaRPr lang="en-US" cap="none" dirty="0"/>
          </a:p>
          <a:p>
            <a:endParaRPr lang="en-US" cap="none" dirty="0"/>
          </a:p>
        </p:txBody>
      </p:sp>
    </p:spTree>
    <p:extLst>
      <p:ext uri="{BB962C8B-B14F-4D97-AF65-F5344CB8AC3E}">
        <p14:creationId xmlns:p14="http://schemas.microsoft.com/office/powerpoint/2010/main" val="8366219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db.dropUser</a:t>
            </a:r>
            <a:r>
              <a:rPr lang="en-US" cap="none" dirty="0"/>
              <a:t>()</a:t>
            </a:r>
          </a:p>
        </p:txBody>
      </p:sp>
      <p:sp>
        <p:nvSpPr>
          <p:cNvPr id="3" name="Content Placeholder 2"/>
          <p:cNvSpPr>
            <a:spLocks noGrp="1"/>
          </p:cNvSpPr>
          <p:nvPr>
            <p:ph sz="quarter" idx="13"/>
          </p:nvPr>
        </p:nvSpPr>
        <p:spPr>
          <a:xfrm>
            <a:off x="913774" y="2367092"/>
            <a:ext cx="10973426" cy="4312004"/>
          </a:xfrm>
        </p:spPr>
        <p:txBody>
          <a:bodyPr>
            <a:normAutofit fontScale="92500" lnSpcReduction="20000"/>
          </a:bodyPr>
          <a:lstStyle/>
          <a:p>
            <a:r>
              <a:rPr lang="en-US" cap="none" dirty="0"/>
              <a:t>Used to removes the user form the current database.</a:t>
            </a:r>
          </a:p>
          <a:p>
            <a:r>
              <a:rPr lang="en-US" cap="none" dirty="0"/>
              <a:t>Syntax:</a:t>
            </a:r>
          </a:p>
          <a:p>
            <a:pPr marL="1828800" lvl="4" indent="0">
              <a:buNone/>
            </a:pPr>
            <a:r>
              <a:rPr lang="en-US" cap="none" dirty="0"/>
              <a:t>		</a:t>
            </a:r>
            <a:r>
              <a:rPr lang="en-US" sz="3000" cap="none" dirty="0" err="1">
                <a:solidFill>
                  <a:srgbClr val="FF0000"/>
                </a:solidFill>
              </a:rPr>
              <a:t>db.dropUser</a:t>
            </a:r>
            <a:r>
              <a:rPr lang="en-US" sz="3000" cap="none" dirty="0">
                <a:solidFill>
                  <a:srgbClr val="FF0000"/>
                </a:solidFill>
              </a:rPr>
              <a:t>(username, </a:t>
            </a:r>
            <a:r>
              <a:rPr lang="en-US" sz="3000" cap="none" dirty="0" err="1">
                <a:solidFill>
                  <a:srgbClr val="FF0000"/>
                </a:solidFill>
              </a:rPr>
              <a:t>writeConcern</a:t>
            </a:r>
            <a:r>
              <a:rPr lang="en-US" sz="3000" cap="none" dirty="0">
                <a:solidFill>
                  <a:srgbClr val="FF0000"/>
                </a:solidFill>
              </a:rPr>
              <a:t>)</a:t>
            </a:r>
          </a:p>
          <a:p>
            <a:r>
              <a:rPr lang="en-US" cap="none" dirty="0"/>
              <a:t>username	The name of the user to remove from the database.	Required	string</a:t>
            </a:r>
          </a:p>
          <a:p>
            <a:r>
              <a:rPr lang="en-US" cap="none" dirty="0" err="1"/>
              <a:t>writeConcern</a:t>
            </a:r>
            <a:r>
              <a:rPr lang="en-US" cap="none" dirty="0"/>
              <a:t>	The level of write concern for the removal operation. The </a:t>
            </a:r>
            <a:r>
              <a:rPr lang="en-US" cap="none" dirty="0" err="1"/>
              <a:t>writeConcern</a:t>
            </a:r>
            <a:r>
              <a:rPr lang="en-US" cap="none" dirty="0"/>
              <a:t> document takes the same fields as the </a:t>
            </a:r>
            <a:r>
              <a:rPr lang="en-US" cap="none" dirty="0" err="1"/>
              <a:t>getLastError</a:t>
            </a:r>
            <a:r>
              <a:rPr lang="en-US" cap="none" dirty="0"/>
              <a:t> command.	Optional	document</a:t>
            </a:r>
          </a:p>
          <a:p>
            <a:r>
              <a:rPr lang="en-US" cap="none" dirty="0"/>
              <a:t>Before dropping a user who has the </a:t>
            </a:r>
            <a:r>
              <a:rPr lang="en-US" cap="none" dirty="0" err="1"/>
              <a:t>userAdminAnyDatabase</a:t>
            </a:r>
            <a:r>
              <a:rPr lang="en-US" cap="none" dirty="0"/>
              <a:t> role, ensure you have at least another user with user administration privileges</a:t>
            </a:r>
          </a:p>
          <a:p>
            <a:pPr marL="1828800" lvl="4" indent="0">
              <a:buNone/>
            </a:pPr>
            <a:r>
              <a:rPr lang="en-US" sz="3000" cap="none" dirty="0">
                <a:solidFill>
                  <a:srgbClr val="FF0000"/>
                </a:solidFill>
              </a:rPr>
              <a:t>use test</a:t>
            </a:r>
          </a:p>
          <a:p>
            <a:pPr marL="1828800" lvl="4" indent="0">
              <a:buNone/>
            </a:pPr>
            <a:r>
              <a:rPr lang="en-US" sz="3000" cap="none" dirty="0" err="1">
                <a:solidFill>
                  <a:srgbClr val="FF0000"/>
                </a:solidFill>
              </a:rPr>
              <a:t>db.dropUser</a:t>
            </a:r>
            <a:r>
              <a:rPr lang="en-US" sz="3000" cap="none" dirty="0">
                <a:solidFill>
                  <a:srgbClr val="FF0000"/>
                </a:solidFill>
              </a:rPr>
              <a:t>("</a:t>
            </a:r>
            <a:r>
              <a:rPr lang="en-US" sz="3000" cap="none" dirty="0" err="1">
                <a:solidFill>
                  <a:srgbClr val="FF0000"/>
                </a:solidFill>
              </a:rPr>
              <a:t>mynewuser</a:t>
            </a:r>
            <a:r>
              <a:rPr lang="en-US" sz="3000" cap="none" dirty="0">
                <a:solidFill>
                  <a:srgbClr val="FF0000"/>
                </a:solidFill>
              </a:rPr>
              <a:t>", {w: "majority", </a:t>
            </a:r>
            <a:r>
              <a:rPr lang="en-US" sz="3000" cap="none" dirty="0" err="1">
                <a:solidFill>
                  <a:srgbClr val="FF0000"/>
                </a:solidFill>
              </a:rPr>
              <a:t>wtimeout</a:t>
            </a:r>
            <a:r>
              <a:rPr lang="en-US" sz="3000" cap="none" dirty="0">
                <a:solidFill>
                  <a:srgbClr val="FF0000"/>
                </a:solidFill>
              </a:rPr>
              <a:t>: 4000})</a:t>
            </a:r>
          </a:p>
          <a:p>
            <a:endParaRPr lang="en-US" cap="none" dirty="0"/>
          </a:p>
        </p:txBody>
      </p:sp>
    </p:spTree>
    <p:extLst>
      <p:ext uri="{BB962C8B-B14F-4D97-AF65-F5344CB8AC3E}">
        <p14:creationId xmlns:p14="http://schemas.microsoft.com/office/powerpoint/2010/main" val="31233066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db.changeUserPassword</a:t>
            </a:r>
            <a:r>
              <a:rPr lang="en-US" cap="none" dirty="0"/>
              <a:t>()</a:t>
            </a:r>
          </a:p>
        </p:txBody>
      </p:sp>
      <p:sp>
        <p:nvSpPr>
          <p:cNvPr id="3" name="Content Placeholder 2"/>
          <p:cNvSpPr>
            <a:spLocks noGrp="1"/>
          </p:cNvSpPr>
          <p:nvPr>
            <p:ph sz="quarter" idx="13"/>
          </p:nvPr>
        </p:nvSpPr>
        <p:spPr/>
        <p:txBody>
          <a:bodyPr>
            <a:normAutofit fontScale="92500" lnSpcReduction="10000"/>
          </a:bodyPr>
          <a:lstStyle/>
          <a:p>
            <a:r>
              <a:rPr lang="en-US" cap="none" dirty="0"/>
              <a:t>Used to changes an existing user’s password.</a:t>
            </a:r>
          </a:p>
          <a:p>
            <a:r>
              <a:rPr lang="en-US" cap="none" dirty="0"/>
              <a:t>Syntax:</a:t>
            </a:r>
          </a:p>
          <a:p>
            <a:pPr marL="0" indent="0">
              <a:buNone/>
            </a:pPr>
            <a:r>
              <a:rPr lang="en-US" cap="none" dirty="0"/>
              <a:t>		</a:t>
            </a:r>
            <a:r>
              <a:rPr lang="en-US" cap="none" dirty="0" err="1"/>
              <a:t>db.changeUserPassword</a:t>
            </a:r>
            <a:r>
              <a:rPr lang="en-US" cap="none" dirty="0"/>
              <a:t>(username, password)</a:t>
            </a:r>
          </a:p>
          <a:p>
            <a:r>
              <a:rPr lang="en-US" cap="none" dirty="0"/>
              <a:t>Updates a user’s password. Run the method in the database where the user is defined, i.e. the database you created the user.</a:t>
            </a:r>
          </a:p>
          <a:p>
            <a:r>
              <a:rPr lang="en-US" cap="none" dirty="0"/>
              <a:t>The following operation changes the password of the user named </a:t>
            </a:r>
            <a:r>
              <a:rPr lang="en-US" cap="none" dirty="0" err="1"/>
              <a:t>mynewuser</a:t>
            </a:r>
            <a:r>
              <a:rPr lang="en-US" cap="none" dirty="0"/>
              <a:t> in the test database to user1234.</a:t>
            </a:r>
          </a:p>
          <a:p>
            <a:r>
              <a:rPr lang="en-US" cap="none" dirty="0" err="1"/>
              <a:t>db.changeUserPassword</a:t>
            </a:r>
            <a:r>
              <a:rPr lang="en-US" cap="none" dirty="0"/>
              <a:t>("</a:t>
            </a:r>
            <a:r>
              <a:rPr lang="en-US" cap="none" dirty="0" err="1"/>
              <a:t>mynewuser</a:t>
            </a:r>
            <a:r>
              <a:rPr lang="en-US" cap="none" dirty="0"/>
              <a:t>", "user1234");</a:t>
            </a:r>
          </a:p>
        </p:txBody>
      </p:sp>
    </p:spTree>
    <p:extLst>
      <p:ext uri="{BB962C8B-B14F-4D97-AF65-F5344CB8AC3E}">
        <p14:creationId xmlns:p14="http://schemas.microsoft.com/office/powerpoint/2010/main" val="20678803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db.grantRolesToUser</a:t>
            </a:r>
            <a:r>
              <a:rPr lang="en-US" cap="none" dirty="0"/>
              <a:t>()</a:t>
            </a:r>
          </a:p>
        </p:txBody>
      </p:sp>
      <p:sp>
        <p:nvSpPr>
          <p:cNvPr id="3" name="Content Placeholder 2"/>
          <p:cNvSpPr>
            <a:spLocks noGrp="1"/>
          </p:cNvSpPr>
          <p:nvPr>
            <p:ph sz="quarter" idx="13"/>
          </p:nvPr>
        </p:nvSpPr>
        <p:spPr>
          <a:xfrm>
            <a:off x="304800" y="2214694"/>
            <a:ext cx="11741426" cy="4384889"/>
          </a:xfrm>
        </p:spPr>
        <p:txBody>
          <a:bodyPr>
            <a:normAutofit/>
          </a:bodyPr>
          <a:lstStyle/>
          <a:p>
            <a:r>
              <a:rPr lang="en-US" cap="none" dirty="0"/>
              <a:t>Used to grants an additional role and its privileges to a user.</a:t>
            </a:r>
          </a:p>
          <a:p>
            <a:r>
              <a:rPr lang="en-US" cap="none" dirty="0"/>
              <a:t>Syntax:</a:t>
            </a:r>
          </a:p>
          <a:p>
            <a:pPr marL="0" indent="0">
              <a:buNone/>
            </a:pPr>
            <a:r>
              <a:rPr lang="en-US" cap="none" dirty="0"/>
              <a:t>	</a:t>
            </a:r>
            <a:r>
              <a:rPr lang="en-US" cap="none" dirty="0" err="1"/>
              <a:t>db.grantRolesToUser</a:t>
            </a:r>
            <a:r>
              <a:rPr lang="en-US" cap="none" dirty="0"/>
              <a:t>( "&lt;username&gt;", [ &lt;roles&gt; ], { &lt;</a:t>
            </a:r>
            <a:r>
              <a:rPr lang="en-US" cap="none" dirty="0" err="1"/>
              <a:t>writeConcern</a:t>
            </a:r>
            <a:r>
              <a:rPr lang="en-US" cap="none" dirty="0"/>
              <a:t>&gt; } )</a:t>
            </a:r>
          </a:p>
          <a:p>
            <a:r>
              <a:rPr lang="en-US" cap="none" dirty="0"/>
              <a:t>user	The name of the user to whom to grant roles.	Required	string</a:t>
            </a:r>
          </a:p>
          <a:p>
            <a:r>
              <a:rPr lang="en-US" cap="none" dirty="0"/>
              <a:t>roles	An array of additional roles to grant to the user.	Required	array</a:t>
            </a:r>
          </a:p>
          <a:p>
            <a:r>
              <a:rPr lang="en-US" cap="none" dirty="0" err="1"/>
              <a:t>writeConcern</a:t>
            </a:r>
            <a:r>
              <a:rPr lang="en-US" cap="none" dirty="0"/>
              <a:t>	The level of write concern for the modification. The </a:t>
            </a:r>
            <a:r>
              <a:rPr lang="en-US" cap="none" dirty="0" err="1"/>
              <a:t>writeConcern</a:t>
            </a:r>
            <a:r>
              <a:rPr lang="en-US" cap="none" dirty="0"/>
              <a:t> document takes the same fields as the </a:t>
            </a:r>
            <a:r>
              <a:rPr lang="en-US" cap="none" dirty="0" err="1"/>
              <a:t>getLastError</a:t>
            </a:r>
            <a:r>
              <a:rPr lang="en-US" cap="none" dirty="0"/>
              <a:t> command.	Optional	document</a:t>
            </a:r>
          </a:p>
          <a:p>
            <a:endParaRPr lang="en-US" cap="none" dirty="0"/>
          </a:p>
          <a:p>
            <a:endParaRPr lang="en-US" cap="none" dirty="0"/>
          </a:p>
        </p:txBody>
      </p:sp>
    </p:spTree>
    <p:extLst>
      <p:ext uri="{BB962C8B-B14F-4D97-AF65-F5344CB8AC3E}">
        <p14:creationId xmlns:p14="http://schemas.microsoft.com/office/powerpoint/2010/main" val="16197419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cap="none" dirty="0" err="1"/>
              <a:t>db.grantRolesToUser</a:t>
            </a:r>
            <a:r>
              <a:rPr lang="en-US" cap="none" dirty="0"/>
              <a:t>()</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p:txBody>
          <a:bodyPr>
            <a:normAutofit/>
          </a:bodyPr>
          <a:lstStyle/>
          <a:p>
            <a:r>
              <a:rPr lang="en-US" cap="none" dirty="0"/>
              <a:t>In the roles field, Can specify both built-in roles and user-defined role.</a:t>
            </a:r>
          </a:p>
          <a:p>
            <a:r>
              <a:rPr lang="en-US" cap="none" dirty="0"/>
              <a:t>To specify a role that exists in the same database where </a:t>
            </a:r>
            <a:r>
              <a:rPr lang="en-US" cap="none" dirty="0" err="1"/>
              <a:t>db.grantRolesToUser</a:t>
            </a:r>
            <a:r>
              <a:rPr lang="en-US" cap="none" dirty="0"/>
              <a:t>() runs, you can either specify the role with the name of the role:</a:t>
            </a:r>
          </a:p>
          <a:p>
            <a:pPr marL="457200" lvl="1" indent="0">
              <a:buNone/>
            </a:pPr>
            <a:r>
              <a:rPr lang="en-US" cap="none" dirty="0"/>
              <a:t>	"</a:t>
            </a:r>
            <a:r>
              <a:rPr lang="en-US" cap="none" dirty="0" err="1"/>
              <a:t>readWrite</a:t>
            </a:r>
            <a:r>
              <a:rPr lang="en-US" cap="none" dirty="0"/>
              <a:t>"</a:t>
            </a:r>
          </a:p>
          <a:p>
            <a:r>
              <a:rPr lang="en-US" cap="none" dirty="0"/>
              <a:t>Or you can specify the role with a document, as in:</a:t>
            </a:r>
          </a:p>
          <a:p>
            <a:pPr marL="0" indent="0">
              <a:buNone/>
            </a:pPr>
            <a:r>
              <a:rPr lang="en-US" cap="none" dirty="0"/>
              <a:t>	{ role: "&lt;role&gt;", </a:t>
            </a:r>
            <a:r>
              <a:rPr lang="en-US" cap="none" dirty="0" err="1"/>
              <a:t>db</a:t>
            </a:r>
            <a:r>
              <a:rPr lang="en-US" cap="none" dirty="0"/>
              <a:t>: "&lt;database&gt;" }</a:t>
            </a:r>
          </a:p>
          <a:p>
            <a:r>
              <a:rPr lang="en-US" cap="none" dirty="0"/>
              <a:t>To specify a role that exists in a different database, specify the role with a document.</a:t>
            </a:r>
          </a:p>
        </p:txBody>
      </p:sp>
    </p:spTree>
    <p:extLst>
      <p:ext uri="{BB962C8B-B14F-4D97-AF65-F5344CB8AC3E}">
        <p14:creationId xmlns:p14="http://schemas.microsoft.com/office/powerpoint/2010/main" val="158188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Encrypt and Protect Data</a:t>
            </a:r>
          </a:p>
        </p:txBody>
      </p:sp>
      <p:sp>
        <p:nvSpPr>
          <p:cNvPr id="3" name="Content Placeholder 2"/>
          <p:cNvSpPr>
            <a:spLocks noGrp="1"/>
          </p:cNvSpPr>
          <p:nvPr>
            <p:ph sz="quarter" idx="13"/>
          </p:nvPr>
        </p:nvSpPr>
        <p:spPr/>
        <p:txBody>
          <a:bodyPr>
            <a:normAutofit/>
          </a:bodyPr>
          <a:lstStyle/>
          <a:p>
            <a:r>
              <a:rPr lang="en-US" cap="none" dirty="0"/>
              <a:t>Starting with MongoDB Enterprise 3.2, the </a:t>
            </a:r>
            <a:r>
              <a:rPr lang="en-US" cap="none" dirty="0" err="1"/>
              <a:t>WiredTiger</a:t>
            </a:r>
            <a:r>
              <a:rPr lang="en-US" cap="none" dirty="0"/>
              <a:t> storage engine’s native Encryption at Rest can be configured to encrypt data in the storage layer.</a:t>
            </a:r>
          </a:p>
          <a:p>
            <a:endParaRPr lang="en-US" cap="none" dirty="0"/>
          </a:p>
          <a:p>
            <a:r>
              <a:rPr lang="en-US" cap="none" dirty="0"/>
              <a:t>If you are not using </a:t>
            </a:r>
            <a:r>
              <a:rPr lang="en-US" cap="none" dirty="0" err="1"/>
              <a:t>WiredTiger’s</a:t>
            </a:r>
            <a:r>
              <a:rPr lang="en-US" cap="none" dirty="0"/>
              <a:t> encryption at rest, MongoDB data should be encrypted on each host using file-system, device, or physical encryption. </a:t>
            </a:r>
          </a:p>
          <a:p>
            <a:r>
              <a:rPr lang="en-US" cap="none" dirty="0"/>
              <a:t>Protect MongoDB data using file-system permissions. </a:t>
            </a:r>
          </a:p>
          <a:p>
            <a:r>
              <a:rPr lang="en-US" cap="none" dirty="0"/>
              <a:t>MongoDB data includes data files, configuration files, auditing logs, and key files.</a:t>
            </a:r>
          </a:p>
        </p:txBody>
      </p:sp>
    </p:spTree>
    <p:extLst>
      <p:ext uri="{BB962C8B-B14F-4D97-AF65-F5344CB8AC3E}">
        <p14:creationId xmlns:p14="http://schemas.microsoft.com/office/powerpoint/2010/main" val="28603146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cap="none" dirty="0" err="1"/>
              <a:t>db.grantRolesToUser</a:t>
            </a:r>
            <a:r>
              <a:rPr lang="en-US" cap="none" dirty="0"/>
              <a:t>()</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p:txBody>
          <a:bodyPr>
            <a:normAutofit fontScale="92500"/>
          </a:bodyPr>
          <a:lstStyle/>
          <a:p>
            <a:r>
              <a:rPr lang="en-US" cap="none" dirty="0"/>
              <a:t>The following </a:t>
            </a:r>
            <a:r>
              <a:rPr lang="en-US" cap="none" dirty="0" err="1"/>
              <a:t>grantRolesToUser</a:t>
            </a:r>
            <a:r>
              <a:rPr lang="en-US" cap="none" dirty="0"/>
              <a:t>() operation gives </a:t>
            </a:r>
            <a:r>
              <a:rPr lang="en-US" cap="none" dirty="0" err="1"/>
              <a:t>mynewuser</a:t>
            </a:r>
            <a:r>
              <a:rPr lang="en-US" cap="none" dirty="0"/>
              <a:t> the read role on the orders database.</a:t>
            </a:r>
          </a:p>
          <a:p>
            <a:pPr marL="914400" lvl="2" indent="0">
              <a:buNone/>
            </a:pPr>
            <a:r>
              <a:rPr lang="en-US" sz="2600" b="1" cap="none" dirty="0">
                <a:solidFill>
                  <a:srgbClr val="FF0000"/>
                </a:solidFill>
              </a:rPr>
              <a:t>use test</a:t>
            </a:r>
          </a:p>
          <a:p>
            <a:pPr marL="914400" lvl="2" indent="0">
              <a:buNone/>
            </a:pPr>
            <a:r>
              <a:rPr lang="en-US" sz="2600" b="1" cap="none" dirty="0" err="1">
                <a:solidFill>
                  <a:srgbClr val="FF0000"/>
                </a:solidFill>
              </a:rPr>
              <a:t>db.grantRolesToUser</a:t>
            </a:r>
            <a:r>
              <a:rPr lang="en-US" sz="2600" b="1" cap="none" dirty="0">
                <a:solidFill>
                  <a:srgbClr val="FF0000"/>
                </a:solidFill>
              </a:rPr>
              <a:t>(</a:t>
            </a:r>
          </a:p>
          <a:p>
            <a:pPr marL="914400" lvl="2" indent="0">
              <a:buNone/>
            </a:pPr>
            <a:r>
              <a:rPr lang="en-US" sz="2600" b="1" cap="none" dirty="0">
                <a:solidFill>
                  <a:srgbClr val="FF0000"/>
                </a:solidFill>
              </a:rPr>
              <a:t>   "</a:t>
            </a:r>
            <a:r>
              <a:rPr lang="en-US" sz="2600" b="1" cap="none" dirty="0" err="1">
                <a:solidFill>
                  <a:srgbClr val="FF0000"/>
                </a:solidFill>
              </a:rPr>
              <a:t>mynewuser</a:t>
            </a:r>
            <a:r>
              <a:rPr lang="en-US" sz="2600" b="1" cap="none" dirty="0">
                <a:solidFill>
                  <a:srgbClr val="FF0000"/>
                </a:solidFill>
              </a:rPr>
              <a:t>",</a:t>
            </a:r>
          </a:p>
          <a:p>
            <a:pPr marL="914400" lvl="2" indent="0">
              <a:buNone/>
            </a:pPr>
            <a:r>
              <a:rPr lang="en-US" sz="2600" b="1" cap="none" dirty="0">
                <a:solidFill>
                  <a:srgbClr val="FF0000"/>
                </a:solidFill>
              </a:rPr>
              <a:t>   [ "</a:t>
            </a:r>
            <a:r>
              <a:rPr lang="en-US" sz="2600" b="1" cap="none" dirty="0" err="1">
                <a:solidFill>
                  <a:srgbClr val="FF0000"/>
                </a:solidFill>
              </a:rPr>
              <a:t>readWrite</a:t>
            </a:r>
            <a:r>
              <a:rPr lang="en-US" sz="2600" b="1" cap="none" dirty="0">
                <a:solidFill>
                  <a:srgbClr val="FF0000"/>
                </a:solidFill>
              </a:rPr>
              <a:t>" , { role: "read", </a:t>
            </a:r>
            <a:r>
              <a:rPr lang="en-US" sz="2600" b="1" cap="none" dirty="0" err="1">
                <a:solidFill>
                  <a:srgbClr val="FF0000"/>
                </a:solidFill>
              </a:rPr>
              <a:t>db</a:t>
            </a:r>
            <a:r>
              <a:rPr lang="en-US" sz="2600" b="1" cap="none" dirty="0">
                <a:solidFill>
                  <a:srgbClr val="FF0000"/>
                </a:solidFill>
              </a:rPr>
              <a:t>: "orders" } ],</a:t>
            </a:r>
          </a:p>
          <a:p>
            <a:pPr marL="914400" lvl="2" indent="0">
              <a:buNone/>
            </a:pPr>
            <a:r>
              <a:rPr lang="en-US" sz="2600" b="1" cap="none" dirty="0">
                <a:solidFill>
                  <a:srgbClr val="FF0000"/>
                </a:solidFill>
              </a:rPr>
              <a:t>   { w: "majority" , </a:t>
            </a:r>
            <a:r>
              <a:rPr lang="en-US" sz="2600" b="1" cap="none" dirty="0" err="1">
                <a:solidFill>
                  <a:srgbClr val="FF0000"/>
                </a:solidFill>
              </a:rPr>
              <a:t>wtimeout</a:t>
            </a:r>
            <a:r>
              <a:rPr lang="en-US" sz="2600" b="1" cap="none" dirty="0">
                <a:solidFill>
                  <a:srgbClr val="FF0000"/>
                </a:solidFill>
              </a:rPr>
              <a:t>: 4000 }</a:t>
            </a:r>
          </a:p>
          <a:p>
            <a:pPr marL="914400" lvl="2" indent="0">
              <a:buNone/>
            </a:pPr>
            <a:r>
              <a:rPr lang="en-US" sz="2600" b="1" cap="none" dirty="0">
                <a:solidFill>
                  <a:srgbClr val="FF0000"/>
                </a:solidFill>
              </a:rPr>
              <a:t>);</a:t>
            </a:r>
          </a:p>
        </p:txBody>
      </p:sp>
    </p:spTree>
    <p:extLst>
      <p:ext uri="{BB962C8B-B14F-4D97-AF65-F5344CB8AC3E}">
        <p14:creationId xmlns:p14="http://schemas.microsoft.com/office/powerpoint/2010/main" val="15240895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db.revokeRolesFromUser</a:t>
            </a:r>
            <a:r>
              <a:rPr lang="en-US" cap="none" dirty="0"/>
              <a:t>()</a:t>
            </a:r>
          </a:p>
        </p:txBody>
      </p:sp>
      <p:sp>
        <p:nvSpPr>
          <p:cNvPr id="3" name="Content Placeholder 2"/>
          <p:cNvSpPr>
            <a:spLocks noGrp="1"/>
          </p:cNvSpPr>
          <p:nvPr>
            <p:ph sz="quarter" idx="13"/>
          </p:nvPr>
        </p:nvSpPr>
        <p:spPr>
          <a:xfrm>
            <a:off x="172278" y="1696278"/>
            <a:ext cx="11728174" cy="5009322"/>
          </a:xfrm>
        </p:spPr>
        <p:txBody>
          <a:bodyPr>
            <a:normAutofit fontScale="92500"/>
          </a:bodyPr>
          <a:lstStyle/>
          <a:p>
            <a:r>
              <a:rPr lang="en-US" cap="none" dirty="0"/>
              <a:t>Used to remove a one or more roles from a user on the current database.</a:t>
            </a:r>
          </a:p>
          <a:p>
            <a:r>
              <a:rPr lang="en-US" cap="none" dirty="0"/>
              <a:t>Syntax:</a:t>
            </a:r>
          </a:p>
          <a:p>
            <a:pPr marL="0" indent="0">
              <a:buNone/>
            </a:pPr>
            <a:r>
              <a:rPr lang="en-US" cap="none" dirty="0"/>
              <a:t>		</a:t>
            </a:r>
            <a:r>
              <a:rPr lang="en-US" sz="2400" b="1" cap="none" dirty="0" err="1">
                <a:solidFill>
                  <a:srgbClr val="FF0000"/>
                </a:solidFill>
              </a:rPr>
              <a:t>db.revokeRolesFromUser</a:t>
            </a:r>
            <a:r>
              <a:rPr lang="en-US" sz="2400" b="1" cap="none" dirty="0">
                <a:solidFill>
                  <a:srgbClr val="FF0000"/>
                </a:solidFill>
              </a:rPr>
              <a:t>( "&lt;username&gt;", [ &lt;roles&gt; ], { &lt;</a:t>
            </a:r>
            <a:r>
              <a:rPr lang="en-US" sz="2400" b="1" cap="none" dirty="0" err="1">
                <a:solidFill>
                  <a:srgbClr val="FF0000"/>
                </a:solidFill>
              </a:rPr>
              <a:t>writeConcern</a:t>
            </a:r>
            <a:r>
              <a:rPr lang="en-US" sz="2400" b="1" cap="none" dirty="0">
                <a:solidFill>
                  <a:srgbClr val="FF0000"/>
                </a:solidFill>
              </a:rPr>
              <a:t>&gt; } )</a:t>
            </a:r>
          </a:p>
          <a:p>
            <a:pPr marL="0" indent="0">
              <a:buNone/>
            </a:pPr>
            <a:r>
              <a:rPr lang="en-US" cap="none" dirty="0"/>
              <a:t>user	The name of the user from whom to revoke roles.	Required	string</a:t>
            </a:r>
          </a:p>
          <a:p>
            <a:pPr marL="0" indent="0">
              <a:buNone/>
            </a:pPr>
            <a:r>
              <a:rPr lang="en-US" cap="none" dirty="0"/>
              <a:t>roles	The roles to remove from the user.	Required	array</a:t>
            </a:r>
          </a:p>
          <a:p>
            <a:pPr marL="0" indent="0">
              <a:buNone/>
            </a:pPr>
            <a:r>
              <a:rPr lang="en-US" cap="none" dirty="0" err="1"/>
              <a:t>writeConcern</a:t>
            </a:r>
            <a:r>
              <a:rPr lang="en-US" cap="none" dirty="0"/>
              <a:t>	The level of write concern for the modification. The </a:t>
            </a:r>
            <a:r>
              <a:rPr lang="en-US" cap="none" dirty="0" err="1"/>
              <a:t>writeConcern</a:t>
            </a:r>
            <a:r>
              <a:rPr lang="en-US" cap="none" dirty="0"/>
              <a:t> document takes the same fields as the </a:t>
            </a:r>
            <a:r>
              <a:rPr lang="en-US" cap="none" dirty="0" err="1"/>
              <a:t>getLastError</a:t>
            </a:r>
            <a:r>
              <a:rPr lang="en-US" cap="none" dirty="0"/>
              <a:t> command.	Optional	document</a:t>
            </a:r>
          </a:p>
          <a:p>
            <a:pPr marL="0" indent="0">
              <a:buNone/>
            </a:pPr>
            <a:r>
              <a:rPr lang="en-US" cap="none" dirty="0"/>
              <a:t>use test</a:t>
            </a:r>
          </a:p>
          <a:p>
            <a:pPr marL="0" indent="0">
              <a:buNone/>
            </a:pPr>
            <a:r>
              <a:rPr lang="en-US" sz="2400" b="1" cap="none" dirty="0" err="1">
                <a:solidFill>
                  <a:srgbClr val="FF0000"/>
                </a:solidFill>
              </a:rPr>
              <a:t>db.revokeRolesFromUser</a:t>
            </a:r>
            <a:r>
              <a:rPr lang="en-US" sz="2400" b="1" cap="none" dirty="0">
                <a:solidFill>
                  <a:srgbClr val="FF0000"/>
                </a:solidFill>
              </a:rPr>
              <a:t>( "</a:t>
            </a:r>
            <a:r>
              <a:rPr lang="en-US" sz="2400" b="1" cap="none" dirty="0" err="1">
                <a:solidFill>
                  <a:srgbClr val="FF0000"/>
                </a:solidFill>
              </a:rPr>
              <a:t>mynewuser</a:t>
            </a:r>
            <a:r>
              <a:rPr lang="en-US" sz="2400" b="1" cap="none" dirty="0">
                <a:solidFill>
                  <a:srgbClr val="FF0000"/>
                </a:solidFill>
              </a:rPr>
              <a:t>",</a:t>
            </a:r>
          </a:p>
          <a:p>
            <a:pPr marL="0" indent="0">
              <a:buNone/>
            </a:pPr>
            <a:r>
              <a:rPr lang="en-US" sz="2400" b="1" cap="none" dirty="0">
                <a:solidFill>
                  <a:srgbClr val="FF0000"/>
                </a:solidFill>
              </a:rPr>
              <a:t>                        [ { role: "read", </a:t>
            </a:r>
            <a:r>
              <a:rPr lang="en-US" sz="2400" b="1" cap="none" dirty="0" err="1">
                <a:solidFill>
                  <a:srgbClr val="FF0000"/>
                </a:solidFill>
              </a:rPr>
              <a:t>db</a:t>
            </a:r>
            <a:r>
              <a:rPr lang="en-US" sz="2400" b="1" cap="none" dirty="0">
                <a:solidFill>
                  <a:srgbClr val="FF0000"/>
                </a:solidFill>
              </a:rPr>
              <a:t>: "orders" }, "</a:t>
            </a:r>
            <a:r>
              <a:rPr lang="en-US" sz="2400" b="1" cap="none" dirty="0" err="1">
                <a:solidFill>
                  <a:srgbClr val="FF0000"/>
                </a:solidFill>
              </a:rPr>
              <a:t>readWrite</a:t>
            </a:r>
            <a:r>
              <a:rPr lang="en-US" sz="2400" b="1" cap="none" dirty="0">
                <a:solidFill>
                  <a:srgbClr val="FF0000"/>
                </a:solidFill>
              </a:rPr>
              <a:t>" ],                        { w: "majority" }	 );</a:t>
            </a:r>
          </a:p>
        </p:txBody>
      </p:sp>
    </p:spTree>
    <p:extLst>
      <p:ext uri="{BB962C8B-B14F-4D97-AF65-F5344CB8AC3E}">
        <p14:creationId xmlns:p14="http://schemas.microsoft.com/office/powerpoint/2010/main" val="13678798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db.getRole</a:t>
            </a:r>
            <a:r>
              <a:rPr lang="en-US" cap="none" dirty="0"/>
              <a:t>()</a:t>
            </a:r>
          </a:p>
        </p:txBody>
      </p:sp>
      <p:sp>
        <p:nvSpPr>
          <p:cNvPr id="3" name="Content Placeholder 2"/>
          <p:cNvSpPr>
            <a:spLocks noGrp="1"/>
          </p:cNvSpPr>
          <p:nvPr>
            <p:ph sz="quarter" idx="13"/>
          </p:nvPr>
        </p:nvSpPr>
        <p:spPr>
          <a:xfrm>
            <a:off x="913774" y="2367092"/>
            <a:ext cx="10787896" cy="4490908"/>
          </a:xfrm>
        </p:spPr>
        <p:txBody>
          <a:bodyPr>
            <a:normAutofit fontScale="92500" lnSpcReduction="10000"/>
          </a:bodyPr>
          <a:lstStyle/>
          <a:p>
            <a:r>
              <a:rPr lang="en-US" cap="none" dirty="0"/>
              <a:t>Used to returns information for the specified role. </a:t>
            </a:r>
          </a:p>
          <a:p>
            <a:r>
              <a:rPr lang="en-US" cap="none" dirty="0"/>
              <a:t>Returns the roles from which this role inherits privileges.</a:t>
            </a:r>
          </a:p>
          <a:p>
            <a:r>
              <a:rPr lang="en-US" cap="none" dirty="0"/>
              <a:t>Syntax:</a:t>
            </a:r>
          </a:p>
          <a:p>
            <a:pPr marL="0" indent="0">
              <a:buNone/>
            </a:pPr>
            <a:r>
              <a:rPr lang="en-US" cap="none" dirty="0"/>
              <a:t>		</a:t>
            </a:r>
            <a:r>
              <a:rPr lang="en-US" sz="2400" b="1" cap="none" dirty="0" err="1">
                <a:solidFill>
                  <a:srgbClr val="FF0000"/>
                </a:solidFill>
              </a:rPr>
              <a:t>db.getRole</a:t>
            </a:r>
            <a:r>
              <a:rPr lang="en-US" sz="2400" b="1" cap="none" dirty="0">
                <a:solidFill>
                  <a:srgbClr val="FF0000"/>
                </a:solidFill>
              </a:rPr>
              <a:t>(</a:t>
            </a:r>
            <a:r>
              <a:rPr lang="en-US" sz="2400" b="1" cap="none" dirty="0" err="1">
                <a:solidFill>
                  <a:srgbClr val="FF0000"/>
                </a:solidFill>
              </a:rPr>
              <a:t>rolename</a:t>
            </a:r>
            <a:r>
              <a:rPr lang="en-US" sz="2400" b="1" cap="none" dirty="0">
                <a:solidFill>
                  <a:srgbClr val="FF0000"/>
                </a:solidFill>
              </a:rPr>
              <a:t>, </a:t>
            </a:r>
            <a:r>
              <a:rPr lang="en-US" sz="2400" b="1" cap="none" dirty="0" err="1">
                <a:solidFill>
                  <a:srgbClr val="FF0000"/>
                </a:solidFill>
              </a:rPr>
              <a:t>showPrivileges</a:t>
            </a:r>
            <a:r>
              <a:rPr lang="en-US" sz="2400" b="1" cap="none" dirty="0">
                <a:solidFill>
                  <a:srgbClr val="FF0000"/>
                </a:solidFill>
              </a:rPr>
              <a:t>)</a:t>
            </a:r>
          </a:p>
          <a:p>
            <a:r>
              <a:rPr lang="en-US" cap="none" dirty="0" err="1"/>
              <a:t>showPrivileges</a:t>
            </a:r>
            <a:r>
              <a:rPr lang="en-US" cap="none" dirty="0"/>
              <a:t>	If true, returns the role’s privileges. Pass this argument as a document: {</a:t>
            </a:r>
            <a:r>
              <a:rPr lang="en-US" cap="none" dirty="0" err="1"/>
              <a:t>showPrivileges</a:t>
            </a:r>
            <a:r>
              <a:rPr lang="en-US" cap="none" dirty="0"/>
              <a:t>: true}.	Optional	document</a:t>
            </a:r>
          </a:p>
          <a:p>
            <a:r>
              <a:rPr lang="en-US" cap="none" dirty="0" err="1"/>
              <a:t>rolename</a:t>
            </a:r>
            <a:r>
              <a:rPr lang="en-US" cap="none" dirty="0"/>
              <a:t>	The name of the role.	Required	String</a:t>
            </a:r>
          </a:p>
          <a:p>
            <a:pPr marL="1828800" lvl="4" indent="0">
              <a:buNone/>
            </a:pPr>
            <a:r>
              <a:rPr lang="en-US" sz="2400" b="1" cap="none" dirty="0">
                <a:solidFill>
                  <a:srgbClr val="FF0000"/>
                </a:solidFill>
              </a:rPr>
              <a:t>use admin</a:t>
            </a:r>
          </a:p>
          <a:p>
            <a:pPr marL="1828800" lvl="4" indent="0">
              <a:buNone/>
            </a:pPr>
            <a:r>
              <a:rPr lang="en-US" sz="2400" b="1" cap="none" dirty="0" err="1">
                <a:solidFill>
                  <a:srgbClr val="FF0000"/>
                </a:solidFill>
              </a:rPr>
              <a:t>db.getRole</a:t>
            </a:r>
            <a:r>
              <a:rPr lang="en-US" sz="2400" b="1" cap="none" dirty="0">
                <a:solidFill>
                  <a:srgbClr val="FF0000"/>
                </a:solidFill>
              </a:rPr>
              <a:t>( "myroll1" );</a:t>
            </a:r>
          </a:p>
          <a:p>
            <a:pPr marL="1828800" lvl="4" indent="0">
              <a:buNone/>
            </a:pPr>
            <a:r>
              <a:rPr lang="en-US" sz="2400" b="1" cap="none" dirty="0" err="1">
                <a:solidFill>
                  <a:srgbClr val="FF0000"/>
                </a:solidFill>
              </a:rPr>
              <a:t>db.getRole</a:t>
            </a:r>
            <a:r>
              <a:rPr lang="en-US" sz="2400" b="1" cap="none" dirty="0">
                <a:solidFill>
                  <a:srgbClr val="FF0000"/>
                </a:solidFill>
              </a:rPr>
              <a:t>( "myroll1", { </a:t>
            </a:r>
            <a:r>
              <a:rPr lang="en-US" sz="2400" b="1" cap="none" dirty="0" err="1">
                <a:solidFill>
                  <a:srgbClr val="FF0000"/>
                </a:solidFill>
              </a:rPr>
              <a:t>showPrivileges</a:t>
            </a:r>
            <a:r>
              <a:rPr lang="en-US" sz="2400" b="1" cap="none" dirty="0">
                <a:solidFill>
                  <a:srgbClr val="FF0000"/>
                </a:solidFill>
              </a:rPr>
              <a:t>: true } );</a:t>
            </a:r>
          </a:p>
          <a:p>
            <a:endParaRPr lang="en-US" cap="none" dirty="0"/>
          </a:p>
        </p:txBody>
      </p:sp>
    </p:spTree>
    <p:extLst>
      <p:ext uri="{BB962C8B-B14F-4D97-AF65-F5344CB8AC3E}">
        <p14:creationId xmlns:p14="http://schemas.microsoft.com/office/powerpoint/2010/main" val="25496346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db.getRoles</a:t>
            </a:r>
            <a:r>
              <a:rPr lang="en-US" cap="none" dirty="0"/>
              <a:t>()</a:t>
            </a:r>
          </a:p>
        </p:txBody>
      </p:sp>
      <p:sp>
        <p:nvSpPr>
          <p:cNvPr id="3" name="Content Placeholder 2"/>
          <p:cNvSpPr>
            <a:spLocks noGrp="1"/>
          </p:cNvSpPr>
          <p:nvPr>
            <p:ph sz="quarter" idx="13"/>
          </p:nvPr>
        </p:nvSpPr>
        <p:spPr>
          <a:xfrm>
            <a:off x="212035" y="2367092"/>
            <a:ext cx="11065565" cy="4258995"/>
          </a:xfrm>
        </p:spPr>
        <p:txBody>
          <a:bodyPr>
            <a:normAutofit lnSpcReduction="10000"/>
          </a:bodyPr>
          <a:lstStyle/>
          <a:p>
            <a:r>
              <a:rPr lang="en-US" cap="none" dirty="0"/>
              <a:t>Used to return information for all the user-defined roles in a database on which the command runs.</a:t>
            </a:r>
          </a:p>
          <a:p>
            <a:pPr marL="0" indent="0">
              <a:buNone/>
            </a:pPr>
            <a:r>
              <a:rPr lang="en-US" cap="none" dirty="0"/>
              <a:t>		</a:t>
            </a:r>
            <a:r>
              <a:rPr lang="en-US" cap="none" dirty="0" err="1"/>
              <a:t>db.getRoles</a:t>
            </a:r>
            <a:r>
              <a:rPr lang="en-US" cap="none" dirty="0"/>
              <a:t>()</a:t>
            </a:r>
          </a:p>
          <a:p>
            <a:r>
              <a:rPr lang="en-US" cap="none" dirty="0"/>
              <a:t>If run without an argument, </a:t>
            </a:r>
            <a:r>
              <a:rPr lang="en-US" cap="none" dirty="0" err="1"/>
              <a:t>db.getRoles</a:t>
            </a:r>
            <a:r>
              <a:rPr lang="en-US" cap="none" dirty="0"/>
              <a:t>() returns inheritance information for the database’s user-defined roles.</a:t>
            </a:r>
          </a:p>
          <a:p>
            <a:r>
              <a:rPr lang="en-US" cap="none" dirty="0" err="1"/>
              <a:t>rolesInfo</a:t>
            </a:r>
            <a:r>
              <a:rPr lang="en-US" cap="none" dirty="0"/>
              <a:t>	Set this field to 1 to retrieve all user-defined roles.	Required	integer</a:t>
            </a:r>
          </a:p>
          <a:p>
            <a:r>
              <a:rPr lang="en-US" cap="none" dirty="0" err="1"/>
              <a:t>showPrivileges</a:t>
            </a:r>
            <a:r>
              <a:rPr lang="en-US" cap="none" dirty="0"/>
              <a:t>	Set the field to true to show role privileges, including both privileges inherited from other roles and privileges defined directly. By default, the command returns only the roles from which this role inherits privileges and does not return specific privileges.	Optional	</a:t>
            </a:r>
            <a:r>
              <a:rPr lang="en-US" cap="none" dirty="0" err="1"/>
              <a:t>boolean</a:t>
            </a:r>
            <a:endParaRPr lang="en-US" cap="none" dirty="0"/>
          </a:p>
          <a:p>
            <a:r>
              <a:rPr lang="en-US" cap="none" dirty="0" err="1"/>
              <a:t>showBuiltinRoles</a:t>
            </a:r>
            <a:r>
              <a:rPr lang="en-US" cap="none" dirty="0"/>
              <a:t>	Set to true to display built-in roles as well as user-defined roles.	Optional	</a:t>
            </a:r>
            <a:r>
              <a:rPr lang="en-US" cap="none" dirty="0" err="1"/>
              <a:t>boolean</a:t>
            </a:r>
            <a:endParaRPr lang="en-US" cap="none" dirty="0"/>
          </a:p>
        </p:txBody>
      </p:sp>
    </p:spTree>
    <p:extLst>
      <p:ext uri="{BB962C8B-B14F-4D97-AF65-F5344CB8AC3E}">
        <p14:creationId xmlns:p14="http://schemas.microsoft.com/office/powerpoint/2010/main" val="36370862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cap="none" dirty="0" err="1"/>
              <a:t>db.getRoles</a:t>
            </a:r>
            <a:r>
              <a:rPr lang="en-US" cap="none" dirty="0"/>
              <a:t>()</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p:txBody>
          <a:bodyPr>
            <a:normAutofit fontScale="92500" lnSpcReduction="20000"/>
          </a:bodyPr>
          <a:lstStyle/>
          <a:p>
            <a:pPr marL="0" indent="0">
              <a:buNone/>
            </a:pPr>
            <a:r>
              <a:rPr lang="en-US" cap="none" dirty="0"/>
              <a:t>use payroll</a:t>
            </a:r>
          </a:p>
          <a:p>
            <a:pPr marL="0" indent="0">
              <a:buNone/>
            </a:pPr>
            <a:r>
              <a:rPr lang="en-US" cap="none" dirty="0" err="1"/>
              <a:t>db.getRoles</a:t>
            </a:r>
            <a:r>
              <a:rPr lang="en-US" cap="none" dirty="0"/>
              <a:t>(</a:t>
            </a:r>
          </a:p>
          <a:p>
            <a:pPr marL="0" indent="0">
              <a:buNone/>
            </a:pPr>
            <a:r>
              <a:rPr lang="en-US" cap="none" dirty="0"/>
              <a:t>    {</a:t>
            </a:r>
          </a:p>
          <a:p>
            <a:pPr marL="0" indent="0">
              <a:buNone/>
            </a:pPr>
            <a:r>
              <a:rPr lang="en-US" cap="none" dirty="0"/>
              <a:t>      </a:t>
            </a:r>
            <a:r>
              <a:rPr lang="en-US" cap="none" dirty="0" err="1"/>
              <a:t>rolesInfo</a:t>
            </a:r>
            <a:r>
              <a:rPr lang="en-US" cap="none" dirty="0"/>
              <a:t>: 1,</a:t>
            </a:r>
          </a:p>
          <a:p>
            <a:pPr marL="0" indent="0">
              <a:buNone/>
            </a:pPr>
            <a:r>
              <a:rPr lang="en-US" cap="none" dirty="0"/>
              <a:t>      </a:t>
            </a:r>
            <a:r>
              <a:rPr lang="en-US" cap="none" dirty="0" err="1"/>
              <a:t>showPrivileges:true</a:t>
            </a:r>
            <a:r>
              <a:rPr lang="en-US" cap="none" dirty="0"/>
              <a:t>,</a:t>
            </a:r>
          </a:p>
          <a:p>
            <a:pPr marL="0" indent="0">
              <a:buNone/>
            </a:pPr>
            <a:r>
              <a:rPr lang="en-US" cap="none" dirty="0"/>
              <a:t>      </a:t>
            </a:r>
            <a:r>
              <a:rPr lang="en-US" cap="none" dirty="0" err="1"/>
              <a:t>showBuiltinRoles</a:t>
            </a:r>
            <a:r>
              <a:rPr lang="en-US" cap="none" dirty="0"/>
              <a:t>: true</a:t>
            </a:r>
          </a:p>
          <a:p>
            <a:pPr marL="0" indent="0">
              <a:buNone/>
            </a:pPr>
            <a:r>
              <a:rPr lang="en-US" cap="none" dirty="0"/>
              <a:t>    }</a:t>
            </a:r>
          </a:p>
          <a:p>
            <a:pPr marL="0" indent="0">
              <a:buNone/>
            </a:pPr>
            <a:r>
              <a:rPr lang="en-US" cap="none" dirty="0"/>
              <a:t>)</a:t>
            </a:r>
          </a:p>
        </p:txBody>
      </p:sp>
    </p:spTree>
    <p:extLst>
      <p:ext uri="{BB962C8B-B14F-4D97-AF65-F5344CB8AC3E}">
        <p14:creationId xmlns:p14="http://schemas.microsoft.com/office/powerpoint/2010/main" val="42491022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db.dropRole</a:t>
            </a:r>
            <a:r>
              <a:rPr lang="en-US" cap="none" dirty="0"/>
              <a:t>()</a:t>
            </a:r>
          </a:p>
        </p:txBody>
      </p:sp>
      <p:sp>
        <p:nvSpPr>
          <p:cNvPr id="3" name="Content Placeholder 2"/>
          <p:cNvSpPr>
            <a:spLocks noGrp="1"/>
          </p:cNvSpPr>
          <p:nvPr>
            <p:ph sz="quarter" idx="13"/>
          </p:nvPr>
        </p:nvSpPr>
        <p:spPr/>
        <p:txBody>
          <a:bodyPr>
            <a:normAutofit fontScale="92500" lnSpcReduction="20000"/>
          </a:bodyPr>
          <a:lstStyle/>
          <a:p>
            <a:r>
              <a:rPr lang="en-US" cap="none" dirty="0"/>
              <a:t>Used to delete a user-defined role from the database on which you run the method.</a:t>
            </a:r>
          </a:p>
          <a:p>
            <a:pPr marL="1828800" lvl="4" indent="0">
              <a:buNone/>
            </a:pPr>
            <a:r>
              <a:rPr lang="en-US" cap="none" dirty="0"/>
              <a:t>	</a:t>
            </a:r>
            <a:r>
              <a:rPr lang="en-US" sz="2600" b="1" cap="none" dirty="0" err="1">
                <a:solidFill>
                  <a:srgbClr val="FF0000"/>
                </a:solidFill>
              </a:rPr>
              <a:t>db.dropRole</a:t>
            </a:r>
            <a:r>
              <a:rPr lang="en-US" sz="2600" b="1" cap="none" dirty="0">
                <a:solidFill>
                  <a:srgbClr val="FF0000"/>
                </a:solidFill>
              </a:rPr>
              <a:t>(</a:t>
            </a:r>
            <a:r>
              <a:rPr lang="en-US" sz="2600" b="1" cap="none" dirty="0" err="1">
                <a:solidFill>
                  <a:srgbClr val="FF0000"/>
                </a:solidFill>
              </a:rPr>
              <a:t>rolename</a:t>
            </a:r>
            <a:r>
              <a:rPr lang="en-US" sz="2600" b="1" cap="none" dirty="0">
                <a:solidFill>
                  <a:srgbClr val="FF0000"/>
                </a:solidFill>
              </a:rPr>
              <a:t>, </a:t>
            </a:r>
            <a:r>
              <a:rPr lang="en-US" sz="2600" b="1" cap="none" dirty="0" err="1">
                <a:solidFill>
                  <a:srgbClr val="FF0000"/>
                </a:solidFill>
              </a:rPr>
              <a:t>writeConcern</a:t>
            </a:r>
            <a:r>
              <a:rPr lang="en-US" sz="2600" b="1" cap="none" dirty="0">
                <a:solidFill>
                  <a:srgbClr val="FF0000"/>
                </a:solidFill>
              </a:rPr>
              <a:t>)</a:t>
            </a:r>
          </a:p>
          <a:p>
            <a:r>
              <a:rPr lang="en-US" cap="none" dirty="0" err="1"/>
              <a:t>rolename</a:t>
            </a:r>
            <a:r>
              <a:rPr lang="en-US" cap="none" dirty="0"/>
              <a:t>	The name of the user-defined role to remove from the database.	Required	string</a:t>
            </a:r>
          </a:p>
          <a:p>
            <a:r>
              <a:rPr lang="en-US" cap="none" dirty="0" err="1"/>
              <a:t>writeConcern</a:t>
            </a:r>
            <a:r>
              <a:rPr lang="en-US" cap="none" dirty="0"/>
              <a:t>	The level of write concern for the removal operation. The </a:t>
            </a:r>
            <a:r>
              <a:rPr lang="en-US" cap="none" dirty="0" err="1"/>
              <a:t>writeConcern</a:t>
            </a:r>
            <a:r>
              <a:rPr lang="en-US" cap="none" dirty="0"/>
              <a:t> document takes the same fields as the </a:t>
            </a:r>
            <a:r>
              <a:rPr lang="en-US" cap="none" dirty="0" err="1"/>
              <a:t>getLastError</a:t>
            </a:r>
            <a:r>
              <a:rPr lang="en-US" cap="none" dirty="0"/>
              <a:t> command.	Optional	document</a:t>
            </a:r>
          </a:p>
          <a:p>
            <a:r>
              <a:rPr lang="en-US" cap="none" dirty="0"/>
              <a:t>Example:</a:t>
            </a:r>
          </a:p>
          <a:p>
            <a:pPr marL="1828800" lvl="4" indent="0">
              <a:buNone/>
            </a:pPr>
            <a:r>
              <a:rPr lang="en-US" sz="2600" b="1" cap="none" dirty="0">
                <a:solidFill>
                  <a:srgbClr val="FF0000"/>
                </a:solidFill>
              </a:rPr>
              <a:t>use payroll</a:t>
            </a:r>
          </a:p>
          <a:p>
            <a:pPr marL="1828800" lvl="4" indent="0">
              <a:buNone/>
            </a:pPr>
            <a:r>
              <a:rPr lang="en-US" sz="2600" b="1" cap="none" dirty="0" err="1">
                <a:solidFill>
                  <a:srgbClr val="FF0000"/>
                </a:solidFill>
              </a:rPr>
              <a:t>db.dropRole</a:t>
            </a:r>
            <a:r>
              <a:rPr lang="en-US" sz="2600" b="1" cap="none" dirty="0">
                <a:solidFill>
                  <a:srgbClr val="FF0000"/>
                </a:solidFill>
              </a:rPr>
              <a:t>( "myroll1", { w: "majority" } )</a:t>
            </a:r>
          </a:p>
          <a:p>
            <a:endParaRPr lang="en-US" cap="none" dirty="0"/>
          </a:p>
        </p:txBody>
      </p:sp>
    </p:spTree>
    <p:extLst>
      <p:ext uri="{BB962C8B-B14F-4D97-AF65-F5344CB8AC3E}">
        <p14:creationId xmlns:p14="http://schemas.microsoft.com/office/powerpoint/2010/main" val="37750904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db.dropAllRoles</a:t>
            </a:r>
            <a:r>
              <a:rPr lang="en-US" cap="none" dirty="0"/>
              <a:t>()</a:t>
            </a:r>
          </a:p>
        </p:txBody>
      </p:sp>
      <p:sp>
        <p:nvSpPr>
          <p:cNvPr id="3" name="Content Placeholder 2"/>
          <p:cNvSpPr>
            <a:spLocks noGrp="1"/>
          </p:cNvSpPr>
          <p:nvPr>
            <p:ph sz="quarter" idx="13"/>
          </p:nvPr>
        </p:nvSpPr>
        <p:spPr>
          <a:xfrm>
            <a:off x="913773" y="2367092"/>
            <a:ext cx="10907165" cy="4232491"/>
          </a:xfrm>
        </p:spPr>
        <p:txBody>
          <a:bodyPr>
            <a:normAutofit/>
          </a:bodyPr>
          <a:lstStyle/>
          <a:p>
            <a:r>
              <a:rPr lang="en-US" cap="none" dirty="0"/>
              <a:t>The </a:t>
            </a:r>
            <a:r>
              <a:rPr lang="en-US" cap="none" dirty="0" err="1"/>
              <a:t>db.dropAllRoles</a:t>
            </a:r>
            <a:r>
              <a:rPr lang="en-US" cap="none" dirty="0"/>
              <a:t>() method is used to delete all user-defined roles associated with a database.</a:t>
            </a:r>
          </a:p>
          <a:p>
            <a:pPr marL="0" indent="0">
              <a:buNone/>
            </a:pPr>
            <a:r>
              <a:rPr lang="en-US" cap="none" dirty="0"/>
              <a:t>		</a:t>
            </a:r>
            <a:r>
              <a:rPr lang="en-US" sz="2800" b="1" cap="none" dirty="0" err="1">
                <a:solidFill>
                  <a:srgbClr val="FF0000"/>
                </a:solidFill>
              </a:rPr>
              <a:t>db.dropAllRoles</a:t>
            </a:r>
            <a:r>
              <a:rPr lang="en-US" sz="2800" b="1" cap="none" dirty="0">
                <a:solidFill>
                  <a:srgbClr val="FF0000"/>
                </a:solidFill>
              </a:rPr>
              <a:t>(</a:t>
            </a:r>
            <a:r>
              <a:rPr lang="en-US" sz="2800" b="1" cap="none" dirty="0" err="1">
                <a:solidFill>
                  <a:srgbClr val="FF0000"/>
                </a:solidFill>
              </a:rPr>
              <a:t>writeConcern</a:t>
            </a:r>
            <a:r>
              <a:rPr lang="en-US" sz="2800" b="1" cap="none" dirty="0">
                <a:solidFill>
                  <a:srgbClr val="FF0000"/>
                </a:solidFill>
              </a:rPr>
              <a:t>)</a:t>
            </a:r>
          </a:p>
          <a:p>
            <a:r>
              <a:rPr lang="en-US" cap="none" dirty="0" err="1"/>
              <a:t>writeConcern</a:t>
            </a:r>
            <a:r>
              <a:rPr lang="en-US" cap="none" dirty="0"/>
              <a:t>	The level of write concern for the removal operation. The </a:t>
            </a:r>
            <a:r>
              <a:rPr lang="en-US" cap="none" dirty="0" err="1"/>
              <a:t>writeConcern</a:t>
            </a:r>
            <a:r>
              <a:rPr lang="en-US" cap="none" dirty="0"/>
              <a:t> document takes the same fields as the </a:t>
            </a:r>
            <a:r>
              <a:rPr lang="en-US" cap="none" dirty="0" err="1"/>
              <a:t>getLastError</a:t>
            </a:r>
            <a:r>
              <a:rPr lang="en-US" cap="none" dirty="0"/>
              <a:t> command.	Optional	document</a:t>
            </a:r>
          </a:p>
          <a:p>
            <a:r>
              <a:rPr lang="en-US" cap="none" dirty="0"/>
              <a:t>Example</a:t>
            </a:r>
          </a:p>
          <a:p>
            <a:pPr marL="0" indent="0">
              <a:buNone/>
            </a:pPr>
            <a:r>
              <a:rPr lang="en-US" sz="2800" b="1" cap="none" dirty="0">
                <a:solidFill>
                  <a:srgbClr val="FF0000"/>
                </a:solidFill>
              </a:rPr>
              <a:t>use test</a:t>
            </a:r>
          </a:p>
          <a:p>
            <a:pPr marL="0" indent="0">
              <a:buNone/>
            </a:pPr>
            <a:r>
              <a:rPr lang="en-US" sz="2800" b="1" cap="none" dirty="0" err="1">
                <a:solidFill>
                  <a:srgbClr val="FF0000"/>
                </a:solidFill>
              </a:rPr>
              <a:t>db.dropAllRoles</a:t>
            </a:r>
            <a:r>
              <a:rPr lang="en-US" sz="2800" b="1" cap="none" dirty="0">
                <a:solidFill>
                  <a:srgbClr val="FF0000"/>
                </a:solidFill>
              </a:rPr>
              <a:t>( { w: "majority" } );</a:t>
            </a:r>
          </a:p>
        </p:txBody>
      </p:sp>
    </p:spTree>
    <p:extLst>
      <p:ext uri="{BB962C8B-B14F-4D97-AF65-F5344CB8AC3E}">
        <p14:creationId xmlns:p14="http://schemas.microsoft.com/office/powerpoint/2010/main" val="9777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solidFill>
                  <a:srgbClr val="333333"/>
                </a:solidFill>
                <a:latin typeface="Open Sans" panose="020B0606030504020204" pitchFamily="34" charset="0"/>
              </a:rPr>
              <a:t>Authentication</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p:txBody>
          <a:bodyPr>
            <a:normAutofit/>
          </a:bodyPr>
          <a:lstStyle/>
          <a:p>
            <a:r>
              <a:rPr lang="en-US" cap="none" dirty="0"/>
              <a:t>Must have the </a:t>
            </a:r>
            <a:r>
              <a:rPr lang="en-US" cap="none" dirty="0" err="1"/>
              <a:t>revokeRole</a:t>
            </a:r>
            <a:r>
              <a:rPr lang="en-US" cap="none" dirty="0"/>
              <a:t> action on a database to revoke a role on that database.</a:t>
            </a:r>
          </a:p>
          <a:p>
            <a:r>
              <a:rPr lang="en-US" cap="none" dirty="0"/>
              <a:t>Must have the </a:t>
            </a:r>
            <a:r>
              <a:rPr lang="en-US" cap="none" dirty="0" err="1"/>
              <a:t>grantRole</a:t>
            </a:r>
            <a:r>
              <a:rPr lang="en-US" cap="none" dirty="0"/>
              <a:t> action on a database to grant a role on that database.</a:t>
            </a:r>
          </a:p>
        </p:txBody>
      </p:sp>
    </p:spTree>
    <p:extLst>
      <p:ext uri="{BB962C8B-B14F-4D97-AF65-F5344CB8AC3E}">
        <p14:creationId xmlns:p14="http://schemas.microsoft.com/office/powerpoint/2010/main" val="42893901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Defined Role</a:t>
            </a:r>
          </a:p>
        </p:txBody>
      </p:sp>
      <p:sp>
        <p:nvSpPr>
          <p:cNvPr id="3" name="Content Placeholder 2"/>
          <p:cNvSpPr>
            <a:spLocks noGrp="1"/>
          </p:cNvSpPr>
          <p:nvPr>
            <p:ph sz="quarter" idx="13"/>
          </p:nvPr>
        </p:nvSpPr>
        <p:spPr/>
        <p:txBody>
          <a:bodyPr>
            <a:normAutofit/>
          </a:bodyPr>
          <a:lstStyle/>
          <a:p>
            <a:r>
              <a:rPr lang="en-US" cap="none" dirty="0"/>
              <a:t>Sometimes we have specific requirements that do not exactly fit a particular user. </a:t>
            </a:r>
          </a:p>
          <a:p>
            <a:r>
              <a:rPr lang="en-US" cap="none" dirty="0"/>
              <a:t>When we create a role, we create it on a specific database, so the role name and the database that it was created on define a unique role. </a:t>
            </a:r>
          </a:p>
          <a:p>
            <a:r>
              <a:rPr lang="en-US" cap="none" dirty="0"/>
              <a:t>After giving the role a name, you specify what over roles you’d like to inherit privileges from. </a:t>
            </a:r>
          </a:p>
          <a:p>
            <a:r>
              <a:rPr lang="en-US" cap="none" dirty="0"/>
              <a:t>It’s important to note that for any given role created on a specific database, we can only include resources and inherent roles defined on that same database. For example, if we define a role in the products database, we can’t inherit that role on the orders database.</a:t>
            </a:r>
          </a:p>
        </p:txBody>
      </p:sp>
    </p:spTree>
    <p:extLst>
      <p:ext uri="{BB962C8B-B14F-4D97-AF65-F5344CB8AC3E}">
        <p14:creationId xmlns:p14="http://schemas.microsoft.com/office/powerpoint/2010/main" val="33536391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17B1-015A-4DC8-8C93-60A267018CDC}"/>
              </a:ext>
            </a:extLst>
          </p:cNvPr>
          <p:cNvSpPr>
            <a:spLocks noGrp="1"/>
          </p:cNvSpPr>
          <p:nvPr>
            <p:ph type="title"/>
          </p:nvPr>
        </p:nvSpPr>
        <p:spPr/>
        <p:txBody>
          <a:bodyPr/>
          <a:lstStyle/>
          <a:p>
            <a:r>
              <a:rPr lang="en-US" dirty="0"/>
              <a:t>Create a User-Defined Role</a:t>
            </a:r>
            <a:br>
              <a:rPr lang="en-US" dirty="0"/>
            </a:br>
            <a:endParaRPr lang="en-IN" dirty="0"/>
          </a:p>
        </p:txBody>
      </p:sp>
      <p:sp>
        <p:nvSpPr>
          <p:cNvPr id="3" name="Content Placeholder 2">
            <a:extLst>
              <a:ext uri="{FF2B5EF4-FFF2-40B4-BE49-F238E27FC236}">
                <a16:creationId xmlns:a16="http://schemas.microsoft.com/office/drawing/2014/main" id="{4080685C-D371-4896-98A7-FF5545792741}"/>
              </a:ext>
            </a:extLst>
          </p:cNvPr>
          <p:cNvSpPr>
            <a:spLocks noGrp="1"/>
          </p:cNvSpPr>
          <p:nvPr>
            <p:ph sz="quarter" idx="13"/>
          </p:nvPr>
        </p:nvSpPr>
        <p:spPr>
          <a:xfrm>
            <a:off x="913773" y="2367092"/>
            <a:ext cx="10589113" cy="4258995"/>
          </a:xfrm>
        </p:spPr>
        <p:txBody>
          <a:bodyPr>
            <a:normAutofit/>
          </a:bodyPr>
          <a:lstStyle/>
          <a:p>
            <a:r>
              <a:rPr lang="en-US" dirty="0"/>
              <a:t>Roles grant users access to MongoDB resources. MongoDB provides a number of built-in roles that administrators can use to control access to a MongoDB system.</a:t>
            </a:r>
          </a:p>
          <a:p>
            <a:r>
              <a:rPr lang="en-US" dirty="0"/>
              <a:t> However, if these roles cannot describe the desired set of privileges, can create new roles in a particular database.</a:t>
            </a:r>
          </a:p>
          <a:p>
            <a:r>
              <a:rPr lang="en-US" dirty="0"/>
              <a:t>Except for roles created in the admin database, a role can only include privileges that apply to its database and can only inherit from other roles in its database.</a:t>
            </a:r>
          </a:p>
          <a:p>
            <a:r>
              <a:rPr lang="en-US" dirty="0"/>
              <a:t>A role created in the admin database can include privileges that apply to the admin database, other databases or to the cluster resource, and can inherit from roles in other databases as well as the admin database.</a:t>
            </a:r>
            <a:endParaRPr lang="en-IN" dirty="0"/>
          </a:p>
        </p:txBody>
      </p:sp>
    </p:spTree>
    <p:extLst>
      <p:ext uri="{BB962C8B-B14F-4D97-AF65-F5344CB8AC3E}">
        <p14:creationId xmlns:p14="http://schemas.microsoft.com/office/powerpoint/2010/main" val="265384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cap="none" dirty="0"/>
              <a:t>Limit Network Exposure</a:t>
            </a:r>
            <a:endParaRPr lang="en-US" dirty="0">
              <a:solidFill>
                <a:srgbClr val="333333"/>
              </a:solidFill>
              <a:latin typeface="Open Sans" panose="020B0606030504020204" pitchFamily="34" charset="0"/>
            </a:endParaRPr>
          </a:p>
        </p:txBody>
      </p:sp>
      <p:sp>
        <p:nvSpPr>
          <p:cNvPr id="3" name="Content Placeholder 2"/>
          <p:cNvSpPr>
            <a:spLocks noGrp="1"/>
          </p:cNvSpPr>
          <p:nvPr>
            <p:ph sz="quarter" idx="13"/>
          </p:nvPr>
        </p:nvSpPr>
        <p:spPr/>
        <p:txBody>
          <a:bodyPr>
            <a:normAutofit/>
          </a:bodyPr>
          <a:lstStyle/>
          <a:p>
            <a:endParaRPr lang="en-US" cap="none" dirty="0"/>
          </a:p>
          <a:p>
            <a:r>
              <a:rPr lang="en-US" cap="none" dirty="0"/>
              <a:t>Ensure that MongoDB runs in a trusted network environment and limit the interfaces on which MongoDB instances listen for incoming connections. </a:t>
            </a:r>
          </a:p>
          <a:p>
            <a:r>
              <a:rPr lang="en-US" cap="none" dirty="0"/>
              <a:t>Allow only trusted clients to access the network interfaces and ports on which MongoDB instances are available.</a:t>
            </a:r>
          </a:p>
        </p:txBody>
      </p:sp>
    </p:spTree>
    <p:extLst>
      <p:ext uri="{BB962C8B-B14F-4D97-AF65-F5344CB8AC3E}">
        <p14:creationId xmlns:p14="http://schemas.microsoft.com/office/powerpoint/2010/main" val="41843670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6AD0-E100-4D79-A8D1-4F9D1A62CC30}"/>
              </a:ext>
            </a:extLst>
          </p:cNvPr>
          <p:cNvSpPr>
            <a:spLocks noGrp="1"/>
          </p:cNvSpPr>
          <p:nvPr>
            <p:ph type="title"/>
          </p:nvPr>
        </p:nvSpPr>
        <p:spPr/>
        <p:txBody>
          <a:bodyPr/>
          <a:lstStyle/>
          <a:p>
            <a:r>
              <a:rPr lang="en-US" dirty="0"/>
              <a:t>Create a User-Defined Role</a:t>
            </a:r>
            <a:br>
              <a:rPr lang="en-US" dirty="0"/>
            </a:br>
            <a:endParaRPr lang="en-IN" dirty="0"/>
          </a:p>
        </p:txBody>
      </p:sp>
      <p:sp>
        <p:nvSpPr>
          <p:cNvPr id="3" name="Content Placeholder 2">
            <a:extLst>
              <a:ext uri="{FF2B5EF4-FFF2-40B4-BE49-F238E27FC236}">
                <a16:creationId xmlns:a16="http://schemas.microsoft.com/office/drawing/2014/main" id="{151C04DA-3399-4358-AF36-6AB37B97EAC3}"/>
              </a:ext>
            </a:extLst>
          </p:cNvPr>
          <p:cNvSpPr>
            <a:spLocks noGrp="1"/>
          </p:cNvSpPr>
          <p:nvPr>
            <p:ph sz="quarter" idx="13"/>
          </p:nvPr>
        </p:nvSpPr>
        <p:spPr/>
        <p:txBody>
          <a:bodyPr>
            <a:normAutofit/>
          </a:bodyPr>
          <a:lstStyle/>
          <a:p>
            <a:r>
              <a:rPr lang="en-US" dirty="0"/>
              <a:t>To create a new role, use the </a:t>
            </a:r>
            <a:r>
              <a:rPr lang="en-US" cap="none" dirty="0"/>
              <a:t> </a:t>
            </a:r>
            <a:r>
              <a:rPr lang="en-US" cap="none" dirty="0" err="1"/>
              <a:t>db.createRole</a:t>
            </a:r>
            <a:r>
              <a:rPr lang="en-US" cap="none" dirty="0"/>
              <a:t>() </a:t>
            </a:r>
            <a:r>
              <a:rPr lang="en-US" dirty="0"/>
              <a:t>method, specifying the privileges in the privileges array and the inherited roles in the roles array.</a:t>
            </a:r>
          </a:p>
          <a:p>
            <a:endParaRPr lang="en-US" dirty="0"/>
          </a:p>
          <a:p>
            <a:r>
              <a:rPr lang="en-US" dirty="0"/>
              <a:t>MongoDB uses the combination of the database name and the role name to uniquely define a role. </a:t>
            </a:r>
          </a:p>
          <a:p>
            <a:r>
              <a:rPr lang="en-US" dirty="0"/>
              <a:t>Each role is scoped to the database in which you create the role, but MongoDB stores all role information in the </a:t>
            </a:r>
            <a:r>
              <a:rPr lang="en-US" cap="none" dirty="0" err="1"/>
              <a:t>admin.system.roles</a:t>
            </a:r>
            <a:r>
              <a:rPr lang="en-US" cap="none" dirty="0"/>
              <a:t> </a:t>
            </a:r>
            <a:r>
              <a:rPr lang="en-US" dirty="0"/>
              <a:t>collection in the admin database.</a:t>
            </a:r>
            <a:endParaRPr lang="en-IN" dirty="0"/>
          </a:p>
        </p:txBody>
      </p:sp>
    </p:spTree>
    <p:extLst>
      <p:ext uri="{BB962C8B-B14F-4D97-AF65-F5344CB8AC3E}">
        <p14:creationId xmlns:p14="http://schemas.microsoft.com/office/powerpoint/2010/main" val="39422818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Prerequisites</a:t>
            </a:r>
          </a:p>
        </p:txBody>
      </p:sp>
      <p:sp>
        <p:nvSpPr>
          <p:cNvPr id="3" name="Content Placeholder 2"/>
          <p:cNvSpPr>
            <a:spLocks noGrp="1"/>
          </p:cNvSpPr>
          <p:nvPr>
            <p:ph sz="quarter" idx="13"/>
          </p:nvPr>
        </p:nvSpPr>
        <p:spPr>
          <a:xfrm>
            <a:off x="278297" y="2120348"/>
            <a:ext cx="11383616" cy="4558748"/>
          </a:xfrm>
        </p:spPr>
        <p:txBody>
          <a:bodyPr>
            <a:normAutofit/>
          </a:bodyPr>
          <a:lstStyle/>
          <a:p>
            <a:r>
              <a:rPr lang="en-US" sz="2400" cap="none" dirty="0"/>
              <a:t>To create a role in a database, you must have:</a:t>
            </a:r>
          </a:p>
          <a:p>
            <a:pPr lvl="1"/>
            <a:r>
              <a:rPr lang="en-US" sz="2000" cap="none" dirty="0"/>
              <a:t>the </a:t>
            </a:r>
            <a:r>
              <a:rPr lang="en-US" sz="2000" cap="none" dirty="0" err="1"/>
              <a:t>createRole</a:t>
            </a:r>
            <a:r>
              <a:rPr lang="en-US" sz="2000" cap="none" dirty="0"/>
              <a:t> action on that database resource.</a:t>
            </a:r>
          </a:p>
          <a:p>
            <a:pPr lvl="1"/>
            <a:r>
              <a:rPr lang="en-US" sz="2000" cap="none" dirty="0"/>
              <a:t>the </a:t>
            </a:r>
            <a:r>
              <a:rPr lang="en-US" sz="2000" cap="none" dirty="0" err="1"/>
              <a:t>grantRole</a:t>
            </a:r>
            <a:r>
              <a:rPr lang="en-US" sz="2000" cap="none" dirty="0"/>
              <a:t> action on that database to specify privileges for the new role as well as to specify roles to inherit from.</a:t>
            </a:r>
          </a:p>
          <a:p>
            <a:r>
              <a:rPr lang="en-US" sz="2400" cap="none" dirty="0"/>
              <a:t>Built-in roles </a:t>
            </a:r>
            <a:r>
              <a:rPr lang="en-US" sz="2400" cap="none" dirty="0" err="1"/>
              <a:t>userAdmin</a:t>
            </a:r>
            <a:r>
              <a:rPr lang="en-US" sz="2400" cap="none" dirty="0"/>
              <a:t> and </a:t>
            </a:r>
            <a:r>
              <a:rPr lang="en-US" sz="2400" cap="none" dirty="0" err="1"/>
              <a:t>userAdminAnyDatabase</a:t>
            </a:r>
            <a:r>
              <a:rPr lang="en-US" sz="2400" cap="none" dirty="0"/>
              <a:t> provide </a:t>
            </a:r>
            <a:r>
              <a:rPr lang="en-US" sz="2400" cap="none" dirty="0" err="1"/>
              <a:t>createRole</a:t>
            </a:r>
            <a:r>
              <a:rPr lang="en-US" sz="2400" cap="none" dirty="0"/>
              <a:t> and </a:t>
            </a:r>
            <a:r>
              <a:rPr lang="en-US" sz="2400" cap="none" dirty="0" err="1"/>
              <a:t>grantRole</a:t>
            </a:r>
            <a:r>
              <a:rPr lang="en-US" sz="2400" cap="none" dirty="0"/>
              <a:t> actions on their respective resources.</a:t>
            </a:r>
          </a:p>
          <a:p>
            <a:r>
              <a:rPr lang="en-US" sz="2400" cap="none" dirty="0"/>
              <a:t>To create a role with </a:t>
            </a:r>
            <a:r>
              <a:rPr lang="en-US" sz="2400" cap="none" dirty="0" err="1"/>
              <a:t>authenticationRestrictions</a:t>
            </a:r>
            <a:r>
              <a:rPr lang="en-US" sz="2400" cap="none" dirty="0"/>
              <a:t> specified, you must have the </a:t>
            </a:r>
            <a:r>
              <a:rPr lang="en-US" sz="2400" cap="none" dirty="0" err="1"/>
              <a:t>setAuthenticationRestriction</a:t>
            </a:r>
            <a:r>
              <a:rPr lang="en-US" sz="2400" cap="none" dirty="0"/>
              <a:t> action on the database resource which the role is created</a:t>
            </a:r>
          </a:p>
        </p:txBody>
      </p:sp>
    </p:spTree>
    <p:extLst>
      <p:ext uri="{BB962C8B-B14F-4D97-AF65-F5344CB8AC3E}">
        <p14:creationId xmlns:p14="http://schemas.microsoft.com/office/powerpoint/2010/main" val="20569774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solidFill>
                  <a:srgbClr val="333333"/>
                </a:solidFill>
                <a:latin typeface="Open Sans" panose="020B0606030504020204" pitchFamily="34" charset="0"/>
              </a:rPr>
              <a:t>Create role example</a:t>
            </a:r>
            <a:endParaRPr lang="en-US" dirty="0">
              <a:solidFill>
                <a:srgbClr val="333333"/>
              </a:solidFill>
              <a:latin typeface="Open Sans" panose="020B0606030504020204" pitchFamily="34" charset="0"/>
            </a:endParaRPr>
          </a:p>
        </p:txBody>
      </p:sp>
      <p:sp>
        <p:nvSpPr>
          <p:cNvPr id="4" name="Rectangle 3">
            <a:extLst>
              <a:ext uri="{FF2B5EF4-FFF2-40B4-BE49-F238E27FC236}">
                <a16:creationId xmlns:a16="http://schemas.microsoft.com/office/drawing/2014/main" id="{9FB2DB00-A201-4163-AD4D-5791456E6177}"/>
              </a:ext>
            </a:extLst>
          </p:cNvPr>
          <p:cNvSpPr/>
          <p:nvPr/>
        </p:nvSpPr>
        <p:spPr>
          <a:xfrm>
            <a:off x="1417983" y="1645218"/>
            <a:ext cx="6096000" cy="5078313"/>
          </a:xfrm>
          <a:prstGeom prst="rect">
            <a:avLst/>
          </a:prstGeom>
        </p:spPr>
        <p:txBody>
          <a:bodyPr>
            <a:spAutoFit/>
          </a:bodyPr>
          <a:lstStyle/>
          <a:p>
            <a:r>
              <a:rPr lang="en-IN" dirty="0"/>
              <a:t>use admin</a:t>
            </a:r>
          </a:p>
          <a:p>
            <a:r>
              <a:rPr lang="en-IN" dirty="0" err="1"/>
              <a:t>db.createRole</a:t>
            </a:r>
            <a:r>
              <a:rPr lang="en-IN" dirty="0"/>
              <a:t>(</a:t>
            </a:r>
          </a:p>
          <a:p>
            <a:r>
              <a:rPr lang="en-IN" dirty="0"/>
              <a:t>   {</a:t>
            </a:r>
          </a:p>
          <a:p>
            <a:r>
              <a:rPr lang="en-IN" dirty="0"/>
              <a:t>     role: "myroll1",</a:t>
            </a:r>
          </a:p>
          <a:p>
            <a:r>
              <a:rPr lang="en-IN" dirty="0"/>
              <a:t>     privileges: [</a:t>
            </a:r>
          </a:p>
          <a:p>
            <a:r>
              <a:rPr lang="en-IN" dirty="0"/>
              <a:t>       { resource: { cluster: true }, actions: [ "</a:t>
            </a:r>
            <a:r>
              <a:rPr lang="en-IN" dirty="0" err="1"/>
              <a:t>addShard</a:t>
            </a:r>
            <a:r>
              <a:rPr lang="en-IN" dirty="0"/>
              <a:t>" ] },</a:t>
            </a:r>
          </a:p>
          <a:p>
            <a:r>
              <a:rPr lang="en-IN" dirty="0"/>
              <a:t>       { resource: { </a:t>
            </a:r>
            <a:r>
              <a:rPr lang="en-IN" dirty="0" err="1"/>
              <a:t>db</a:t>
            </a:r>
            <a:r>
              <a:rPr lang="en-IN" dirty="0"/>
              <a:t>: "config", collection: "" }, actions: [ "find", "update", "insert", "remove" ] },</a:t>
            </a:r>
          </a:p>
          <a:p>
            <a:r>
              <a:rPr lang="en-IN" dirty="0"/>
              <a:t>       { resource: { </a:t>
            </a:r>
            <a:r>
              <a:rPr lang="en-IN" dirty="0" err="1"/>
              <a:t>db</a:t>
            </a:r>
            <a:r>
              <a:rPr lang="en-IN" dirty="0"/>
              <a:t>: "users", collection: "</a:t>
            </a:r>
            <a:r>
              <a:rPr lang="en-IN" dirty="0" err="1"/>
              <a:t>usersCollection</a:t>
            </a:r>
            <a:r>
              <a:rPr lang="en-IN" dirty="0"/>
              <a:t>" }, actions: [ "update", "insert", "remove" ] },</a:t>
            </a:r>
          </a:p>
          <a:p>
            <a:r>
              <a:rPr lang="en-IN" dirty="0"/>
              <a:t>       { resource: { </a:t>
            </a:r>
            <a:r>
              <a:rPr lang="en-IN" dirty="0" err="1"/>
              <a:t>db</a:t>
            </a:r>
            <a:r>
              <a:rPr lang="en-IN" dirty="0"/>
              <a:t>: "", collection: "" }, actions: [ "find" ] }</a:t>
            </a:r>
          </a:p>
          <a:p>
            <a:r>
              <a:rPr lang="en-IN" dirty="0"/>
              <a:t>     ],</a:t>
            </a:r>
          </a:p>
          <a:p>
            <a:r>
              <a:rPr lang="en-IN" dirty="0"/>
              <a:t>     roles: [</a:t>
            </a:r>
          </a:p>
          <a:p>
            <a:r>
              <a:rPr lang="en-IN" dirty="0"/>
              <a:t>       { role: "read", </a:t>
            </a:r>
            <a:r>
              <a:rPr lang="en-IN" dirty="0" err="1"/>
              <a:t>db</a:t>
            </a:r>
            <a:r>
              <a:rPr lang="en-IN" dirty="0"/>
              <a:t>: "admin" }</a:t>
            </a:r>
          </a:p>
          <a:p>
            <a:r>
              <a:rPr lang="en-IN" dirty="0"/>
              <a:t>     ]</a:t>
            </a:r>
          </a:p>
          <a:p>
            <a:r>
              <a:rPr lang="en-IN" dirty="0"/>
              <a:t>   },</a:t>
            </a:r>
          </a:p>
          <a:p>
            <a:r>
              <a:rPr lang="en-IN" dirty="0"/>
              <a:t>   { w: "majority" , </a:t>
            </a:r>
            <a:r>
              <a:rPr lang="en-IN" dirty="0" err="1"/>
              <a:t>wtimeout</a:t>
            </a:r>
            <a:r>
              <a:rPr lang="en-IN" dirty="0"/>
              <a:t>: 5000 }</a:t>
            </a:r>
          </a:p>
          <a:p>
            <a:r>
              <a:rPr lang="en-IN" dirty="0"/>
              <a:t>);</a:t>
            </a:r>
          </a:p>
        </p:txBody>
      </p:sp>
    </p:spTree>
    <p:extLst>
      <p:ext uri="{BB962C8B-B14F-4D97-AF65-F5344CB8AC3E}">
        <p14:creationId xmlns:p14="http://schemas.microsoft.com/office/powerpoint/2010/main" val="29146433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Create a Role to Manage Current Operations</a:t>
            </a:r>
          </a:p>
        </p:txBody>
      </p:sp>
      <p:sp>
        <p:nvSpPr>
          <p:cNvPr id="3" name="Content Placeholder 2"/>
          <p:cNvSpPr>
            <a:spLocks noGrp="1"/>
          </p:cNvSpPr>
          <p:nvPr>
            <p:ph sz="quarter" idx="13"/>
          </p:nvPr>
        </p:nvSpPr>
        <p:spPr>
          <a:xfrm>
            <a:off x="291549" y="2367092"/>
            <a:ext cx="11807686" cy="3424107"/>
          </a:xfrm>
        </p:spPr>
        <p:txBody>
          <a:bodyPr>
            <a:normAutofit/>
          </a:bodyPr>
          <a:lstStyle/>
          <a:p>
            <a:r>
              <a:rPr lang="en-US" cap="none" dirty="0"/>
              <a:t>The following example creates a role named </a:t>
            </a:r>
            <a:r>
              <a:rPr lang="en-US" cap="none" dirty="0" err="1"/>
              <a:t>manageOpRole</a:t>
            </a:r>
            <a:r>
              <a:rPr lang="en-US" cap="none" dirty="0"/>
              <a:t> which provides only the privileges to run both </a:t>
            </a:r>
            <a:r>
              <a:rPr lang="en-US" cap="none" dirty="0" err="1"/>
              <a:t>db.currentOp</a:t>
            </a:r>
            <a:r>
              <a:rPr lang="en-US" cap="none" dirty="0"/>
              <a:t>() and </a:t>
            </a:r>
            <a:r>
              <a:rPr lang="en-US" cap="none" dirty="0" err="1"/>
              <a:t>db.killOp</a:t>
            </a:r>
            <a:r>
              <a:rPr lang="en-US" cap="none" dirty="0"/>
              <a:t>()</a:t>
            </a:r>
          </a:p>
          <a:p>
            <a:r>
              <a:rPr lang="en-US" cap="none" dirty="0"/>
              <a:t>Connect to </a:t>
            </a:r>
            <a:r>
              <a:rPr lang="en-US" cap="none" dirty="0" err="1"/>
              <a:t>mongod</a:t>
            </a:r>
            <a:r>
              <a:rPr lang="en-US" cap="none" dirty="0"/>
              <a:t> or mongos with the privileges specified in the Prerequisites section.</a:t>
            </a:r>
          </a:p>
          <a:p>
            <a:r>
              <a:rPr lang="en-US" cap="none" dirty="0"/>
              <a:t>The following procedure uses the </a:t>
            </a:r>
            <a:r>
              <a:rPr lang="en-US" cap="none" dirty="0" err="1"/>
              <a:t>myUserAdmin</a:t>
            </a:r>
            <a:r>
              <a:rPr lang="en-US" cap="none" dirty="0"/>
              <a:t> created in Enable Access Control.</a:t>
            </a:r>
          </a:p>
          <a:p>
            <a:pPr lvl="1"/>
            <a:r>
              <a:rPr lang="en-US" sz="2400" b="1" cap="none" dirty="0">
                <a:solidFill>
                  <a:srgbClr val="FF0000"/>
                </a:solidFill>
              </a:rPr>
              <a:t>mongo --port 27017 -u </a:t>
            </a:r>
            <a:r>
              <a:rPr lang="en-US" sz="2400" b="1" cap="none" dirty="0" err="1">
                <a:solidFill>
                  <a:srgbClr val="FF0000"/>
                </a:solidFill>
              </a:rPr>
              <a:t>myUserAdmin</a:t>
            </a:r>
            <a:r>
              <a:rPr lang="en-US" sz="2400" b="1" cap="none" dirty="0">
                <a:solidFill>
                  <a:srgbClr val="FF0000"/>
                </a:solidFill>
              </a:rPr>
              <a:t> -p 'abc123' --</a:t>
            </a:r>
            <a:r>
              <a:rPr lang="en-US" sz="2400" b="1" cap="none" dirty="0" err="1">
                <a:solidFill>
                  <a:srgbClr val="FF0000"/>
                </a:solidFill>
              </a:rPr>
              <a:t>authenticationDatabase</a:t>
            </a:r>
            <a:r>
              <a:rPr lang="en-US" sz="2400" b="1" cap="none" dirty="0">
                <a:solidFill>
                  <a:srgbClr val="FF0000"/>
                </a:solidFill>
              </a:rPr>
              <a:t> 'admin'</a:t>
            </a:r>
            <a:endParaRPr lang="en-US" b="1" cap="none" dirty="0">
              <a:solidFill>
                <a:srgbClr val="FF0000"/>
              </a:solidFill>
            </a:endParaRPr>
          </a:p>
          <a:p>
            <a:r>
              <a:rPr lang="en-US" cap="none" dirty="0"/>
              <a:t>The </a:t>
            </a:r>
            <a:r>
              <a:rPr lang="en-US" cap="none" dirty="0" err="1"/>
              <a:t>myUserAdmin</a:t>
            </a:r>
            <a:r>
              <a:rPr lang="en-US" cap="none" dirty="0"/>
              <a:t> has privileges to create roles in the admin as well as other databases.</a:t>
            </a:r>
          </a:p>
        </p:txBody>
      </p:sp>
    </p:spTree>
    <p:extLst>
      <p:ext uri="{BB962C8B-B14F-4D97-AF65-F5344CB8AC3E}">
        <p14:creationId xmlns:p14="http://schemas.microsoft.com/office/powerpoint/2010/main" val="2045503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Create a new role to manage current operations.</a:t>
            </a:r>
          </a:p>
        </p:txBody>
      </p:sp>
      <p:sp>
        <p:nvSpPr>
          <p:cNvPr id="3" name="Content Placeholder 2"/>
          <p:cNvSpPr>
            <a:spLocks noGrp="1"/>
          </p:cNvSpPr>
          <p:nvPr>
            <p:ph sz="quarter" idx="13"/>
          </p:nvPr>
        </p:nvSpPr>
        <p:spPr>
          <a:xfrm>
            <a:off x="384313" y="2080592"/>
            <a:ext cx="11171583" cy="4545496"/>
          </a:xfrm>
        </p:spPr>
        <p:txBody>
          <a:bodyPr>
            <a:normAutofit fontScale="92500" lnSpcReduction="10000"/>
          </a:bodyPr>
          <a:lstStyle/>
          <a:p>
            <a:r>
              <a:rPr lang="en-US" cap="none" dirty="0" err="1"/>
              <a:t>manageOpRole</a:t>
            </a:r>
            <a:r>
              <a:rPr lang="en-US" cap="none" dirty="0"/>
              <a:t> has privileges that act on multiple databases as well as the cluster resource. As such, you must create the role in the admin database.</a:t>
            </a:r>
          </a:p>
          <a:p>
            <a:pPr marL="0" indent="0">
              <a:buNone/>
            </a:pPr>
            <a:r>
              <a:rPr lang="en-US" cap="none" dirty="0"/>
              <a:t>use admin</a:t>
            </a:r>
          </a:p>
          <a:p>
            <a:pPr marL="0" indent="0">
              <a:buNone/>
            </a:pPr>
            <a:r>
              <a:rPr lang="en-US" cap="none" dirty="0" err="1"/>
              <a:t>db.createRole</a:t>
            </a:r>
            <a:r>
              <a:rPr lang="en-US" cap="none" dirty="0"/>
              <a:t>(</a:t>
            </a:r>
          </a:p>
          <a:p>
            <a:pPr marL="0" indent="0">
              <a:buNone/>
            </a:pPr>
            <a:r>
              <a:rPr lang="en-US" cap="none" dirty="0"/>
              <a:t>   {     role: "</a:t>
            </a:r>
            <a:r>
              <a:rPr lang="en-US" cap="none" dirty="0" err="1"/>
              <a:t>manageOpRole</a:t>
            </a:r>
            <a:r>
              <a:rPr lang="en-US" cap="none" dirty="0"/>
              <a:t>",</a:t>
            </a:r>
          </a:p>
          <a:p>
            <a:pPr marL="0" indent="0">
              <a:buNone/>
            </a:pPr>
            <a:r>
              <a:rPr lang="en-US" cap="none" dirty="0"/>
              <a:t>     privileges: [</a:t>
            </a:r>
          </a:p>
          <a:p>
            <a:pPr marL="0" indent="0">
              <a:buNone/>
            </a:pPr>
            <a:r>
              <a:rPr lang="en-US" cap="none" dirty="0"/>
              <a:t>       { resource: { cluster: true }, actions: [ "</a:t>
            </a:r>
            <a:r>
              <a:rPr lang="en-US" cap="none" dirty="0" err="1"/>
              <a:t>killop</a:t>
            </a:r>
            <a:r>
              <a:rPr lang="en-US" cap="none" dirty="0"/>
              <a:t>", "</a:t>
            </a:r>
            <a:r>
              <a:rPr lang="en-US" cap="none" dirty="0" err="1"/>
              <a:t>inprog</a:t>
            </a:r>
            <a:r>
              <a:rPr lang="en-US" cap="none" dirty="0"/>
              <a:t>" ] },</a:t>
            </a:r>
          </a:p>
          <a:p>
            <a:pPr marL="0" indent="0">
              <a:buNone/>
            </a:pPr>
            <a:r>
              <a:rPr lang="en-US" cap="none" dirty="0"/>
              <a:t>       { resource: { </a:t>
            </a:r>
            <a:r>
              <a:rPr lang="en-US" cap="none" dirty="0" err="1"/>
              <a:t>db</a:t>
            </a:r>
            <a:r>
              <a:rPr lang="en-US" cap="none" dirty="0"/>
              <a:t>: "", collection: "" }, actions: [ "</a:t>
            </a:r>
            <a:r>
              <a:rPr lang="en-US" cap="none" dirty="0" err="1"/>
              <a:t>killCursors</a:t>
            </a:r>
            <a:r>
              <a:rPr lang="en-US" cap="none" dirty="0"/>
              <a:t>" ] }</a:t>
            </a:r>
          </a:p>
          <a:p>
            <a:pPr marL="0" indent="0">
              <a:buNone/>
            </a:pPr>
            <a:r>
              <a:rPr lang="en-US" cap="none" dirty="0"/>
              <a:t>     ],</a:t>
            </a:r>
          </a:p>
          <a:p>
            <a:pPr marL="0" indent="0">
              <a:buNone/>
            </a:pPr>
            <a:r>
              <a:rPr lang="en-US" cap="none" dirty="0"/>
              <a:t>     roles: []   }	)</a:t>
            </a:r>
          </a:p>
        </p:txBody>
      </p:sp>
    </p:spTree>
    <p:extLst>
      <p:ext uri="{BB962C8B-B14F-4D97-AF65-F5344CB8AC3E}">
        <p14:creationId xmlns:p14="http://schemas.microsoft.com/office/powerpoint/2010/main" val="37152871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habilelabs.io/wp-content/uploads/2017/10/user-defin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56" y="437882"/>
            <a:ext cx="11181005" cy="614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0371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habilelabs.io/wp-content/uploads/2017/10/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63" y="2044722"/>
            <a:ext cx="11190712" cy="46000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93442" y="523518"/>
            <a:ext cx="9753599" cy="923330"/>
          </a:xfrm>
          <a:prstGeom prst="rect">
            <a:avLst/>
          </a:prstGeom>
        </p:spPr>
        <p:txBody>
          <a:bodyPr wrap="square">
            <a:spAutoFit/>
          </a:bodyPr>
          <a:lstStyle/>
          <a:p>
            <a:pPr fontAlgn="base"/>
            <a:r>
              <a:rPr lang="en-US" b="1" dirty="0">
                <a:solidFill>
                  <a:srgbClr val="333333"/>
                </a:solidFill>
                <a:latin typeface="Open Sans" panose="020B0606030504020204" pitchFamily="34" charset="0"/>
              </a:rPr>
              <a:t>Actions</a:t>
            </a:r>
            <a:endParaRPr lang="en-US" dirty="0">
              <a:solidFill>
                <a:srgbClr val="333333"/>
              </a:solidFill>
              <a:latin typeface="Open Sans" panose="020B0606030504020204" pitchFamily="34" charset="0"/>
            </a:endParaRPr>
          </a:p>
          <a:p>
            <a:pPr fontAlgn="base"/>
            <a:r>
              <a:rPr lang="en-US" dirty="0">
                <a:solidFill>
                  <a:srgbClr val="666666"/>
                </a:solidFill>
                <a:latin typeface="Open Sans" panose="020B0606030504020204" pitchFamily="34" charset="0"/>
              </a:rPr>
              <a:t>You can think of actions as verbs while resources are the subjects of these </a:t>
            </a:r>
            <a:r>
              <a:rPr lang="en-US" dirty="0" err="1">
                <a:solidFill>
                  <a:srgbClr val="666666"/>
                </a:solidFill>
                <a:latin typeface="Open Sans" panose="020B0606030504020204" pitchFamily="34" charset="0"/>
              </a:rPr>
              <a:t>verbs.Within</a:t>
            </a:r>
            <a:r>
              <a:rPr lang="en-US" dirty="0">
                <a:solidFill>
                  <a:srgbClr val="666666"/>
                </a:solidFill>
                <a:latin typeface="Open Sans" panose="020B0606030504020204" pitchFamily="34" charset="0"/>
              </a:rPr>
              <a:t> </a:t>
            </a:r>
            <a:r>
              <a:rPr lang="en-US" dirty="0" err="1">
                <a:solidFill>
                  <a:srgbClr val="666666"/>
                </a:solidFill>
                <a:latin typeface="Open Sans" panose="020B0606030504020204" pitchFamily="34" charset="0"/>
              </a:rPr>
              <a:t>MongoDB</a:t>
            </a:r>
            <a:r>
              <a:rPr lang="en-US" dirty="0">
                <a:solidFill>
                  <a:srgbClr val="666666"/>
                </a:solidFill>
                <a:latin typeface="Open Sans" panose="020B0606030504020204" pitchFamily="34" charset="0"/>
              </a:rPr>
              <a:t>, we have several different types of actions</a:t>
            </a:r>
            <a:endParaRPr lang="en-US" b="0" i="0" dirty="0">
              <a:solidFill>
                <a:srgbClr val="666666"/>
              </a:solidFill>
              <a:effectLst/>
              <a:latin typeface="Open Sans" panose="020B0606030504020204" pitchFamily="34" charset="0"/>
            </a:endParaRPr>
          </a:p>
        </p:txBody>
      </p:sp>
    </p:spTree>
    <p:extLst>
      <p:ext uri="{BB962C8B-B14F-4D97-AF65-F5344CB8AC3E}">
        <p14:creationId xmlns:p14="http://schemas.microsoft.com/office/powerpoint/2010/main" val="35197319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3442" y="533023"/>
            <a:ext cx="10629364" cy="1477328"/>
          </a:xfrm>
          <a:prstGeom prst="rect">
            <a:avLst/>
          </a:prstGeom>
        </p:spPr>
        <p:txBody>
          <a:bodyPr wrap="square">
            <a:spAutoFit/>
          </a:bodyPr>
          <a:lstStyle/>
          <a:p>
            <a:r>
              <a:rPr lang="en-US" dirty="0"/>
              <a:t>Resources</a:t>
            </a:r>
          </a:p>
          <a:p>
            <a:r>
              <a:rPr lang="en-US" dirty="0"/>
              <a:t>They are the subjects of our actions. Resources will eventually have their state or </a:t>
            </a:r>
            <a:r>
              <a:rPr lang="en-US" dirty="0" err="1"/>
              <a:t>behaviour</a:t>
            </a:r>
            <a:r>
              <a:rPr lang="en-US" dirty="0"/>
              <a:t> change in some form by an action. Mongo DB has four resources; collections, databases, clusters, and the special any resource. All of these resources will be defined by a resource document</a:t>
            </a:r>
          </a:p>
          <a:p>
            <a:endParaRPr lang="en-US" dirty="0"/>
          </a:p>
        </p:txBody>
      </p:sp>
      <p:pic>
        <p:nvPicPr>
          <p:cNvPr id="3" name="Picture 2"/>
          <p:cNvPicPr>
            <a:picLocks noChangeAspect="1"/>
          </p:cNvPicPr>
          <p:nvPr/>
        </p:nvPicPr>
        <p:blipFill>
          <a:blip r:embed="rId2"/>
          <a:stretch>
            <a:fillRect/>
          </a:stretch>
        </p:blipFill>
        <p:spPr>
          <a:xfrm>
            <a:off x="722826" y="2010351"/>
            <a:ext cx="10842031" cy="4101116"/>
          </a:xfrm>
          <a:prstGeom prst="rect">
            <a:avLst/>
          </a:prstGeom>
        </p:spPr>
      </p:pic>
    </p:spTree>
    <p:extLst>
      <p:ext uri="{BB962C8B-B14F-4D97-AF65-F5344CB8AC3E}">
        <p14:creationId xmlns:p14="http://schemas.microsoft.com/office/powerpoint/2010/main" val="34891116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5161" y="1041016"/>
            <a:ext cx="8190963" cy="5632311"/>
          </a:xfrm>
          <a:prstGeom prst="rect">
            <a:avLst/>
          </a:prstGeom>
        </p:spPr>
        <p:txBody>
          <a:bodyPr wrap="square">
            <a:spAutoFit/>
          </a:bodyPr>
          <a:lstStyle/>
          <a:p>
            <a:r>
              <a:rPr lang="en-US" dirty="0"/>
              <a:t>To create a user in a </a:t>
            </a:r>
            <a:r>
              <a:rPr lang="en-US" dirty="0" err="1"/>
              <a:t>MongoDB</a:t>
            </a:r>
            <a:r>
              <a:rPr lang="en-US" dirty="0"/>
              <a:t> deployment,  connect to the deployment, and then use the </a:t>
            </a:r>
            <a:r>
              <a:rPr lang="en-US" dirty="0" err="1"/>
              <a:t>db.createUser</a:t>
            </a:r>
            <a:r>
              <a:rPr lang="en-US" dirty="0"/>
              <a:t>() method to add the user.</a:t>
            </a:r>
          </a:p>
          <a:p>
            <a:endParaRPr lang="en-US" dirty="0"/>
          </a:p>
          <a:p>
            <a:r>
              <a:rPr lang="en-US" dirty="0"/>
              <a:t>Username/Password Authentication</a:t>
            </a:r>
          </a:p>
          <a:p>
            <a:r>
              <a:rPr lang="en-US" dirty="0"/>
              <a:t>The following operation creates a user in the reporting database with the specified name, password, and roles.</a:t>
            </a:r>
          </a:p>
          <a:p>
            <a:endParaRPr lang="en-US" dirty="0"/>
          </a:p>
          <a:p>
            <a:r>
              <a:rPr lang="en-US" dirty="0"/>
              <a:t>use reporting</a:t>
            </a:r>
          </a:p>
          <a:p>
            <a:r>
              <a:rPr lang="en-US" dirty="0" err="1"/>
              <a:t>db.createUser</a:t>
            </a:r>
            <a:r>
              <a:rPr lang="en-US" dirty="0"/>
              <a:t>(</a:t>
            </a:r>
          </a:p>
          <a:p>
            <a:r>
              <a:rPr lang="en-US" dirty="0"/>
              <a:t>  {</a:t>
            </a:r>
          </a:p>
          <a:p>
            <a:r>
              <a:rPr lang="en-US" dirty="0"/>
              <a:t>    user: "</a:t>
            </a:r>
            <a:r>
              <a:rPr lang="en-US" dirty="0" err="1"/>
              <a:t>reportsUser</a:t>
            </a:r>
            <a:r>
              <a:rPr lang="en-US" dirty="0"/>
              <a:t>",</a:t>
            </a:r>
          </a:p>
          <a:p>
            <a:r>
              <a:rPr lang="en-US" dirty="0"/>
              <a:t>    </a:t>
            </a:r>
            <a:r>
              <a:rPr lang="en-US" dirty="0" err="1"/>
              <a:t>pwd</a:t>
            </a:r>
            <a:r>
              <a:rPr lang="en-US" dirty="0"/>
              <a:t>: "12345678",</a:t>
            </a:r>
          </a:p>
          <a:p>
            <a:r>
              <a:rPr lang="en-US" dirty="0"/>
              <a:t>    roles: [</a:t>
            </a:r>
          </a:p>
          <a:p>
            <a:r>
              <a:rPr lang="en-US" dirty="0"/>
              <a:t>       { role: "read", </a:t>
            </a:r>
            <a:r>
              <a:rPr lang="en-US" dirty="0" err="1"/>
              <a:t>db</a:t>
            </a:r>
            <a:r>
              <a:rPr lang="en-US" dirty="0"/>
              <a:t>: "reporting" },</a:t>
            </a:r>
          </a:p>
          <a:p>
            <a:r>
              <a:rPr lang="en-US" dirty="0"/>
              <a:t>       { role: "read", </a:t>
            </a:r>
            <a:r>
              <a:rPr lang="en-US" dirty="0" err="1"/>
              <a:t>db</a:t>
            </a:r>
            <a:r>
              <a:rPr lang="en-US" dirty="0"/>
              <a:t>: "products" },</a:t>
            </a:r>
          </a:p>
          <a:p>
            <a:r>
              <a:rPr lang="en-US" dirty="0"/>
              <a:t>       { role: "read", </a:t>
            </a:r>
            <a:r>
              <a:rPr lang="en-US" dirty="0" err="1"/>
              <a:t>db</a:t>
            </a:r>
            <a:r>
              <a:rPr lang="en-US" dirty="0"/>
              <a:t>: "sales" },</a:t>
            </a:r>
          </a:p>
          <a:p>
            <a:r>
              <a:rPr lang="en-US" dirty="0"/>
              <a:t>       { role: "</a:t>
            </a:r>
            <a:r>
              <a:rPr lang="en-US" dirty="0" err="1"/>
              <a:t>readWrite</a:t>
            </a:r>
            <a:r>
              <a:rPr lang="en-US" dirty="0"/>
              <a:t>", </a:t>
            </a:r>
            <a:r>
              <a:rPr lang="en-US" dirty="0" err="1"/>
              <a:t>db</a:t>
            </a:r>
            <a:r>
              <a:rPr lang="en-US" dirty="0"/>
              <a:t>: "accounts" }</a:t>
            </a:r>
          </a:p>
          <a:p>
            <a:r>
              <a:rPr lang="en-US" dirty="0"/>
              <a:t>    ]</a:t>
            </a:r>
          </a:p>
          <a:p>
            <a:r>
              <a:rPr lang="en-US" dirty="0"/>
              <a:t>  }</a:t>
            </a:r>
          </a:p>
          <a:p>
            <a:r>
              <a:rPr lang="en-US" dirty="0"/>
              <a:t>)</a:t>
            </a:r>
          </a:p>
        </p:txBody>
      </p:sp>
    </p:spTree>
    <p:extLst>
      <p:ext uri="{BB962C8B-B14F-4D97-AF65-F5344CB8AC3E}">
        <p14:creationId xmlns:p14="http://schemas.microsoft.com/office/powerpoint/2010/main" val="31427932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db.createUser</a:t>
            </a:r>
            <a:r>
              <a:rPr lang="en-US" cap="none" dirty="0"/>
              <a:t>()</a:t>
            </a:r>
            <a:br>
              <a:rPr lang="en-US" cap="none" dirty="0"/>
            </a:br>
            <a:endParaRPr lang="en-US" cap="none" dirty="0"/>
          </a:p>
        </p:txBody>
      </p:sp>
      <p:sp>
        <p:nvSpPr>
          <p:cNvPr id="3" name="Content Placeholder 2"/>
          <p:cNvSpPr>
            <a:spLocks noGrp="1"/>
          </p:cNvSpPr>
          <p:nvPr>
            <p:ph sz="quarter" idx="13"/>
          </p:nvPr>
        </p:nvSpPr>
        <p:spPr/>
        <p:txBody>
          <a:bodyPr>
            <a:normAutofit lnSpcReduction="10000"/>
          </a:bodyPr>
          <a:lstStyle/>
          <a:p>
            <a:r>
              <a:rPr lang="en-US" cap="none" dirty="0" err="1"/>
              <a:t>Bb.Createuser</a:t>
            </a:r>
            <a:r>
              <a:rPr lang="en-US" cap="none" dirty="0"/>
              <a:t>(user, </a:t>
            </a:r>
            <a:r>
              <a:rPr lang="en-US" cap="none" dirty="0" err="1"/>
              <a:t>writeconcern</a:t>
            </a:r>
            <a:r>
              <a:rPr lang="en-US" cap="none" dirty="0"/>
              <a:t>)</a:t>
            </a:r>
          </a:p>
          <a:p>
            <a:r>
              <a:rPr lang="en-US" cap="none" dirty="0"/>
              <a:t>Creates a new user for the database on which the method is run. </a:t>
            </a:r>
            <a:r>
              <a:rPr lang="en-US" cap="none" dirty="0" err="1"/>
              <a:t>Db.Createuser</a:t>
            </a:r>
            <a:r>
              <a:rPr lang="en-US" cap="none" dirty="0"/>
              <a:t>() returns a duplicate user error if the user already exists on the database.</a:t>
            </a:r>
          </a:p>
          <a:p>
            <a:r>
              <a:rPr lang="en-US" cap="none" dirty="0"/>
              <a:t>The </a:t>
            </a:r>
            <a:r>
              <a:rPr lang="en-US" cap="none" dirty="0" err="1"/>
              <a:t>db.Createuser</a:t>
            </a:r>
            <a:r>
              <a:rPr lang="en-US" cap="none" dirty="0"/>
              <a:t>() method has the following syntax:</a:t>
            </a:r>
          </a:p>
          <a:p>
            <a:r>
              <a:rPr lang="en-US" cap="none" dirty="0"/>
              <a:t>User-	document-	the document with authentication and access information about the user to create.</a:t>
            </a:r>
          </a:p>
          <a:p>
            <a:r>
              <a:rPr lang="en-US" cap="none" dirty="0" err="1"/>
              <a:t>Writeconcern</a:t>
            </a:r>
            <a:r>
              <a:rPr lang="en-US" cap="none" dirty="0"/>
              <a:t>-	document-	optional. The level of write concern for the creation operation. The </a:t>
            </a:r>
            <a:r>
              <a:rPr lang="en-US" cap="none" dirty="0" err="1"/>
              <a:t>writeconcern</a:t>
            </a:r>
            <a:r>
              <a:rPr lang="en-US" cap="none" dirty="0"/>
              <a:t> document takes the same fields as the </a:t>
            </a:r>
            <a:r>
              <a:rPr lang="en-US" cap="none" dirty="0" err="1"/>
              <a:t>getlasterror</a:t>
            </a:r>
            <a:r>
              <a:rPr lang="en-US" cap="none" dirty="0"/>
              <a:t> command.</a:t>
            </a:r>
          </a:p>
        </p:txBody>
      </p:sp>
    </p:spTree>
    <p:extLst>
      <p:ext uri="{BB962C8B-B14F-4D97-AF65-F5344CB8AC3E}">
        <p14:creationId xmlns:p14="http://schemas.microsoft.com/office/powerpoint/2010/main" val="167763823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373</TotalTime>
  <Words>8969</Words>
  <Application>Microsoft Office PowerPoint</Application>
  <PresentationFormat>Widescreen</PresentationFormat>
  <Paragraphs>974</Paragraphs>
  <Slides>128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128</vt:i4>
      </vt:variant>
    </vt:vector>
  </HeadingPairs>
  <TitlesOfParts>
    <vt:vector size="136" baseType="lpstr">
      <vt:lpstr>Arial</vt:lpstr>
      <vt:lpstr>Menlo</vt:lpstr>
      <vt:lpstr>Open Sans</vt:lpstr>
      <vt:lpstr>Roboto</vt:lpstr>
      <vt:lpstr>Source Code Pro</vt:lpstr>
      <vt:lpstr>Tw Cen MT</vt:lpstr>
      <vt:lpstr>Wingdings</vt:lpstr>
      <vt:lpstr>Droplet</vt:lpstr>
      <vt:lpstr>Security in mongodb</vt:lpstr>
      <vt:lpstr>Introduction To MongoDB Security And Authentication </vt:lpstr>
      <vt:lpstr>PowerPoint Presentation</vt:lpstr>
      <vt:lpstr>PowerPoint Presentation</vt:lpstr>
      <vt:lpstr>Authentication</vt:lpstr>
      <vt:lpstr>Configure Role-Based Access Control</vt:lpstr>
      <vt:lpstr>Encrypt Communication</vt:lpstr>
      <vt:lpstr>Encrypt and Protect Data</vt:lpstr>
      <vt:lpstr>Limit Network Exposure</vt:lpstr>
      <vt:lpstr>Audit System Activity</vt:lpstr>
      <vt:lpstr>Run MongoDB with a Dedicated User</vt:lpstr>
      <vt:lpstr>Run MongoDB with Secure Configuration Options</vt:lpstr>
      <vt:lpstr>Authentication</vt:lpstr>
      <vt:lpstr>Authentication</vt:lpstr>
      <vt:lpstr>PowerPoint Presentation</vt:lpstr>
      <vt:lpstr>PowerPoint Presentation</vt:lpstr>
      <vt:lpstr>Internal Authentication </vt:lpstr>
      <vt:lpstr>Enable Access Control</vt:lpstr>
      <vt:lpstr>User Administrator</vt:lpstr>
      <vt:lpstr>rbac</vt:lpstr>
      <vt:lpstr>rbac</vt:lpstr>
      <vt:lpstr>add a user administrator to a MongoDB</vt:lpstr>
      <vt:lpstr>add a user administrator to a MongoDB</vt:lpstr>
      <vt:lpstr>add a user administrator to a MongoDB</vt:lpstr>
      <vt:lpstr>add a user administrator to a MongoDB</vt:lpstr>
      <vt:lpstr>add a user administrator to a MongoDB</vt:lpstr>
      <vt:lpstr>add a user administrator to a MongoDB </vt:lpstr>
      <vt:lpstr>Authenticate after Connection</vt:lpstr>
      <vt:lpstr>Authenticate during Connection</vt:lpstr>
      <vt:lpstr>add a user administrator to a MongoDB</vt:lpstr>
      <vt:lpstr>add a user to MongoDB</vt:lpstr>
      <vt:lpstr>Localhost Exception </vt:lpstr>
      <vt:lpstr>Authentication</vt:lpstr>
      <vt:lpstr>Authentication Methods </vt:lpstr>
      <vt:lpstr>Authentication Mechanisms </vt:lpstr>
      <vt:lpstr>User Management Interface </vt:lpstr>
      <vt:lpstr>Authentication Database </vt:lpstr>
      <vt:lpstr>Authenticate a User </vt:lpstr>
      <vt:lpstr>Authentication</vt:lpstr>
      <vt:lpstr> role-based access control</vt:lpstr>
      <vt:lpstr>Privileges </vt:lpstr>
      <vt:lpstr>Inherited Privileges </vt:lpstr>
      <vt:lpstr>PowerPoint Presentation</vt:lpstr>
      <vt:lpstr>Build in Role</vt:lpstr>
      <vt:lpstr>Centralized User Data </vt:lpstr>
      <vt:lpstr>PowerPoint Presentation</vt:lpstr>
      <vt:lpstr>Database User Roles </vt:lpstr>
      <vt:lpstr>read</vt:lpstr>
      <vt:lpstr>readwrite</vt:lpstr>
      <vt:lpstr>Database Administration Roles</vt:lpstr>
      <vt:lpstr>dbAdmin</vt:lpstr>
      <vt:lpstr>dbAdmin</vt:lpstr>
      <vt:lpstr>userAdmin</vt:lpstr>
      <vt:lpstr>dbOwner</vt:lpstr>
      <vt:lpstr>Backup and Restoration Roles</vt:lpstr>
      <vt:lpstr>backup</vt:lpstr>
      <vt:lpstr>backup</vt:lpstr>
      <vt:lpstr>All-Database Roles</vt:lpstr>
      <vt:lpstr>readAnyDatabase</vt:lpstr>
      <vt:lpstr>readWriteAnyDatabase</vt:lpstr>
      <vt:lpstr>userAdminAnyDatabase</vt:lpstr>
      <vt:lpstr>userAdminAnyDatabase</vt:lpstr>
      <vt:lpstr>dbAdminAnyDatabase</vt:lpstr>
      <vt:lpstr>Superuser Roles</vt:lpstr>
      <vt:lpstr>db.auth()</vt:lpstr>
      <vt:lpstr>db.auth()</vt:lpstr>
      <vt:lpstr>db.auth()</vt:lpstr>
      <vt:lpstr>db.updateUser()</vt:lpstr>
      <vt:lpstr>db.updateUser()</vt:lpstr>
      <vt:lpstr>db.updateUser()</vt:lpstr>
      <vt:lpstr>Required Access</vt:lpstr>
      <vt:lpstr>PowerPoint Presentation</vt:lpstr>
      <vt:lpstr>db.getUser()</vt:lpstr>
      <vt:lpstr>db.getUsers()</vt:lpstr>
      <vt:lpstr>db.dropAllUsers()</vt:lpstr>
      <vt:lpstr>db.dropUser()</vt:lpstr>
      <vt:lpstr>db.changeUserPassword()</vt:lpstr>
      <vt:lpstr>db.grantRolesToUser()</vt:lpstr>
      <vt:lpstr>db.grantRolesToUser()</vt:lpstr>
      <vt:lpstr>db.grantRolesToUser()</vt:lpstr>
      <vt:lpstr>db.revokeRolesFromUser()</vt:lpstr>
      <vt:lpstr>db.getRole()</vt:lpstr>
      <vt:lpstr>db.getRoles()</vt:lpstr>
      <vt:lpstr>db.getRoles()</vt:lpstr>
      <vt:lpstr>db.dropRole()</vt:lpstr>
      <vt:lpstr>db.dropAllRoles()</vt:lpstr>
      <vt:lpstr>Authentication</vt:lpstr>
      <vt:lpstr>User Defined Role</vt:lpstr>
      <vt:lpstr>Create a User-Defined Role </vt:lpstr>
      <vt:lpstr>Create a User-Defined Role </vt:lpstr>
      <vt:lpstr>Prerequisites</vt:lpstr>
      <vt:lpstr>Create role example</vt:lpstr>
      <vt:lpstr>Create a Role to Manage Current Operations</vt:lpstr>
      <vt:lpstr>Create a new role to manage current operations.</vt:lpstr>
      <vt:lpstr>PowerPoint Presentation</vt:lpstr>
      <vt:lpstr>PowerPoint Presentation</vt:lpstr>
      <vt:lpstr>PowerPoint Presentation</vt:lpstr>
      <vt:lpstr>PowerPoint Presentation</vt:lpstr>
      <vt:lpstr>db.createUser() </vt:lpstr>
      <vt:lpstr>PowerPoint Presentation</vt:lpstr>
      <vt:lpstr>user document has the following fields</vt:lpstr>
      <vt:lpstr>Roles </vt:lpstr>
      <vt:lpstr>PowerPoint Presentation</vt:lpstr>
      <vt:lpstr>PowerPoint Presentation</vt:lpstr>
      <vt:lpstr>PowerPoint Presentation</vt:lpstr>
      <vt:lpstr>PowerPoint Presentation</vt:lpstr>
      <vt:lpstr>PowerPoint Presentation</vt:lpstr>
      <vt:lpstr>PowerPoint Presentation</vt:lpstr>
      <vt:lpstr>Parameters</vt:lpstr>
      <vt:lpstr>Examples</vt:lpstr>
      <vt:lpstr>Examples</vt:lpstr>
      <vt:lpstr>PowerPoint Presentation</vt:lpstr>
      <vt:lpstr>PowerPoint Presentation</vt:lpstr>
      <vt:lpstr>PowerPoint Presentation</vt:lpstr>
      <vt:lpstr>PowerPoint Presentation</vt:lpstr>
      <vt:lpstr>PowerPoint Presentation</vt:lpstr>
      <vt:lpstr>Kerberos Authentication </vt:lpstr>
      <vt:lpstr>Kerberos Authentication </vt:lpstr>
      <vt:lpstr>LDAP Authentication </vt:lpstr>
      <vt:lpstr>LDAP Authentication </vt:lpstr>
      <vt:lpstr>Auditing </vt:lpstr>
      <vt:lpstr>PowerPoint Presentation</vt:lpstr>
      <vt:lpstr>PowerPoint Presentation</vt:lpstr>
      <vt:lpstr>Encryption</vt:lpstr>
      <vt:lpstr>PowerPoint Presentation</vt:lpstr>
      <vt:lpstr>Encryption at Rest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anju munoth</cp:lastModifiedBy>
  <cp:revision>175</cp:revision>
  <dcterms:created xsi:type="dcterms:W3CDTF">2018-03-16T00:51:14Z</dcterms:created>
  <dcterms:modified xsi:type="dcterms:W3CDTF">2019-11-15T03:15:41Z</dcterms:modified>
</cp:coreProperties>
</file>