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80" r:id="rId4"/>
    <p:sldId id="298" r:id="rId5"/>
    <p:sldId id="282" r:id="rId6"/>
    <p:sldId id="284" r:id="rId7"/>
    <p:sldId id="285" r:id="rId8"/>
    <p:sldId id="283" r:id="rId9"/>
    <p:sldId id="286" r:id="rId10"/>
    <p:sldId id="287" r:id="rId11"/>
    <p:sldId id="289" r:id="rId12"/>
    <p:sldId id="290" r:id="rId13"/>
    <p:sldId id="291" r:id="rId14"/>
    <p:sldId id="296" r:id="rId15"/>
    <p:sldId id="294" r:id="rId16"/>
    <p:sldId id="292" r:id="rId17"/>
    <p:sldId id="293" r:id="rId18"/>
    <p:sldId id="295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C7EF-9FB1-5E97-C639-AF5B29B6D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9363E-14EF-AE28-F5F4-2225392AF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5CD62-3F7D-AAB5-5A96-376A52EA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39C9-24F3-47C6-8A8C-DCE5AEAF7155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CA3C7-3E60-BCA3-96A8-843DB696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E23E4-FD94-AA25-C5E3-44D5ABE0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4E58-039C-459F-AD86-BE2861B20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56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FC4C9-1C75-AFCF-248B-493087F1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1F0DD-C52C-F00E-8B9E-D7B4B4A8A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58840-C632-F572-5530-1CF7B895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39C9-24F3-47C6-8A8C-DCE5AEAF7155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882E1-55A0-746C-44A1-0CBC5E91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220FC-E054-D43D-1A97-128A1298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4E58-039C-459F-AD86-BE2861B20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45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1CEC53-D8A3-0EB8-BEE8-5E9612BF0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C2606-21BE-6471-1D8F-4D6458FCB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05629-73A7-99C6-8444-932AF70F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39C9-24F3-47C6-8A8C-DCE5AEAF7155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924C6-C52D-1060-9647-B48CFE93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52AAB-B135-8303-9E60-1C3C033D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4E58-039C-459F-AD86-BE2861B20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35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C4F97-9347-9B2B-7476-C74B369F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6DA77-827D-5519-AB6B-3826D6859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BA982-8187-41BD-A971-C173D429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39C9-24F3-47C6-8A8C-DCE5AEAF7155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F6289-E001-3772-3130-E237D93C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0A74-D720-0FD7-6271-B301E0DE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4E58-039C-459F-AD86-BE2861B20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87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F15A-5CBF-415F-992E-C6FD379CC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82ACC-01B5-CF9B-6093-570875710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16885-BBCE-9B98-3452-83EAF4A9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39C9-24F3-47C6-8A8C-DCE5AEAF7155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8EAB9-39FF-BF09-E024-3A2D0735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7A0EE-E57F-DE77-2019-3C8A5FCA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4E58-039C-459F-AD86-BE2861B20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6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45C0-4B5F-55CE-E259-4E2C7912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F2565-6A0E-047B-88F4-446A6EF06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C40C3-D25B-D575-0496-72D90EAEE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2665E-961A-E4C8-BAD4-C55319C2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39C9-24F3-47C6-8A8C-DCE5AEAF7155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AA516-082C-8178-B33D-BAE6D539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1082D-290F-68A9-4A7A-7C7C4878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4E58-039C-459F-AD86-BE2861B20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5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403A-2E5F-DEBC-898D-1D137C61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8C070-F9E8-E49D-2DBE-5B9E97CA9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5B291-B40C-65FD-151E-8CD104216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D4A05-8BCE-25CC-457F-F86FC5ECF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4A666-D49E-6A72-A1E8-15A3878CA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4EE7AF-54EA-03CD-127B-54476CB1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39C9-24F3-47C6-8A8C-DCE5AEAF7155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448613-72F7-4ED0-AD83-9AE53902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81225-0273-3172-4194-D315370C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4E58-039C-459F-AD86-BE2861B20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83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4A20-F8C0-B298-0FBE-45EFE9A0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48710-E54A-E495-7261-61410E98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39C9-24F3-47C6-8A8C-DCE5AEAF7155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F3144-67CB-1B01-D3A4-FA1E3659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B69B1-E8F0-34CE-4839-8A3E1D27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4E58-039C-459F-AD86-BE2861B20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77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CB7C38-82E8-546A-0F2B-A8DD3ECB1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39C9-24F3-47C6-8A8C-DCE5AEAF7155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F0B05-6388-83BB-473D-A2B2B490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A3111-A161-C5B5-A847-5CA96BFE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4E58-039C-459F-AD86-BE2861B20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3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15C5-91FC-E8B2-6355-58E62B59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F1FB8-6A7F-B3A6-A304-D236E641C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61DEA-11C2-F389-7F1C-4B713B55C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9F641-0B55-12BF-1DC3-9760FCFF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39C9-24F3-47C6-8A8C-DCE5AEAF7155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864F7-50EA-0286-E0CC-14786343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F43A5-E7CC-F8DF-6D93-8BDAF33A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4E58-039C-459F-AD86-BE2861B20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52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0104-4D32-7F30-367B-D4BFFC53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1B703A-7589-A836-19E5-5FEC37733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408BC-98B5-50D5-9DBA-6824DFA68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3A2D2-DD0F-DB6C-158E-741C07212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39C9-24F3-47C6-8A8C-DCE5AEAF7155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A6388-2BA8-7A3D-C9E5-3D78BC335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B9DF8-82A5-66D4-C029-C1FC0986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4E58-039C-459F-AD86-BE2861B20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46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838ED-EFE7-20ED-8971-CEA0B39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05B18-7E6D-8C71-14D0-F4692CAC5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F1EE9-F673-8D19-AC8B-DFFEFCB81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E39C9-24F3-47C6-8A8C-DCE5AEAF7155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6FD24-FAF0-B850-7186-43CEFE7EE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685F1-CFE0-ACCA-E31D-F29C2E679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D4E58-039C-459F-AD86-BE2861B20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77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9DA9-2793-1F09-9BCC-77E0CB62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4F538-2F42-7FE7-1020-87116E0F6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163435-7066-51D4-5DA6-5C37F11C5F76}"/>
              </a:ext>
            </a:extLst>
          </p:cNvPr>
          <p:cNvSpPr/>
          <p:nvPr/>
        </p:nvSpPr>
        <p:spPr>
          <a:xfrm flipH="1">
            <a:off x="1" y="0"/>
            <a:ext cx="12192000" cy="6858000"/>
          </a:xfrm>
          <a:prstGeom prst="rect">
            <a:avLst/>
          </a:prstGeom>
          <a:gradFill>
            <a:gsLst>
              <a:gs pos="30000">
                <a:srgbClr val="682DAE"/>
              </a:gs>
              <a:gs pos="100000">
                <a:srgbClr val="19E5C0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FFEA9-9886-EF44-A5E0-7241BED116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b="2147"/>
          <a:stretch/>
        </p:blipFill>
        <p:spPr>
          <a:xfrm>
            <a:off x="45826" y="4390032"/>
            <a:ext cx="12150666" cy="2468880"/>
          </a:xfrm>
          <a:prstGeom prst="rect">
            <a:avLst/>
          </a:prstGeom>
        </p:spPr>
      </p:pic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CB2E44E9-8312-D2DC-26E5-EFC42B3B3A1C}"/>
              </a:ext>
            </a:extLst>
          </p:cNvPr>
          <p:cNvSpPr/>
          <p:nvPr/>
        </p:nvSpPr>
        <p:spPr>
          <a:xfrm rot="16200000">
            <a:off x="2939348" y="-2377901"/>
            <a:ext cx="6313305" cy="11613802"/>
          </a:xfrm>
          <a:prstGeom prst="roundRect">
            <a:avLst>
              <a:gd name="adj" fmla="val 2986"/>
            </a:avLst>
          </a:prstGeom>
          <a:gradFill>
            <a:gsLst>
              <a:gs pos="28000">
                <a:srgbClr val="3E1664">
                  <a:alpha val="20000"/>
                </a:srgbClr>
              </a:gs>
              <a:gs pos="98000">
                <a:srgbClr val="210C33">
                  <a:alpha val="50000"/>
                </a:srgbClr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EA87975-46F8-F0A4-E61A-CE32BE934241}"/>
              </a:ext>
            </a:extLst>
          </p:cNvPr>
          <p:cNvSpPr txBox="1">
            <a:spLocks/>
          </p:cNvSpPr>
          <p:nvPr/>
        </p:nvSpPr>
        <p:spPr>
          <a:xfrm>
            <a:off x="670999" y="1464365"/>
            <a:ext cx="6241324" cy="32848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b="0" i="0" kern="1200" spc="-150" baseline="0">
                <a:solidFill>
                  <a:schemeClr val="bg1"/>
                </a:solidFill>
                <a:latin typeface="Arial Nova Light" panose="020B0304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5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 panose="020B0304020202020204" pitchFamily="34" charset="0"/>
                <a:ea typeface="+mj-ea"/>
                <a:cs typeface="+mj-cs"/>
              </a:rPr>
              <a:t>Distributed Systems with Cats-Effect and ETCD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6D5FE7E-16FD-1FD9-E8F9-D69B081AD4A0}"/>
              </a:ext>
            </a:extLst>
          </p:cNvPr>
          <p:cNvSpPr txBox="1">
            <a:spLocks/>
          </p:cNvSpPr>
          <p:nvPr/>
        </p:nvSpPr>
        <p:spPr>
          <a:xfrm>
            <a:off x="670997" y="4977705"/>
            <a:ext cx="6241325" cy="47998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 spc="0">
                <a:solidFill>
                  <a:schemeClr val="tx2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E1664"/>
                </a:solidFill>
                <a:effectLst/>
                <a:uLnTx/>
                <a:uFillTx/>
                <a:latin typeface="Arial Nova"/>
                <a:ea typeface="+mn-ea"/>
                <a:cs typeface="Calibri" panose="020F0502020204030204" pitchFamily="34" charset="0"/>
              </a:rPr>
              <a:t>Jamie Wickham-Jones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3E1664"/>
                </a:solidFill>
                <a:latin typeface="Arial Nova"/>
              </a:rPr>
              <a:t>18</a:t>
            </a:r>
            <a:r>
              <a:rPr lang="en-US" baseline="30000" dirty="0">
                <a:solidFill>
                  <a:srgbClr val="3E1664"/>
                </a:solidFill>
                <a:latin typeface="Arial Nova"/>
              </a:rPr>
              <a:t>th</a:t>
            </a:r>
            <a:r>
              <a:rPr lang="en-US" dirty="0">
                <a:solidFill>
                  <a:srgbClr val="3E1664"/>
                </a:solidFill>
                <a:latin typeface="Arial Nova"/>
              </a:rPr>
              <a:t> October 2023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E1664"/>
              </a:solidFill>
              <a:effectLst/>
              <a:uLnTx/>
              <a:uFillTx/>
              <a:latin typeface="Arial Nova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0C6F378-6C37-2AD0-CBB1-B208F3D82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97" y="641618"/>
            <a:ext cx="1870950" cy="2950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851EF5-4B53-6F4A-2DC4-483BDE3BFF68}"/>
              </a:ext>
            </a:extLst>
          </p:cNvPr>
          <p:cNvSpPr txBox="1"/>
          <p:nvPr/>
        </p:nvSpPr>
        <p:spPr>
          <a:xfrm>
            <a:off x="670997" y="6237758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rgbClr val="210C33"/>
                </a:solidFill>
                <a:latin typeface="Arial Nova" panose="020B0504020202020204" pitchFamily="34" charset="0"/>
              </a:rPr>
              <a:t> </a:t>
            </a:r>
            <a:r>
              <a:rPr lang="en-GB" sz="800" dirty="0" err="1">
                <a:solidFill>
                  <a:srgbClr val="210C33"/>
                </a:solidFill>
                <a:latin typeface="Arial Nova" panose="020B0504020202020204" pitchFamily="34" charset="0"/>
              </a:rPr>
              <a:t>Quantexa</a:t>
            </a:r>
            <a:r>
              <a:rPr lang="en-GB" sz="800" dirty="0">
                <a:solidFill>
                  <a:srgbClr val="210C33"/>
                </a:solidFill>
                <a:latin typeface="Arial Nova" panose="020B0504020202020204" pitchFamily="34" charset="0"/>
              </a:rPr>
              <a:t>® </a:t>
            </a:r>
            <a:endParaRPr lang="en-US" sz="800" dirty="0">
              <a:solidFill>
                <a:srgbClr val="210C33"/>
              </a:solidFill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73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5F79-A344-CEF3-C1B7-8211BE41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58D99-9862-2144-E88D-AC5994653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9E729E-AAC2-644C-6D28-9A8830808BE1}"/>
              </a:ext>
            </a:extLst>
          </p:cNvPr>
          <p:cNvSpPr/>
          <p:nvPr/>
        </p:nvSpPr>
        <p:spPr>
          <a:xfrm>
            <a:off x="1" y="-1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 Nova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E6F03B-28D3-9932-691D-AF3864455D93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>
            <a:gsLst>
              <a:gs pos="83000">
                <a:srgbClr val="682DAE"/>
              </a:gs>
              <a:gs pos="0">
                <a:srgbClr val="19E5C0">
                  <a:alpha val="69804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Nova" panose="020B05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D4EFE5-7E22-F8E9-3F13-EA9BC49EA67F}"/>
              </a:ext>
            </a:extLst>
          </p:cNvPr>
          <p:cNvSpPr txBox="1"/>
          <p:nvPr/>
        </p:nvSpPr>
        <p:spPr>
          <a:xfrm>
            <a:off x="867597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b="0" i="0" smtClean="0">
                <a:solidFill>
                  <a:schemeClr val="bg1"/>
                </a:solidFill>
                <a:latin typeface="Arial Nova Light" panose="020B0304020202020204" pitchFamily="34" charset="0"/>
              </a:rPr>
              <a:pPr algn="r"/>
              <a:t>10</a:t>
            </a:fld>
            <a:endParaRPr lang="en-US" sz="800" b="0" i="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54A9D-098F-00EC-CCF5-515A831C0D54}"/>
              </a:ext>
            </a:extLst>
          </p:cNvPr>
          <p:cNvSpPr txBox="1"/>
          <p:nvPr/>
        </p:nvSpPr>
        <p:spPr>
          <a:xfrm>
            <a:off x="942772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b="0" i="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Quantexa</a:t>
            </a:r>
            <a:r>
              <a:rPr lang="en-GB" sz="800" b="0" i="0" dirty="0">
                <a:solidFill>
                  <a:schemeClr val="bg1"/>
                </a:solidFill>
                <a:latin typeface="Arial Nova Light" panose="020B0304020202020204" pitchFamily="34" charset="0"/>
              </a:rPr>
              <a:t>® </a:t>
            </a:r>
            <a:endParaRPr lang="en-US" sz="800" b="0" i="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FC933B5-34C4-7166-F50C-D471CC4DC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1" y="6334125"/>
            <a:ext cx="307182" cy="27292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41F4964-B472-7D89-AC17-5F90ABC2F271}"/>
              </a:ext>
            </a:extLst>
          </p:cNvPr>
          <p:cNvSpPr txBox="1">
            <a:spLocks/>
          </p:cNvSpPr>
          <p:nvPr/>
        </p:nvSpPr>
        <p:spPr>
          <a:xfrm>
            <a:off x="475200" y="262800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4800" dirty="0"/>
              <a:t>ETCD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6BCB050-D2C3-C2B1-FAE7-E8613433925A}"/>
              </a:ext>
            </a:extLst>
          </p:cNvPr>
          <p:cNvSpPr txBox="1">
            <a:spLocks/>
          </p:cNvSpPr>
          <p:nvPr/>
        </p:nvSpPr>
        <p:spPr>
          <a:xfrm>
            <a:off x="473241" y="1965177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 Light" panose="020B0304020202020204" pitchFamily="34" charset="0"/>
              </a:rPr>
              <a:t>Strongly consistent key-value store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 Light" panose="020B0304020202020204" pitchFamily="34" charset="0"/>
              </a:rPr>
              <a:t>Based on ‘Raft’ consensus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 Light" panose="020B0304020202020204" pitchFamily="34" charset="0"/>
              </a:rPr>
              <a:t>“Brain” of Kubernetes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latin typeface="Arial Nova Light" panose="020B03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85745C-5BD1-2910-4E49-9A0C5FB1347B}"/>
              </a:ext>
            </a:extLst>
          </p:cNvPr>
          <p:cNvSpPr txBox="1">
            <a:spLocks/>
          </p:cNvSpPr>
          <p:nvPr/>
        </p:nvSpPr>
        <p:spPr>
          <a:xfrm>
            <a:off x="3192377" y="6245337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Nova Light" panose="020B0304020202020204" pitchFamily="34" charset="0"/>
              </a:rPr>
              <a:t>github.com/</a:t>
            </a:r>
            <a:r>
              <a:rPr lang="en-US" sz="2800" dirty="0" err="1">
                <a:latin typeface="Arial Nova Light" panose="020B0304020202020204" pitchFamily="34" charset="0"/>
              </a:rPr>
              <a:t>anjuna</a:t>
            </a:r>
            <a:r>
              <a:rPr lang="en-US" sz="2800" dirty="0">
                <a:latin typeface="Arial Nova Light" panose="020B0304020202020204" pitchFamily="34" charset="0"/>
              </a:rPr>
              <a:t>/</a:t>
            </a:r>
            <a:r>
              <a:rPr lang="en-US" sz="2800" dirty="0" err="1">
                <a:latin typeface="Arial Nova Light" panose="020B0304020202020204" pitchFamily="34" charset="0"/>
              </a:rPr>
              <a:t>etcd</a:t>
            </a:r>
            <a:r>
              <a:rPr lang="en-US" sz="2800" dirty="0">
                <a:latin typeface="Arial Nova Light" panose="020B0304020202020204" pitchFamily="34" charset="0"/>
              </a:rPr>
              <a:t>-cats-talk</a:t>
            </a:r>
          </a:p>
        </p:txBody>
      </p:sp>
    </p:spTree>
    <p:extLst>
      <p:ext uri="{BB962C8B-B14F-4D97-AF65-F5344CB8AC3E}">
        <p14:creationId xmlns:p14="http://schemas.microsoft.com/office/powerpoint/2010/main" val="339991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5F79-A344-CEF3-C1B7-8211BE41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58D99-9862-2144-E88D-AC5994653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9E729E-AAC2-644C-6D28-9A8830808BE1}"/>
              </a:ext>
            </a:extLst>
          </p:cNvPr>
          <p:cNvSpPr/>
          <p:nvPr/>
        </p:nvSpPr>
        <p:spPr>
          <a:xfrm>
            <a:off x="1" y="-1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 Nova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E6F03B-28D3-9932-691D-AF3864455D93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>
            <a:gsLst>
              <a:gs pos="83000">
                <a:srgbClr val="682DAE"/>
              </a:gs>
              <a:gs pos="0">
                <a:srgbClr val="19E5C0">
                  <a:alpha val="69804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Nova" panose="020B05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D4EFE5-7E22-F8E9-3F13-EA9BC49EA67F}"/>
              </a:ext>
            </a:extLst>
          </p:cNvPr>
          <p:cNvSpPr txBox="1"/>
          <p:nvPr/>
        </p:nvSpPr>
        <p:spPr>
          <a:xfrm>
            <a:off x="867597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b="0" i="0" smtClean="0">
                <a:solidFill>
                  <a:schemeClr val="bg1"/>
                </a:solidFill>
                <a:latin typeface="Arial Nova Light" panose="020B0304020202020204" pitchFamily="34" charset="0"/>
              </a:rPr>
              <a:pPr algn="r"/>
              <a:t>11</a:t>
            </a:fld>
            <a:endParaRPr lang="en-US" sz="800" b="0" i="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54A9D-098F-00EC-CCF5-515A831C0D54}"/>
              </a:ext>
            </a:extLst>
          </p:cNvPr>
          <p:cNvSpPr txBox="1"/>
          <p:nvPr/>
        </p:nvSpPr>
        <p:spPr>
          <a:xfrm>
            <a:off x="942772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b="0" i="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Quantexa</a:t>
            </a:r>
            <a:r>
              <a:rPr lang="en-GB" sz="800" b="0" i="0" dirty="0">
                <a:solidFill>
                  <a:schemeClr val="bg1"/>
                </a:solidFill>
                <a:latin typeface="Arial Nova Light" panose="020B0304020202020204" pitchFamily="34" charset="0"/>
              </a:rPr>
              <a:t>® </a:t>
            </a:r>
            <a:endParaRPr lang="en-US" sz="800" b="0" i="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FC933B5-34C4-7166-F50C-D471CC4DC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1" y="6334125"/>
            <a:ext cx="307182" cy="27292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41F4964-B472-7D89-AC17-5F90ABC2F271}"/>
              </a:ext>
            </a:extLst>
          </p:cNvPr>
          <p:cNvSpPr txBox="1">
            <a:spLocks/>
          </p:cNvSpPr>
          <p:nvPr/>
        </p:nvSpPr>
        <p:spPr>
          <a:xfrm>
            <a:off x="475200" y="262800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4800" dirty="0" err="1"/>
              <a:t>CompareAndSwap</a:t>
            </a:r>
            <a:endParaRPr lang="en-US" sz="4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6BCB050-D2C3-C2B1-FAE7-E8613433925A}"/>
              </a:ext>
            </a:extLst>
          </p:cNvPr>
          <p:cNvSpPr txBox="1">
            <a:spLocks/>
          </p:cNvSpPr>
          <p:nvPr/>
        </p:nvSpPr>
        <p:spPr>
          <a:xfrm>
            <a:off x="473241" y="1965177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 Light" panose="020B0304020202020204" pitchFamily="34" charset="0"/>
              </a:rPr>
              <a:t>Atomic instruction to modify some value.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 Light" panose="020B0304020202020204" pitchFamily="34" charset="0"/>
              </a:rPr>
              <a:t>Atomicity guarantees up-to-date info is used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85745C-5BD1-2910-4E49-9A0C5FB1347B}"/>
              </a:ext>
            </a:extLst>
          </p:cNvPr>
          <p:cNvSpPr txBox="1">
            <a:spLocks/>
          </p:cNvSpPr>
          <p:nvPr/>
        </p:nvSpPr>
        <p:spPr>
          <a:xfrm>
            <a:off x="3192377" y="6245337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Nova Light" panose="020B0304020202020204" pitchFamily="34" charset="0"/>
              </a:rPr>
              <a:t>github.com/</a:t>
            </a:r>
            <a:r>
              <a:rPr lang="en-US" sz="2800" dirty="0" err="1">
                <a:latin typeface="Arial Nova Light" panose="020B0304020202020204" pitchFamily="34" charset="0"/>
              </a:rPr>
              <a:t>anjuna</a:t>
            </a:r>
            <a:r>
              <a:rPr lang="en-US" sz="2800" dirty="0">
                <a:latin typeface="Arial Nova Light" panose="020B0304020202020204" pitchFamily="34" charset="0"/>
              </a:rPr>
              <a:t>/</a:t>
            </a:r>
            <a:r>
              <a:rPr lang="en-US" sz="2800" dirty="0" err="1">
                <a:latin typeface="Arial Nova Light" panose="020B0304020202020204" pitchFamily="34" charset="0"/>
              </a:rPr>
              <a:t>etcd</a:t>
            </a:r>
            <a:r>
              <a:rPr lang="en-US" sz="2800" dirty="0">
                <a:latin typeface="Arial Nova Light" panose="020B0304020202020204" pitchFamily="34" charset="0"/>
              </a:rPr>
              <a:t>-cats-talk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CAE8A20-5949-C1D2-FFA2-274E8FF062A6}"/>
              </a:ext>
            </a:extLst>
          </p:cNvPr>
          <p:cNvSpPr txBox="1">
            <a:spLocks/>
          </p:cNvSpPr>
          <p:nvPr/>
        </p:nvSpPr>
        <p:spPr>
          <a:xfrm>
            <a:off x="473240" y="3667553"/>
            <a:ext cx="11234845" cy="187499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CAS(key, value):= 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(key) == null)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(value) 	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(key)  </a:t>
            </a:r>
          </a:p>
        </p:txBody>
      </p:sp>
    </p:spTree>
    <p:extLst>
      <p:ext uri="{BB962C8B-B14F-4D97-AF65-F5344CB8AC3E}">
        <p14:creationId xmlns:p14="http://schemas.microsoft.com/office/powerpoint/2010/main" val="3412944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5F79-A344-CEF3-C1B7-8211BE41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58D99-9862-2144-E88D-AC5994653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9E729E-AAC2-644C-6D28-9A8830808BE1}"/>
              </a:ext>
            </a:extLst>
          </p:cNvPr>
          <p:cNvSpPr/>
          <p:nvPr/>
        </p:nvSpPr>
        <p:spPr>
          <a:xfrm>
            <a:off x="1" y="-1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 Nova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E6F03B-28D3-9932-691D-AF3864455D93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>
            <a:gsLst>
              <a:gs pos="83000">
                <a:srgbClr val="682DAE"/>
              </a:gs>
              <a:gs pos="0">
                <a:srgbClr val="19E5C0">
                  <a:alpha val="69804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Nova" panose="020B05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D4EFE5-7E22-F8E9-3F13-EA9BC49EA67F}"/>
              </a:ext>
            </a:extLst>
          </p:cNvPr>
          <p:cNvSpPr txBox="1"/>
          <p:nvPr/>
        </p:nvSpPr>
        <p:spPr>
          <a:xfrm>
            <a:off x="867597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b="0" i="0" smtClean="0">
                <a:solidFill>
                  <a:schemeClr val="bg1"/>
                </a:solidFill>
                <a:latin typeface="Arial Nova Light" panose="020B0304020202020204" pitchFamily="34" charset="0"/>
              </a:rPr>
              <a:pPr algn="r"/>
              <a:t>12</a:t>
            </a:fld>
            <a:endParaRPr lang="en-US" sz="800" b="0" i="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54A9D-098F-00EC-CCF5-515A831C0D54}"/>
              </a:ext>
            </a:extLst>
          </p:cNvPr>
          <p:cNvSpPr txBox="1"/>
          <p:nvPr/>
        </p:nvSpPr>
        <p:spPr>
          <a:xfrm>
            <a:off x="942772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b="0" i="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Quantexa</a:t>
            </a:r>
            <a:r>
              <a:rPr lang="en-GB" sz="800" b="0" i="0" dirty="0">
                <a:solidFill>
                  <a:schemeClr val="bg1"/>
                </a:solidFill>
                <a:latin typeface="Arial Nova Light" panose="020B0304020202020204" pitchFamily="34" charset="0"/>
              </a:rPr>
              <a:t>® </a:t>
            </a:r>
            <a:endParaRPr lang="en-US" sz="800" b="0" i="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FC933B5-34C4-7166-F50C-D471CC4DC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1" y="6334125"/>
            <a:ext cx="307182" cy="27292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41F4964-B472-7D89-AC17-5F90ABC2F271}"/>
              </a:ext>
            </a:extLst>
          </p:cNvPr>
          <p:cNvSpPr txBox="1">
            <a:spLocks/>
          </p:cNvSpPr>
          <p:nvPr/>
        </p:nvSpPr>
        <p:spPr>
          <a:xfrm>
            <a:off x="475200" y="262800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4800" dirty="0"/>
              <a:t>Worker nodes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85745C-5BD1-2910-4E49-9A0C5FB1347B}"/>
              </a:ext>
            </a:extLst>
          </p:cNvPr>
          <p:cNvSpPr txBox="1">
            <a:spLocks/>
          </p:cNvSpPr>
          <p:nvPr/>
        </p:nvSpPr>
        <p:spPr>
          <a:xfrm>
            <a:off x="3192377" y="6245337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Nova Light" panose="020B0304020202020204" pitchFamily="34" charset="0"/>
              </a:rPr>
              <a:t>github.com/</a:t>
            </a:r>
            <a:r>
              <a:rPr lang="en-US" sz="2800" dirty="0" err="1">
                <a:latin typeface="Arial Nova Light" panose="020B0304020202020204" pitchFamily="34" charset="0"/>
              </a:rPr>
              <a:t>anjuna</a:t>
            </a:r>
            <a:r>
              <a:rPr lang="en-US" sz="2800" dirty="0">
                <a:latin typeface="Arial Nova Light" panose="020B0304020202020204" pitchFamily="34" charset="0"/>
              </a:rPr>
              <a:t>/</a:t>
            </a:r>
            <a:r>
              <a:rPr lang="en-US" sz="2800" dirty="0" err="1">
                <a:latin typeface="Arial Nova Light" panose="020B0304020202020204" pitchFamily="34" charset="0"/>
              </a:rPr>
              <a:t>etcd</a:t>
            </a:r>
            <a:r>
              <a:rPr lang="en-US" sz="2800" dirty="0">
                <a:latin typeface="Arial Nova Light" panose="020B0304020202020204" pitchFamily="34" charset="0"/>
              </a:rPr>
              <a:t>-cats-talk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CAE8A20-5949-C1D2-FFA2-274E8FF062A6}"/>
              </a:ext>
            </a:extLst>
          </p:cNvPr>
          <p:cNvSpPr txBox="1">
            <a:spLocks/>
          </p:cNvSpPr>
          <p:nvPr/>
        </p:nvSpPr>
        <p:spPr>
          <a:xfrm>
            <a:off x="475200" y="1965177"/>
            <a:ext cx="11234845" cy="187499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Worker(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taskKey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locationId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):= 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res = CAS(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taskKey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locationId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if (res ==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locationId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doWork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else 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  wait()</a:t>
            </a:r>
          </a:p>
        </p:txBody>
      </p:sp>
    </p:spTree>
    <p:extLst>
      <p:ext uri="{BB962C8B-B14F-4D97-AF65-F5344CB8AC3E}">
        <p14:creationId xmlns:p14="http://schemas.microsoft.com/office/powerpoint/2010/main" val="3319556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5F79-A344-CEF3-C1B7-8211BE41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58D99-9862-2144-E88D-AC5994653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9E729E-AAC2-644C-6D28-9A8830808BE1}"/>
              </a:ext>
            </a:extLst>
          </p:cNvPr>
          <p:cNvSpPr/>
          <p:nvPr/>
        </p:nvSpPr>
        <p:spPr>
          <a:xfrm>
            <a:off x="1" y="-1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 Nova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E6F03B-28D3-9932-691D-AF3864455D93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>
            <a:gsLst>
              <a:gs pos="83000">
                <a:srgbClr val="682DAE"/>
              </a:gs>
              <a:gs pos="0">
                <a:srgbClr val="19E5C0">
                  <a:alpha val="69804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Nova" panose="020B05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D4EFE5-7E22-F8E9-3F13-EA9BC49EA67F}"/>
              </a:ext>
            </a:extLst>
          </p:cNvPr>
          <p:cNvSpPr txBox="1"/>
          <p:nvPr/>
        </p:nvSpPr>
        <p:spPr>
          <a:xfrm>
            <a:off x="867597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b="0" i="0" smtClean="0">
                <a:solidFill>
                  <a:schemeClr val="bg1"/>
                </a:solidFill>
                <a:latin typeface="Arial Nova Light" panose="020B0304020202020204" pitchFamily="34" charset="0"/>
              </a:rPr>
              <a:pPr algn="r"/>
              <a:t>13</a:t>
            </a:fld>
            <a:endParaRPr lang="en-US" sz="800" b="0" i="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54A9D-098F-00EC-CCF5-515A831C0D54}"/>
              </a:ext>
            </a:extLst>
          </p:cNvPr>
          <p:cNvSpPr txBox="1"/>
          <p:nvPr/>
        </p:nvSpPr>
        <p:spPr>
          <a:xfrm>
            <a:off x="942772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b="0" i="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Quantexa</a:t>
            </a:r>
            <a:r>
              <a:rPr lang="en-GB" sz="800" b="0" i="0" dirty="0">
                <a:solidFill>
                  <a:schemeClr val="bg1"/>
                </a:solidFill>
                <a:latin typeface="Arial Nova Light" panose="020B0304020202020204" pitchFamily="34" charset="0"/>
              </a:rPr>
              <a:t>® </a:t>
            </a:r>
            <a:endParaRPr lang="en-US" sz="800" b="0" i="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FC933B5-34C4-7166-F50C-D471CC4DC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1" y="6334125"/>
            <a:ext cx="307182" cy="27292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41F4964-B472-7D89-AC17-5F90ABC2F271}"/>
              </a:ext>
            </a:extLst>
          </p:cNvPr>
          <p:cNvSpPr txBox="1">
            <a:spLocks/>
          </p:cNvSpPr>
          <p:nvPr/>
        </p:nvSpPr>
        <p:spPr>
          <a:xfrm>
            <a:off x="475200" y="262800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4800" dirty="0"/>
              <a:t>First implementation…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6BCB050-D2C3-C2B1-FAE7-E8613433925A}"/>
              </a:ext>
            </a:extLst>
          </p:cNvPr>
          <p:cNvSpPr txBox="1">
            <a:spLocks/>
          </p:cNvSpPr>
          <p:nvPr/>
        </p:nvSpPr>
        <p:spPr>
          <a:xfrm>
            <a:off x="473241" y="1965177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 Light" panose="020B0304020202020204" pitchFamily="34" charset="0"/>
              </a:rPr>
              <a:t>Not resilient – worker failure means no progress is made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85745C-5BD1-2910-4E49-9A0C5FB1347B}"/>
              </a:ext>
            </a:extLst>
          </p:cNvPr>
          <p:cNvSpPr txBox="1">
            <a:spLocks/>
          </p:cNvSpPr>
          <p:nvPr/>
        </p:nvSpPr>
        <p:spPr>
          <a:xfrm>
            <a:off x="3192377" y="6245337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Nova Light" panose="020B0304020202020204" pitchFamily="34" charset="0"/>
              </a:rPr>
              <a:t>github.com/</a:t>
            </a:r>
            <a:r>
              <a:rPr lang="en-US" sz="2800" dirty="0" err="1">
                <a:latin typeface="Arial Nova Light" panose="020B0304020202020204" pitchFamily="34" charset="0"/>
              </a:rPr>
              <a:t>anjuna</a:t>
            </a:r>
            <a:r>
              <a:rPr lang="en-US" sz="2800" dirty="0">
                <a:latin typeface="Arial Nova Light" panose="020B0304020202020204" pitchFamily="34" charset="0"/>
              </a:rPr>
              <a:t>/</a:t>
            </a:r>
            <a:r>
              <a:rPr lang="en-US" sz="2800" dirty="0" err="1">
                <a:latin typeface="Arial Nova Light" panose="020B0304020202020204" pitchFamily="34" charset="0"/>
              </a:rPr>
              <a:t>etcd</a:t>
            </a:r>
            <a:r>
              <a:rPr lang="en-US" sz="2800" dirty="0">
                <a:latin typeface="Arial Nova Light" panose="020B0304020202020204" pitchFamily="34" charset="0"/>
              </a:rPr>
              <a:t>-cats-talk</a:t>
            </a:r>
          </a:p>
        </p:txBody>
      </p:sp>
    </p:spTree>
    <p:extLst>
      <p:ext uri="{BB962C8B-B14F-4D97-AF65-F5344CB8AC3E}">
        <p14:creationId xmlns:p14="http://schemas.microsoft.com/office/powerpoint/2010/main" val="196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5F79-A344-CEF3-C1B7-8211BE41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58D99-9862-2144-E88D-AC5994653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9E729E-AAC2-644C-6D28-9A8830808BE1}"/>
              </a:ext>
            </a:extLst>
          </p:cNvPr>
          <p:cNvSpPr/>
          <p:nvPr/>
        </p:nvSpPr>
        <p:spPr>
          <a:xfrm>
            <a:off x="1" y="-1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 Nova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E6F03B-28D3-9932-691D-AF3864455D93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>
            <a:gsLst>
              <a:gs pos="83000">
                <a:srgbClr val="682DAE"/>
              </a:gs>
              <a:gs pos="0">
                <a:srgbClr val="19E5C0">
                  <a:alpha val="69804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Nova" panose="020B05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D4EFE5-7E22-F8E9-3F13-EA9BC49EA67F}"/>
              </a:ext>
            </a:extLst>
          </p:cNvPr>
          <p:cNvSpPr txBox="1"/>
          <p:nvPr/>
        </p:nvSpPr>
        <p:spPr>
          <a:xfrm>
            <a:off x="867597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b="0" i="0" smtClean="0">
                <a:solidFill>
                  <a:schemeClr val="bg1"/>
                </a:solidFill>
                <a:latin typeface="Arial Nova Light" panose="020B0304020202020204" pitchFamily="34" charset="0"/>
              </a:rPr>
              <a:pPr algn="r"/>
              <a:t>14</a:t>
            </a:fld>
            <a:endParaRPr lang="en-US" sz="800" b="0" i="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54A9D-098F-00EC-CCF5-515A831C0D54}"/>
              </a:ext>
            </a:extLst>
          </p:cNvPr>
          <p:cNvSpPr txBox="1"/>
          <p:nvPr/>
        </p:nvSpPr>
        <p:spPr>
          <a:xfrm>
            <a:off x="942772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b="0" i="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Quantexa</a:t>
            </a:r>
            <a:r>
              <a:rPr lang="en-GB" sz="800" b="0" i="0" dirty="0">
                <a:solidFill>
                  <a:schemeClr val="bg1"/>
                </a:solidFill>
                <a:latin typeface="Arial Nova Light" panose="020B0304020202020204" pitchFamily="34" charset="0"/>
              </a:rPr>
              <a:t>® </a:t>
            </a:r>
            <a:endParaRPr lang="en-US" sz="800" b="0" i="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FC933B5-34C4-7166-F50C-D471CC4DC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1" y="6334125"/>
            <a:ext cx="307182" cy="27292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41F4964-B472-7D89-AC17-5F90ABC2F271}"/>
              </a:ext>
            </a:extLst>
          </p:cNvPr>
          <p:cNvSpPr txBox="1">
            <a:spLocks/>
          </p:cNvSpPr>
          <p:nvPr/>
        </p:nvSpPr>
        <p:spPr>
          <a:xfrm>
            <a:off x="475200" y="262800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4800" dirty="0"/>
              <a:t>Resiliency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6BCB050-D2C3-C2B1-FAE7-E8613433925A}"/>
              </a:ext>
            </a:extLst>
          </p:cNvPr>
          <p:cNvSpPr txBox="1">
            <a:spLocks/>
          </p:cNvSpPr>
          <p:nvPr/>
        </p:nvSpPr>
        <p:spPr>
          <a:xfrm>
            <a:off x="473241" y="1965177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 Light" panose="020B0304020202020204" pitchFamily="34" charset="0"/>
              </a:rPr>
              <a:t>Need worker nodes that did not initially win to try to win it afterwards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85745C-5BD1-2910-4E49-9A0C5FB1347B}"/>
              </a:ext>
            </a:extLst>
          </p:cNvPr>
          <p:cNvSpPr txBox="1">
            <a:spLocks/>
          </p:cNvSpPr>
          <p:nvPr/>
        </p:nvSpPr>
        <p:spPr>
          <a:xfrm>
            <a:off x="3192377" y="6245337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Nova Light" panose="020B0304020202020204" pitchFamily="34" charset="0"/>
              </a:rPr>
              <a:t>github.com/</a:t>
            </a:r>
            <a:r>
              <a:rPr lang="en-US" sz="2800" dirty="0" err="1">
                <a:latin typeface="Arial Nova Light" panose="020B0304020202020204" pitchFamily="34" charset="0"/>
              </a:rPr>
              <a:t>anjuna</a:t>
            </a:r>
            <a:r>
              <a:rPr lang="en-US" sz="2800" dirty="0">
                <a:latin typeface="Arial Nova Light" panose="020B0304020202020204" pitchFamily="34" charset="0"/>
              </a:rPr>
              <a:t>/</a:t>
            </a:r>
            <a:r>
              <a:rPr lang="en-US" sz="2800" dirty="0" err="1">
                <a:latin typeface="Arial Nova Light" panose="020B0304020202020204" pitchFamily="34" charset="0"/>
              </a:rPr>
              <a:t>etcd</a:t>
            </a:r>
            <a:r>
              <a:rPr lang="en-US" sz="2800" dirty="0">
                <a:latin typeface="Arial Nova Light" panose="020B0304020202020204" pitchFamily="34" charset="0"/>
              </a:rPr>
              <a:t>-cats-talk</a:t>
            </a:r>
          </a:p>
        </p:txBody>
      </p:sp>
    </p:spTree>
    <p:extLst>
      <p:ext uri="{BB962C8B-B14F-4D97-AF65-F5344CB8AC3E}">
        <p14:creationId xmlns:p14="http://schemas.microsoft.com/office/powerpoint/2010/main" val="1794360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5F79-A344-CEF3-C1B7-8211BE41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58D99-9862-2144-E88D-AC5994653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9E729E-AAC2-644C-6D28-9A8830808BE1}"/>
              </a:ext>
            </a:extLst>
          </p:cNvPr>
          <p:cNvSpPr/>
          <p:nvPr/>
        </p:nvSpPr>
        <p:spPr>
          <a:xfrm>
            <a:off x="1" y="-1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 Nova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E6F03B-28D3-9932-691D-AF3864455D93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>
            <a:gsLst>
              <a:gs pos="83000">
                <a:srgbClr val="682DAE"/>
              </a:gs>
              <a:gs pos="0">
                <a:srgbClr val="19E5C0">
                  <a:alpha val="69804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Nova" panose="020B05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D4EFE5-7E22-F8E9-3F13-EA9BC49EA67F}"/>
              </a:ext>
            </a:extLst>
          </p:cNvPr>
          <p:cNvSpPr txBox="1"/>
          <p:nvPr/>
        </p:nvSpPr>
        <p:spPr>
          <a:xfrm>
            <a:off x="867597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b="0" i="0" smtClean="0">
                <a:solidFill>
                  <a:schemeClr val="bg1"/>
                </a:solidFill>
                <a:latin typeface="Arial Nova Light" panose="020B0304020202020204" pitchFamily="34" charset="0"/>
              </a:rPr>
              <a:pPr algn="r"/>
              <a:t>15</a:t>
            </a:fld>
            <a:endParaRPr lang="en-US" sz="800" b="0" i="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54A9D-098F-00EC-CCF5-515A831C0D54}"/>
              </a:ext>
            </a:extLst>
          </p:cNvPr>
          <p:cNvSpPr txBox="1"/>
          <p:nvPr/>
        </p:nvSpPr>
        <p:spPr>
          <a:xfrm>
            <a:off x="942772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b="0" i="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Quantexa</a:t>
            </a:r>
            <a:r>
              <a:rPr lang="en-GB" sz="800" b="0" i="0" dirty="0">
                <a:solidFill>
                  <a:schemeClr val="bg1"/>
                </a:solidFill>
                <a:latin typeface="Arial Nova Light" panose="020B0304020202020204" pitchFamily="34" charset="0"/>
              </a:rPr>
              <a:t>® </a:t>
            </a:r>
            <a:endParaRPr lang="en-US" sz="800" b="0" i="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FC933B5-34C4-7166-F50C-D471CC4DC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1" y="6334125"/>
            <a:ext cx="307182" cy="27292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41F4964-B472-7D89-AC17-5F90ABC2F271}"/>
              </a:ext>
            </a:extLst>
          </p:cNvPr>
          <p:cNvSpPr txBox="1">
            <a:spLocks/>
          </p:cNvSpPr>
          <p:nvPr/>
        </p:nvSpPr>
        <p:spPr>
          <a:xfrm>
            <a:off x="475200" y="262800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4800" dirty="0"/>
              <a:t>Heartbeats/</a:t>
            </a:r>
            <a:r>
              <a:rPr lang="en-US" sz="4800" dirty="0" err="1"/>
              <a:t>KeepAlives</a:t>
            </a:r>
            <a:endParaRPr lang="en-US" sz="4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6BCB050-D2C3-C2B1-FAE7-E8613433925A}"/>
              </a:ext>
            </a:extLst>
          </p:cNvPr>
          <p:cNvSpPr txBox="1">
            <a:spLocks/>
          </p:cNvSpPr>
          <p:nvPr/>
        </p:nvSpPr>
        <p:spPr>
          <a:xfrm>
            <a:off x="473241" y="1965177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 Light" panose="020B0304020202020204" pitchFamily="34" charset="0"/>
              </a:rPr>
              <a:t>Temporary key set in ETCD will be deleted after a set time of inactivity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 Light" panose="020B0304020202020204" pitchFamily="34" charset="0"/>
              </a:rPr>
              <a:t>Node that won the race must periodically send a ‘heartbeat’ message to ETCD to keep the value alive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 Light" panose="020B0304020202020204" pitchFamily="34" charset="0"/>
              </a:rPr>
              <a:t>Follower nodes will re-attempt to win race in case the winner expires and the value is deleted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85745C-5BD1-2910-4E49-9A0C5FB1347B}"/>
              </a:ext>
            </a:extLst>
          </p:cNvPr>
          <p:cNvSpPr txBox="1">
            <a:spLocks/>
          </p:cNvSpPr>
          <p:nvPr/>
        </p:nvSpPr>
        <p:spPr>
          <a:xfrm>
            <a:off x="3192377" y="6245337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Nova Light" panose="020B0304020202020204" pitchFamily="34" charset="0"/>
              </a:rPr>
              <a:t>github.com/</a:t>
            </a:r>
            <a:r>
              <a:rPr lang="en-US" sz="2800" dirty="0" err="1">
                <a:latin typeface="Arial Nova Light" panose="020B0304020202020204" pitchFamily="34" charset="0"/>
              </a:rPr>
              <a:t>anjuna</a:t>
            </a:r>
            <a:r>
              <a:rPr lang="en-US" sz="2800" dirty="0">
                <a:latin typeface="Arial Nova Light" panose="020B0304020202020204" pitchFamily="34" charset="0"/>
              </a:rPr>
              <a:t>/</a:t>
            </a:r>
            <a:r>
              <a:rPr lang="en-US" sz="2800" dirty="0" err="1">
                <a:latin typeface="Arial Nova Light" panose="020B0304020202020204" pitchFamily="34" charset="0"/>
              </a:rPr>
              <a:t>etcd</a:t>
            </a:r>
            <a:r>
              <a:rPr lang="en-US" sz="2800" dirty="0">
                <a:latin typeface="Arial Nova Light" panose="020B0304020202020204" pitchFamily="34" charset="0"/>
              </a:rPr>
              <a:t>-cats-talk</a:t>
            </a:r>
          </a:p>
        </p:txBody>
      </p:sp>
    </p:spTree>
    <p:extLst>
      <p:ext uri="{BB962C8B-B14F-4D97-AF65-F5344CB8AC3E}">
        <p14:creationId xmlns:p14="http://schemas.microsoft.com/office/powerpoint/2010/main" val="2125213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5F79-A344-CEF3-C1B7-8211BE41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58D99-9862-2144-E88D-AC5994653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9E729E-AAC2-644C-6D28-9A8830808BE1}"/>
              </a:ext>
            </a:extLst>
          </p:cNvPr>
          <p:cNvSpPr/>
          <p:nvPr/>
        </p:nvSpPr>
        <p:spPr>
          <a:xfrm>
            <a:off x="1" y="-1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 Nova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E6F03B-28D3-9932-691D-AF3864455D93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>
            <a:gsLst>
              <a:gs pos="83000">
                <a:srgbClr val="682DAE"/>
              </a:gs>
              <a:gs pos="0">
                <a:srgbClr val="19E5C0">
                  <a:alpha val="69804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Nova" panose="020B05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D4EFE5-7E22-F8E9-3F13-EA9BC49EA67F}"/>
              </a:ext>
            </a:extLst>
          </p:cNvPr>
          <p:cNvSpPr txBox="1"/>
          <p:nvPr/>
        </p:nvSpPr>
        <p:spPr>
          <a:xfrm>
            <a:off x="867597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b="0" i="0" smtClean="0">
                <a:solidFill>
                  <a:schemeClr val="bg1"/>
                </a:solidFill>
                <a:latin typeface="Arial Nova Light" panose="020B0304020202020204" pitchFamily="34" charset="0"/>
              </a:rPr>
              <a:pPr algn="r"/>
              <a:t>16</a:t>
            </a:fld>
            <a:endParaRPr lang="en-US" sz="800" b="0" i="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54A9D-098F-00EC-CCF5-515A831C0D54}"/>
              </a:ext>
            </a:extLst>
          </p:cNvPr>
          <p:cNvSpPr txBox="1"/>
          <p:nvPr/>
        </p:nvSpPr>
        <p:spPr>
          <a:xfrm>
            <a:off x="942772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b="0" i="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Quantexa</a:t>
            </a:r>
            <a:r>
              <a:rPr lang="en-GB" sz="800" b="0" i="0" dirty="0">
                <a:solidFill>
                  <a:schemeClr val="bg1"/>
                </a:solidFill>
                <a:latin typeface="Arial Nova Light" panose="020B0304020202020204" pitchFamily="34" charset="0"/>
              </a:rPr>
              <a:t>® </a:t>
            </a:r>
            <a:endParaRPr lang="en-US" sz="800" b="0" i="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FC933B5-34C4-7166-F50C-D471CC4DC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1" y="6334125"/>
            <a:ext cx="307182" cy="27292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41F4964-B472-7D89-AC17-5F90ABC2F271}"/>
              </a:ext>
            </a:extLst>
          </p:cNvPr>
          <p:cNvSpPr txBox="1">
            <a:spLocks/>
          </p:cNvSpPr>
          <p:nvPr/>
        </p:nvSpPr>
        <p:spPr>
          <a:xfrm>
            <a:off x="475200" y="262800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4800" dirty="0"/>
              <a:t>Worker nodes with heartbeats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85745C-5BD1-2910-4E49-9A0C5FB1347B}"/>
              </a:ext>
            </a:extLst>
          </p:cNvPr>
          <p:cNvSpPr txBox="1">
            <a:spLocks/>
          </p:cNvSpPr>
          <p:nvPr/>
        </p:nvSpPr>
        <p:spPr>
          <a:xfrm>
            <a:off x="3192377" y="6245337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Nova Light" panose="020B0304020202020204" pitchFamily="34" charset="0"/>
              </a:rPr>
              <a:t>github.com/</a:t>
            </a:r>
            <a:r>
              <a:rPr lang="en-US" sz="2800" dirty="0" err="1">
                <a:latin typeface="Arial Nova Light" panose="020B0304020202020204" pitchFamily="34" charset="0"/>
              </a:rPr>
              <a:t>anjuna</a:t>
            </a:r>
            <a:r>
              <a:rPr lang="en-US" sz="2800" dirty="0">
                <a:latin typeface="Arial Nova Light" panose="020B0304020202020204" pitchFamily="34" charset="0"/>
              </a:rPr>
              <a:t>/</a:t>
            </a:r>
            <a:r>
              <a:rPr lang="en-US" sz="2800" dirty="0" err="1">
                <a:latin typeface="Arial Nova Light" panose="020B0304020202020204" pitchFamily="34" charset="0"/>
              </a:rPr>
              <a:t>etcd</a:t>
            </a:r>
            <a:r>
              <a:rPr lang="en-US" sz="2800" dirty="0">
                <a:latin typeface="Arial Nova Light" panose="020B0304020202020204" pitchFamily="34" charset="0"/>
              </a:rPr>
              <a:t>-cats-talk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CAE8A20-5949-C1D2-FFA2-274E8FF062A6}"/>
              </a:ext>
            </a:extLst>
          </p:cNvPr>
          <p:cNvSpPr txBox="1">
            <a:spLocks/>
          </p:cNvSpPr>
          <p:nvPr/>
        </p:nvSpPr>
        <p:spPr>
          <a:xfrm>
            <a:off x="475200" y="1965177"/>
            <a:ext cx="11234845" cy="187499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Worker(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taskKey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locationId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):= 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res = CAS(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taskKey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locationId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if (res ==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locationId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doWork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keepAlive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locationId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else 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  Worker(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taskKey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locationId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1419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5F79-A344-CEF3-C1B7-8211BE41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58D99-9862-2144-E88D-AC5994653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9E729E-AAC2-644C-6D28-9A8830808BE1}"/>
              </a:ext>
            </a:extLst>
          </p:cNvPr>
          <p:cNvSpPr/>
          <p:nvPr/>
        </p:nvSpPr>
        <p:spPr>
          <a:xfrm>
            <a:off x="1" y="-1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 Nova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E6F03B-28D3-9932-691D-AF3864455D93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>
            <a:gsLst>
              <a:gs pos="83000">
                <a:srgbClr val="682DAE"/>
              </a:gs>
              <a:gs pos="0">
                <a:srgbClr val="19E5C0">
                  <a:alpha val="69804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Nova" panose="020B05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D4EFE5-7E22-F8E9-3F13-EA9BC49EA67F}"/>
              </a:ext>
            </a:extLst>
          </p:cNvPr>
          <p:cNvSpPr txBox="1"/>
          <p:nvPr/>
        </p:nvSpPr>
        <p:spPr>
          <a:xfrm>
            <a:off x="867597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b="0" i="0" smtClean="0">
                <a:solidFill>
                  <a:schemeClr val="bg1"/>
                </a:solidFill>
                <a:latin typeface="Arial Nova Light" panose="020B0304020202020204" pitchFamily="34" charset="0"/>
              </a:rPr>
              <a:pPr algn="r"/>
              <a:t>17</a:t>
            </a:fld>
            <a:endParaRPr lang="en-US" sz="800" b="0" i="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54A9D-098F-00EC-CCF5-515A831C0D54}"/>
              </a:ext>
            </a:extLst>
          </p:cNvPr>
          <p:cNvSpPr txBox="1"/>
          <p:nvPr/>
        </p:nvSpPr>
        <p:spPr>
          <a:xfrm>
            <a:off x="942772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b="0" i="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Quantexa</a:t>
            </a:r>
            <a:r>
              <a:rPr lang="en-GB" sz="800" b="0" i="0" dirty="0">
                <a:solidFill>
                  <a:schemeClr val="bg1"/>
                </a:solidFill>
                <a:latin typeface="Arial Nova Light" panose="020B0304020202020204" pitchFamily="34" charset="0"/>
              </a:rPr>
              <a:t>® </a:t>
            </a:r>
            <a:endParaRPr lang="en-US" sz="800" b="0" i="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FC933B5-34C4-7166-F50C-D471CC4DC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1" y="6334125"/>
            <a:ext cx="307182" cy="27292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41F4964-B472-7D89-AC17-5F90ABC2F271}"/>
              </a:ext>
            </a:extLst>
          </p:cNvPr>
          <p:cNvSpPr txBox="1">
            <a:spLocks/>
          </p:cNvSpPr>
          <p:nvPr/>
        </p:nvSpPr>
        <p:spPr>
          <a:xfrm>
            <a:off x="475200" y="262800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4800" dirty="0"/>
              <a:t>Second implementation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6BCB050-D2C3-C2B1-FAE7-E8613433925A}"/>
              </a:ext>
            </a:extLst>
          </p:cNvPr>
          <p:cNvSpPr txBox="1">
            <a:spLocks/>
          </p:cNvSpPr>
          <p:nvPr/>
        </p:nvSpPr>
        <p:spPr>
          <a:xfrm>
            <a:off x="473241" y="1965177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 Light" panose="020B0304020202020204" pitchFamily="34" charset="0"/>
              </a:rPr>
              <a:t>Nodes will pick up the work even if task completes successfully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85745C-5BD1-2910-4E49-9A0C5FB1347B}"/>
              </a:ext>
            </a:extLst>
          </p:cNvPr>
          <p:cNvSpPr txBox="1">
            <a:spLocks/>
          </p:cNvSpPr>
          <p:nvPr/>
        </p:nvSpPr>
        <p:spPr>
          <a:xfrm>
            <a:off x="3192377" y="6245337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Nova Light" panose="020B0304020202020204" pitchFamily="34" charset="0"/>
              </a:rPr>
              <a:t>github.com/</a:t>
            </a:r>
            <a:r>
              <a:rPr lang="en-US" sz="2800" dirty="0" err="1">
                <a:latin typeface="Arial Nova Light" panose="020B0304020202020204" pitchFamily="34" charset="0"/>
              </a:rPr>
              <a:t>anjuna</a:t>
            </a:r>
            <a:r>
              <a:rPr lang="en-US" sz="2800" dirty="0">
                <a:latin typeface="Arial Nova Light" panose="020B0304020202020204" pitchFamily="34" charset="0"/>
              </a:rPr>
              <a:t>/</a:t>
            </a:r>
            <a:r>
              <a:rPr lang="en-US" sz="2800" dirty="0" err="1">
                <a:latin typeface="Arial Nova Light" panose="020B0304020202020204" pitchFamily="34" charset="0"/>
              </a:rPr>
              <a:t>etcd</a:t>
            </a:r>
            <a:r>
              <a:rPr lang="en-US" sz="2800" dirty="0">
                <a:latin typeface="Arial Nova Light" panose="020B0304020202020204" pitchFamily="34" charset="0"/>
              </a:rPr>
              <a:t>-cats-talk</a:t>
            </a:r>
          </a:p>
        </p:txBody>
      </p:sp>
    </p:spTree>
    <p:extLst>
      <p:ext uri="{BB962C8B-B14F-4D97-AF65-F5344CB8AC3E}">
        <p14:creationId xmlns:p14="http://schemas.microsoft.com/office/powerpoint/2010/main" val="259039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5F79-A344-CEF3-C1B7-8211BE41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58D99-9862-2144-E88D-AC5994653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9E729E-AAC2-644C-6D28-9A8830808BE1}"/>
              </a:ext>
            </a:extLst>
          </p:cNvPr>
          <p:cNvSpPr/>
          <p:nvPr/>
        </p:nvSpPr>
        <p:spPr>
          <a:xfrm>
            <a:off x="1" y="-1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 Nova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E6F03B-28D3-9932-691D-AF3864455D93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>
            <a:gsLst>
              <a:gs pos="83000">
                <a:srgbClr val="682DAE"/>
              </a:gs>
              <a:gs pos="0">
                <a:srgbClr val="19E5C0">
                  <a:alpha val="69804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Nova" panose="020B05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D4EFE5-7E22-F8E9-3F13-EA9BC49EA67F}"/>
              </a:ext>
            </a:extLst>
          </p:cNvPr>
          <p:cNvSpPr txBox="1"/>
          <p:nvPr/>
        </p:nvSpPr>
        <p:spPr>
          <a:xfrm>
            <a:off x="867597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b="0" i="0" smtClean="0">
                <a:solidFill>
                  <a:schemeClr val="bg1"/>
                </a:solidFill>
                <a:latin typeface="Arial Nova Light" panose="020B0304020202020204" pitchFamily="34" charset="0"/>
              </a:rPr>
              <a:pPr algn="r"/>
              <a:t>18</a:t>
            </a:fld>
            <a:endParaRPr lang="en-US" sz="800" b="0" i="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54A9D-098F-00EC-CCF5-515A831C0D54}"/>
              </a:ext>
            </a:extLst>
          </p:cNvPr>
          <p:cNvSpPr txBox="1"/>
          <p:nvPr/>
        </p:nvSpPr>
        <p:spPr>
          <a:xfrm>
            <a:off x="942772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b="0" i="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Quantexa</a:t>
            </a:r>
            <a:r>
              <a:rPr lang="en-GB" sz="800" b="0" i="0" dirty="0">
                <a:solidFill>
                  <a:schemeClr val="bg1"/>
                </a:solidFill>
                <a:latin typeface="Arial Nova Light" panose="020B0304020202020204" pitchFamily="34" charset="0"/>
              </a:rPr>
              <a:t>® </a:t>
            </a:r>
            <a:endParaRPr lang="en-US" sz="800" b="0" i="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FC933B5-34C4-7166-F50C-D471CC4DC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1" y="6334125"/>
            <a:ext cx="307182" cy="27292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41F4964-B472-7D89-AC17-5F90ABC2F271}"/>
              </a:ext>
            </a:extLst>
          </p:cNvPr>
          <p:cNvSpPr txBox="1">
            <a:spLocks/>
          </p:cNvSpPr>
          <p:nvPr/>
        </p:nvSpPr>
        <p:spPr>
          <a:xfrm>
            <a:off x="475200" y="262800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4800" dirty="0"/>
              <a:t>Wrap up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6BCB050-D2C3-C2B1-FAE7-E8613433925A}"/>
              </a:ext>
            </a:extLst>
          </p:cNvPr>
          <p:cNvSpPr txBox="1">
            <a:spLocks/>
          </p:cNvSpPr>
          <p:nvPr/>
        </p:nvSpPr>
        <p:spPr>
          <a:xfrm>
            <a:off x="473241" y="1965177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 Light" panose="020B0304020202020204" pitchFamily="34" charset="0"/>
              </a:rPr>
              <a:t>Built a scalable and resilient Work-Sharing system out of smaller building blocks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 Light" panose="020B0304020202020204" pitchFamily="34" charset="0"/>
              </a:rPr>
              <a:t>Leveraged power of ETCD to provide strong consistency guarantees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 Light" panose="020B0304020202020204" pitchFamily="34" charset="0"/>
              </a:rPr>
              <a:t>Implemented concurrency within a node using Cats-Effect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85745C-5BD1-2910-4E49-9A0C5FB1347B}"/>
              </a:ext>
            </a:extLst>
          </p:cNvPr>
          <p:cNvSpPr txBox="1">
            <a:spLocks/>
          </p:cNvSpPr>
          <p:nvPr/>
        </p:nvSpPr>
        <p:spPr>
          <a:xfrm>
            <a:off x="3192377" y="6245337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Nova Light" panose="020B0304020202020204" pitchFamily="34" charset="0"/>
              </a:rPr>
              <a:t>github.com/</a:t>
            </a:r>
            <a:r>
              <a:rPr lang="en-US" sz="2800" dirty="0" err="1">
                <a:latin typeface="Arial Nova Light" panose="020B0304020202020204" pitchFamily="34" charset="0"/>
              </a:rPr>
              <a:t>anjuna</a:t>
            </a:r>
            <a:r>
              <a:rPr lang="en-US" sz="2800" dirty="0">
                <a:latin typeface="Arial Nova Light" panose="020B0304020202020204" pitchFamily="34" charset="0"/>
              </a:rPr>
              <a:t>/</a:t>
            </a:r>
            <a:r>
              <a:rPr lang="en-US" sz="2800" dirty="0" err="1">
                <a:latin typeface="Arial Nova Light" panose="020B0304020202020204" pitchFamily="34" charset="0"/>
              </a:rPr>
              <a:t>etcd</a:t>
            </a:r>
            <a:r>
              <a:rPr lang="en-US" sz="2800" dirty="0">
                <a:latin typeface="Arial Nova Light" panose="020B0304020202020204" pitchFamily="34" charset="0"/>
              </a:rPr>
              <a:t>-cats-talk</a:t>
            </a:r>
          </a:p>
        </p:txBody>
      </p:sp>
    </p:spTree>
    <p:extLst>
      <p:ext uri="{BB962C8B-B14F-4D97-AF65-F5344CB8AC3E}">
        <p14:creationId xmlns:p14="http://schemas.microsoft.com/office/powerpoint/2010/main" val="2109087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9BA8-C14C-9E4F-D50D-6A85DB71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5E5E0-4A58-9E06-2E5B-8FAEB675D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9CFF50-2983-9820-774F-A169D9E98D39}"/>
              </a:ext>
            </a:extLst>
          </p:cNvPr>
          <p:cNvSpPr/>
          <p:nvPr/>
        </p:nvSpPr>
        <p:spPr>
          <a:xfrm>
            <a:off x="1" y="1972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 Nova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22D302-217C-A8A1-AD4A-BD99007A9E73}"/>
              </a:ext>
            </a:extLst>
          </p:cNvPr>
          <p:cNvSpPr/>
          <p:nvPr/>
        </p:nvSpPr>
        <p:spPr>
          <a:xfrm>
            <a:off x="1" y="1973"/>
            <a:ext cx="12191999" cy="6858000"/>
          </a:xfrm>
          <a:prstGeom prst="rect">
            <a:avLst/>
          </a:prstGeom>
          <a:gradFill>
            <a:gsLst>
              <a:gs pos="83000">
                <a:srgbClr val="682DAE"/>
              </a:gs>
              <a:gs pos="0">
                <a:srgbClr val="19E5C0">
                  <a:alpha val="69804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 Nova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E312EC-8D2D-CE84-E6BE-A1FC489D8A52}"/>
              </a:ext>
            </a:extLst>
          </p:cNvPr>
          <p:cNvSpPr txBox="1"/>
          <p:nvPr/>
        </p:nvSpPr>
        <p:spPr>
          <a:xfrm>
            <a:off x="942772" y="6453425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b="0" i="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Quantexa</a:t>
            </a:r>
            <a:r>
              <a:rPr lang="en-GB" sz="800" b="0" i="0" dirty="0">
                <a:solidFill>
                  <a:schemeClr val="bg1"/>
                </a:solidFill>
                <a:latin typeface="Arial Nova Light" panose="020B0304020202020204" pitchFamily="34" charset="0"/>
              </a:rPr>
              <a:t>® </a:t>
            </a:r>
            <a:endParaRPr lang="en-US" sz="800" b="0" i="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8D6F3F04-DF91-4CD0-8013-A24D5085A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1" y="6336098"/>
            <a:ext cx="307182" cy="2729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82E222-0F69-D4BA-3FA0-4795EFC15208}"/>
              </a:ext>
            </a:extLst>
          </p:cNvPr>
          <p:cNvSpPr txBox="1"/>
          <p:nvPr/>
        </p:nvSpPr>
        <p:spPr>
          <a:xfrm>
            <a:off x="473240" y="3048126"/>
            <a:ext cx="4174273" cy="7617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5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95881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5F79-A344-CEF3-C1B7-8211BE41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58D99-9862-2144-E88D-AC5994653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9E729E-AAC2-644C-6D28-9A8830808BE1}"/>
              </a:ext>
            </a:extLst>
          </p:cNvPr>
          <p:cNvSpPr/>
          <p:nvPr/>
        </p:nvSpPr>
        <p:spPr>
          <a:xfrm>
            <a:off x="1" y="-1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 Nova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E6F03B-28D3-9932-691D-AF3864455D93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>
            <a:gsLst>
              <a:gs pos="83000">
                <a:srgbClr val="682DAE"/>
              </a:gs>
              <a:gs pos="0">
                <a:srgbClr val="19E5C0">
                  <a:alpha val="69804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Nova" panose="020B05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D4EFE5-7E22-F8E9-3F13-EA9BC49EA67F}"/>
              </a:ext>
            </a:extLst>
          </p:cNvPr>
          <p:cNvSpPr txBox="1"/>
          <p:nvPr/>
        </p:nvSpPr>
        <p:spPr>
          <a:xfrm>
            <a:off x="867597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b="0" i="0" smtClean="0">
                <a:solidFill>
                  <a:schemeClr val="bg1"/>
                </a:solidFill>
                <a:latin typeface="Arial Nova Light" panose="020B0304020202020204" pitchFamily="34" charset="0"/>
              </a:rPr>
              <a:pPr algn="r"/>
              <a:t>2</a:t>
            </a:fld>
            <a:endParaRPr lang="en-US" sz="800" b="0" i="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54A9D-098F-00EC-CCF5-515A831C0D54}"/>
              </a:ext>
            </a:extLst>
          </p:cNvPr>
          <p:cNvSpPr txBox="1"/>
          <p:nvPr/>
        </p:nvSpPr>
        <p:spPr>
          <a:xfrm>
            <a:off x="942772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b="0" i="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Quantexa</a:t>
            </a:r>
            <a:r>
              <a:rPr lang="en-GB" sz="800" b="0" i="0" dirty="0">
                <a:solidFill>
                  <a:schemeClr val="bg1"/>
                </a:solidFill>
                <a:latin typeface="Arial Nova Light" panose="020B0304020202020204" pitchFamily="34" charset="0"/>
              </a:rPr>
              <a:t>® </a:t>
            </a:r>
            <a:endParaRPr lang="en-US" sz="800" b="0" i="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FC933B5-34C4-7166-F50C-D471CC4DC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1" y="6334125"/>
            <a:ext cx="307182" cy="27292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41F4964-B472-7D89-AC17-5F90ABC2F271}"/>
              </a:ext>
            </a:extLst>
          </p:cNvPr>
          <p:cNvSpPr txBox="1">
            <a:spLocks/>
          </p:cNvSpPr>
          <p:nvPr/>
        </p:nvSpPr>
        <p:spPr>
          <a:xfrm>
            <a:off x="475200" y="262800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4800" dirty="0"/>
              <a:t>Intro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6BCB050-D2C3-C2B1-FAE7-E8613433925A}"/>
              </a:ext>
            </a:extLst>
          </p:cNvPr>
          <p:cNvSpPr txBox="1">
            <a:spLocks/>
          </p:cNvSpPr>
          <p:nvPr/>
        </p:nvSpPr>
        <p:spPr>
          <a:xfrm>
            <a:off x="473241" y="1965177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 Light" panose="020B0304020202020204" pitchFamily="34" charset="0"/>
              </a:rPr>
              <a:t>Myself – Team Lead at </a:t>
            </a:r>
            <a:r>
              <a:rPr lang="en-US" sz="3600" dirty="0" err="1">
                <a:latin typeface="Arial Nova Light" panose="020B0304020202020204" pitchFamily="34" charset="0"/>
              </a:rPr>
              <a:t>Quantexa</a:t>
            </a:r>
            <a:r>
              <a:rPr lang="en-US" sz="3600" dirty="0">
                <a:latin typeface="Arial Nova Light" panose="020B0304020202020204" pitchFamily="34" charset="0"/>
              </a:rPr>
              <a:t>. Web Dev before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latin typeface="Arial Nova Light" panose="020B03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 Light" panose="020B0304020202020204" pitchFamily="34" charset="0"/>
              </a:rPr>
              <a:t>Aim for tonight: build a Distributed Work-Sharing system that is scalable and resilient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Arial Nova Light" panose="020B0304020202020204" pitchFamily="34" charset="0"/>
              </a:rPr>
              <a:t>Github</a:t>
            </a:r>
            <a:r>
              <a:rPr lang="en-US" sz="3600" dirty="0">
                <a:latin typeface="Arial Nova Light" panose="020B0304020202020204" pitchFamily="34" charset="0"/>
              </a:rPr>
              <a:t> link at bottom of every slide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85745C-5BD1-2910-4E49-9A0C5FB1347B}"/>
              </a:ext>
            </a:extLst>
          </p:cNvPr>
          <p:cNvSpPr txBox="1">
            <a:spLocks/>
          </p:cNvSpPr>
          <p:nvPr/>
        </p:nvSpPr>
        <p:spPr>
          <a:xfrm>
            <a:off x="3192377" y="6245337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Nova Light" panose="020B0304020202020204" pitchFamily="34" charset="0"/>
              </a:rPr>
              <a:t>github.com/</a:t>
            </a:r>
            <a:r>
              <a:rPr lang="en-US" sz="2800" dirty="0" err="1">
                <a:latin typeface="Arial Nova Light" panose="020B0304020202020204" pitchFamily="34" charset="0"/>
              </a:rPr>
              <a:t>anjuna</a:t>
            </a:r>
            <a:r>
              <a:rPr lang="en-US" sz="2800" dirty="0">
                <a:latin typeface="Arial Nova Light" panose="020B0304020202020204" pitchFamily="34" charset="0"/>
              </a:rPr>
              <a:t>/</a:t>
            </a:r>
            <a:r>
              <a:rPr lang="en-US" sz="2800" dirty="0" err="1">
                <a:latin typeface="Arial Nova Light" panose="020B0304020202020204" pitchFamily="34" charset="0"/>
              </a:rPr>
              <a:t>etcd</a:t>
            </a:r>
            <a:r>
              <a:rPr lang="en-US" sz="2800" dirty="0">
                <a:latin typeface="Arial Nova Light" panose="020B0304020202020204" pitchFamily="34" charset="0"/>
              </a:rPr>
              <a:t>-cats-talk</a:t>
            </a:r>
          </a:p>
        </p:txBody>
      </p:sp>
    </p:spTree>
    <p:extLst>
      <p:ext uri="{BB962C8B-B14F-4D97-AF65-F5344CB8AC3E}">
        <p14:creationId xmlns:p14="http://schemas.microsoft.com/office/powerpoint/2010/main" val="2777808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5F79-A344-CEF3-C1B7-8211BE41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58D99-9862-2144-E88D-AC5994653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9E729E-AAC2-644C-6D28-9A8830808BE1}"/>
              </a:ext>
            </a:extLst>
          </p:cNvPr>
          <p:cNvSpPr/>
          <p:nvPr/>
        </p:nvSpPr>
        <p:spPr>
          <a:xfrm>
            <a:off x="1" y="-1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 Nova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E6F03B-28D3-9932-691D-AF3864455D93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>
            <a:gsLst>
              <a:gs pos="83000">
                <a:srgbClr val="682DAE"/>
              </a:gs>
              <a:gs pos="0">
                <a:srgbClr val="19E5C0">
                  <a:alpha val="69804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Nova" panose="020B05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D4EFE5-7E22-F8E9-3F13-EA9BC49EA67F}"/>
              </a:ext>
            </a:extLst>
          </p:cNvPr>
          <p:cNvSpPr txBox="1"/>
          <p:nvPr/>
        </p:nvSpPr>
        <p:spPr>
          <a:xfrm>
            <a:off x="867597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b="0" i="0" smtClean="0">
                <a:solidFill>
                  <a:schemeClr val="bg1"/>
                </a:solidFill>
                <a:latin typeface="Arial Nova Light" panose="020B0304020202020204" pitchFamily="34" charset="0"/>
              </a:rPr>
              <a:pPr algn="r"/>
              <a:t>3</a:t>
            </a:fld>
            <a:endParaRPr lang="en-US" sz="800" b="0" i="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54A9D-098F-00EC-CCF5-515A831C0D54}"/>
              </a:ext>
            </a:extLst>
          </p:cNvPr>
          <p:cNvSpPr txBox="1"/>
          <p:nvPr/>
        </p:nvSpPr>
        <p:spPr>
          <a:xfrm>
            <a:off x="942772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b="0" i="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Quantexa</a:t>
            </a:r>
            <a:r>
              <a:rPr lang="en-GB" sz="800" b="0" i="0" dirty="0">
                <a:solidFill>
                  <a:schemeClr val="bg1"/>
                </a:solidFill>
                <a:latin typeface="Arial Nova Light" panose="020B0304020202020204" pitchFamily="34" charset="0"/>
              </a:rPr>
              <a:t>® </a:t>
            </a:r>
            <a:endParaRPr lang="en-US" sz="800" b="0" i="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FC933B5-34C4-7166-F50C-D471CC4DC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1" y="6334125"/>
            <a:ext cx="307182" cy="27292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41F4964-B472-7D89-AC17-5F90ABC2F271}"/>
              </a:ext>
            </a:extLst>
          </p:cNvPr>
          <p:cNvSpPr txBox="1">
            <a:spLocks/>
          </p:cNvSpPr>
          <p:nvPr/>
        </p:nvSpPr>
        <p:spPr>
          <a:xfrm>
            <a:off x="475200" y="262800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4800" dirty="0"/>
              <a:t>Fundamentals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6BCB050-D2C3-C2B1-FAE7-E8613433925A}"/>
              </a:ext>
            </a:extLst>
          </p:cNvPr>
          <p:cNvSpPr txBox="1">
            <a:spLocks/>
          </p:cNvSpPr>
          <p:nvPr/>
        </p:nvSpPr>
        <p:spPr>
          <a:xfrm>
            <a:off x="473241" y="1197077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 Light" panose="020B0304020202020204" pitchFamily="34" charset="0"/>
              </a:rPr>
              <a:t>Distributed System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Nova Light" panose="020B0304020202020204" pitchFamily="34" charset="0"/>
              </a:rPr>
              <a:t>More than one computer (node)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Nova Light" panose="020B0304020202020204" pitchFamily="34" charset="0"/>
              </a:rPr>
              <a:t>Communicate by sending messages over a network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Nova Light" panose="020B0304020202020204" pitchFamily="34" charset="0"/>
              </a:rPr>
              <a:t>Must embrace failure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 Light" panose="020B0304020202020204" pitchFamily="34" charset="0"/>
              </a:rPr>
              <a:t>Scalable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Nova Light" panose="020B0304020202020204" pitchFamily="34" charset="0"/>
              </a:rPr>
              <a:t>Adding more nodes improves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 Light" panose="020B0304020202020204" pitchFamily="34" charset="0"/>
              </a:rPr>
              <a:t>Resilient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Nova Light" panose="020B0304020202020204" pitchFamily="34" charset="0"/>
              </a:rPr>
              <a:t>Node failure does not prevent progress being made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 Light" panose="020B0304020202020204" pitchFamily="34" charset="0"/>
              </a:rPr>
              <a:t>Powerful but difficult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Nova Light" panose="020B0304020202020204" pitchFamily="34" charset="0"/>
              </a:rPr>
              <a:t>Two Generals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Nova Light" panose="020B0304020202020204" pitchFamily="34" charset="0"/>
              </a:rPr>
              <a:t>CAP Theorem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85745C-5BD1-2910-4E49-9A0C5FB1347B}"/>
              </a:ext>
            </a:extLst>
          </p:cNvPr>
          <p:cNvSpPr txBox="1">
            <a:spLocks/>
          </p:cNvSpPr>
          <p:nvPr/>
        </p:nvSpPr>
        <p:spPr>
          <a:xfrm>
            <a:off x="3192377" y="6245337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Nova Light" panose="020B0304020202020204" pitchFamily="34" charset="0"/>
              </a:rPr>
              <a:t>github.com/</a:t>
            </a:r>
            <a:r>
              <a:rPr lang="en-US" sz="2800" dirty="0" err="1">
                <a:latin typeface="Arial Nova Light" panose="020B0304020202020204" pitchFamily="34" charset="0"/>
              </a:rPr>
              <a:t>anjuna</a:t>
            </a:r>
            <a:r>
              <a:rPr lang="en-US" sz="2800" dirty="0">
                <a:latin typeface="Arial Nova Light" panose="020B0304020202020204" pitchFamily="34" charset="0"/>
              </a:rPr>
              <a:t>/</a:t>
            </a:r>
            <a:r>
              <a:rPr lang="en-US" sz="2800" dirty="0" err="1">
                <a:latin typeface="Arial Nova Light" panose="020B0304020202020204" pitchFamily="34" charset="0"/>
              </a:rPr>
              <a:t>etcd</a:t>
            </a:r>
            <a:r>
              <a:rPr lang="en-US" sz="2800" dirty="0">
                <a:latin typeface="Arial Nova Light" panose="020B0304020202020204" pitchFamily="34" charset="0"/>
              </a:rPr>
              <a:t>-cats-talk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D2E21-CBFC-C350-82F5-CB4E7193DF0D}"/>
              </a:ext>
            </a:extLst>
          </p:cNvPr>
          <p:cNvSpPr txBox="1"/>
          <p:nvPr/>
        </p:nvSpPr>
        <p:spPr>
          <a:xfrm>
            <a:off x="3606554" y="3148004"/>
            <a:ext cx="7213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14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5F79-A344-CEF3-C1B7-8211BE41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58D99-9862-2144-E88D-AC5994653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9E729E-AAC2-644C-6D28-9A8830808BE1}"/>
              </a:ext>
            </a:extLst>
          </p:cNvPr>
          <p:cNvSpPr/>
          <p:nvPr/>
        </p:nvSpPr>
        <p:spPr>
          <a:xfrm>
            <a:off x="1" y="-1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 Nova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E6F03B-28D3-9932-691D-AF3864455D93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>
            <a:gsLst>
              <a:gs pos="83000">
                <a:srgbClr val="682DAE"/>
              </a:gs>
              <a:gs pos="0">
                <a:srgbClr val="19E5C0">
                  <a:alpha val="69804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Nova" panose="020B05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D4EFE5-7E22-F8E9-3F13-EA9BC49EA67F}"/>
              </a:ext>
            </a:extLst>
          </p:cNvPr>
          <p:cNvSpPr txBox="1"/>
          <p:nvPr/>
        </p:nvSpPr>
        <p:spPr>
          <a:xfrm>
            <a:off x="867597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b="0" i="0" smtClean="0">
                <a:solidFill>
                  <a:schemeClr val="bg1"/>
                </a:solidFill>
                <a:latin typeface="Arial Nova Light" panose="020B0304020202020204" pitchFamily="34" charset="0"/>
              </a:rPr>
              <a:pPr algn="r"/>
              <a:t>4</a:t>
            </a:fld>
            <a:endParaRPr lang="en-US" sz="800" b="0" i="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54A9D-098F-00EC-CCF5-515A831C0D54}"/>
              </a:ext>
            </a:extLst>
          </p:cNvPr>
          <p:cNvSpPr txBox="1"/>
          <p:nvPr/>
        </p:nvSpPr>
        <p:spPr>
          <a:xfrm>
            <a:off x="942772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b="0" i="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Quantexa</a:t>
            </a:r>
            <a:r>
              <a:rPr lang="en-GB" sz="800" b="0" i="0" dirty="0">
                <a:solidFill>
                  <a:schemeClr val="bg1"/>
                </a:solidFill>
                <a:latin typeface="Arial Nova Light" panose="020B0304020202020204" pitchFamily="34" charset="0"/>
              </a:rPr>
              <a:t>® </a:t>
            </a:r>
            <a:endParaRPr lang="en-US" sz="800" b="0" i="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FC933B5-34C4-7166-F50C-D471CC4DC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1" y="6334125"/>
            <a:ext cx="307182" cy="27292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41F4964-B472-7D89-AC17-5F90ABC2F271}"/>
              </a:ext>
            </a:extLst>
          </p:cNvPr>
          <p:cNvSpPr txBox="1">
            <a:spLocks/>
          </p:cNvSpPr>
          <p:nvPr/>
        </p:nvSpPr>
        <p:spPr>
          <a:xfrm>
            <a:off x="475200" y="262800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4800" dirty="0"/>
              <a:t>A tale of two concurrencies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6BCB050-D2C3-C2B1-FAE7-E8613433925A}"/>
              </a:ext>
            </a:extLst>
          </p:cNvPr>
          <p:cNvSpPr txBox="1">
            <a:spLocks/>
          </p:cNvSpPr>
          <p:nvPr/>
        </p:nvSpPr>
        <p:spPr>
          <a:xfrm>
            <a:off x="473241" y="1197077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 Light" panose="020B0304020202020204" pitchFamily="34" charset="0"/>
              </a:rPr>
              <a:t>Multiple nodes doing work at the same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 Light" panose="020B0304020202020204" pitchFamily="34" charset="0"/>
              </a:rPr>
              <a:t>Multiple fibers/threads within a single node doing work at the same time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85745C-5BD1-2910-4E49-9A0C5FB1347B}"/>
              </a:ext>
            </a:extLst>
          </p:cNvPr>
          <p:cNvSpPr txBox="1">
            <a:spLocks/>
          </p:cNvSpPr>
          <p:nvPr/>
        </p:nvSpPr>
        <p:spPr>
          <a:xfrm>
            <a:off x="3192377" y="6245337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Nova Light" panose="020B0304020202020204" pitchFamily="34" charset="0"/>
              </a:rPr>
              <a:t>github.com/</a:t>
            </a:r>
            <a:r>
              <a:rPr lang="en-US" sz="2800" dirty="0" err="1">
                <a:latin typeface="Arial Nova Light" panose="020B0304020202020204" pitchFamily="34" charset="0"/>
              </a:rPr>
              <a:t>anjuna</a:t>
            </a:r>
            <a:r>
              <a:rPr lang="en-US" sz="2800" dirty="0">
                <a:latin typeface="Arial Nova Light" panose="020B0304020202020204" pitchFamily="34" charset="0"/>
              </a:rPr>
              <a:t>/</a:t>
            </a:r>
            <a:r>
              <a:rPr lang="en-US" sz="2800" dirty="0" err="1">
                <a:latin typeface="Arial Nova Light" panose="020B0304020202020204" pitchFamily="34" charset="0"/>
              </a:rPr>
              <a:t>etcd</a:t>
            </a:r>
            <a:r>
              <a:rPr lang="en-US" sz="2800" dirty="0">
                <a:latin typeface="Arial Nova Light" panose="020B0304020202020204" pitchFamily="34" charset="0"/>
              </a:rPr>
              <a:t>-cats-talk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D2E21-CBFC-C350-82F5-CB4E7193DF0D}"/>
              </a:ext>
            </a:extLst>
          </p:cNvPr>
          <p:cNvSpPr txBox="1"/>
          <p:nvPr/>
        </p:nvSpPr>
        <p:spPr>
          <a:xfrm>
            <a:off x="3606554" y="3148004"/>
            <a:ext cx="7213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70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5F79-A344-CEF3-C1B7-8211BE41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58D99-9862-2144-E88D-AC5994653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9E729E-AAC2-644C-6D28-9A8830808BE1}"/>
              </a:ext>
            </a:extLst>
          </p:cNvPr>
          <p:cNvSpPr/>
          <p:nvPr/>
        </p:nvSpPr>
        <p:spPr>
          <a:xfrm>
            <a:off x="1" y="-1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 Nova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E6F03B-28D3-9932-691D-AF3864455D93}"/>
              </a:ext>
            </a:extLst>
          </p:cNvPr>
          <p:cNvSpPr/>
          <p:nvPr/>
        </p:nvSpPr>
        <p:spPr>
          <a:xfrm>
            <a:off x="-5337" y="0"/>
            <a:ext cx="12191999" cy="6858000"/>
          </a:xfrm>
          <a:prstGeom prst="rect">
            <a:avLst/>
          </a:prstGeom>
          <a:gradFill>
            <a:gsLst>
              <a:gs pos="83000">
                <a:srgbClr val="682DAE"/>
              </a:gs>
              <a:gs pos="0">
                <a:srgbClr val="19E5C0">
                  <a:alpha val="69804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Nova" panose="020B05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D4EFE5-7E22-F8E9-3F13-EA9BC49EA67F}"/>
              </a:ext>
            </a:extLst>
          </p:cNvPr>
          <p:cNvSpPr txBox="1"/>
          <p:nvPr/>
        </p:nvSpPr>
        <p:spPr>
          <a:xfrm>
            <a:off x="867597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b="0" i="0" smtClean="0">
                <a:solidFill>
                  <a:schemeClr val="bg1"/>
                </a:solidFill>
                <a:latin typeface="Arial Nova Light" panose="020B0304020202020204" pitchFamily="34" charset="0"/>
              </a:rPr>
              <a:pPr algn="r"/>
              <a:t>5</a:t>
            </a:fld>
            <a:endParaRPr lang="en-US" sz="800" b="0" i="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54A9D-098F-00EC-CCF5-515A831C0D54}"/>
              </a:ext>
            </a:extLst>
          </p:cNvPr>
          <p:cNvSpPr txBox="1"/>
          <p:nvPr/>
        </p:nvSpPr>
        <p:spPr>
          <a:xfrm>
            <a:off x="942772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b="0" i="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Quantexa</a:t>
            </a:r>
            <a:r>
              <a:rPr lang="en-GB" sz="800" b="0" i="0" dirty="0">
                <a:solidFill>
                  <a:schemeClr val="bg1"/>
                </a:solidFill>
                <a:latin typeface="Arial Nova Light" panose="020B0304020202020204" pitchFamily="34" charset="0"/>
              </a:rPr>
              <a:t>® </a:t>
            </a:r>
            <a:endParaRPr lang="en-US" sz="800" b="0" i="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FC933B5-34C4-7166-F50C-D471CC4DC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1" y="6334125"/>
            <a:ext cx="307182" cy="27292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41F4964-B472-7D89-AC17-5F90ABC2F271}"/>
              </a:ext>
            </a:extLst>
          </p:cNvPr>
          <p:cNvSpPr txBox="1">
            <a:spLocks/>
          </p:cNvSpPr>
          <p:nvPr/>
        </p:nvSpPr>
        <p:spPr>
          <a:xfrm>
            <a:off x="475200" y="262800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4800" dirty="0"/>
              <a:t>Restaurant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6BCB050-D2C3-C2B1-FAE7-E8613433925A}"/>
              </a:ext>
            </a:extLst>
          </p:cNvPr>
          <p:cNvSpPr txBox="1">
            <a:spLocks/>
          </p:cNvSpPr>
          <p:nvPr/>
        </p:nvSpPr>
        <p:spPr>
          <a:xfrm>
            <a:off x="473241" y="1965177"/>
            <a:ext cx="11234845" cy="8341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endParaRPr lang="en-US" sz="3600" dirty="0">
              <a:latin typeface="Arial Nova Light" panose="020B03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85745C-5BD1-2910-4E49-9A0C5FB1347B}"/>
              </a:ext>
            </a:extLst>
          </p:cNvPr>
          <p:cNvSpPr txBox="1">
            <a:spLocks/>
          </p:cNvSpPr>
          <p:nvPr/>
        </p:nvSpPr>
        <p:spPr>
          <a:xfrm>
            <a:off x="3192377" y="6245337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Nova Light" panose="020B0304020202020204" pitchFamily="34" charset="0"/>
              </a:rPr>
              <a:t>github.com/</a:t>
            </a:r>
            <a:r>
              <a:rPr lang="en-US" sz="2800" dirty="0" err="1">
                <a:latin typeface="Arial Nova Light" panose="020B0304020202020204" pitchFamily="34" charset="0"/>
              </a:rPr>
              <a:t>anjuna</a:t>
            </a:r>
            <a:r>
              <a:rPr lang="en-US" sz="2800" dirty="0">
                <a:latin typeface="Arial Nova Light" panose="020B0304020202020204" pitchFamily="34" charset="0"/>
              </a:rPr>
              <a:t>/</a:t>
            </a:r>
            <a:r>
              <a:rPr lang="en-US" sz="2800" dirty="0" err="1">
                <a:latin typeface="Arial Nova Light" panose="020B0304020202020204" pitchFamily="34" charset="0"/>
              </a:rPr>
              <a:t>etcd</a:t>
            </a:r>
            <a:r>
              <a:rPr lang="en-US" sz="2800" dirty="0">
                <a:latin typeface="Arial Nova Light" panose="020B0304020202020204" pitchFamily="34" charset="0"/>
              </a:rPr>
              <a:t>-cats-talk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4D0EF85-2469-4ABD-1FD2-C11F2BB41C89}"/>
              </a:ext>
            </a:extLst>
          </p:cNvPr>
          <p:cNvSpPr txBox="1">
            <a:spLocks/>
          </p:cNvSpPr>
          <p:nvPr/>
        </p:nvSpPr>
        <p:spPr>
          <a:xfrm>
            <a:off x="473241" y="1965177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 Light" panose="020B0304020202020204" pitchFamily="34" charset="0"/>
              </a:rPr>
              <a:t>All chefs will try pick up an order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 Light" panose="020B0304020202020204" pitchFamily="34" charset="0"/>
              </a:rPr>
              <a:t>They do not co-operate well with each other!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 Light" panose="020B0304020202020204" pitchFamily="34" charset="0"/>
              </a:rPr>
              <a:t>An order must not be cooked by more than one chef.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latin typeface="Arial Nova Light" panose="020B03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latin typeface="Arial Nova Light" panose="020B03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CE3CABA-8563-131B-4891-D9EF8622710A}"/>
              </a:ext>
            </a:extLst>
          </p:cNvPr>
          <p:cNvSpPr txBox="1">
            <a:spLocks/>
          </p:cNvSpPr>
          <p:nvPr/>
        </p:nvSpPr>
        <p:spPr>
          <a:xfrm>
            <a:off x="473239" y="4408516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 Light" panose="020B0304020202020204" pitchFamily="34" charset="0"/>
              </a:rPr>
              <a:t>We want to cook orders quickly without wasting resources</a:t>
            </a:r>
          </a:p>
        </p:txBody>
      </p:sp>
    </p:spTree>
    <p:extLst>
      <p:ext uri="{BB962C8B-B14F-4D97-AF65-F5344CB8AC3E}">
        <p14:creationId xmlns:p14="http://schemas.microsoft.com/office/powerpoint/2010/main" val="140496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5F79-A344-CEF3-C1B7-8211BE41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58D99-9862-2144-E88D-AC5994653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9E729E-AAC2-644C-6D28-9A8830808BE1}"/>
              </a:ext>
            </a:extLst>
          </p:cNvPr>
          <p:cNvSpPr/>
          <p:nvPr/>
        </p:nvSpPr>
        <p:spPr>
          <a:xfrm>
            <a:off x="1" y="-1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 Nova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E6F03B-28D3-9932-691D-AF3864455D93}"/>
              </a:ext>
            </a:extLst>
          </p:cNvPr>
          <p:cNvSpPr/>
          <p:nvPr/>
        </p:nvSpPr>
        <p:spPr>
          <a:xfrm>
            <a:off x="-5337" y="8021"/>
            <a:ext cx="12191999" cy="6858000"/>
          </a:xfrm>
          <a:prstGeom prst="rect">
            <a:avLst/>
          </a:prstGeom>
          <a:gradFill>
            <a:gsLst>
              <a:gs pos="83000">
                <a:srgbClr val="682DAE"/>
              </a:gs>
              <a:gs pos="0">
                <a:srgbClr val="19E5C0">
                  <a:alpha val="69804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Nova" panose="020B05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D4EFE5-7E22-F8E9-3F13-EA9BC49EA67F}"/>
              </a:ext>
            </a:extLst>
          </p:cNvPr>
          <p:cNvSpPr txBox="1"/>
          <p:nvPr/>
        </p:nvSpPr>
        <p:spPr>
          <a:xfrm>
            <a:off x="867597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b="0" i="0" smtClean="0">
                <a:solidFill>
                  <a:schemeClr val="bg1"/>
                </a:solidFill>
                <a:latin typeface="Arial Nova Light" panose="020B0304020202020204" pitchFamily="34" charset="0"/>
              </a:rPr>
              <a:pPr algn="r"/>
              <a:t>6</a:t>
            </a:fld>
            <a:endParaRPr lang="en-US" sz="800" b="0" i="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54A9D-098F-00EC-CCF5-515A831C0D54}"/>
              </a:ext>
            </a:extLst>
          </p:cNvPr>
          <p:cNvSpPr txBox="1"/>
          <p:nvPr/>
        </p:nvSpPr>
        <p:spPr>
          <a:xfrm>
            <a:off x="942772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b="0" i="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Quantexa</a:t>
            </a:r>
            <a:r>
              <a:rPr lang="en-GB" sz="800" b="0" i="0" dirty="0">
                <a:solidFill>
                  <a:schemeClr val="bg1"/>
                </a:solidFill>
                <a:latin typeface="Arial Nova Light" panose="020B0304020202020204" pitchFamily="34" charset="0"/>
              </a:rPr>
              <a:t>® </a:t>
            </a:r>
            <a:endParaRPr lang="en-US" sz="800" b="0" i="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FC933B5-34C4-7166-F50C-D471CC4DC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1" y="6334125"/>
            <a:ext cx="307182" cy="27292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41F4964-B472-7D89-AC17-5F90ABC2F271}"/>
              </a:ext>
            </a:extLst>
          </p:cNvPr>
          <p:cNvSpPr txBox="1">
            <a:spLocks/>
          </p:cNvSpPr>
          <p:nvPr/>
        </p:nvSpPr>
        <p:spPr>
          <a:xfrm>
            <a:off x="475200" y="262800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4800" dirty="0"/>
              <a:t>Restaurant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6BCB050-D2C3-C2B1-FAE7-E8613433925A}"/>
              </a:ext>
            </a:extLst>
          </p:cNvPr>
          <p:cNvSpPr txBox="1">
            <a:spLocks/>
          </p:cNvSpPr>
          <p:nvPr/>
        </p:nvSpPr>
        <p:spPr>
          <a:xfrm>
            <a:off x="473241" y="1965177"/>
            <a:ext cx="11234845" cy="8341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endParaRPr lang="en-US" sz="3600" dirty="0">
              <a:latin typeface="Arial Nova Light" panose="020B03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85745C-5BD1-2910-4E49-9A0C5FB1347B}"/>
              </a:ext>
            </a:extLst>
          </p:cNvPr>
          <p:cNvSpPr txBox="1">
            <a:spLocks/>
          </p:cNvSpPr>
          <p:nvPr/>
        </p:nvSpPr>
        <p:spPr>
          <a:xfrm>
            <a:off x="3192377" y="6245337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Nova Light" panose="020B0304020202020204" pitchFamily="34" charset="0"/>
              </a:rPr>
              <a:t>github.com/</a:t>
            </a:r>
            <a:r>
              <a:rPr lang="en-US" sz="2800" dirty="0" err="1">
                <a:latin typeface="Arial Nova Light" panose="020B0304020202020204" pitchFamily="34" charset="0"/>
              </a:rPr>
              <a:t>anjuna</a:t>
            </a:r>
            <a:r>
              <a:rPr lang="en-US" sz="2800" dirty="0">
                <a:latin typeface="Arial Nova Light" panose="020B0304020202020204" pitchFamily="34" charset="0"/>
              </a:rPr>
              <a:t>/</a:t>
            </a:r>
            <a:r>
              <a:rPr lang="en-US" sz="2800" dirty="0" err="1">
                <a:latin typeface="Arial Nova Light" panose="020B0304020202020204" pitchFamily="34" charset="0"/>
              </a:rPr>
              <a:t>etcd</a:t>
            </a:r>
            <a:r>
              <a:rPr lang="en-US" sz="2800" dirty="0">
                <a:latin typeface="Arial Nova Light" panose="020B0304020202020204" pitchFamily="34" charset="0"/>
              </a:rPr>
              <a:t>-cats-talk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4D0EF85-2469-4ABD-1FD2-C11F2BB41C89}"/>
              </a:ext>
            </a:extLst>
          </p:cNvPr>
          <p:cNvSpPr txBox="1">
            <a:spLocks/>
          </p:cNvSpPr>
          <p:nvPr/>
        </p:nvSpPr>
        <p:spPr>
          <a:xfrm>
            <a:off x="473241" y="1965177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 Light" panose="020B0304020202020204" pitchFamily="34" charset="0"/>
              </a:rPr>
              <a:t>Need a Kitchen Manager to coordinate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 Light" panose="020B0304020202020204" pitchFamily="34" charset="0"/>
              </a:rPr>
              <a:t>Chefs will race to the manager and say: if no one is yet cooking this order then I will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 Light" panose="020B0304020202020204" pitchFamily="34" charset="0"/>
              </a:rPr>
              <a:t>Manager will reply with the chef that will cook the order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 Light" panose="020B0304020202020204" pitchFamily="34" charset="0"/>
              </a:rPr>
              <a:t>They keep a record of orders and who’s cooking them</a:t>
            </a:r>
          </a:p>
          <a:p>
            <a:endParaRPr lang="en-US" sz="3600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44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5F79-A344-CEF3-C1B7-8211BE41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58D99-9862-2144-E88D-AC5994653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9E729E-AAC2-644C-6D28-9A8830808BE1}"/>
              </a:ext>
            </a:extLst>
          </p:cNvPr>
          <p:cNvSpPr/>
          <p:nvPr/>
        </p:nvSpPr>
        <p:spPr>
          <a:xfrm>
            <a:off x="1" y="-1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 Nova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E6F03B-28D3-9932-691D-AF3864455D93}"/>
              </a:ext>
            </a:extLst>
          </p:cNvPr>
          <p:cNvSpPr/>
          <p:nvPr/>
        </p:nvSpPr>
        <p:spPr>
          <a:xfrm>
            <a:off x="-5337" y="0"/>
            <a:ext cx="12191999" cy="6858000"/>
          </a:xfrm>
          <a:prstGeom prst="rect">
            <a:avLst/>
          </a:prstGeom>
          <a:gradFill>
            <a:gsLst>
              <a:gs pos="83000">
                <a:srgbClr val="682DAE"/>
              </a:gs>
              <a:gs pos="0">
                <a:srgbClr val="19E5C0">
                  <a:alpha val="69804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Nova" panose="020B05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D4EFE5-7E22-F8E9-3F13-EA9BC49EA67F}"/>
              </a:ext>
            </a:extLst>
          </p:cNvPr>
          <p:cNvSpPr txBox="1"/>
          <p:nvPr/>
        </p:nvSpPr>
        <p:spPr>
          <a:xfrm>
            <a:off x="867597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b="0" i="0" smtClean="0">
                <a:solidFill>
                  <a:schemeClr val="bg1"/>
                </a:solidFill>
                <a:latin typeface="Arial Nova Light" panose="020B0304020202020204" pitchFamily="34" charset="0"/>
              </a:rPr>
              <a:pPr algn="r"/>
              <a:t>7</a:t>
            </a:fld>
            <a:endParaRPr lang="en-US" sz="800" b="0" i="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54A9D-098F-00EC-CCF5-515A831C0D54}"/>
              </a:ext>
            </a:extLst>
          </p:cNvPr>
          <p:cNvSpPr txBox="1"/>
          <p:nvPr/>
        </p:nvSpPr>
        <p:spPr>
          <a:xfrm>
            <a:off x="942772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b="0" i="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Quantexa</a:t>
            </a:r>
            <a:r>
              <a:rPr lang="en-GB" sz="800" b="0" i="0" dirty="0">
                <a:solidFill>
                  <a:schemeClr val="bg1"/>
                </a:solidFill>
                <a:latin typeface="Arial Nova Light" panose="020B0304020202020204" pitchFamily="34" charset="0"/>
              </a:rPr>
              <a:t>® </a:t>
            </a:r>
            <a:endParaRPr lang="en-US" sz="800" b="0" i="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FC933B5-34C4-7166-F50C-D471CC4DC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1" y="6334125"/>
            <a:ext cx="307182" cy="27292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41F4964-B472-7D89-AC17-5F90ABC2F271}"/>
              </a:ext>
            </a:extLst>
          </p:cNvPr>
          <p:cNvSpPr txBox="1">
            <a:spLocks/>
          </p:cNvSpPr>
          <p:nvPr/>
        </p:nvSpPr>
        <p:spPr>
          <a:xfrm>
            <a:off x="475200" y="262800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4800" dirty="0"/>
              <a:t>Restaurant Scene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6BCB050-D2C3-C2B1-FAE7-E8613433925A}"/>
              </a:ext>
            </a:extLst>
          </p:cNvPr>
          <p:cNvSpPr txBox="1">
            <a:spLocks/>
          </p:cNvSpPr>
          <p:nvPr/>
        </p:nvSpPr>
        <p:spPr>
          <a:xfrm>
            <a:off x="473241" y="1965177"/>
            <a:ext cx="11234845" cy="8341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endParaRPr lang="en-US" sz="3600" dirty="0">
              <a:latin typeface="Arial Nova Light" panose="020B03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85745C-5BD1-2910-4E49-9A0C5FB1347B}"/>
              </a:ext>
            </a:extLst>
          </p:cNvPr>
          <p:cNvSpPr txBox="1">
            <a:spLocks/>
          </p:cNvSpPr>
          <p:nvPr/>
        </p:nvSpPr>
        <p:spPr>
          <a:xfrm>
            <a:off x="3192377" y="6245337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Nova Light" panose="020B0304020202020204" pitchFamily="34" charset="0"/>
              </a:rPr>
              <a:t>github.com/</a:t>
            </a:r>
            <a:r>
              <a:rPr lang="en-US" sz="2800" dirty="0" err="1">
                <a:latin typeface="Arial Nova Light" panose="020B0304020202020204" pitchFamily="34" charset="0"/>
              </a:rPr>
              <a:t>anjuna</a:t>
            </a:r>
            <a:r>
              <a:rPr lang="en-US" sz="2800" dirty="0">
                <a:latin typeface="Arial Nova Light" panose="020B0304020202020204" pitchFamily="34" charset="0"/>
              </a:rPr>
              <a:t>/</a:t>
            </a:r>
            <a:r>
              <a:rPr lang="en-US" sz="2800" dirty="0" err="1">
                <a:latin typeface="Arial Nova Light" panose="020B0304020202020204" pitchFamily="34" charset="0"/>
              </a:rPr>
              <a:t>etcd</a:t>
            </a:r>
            <a:r>
              <a:rPr lang="en-US" sz="2800" dirty="0">
                <a:latin typeface="Arial Nova Light" panose="020B0304020202020204" pitchFamily="34" charset="0"/>
              </a:rPr>
              <a:t>-cats-talk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4D0EF85-2469-4ABD-1FD2-C11F2BB41C89}"/>
              </a:ext>
            </a:extLst>
          </p:cNvPr>
          <p:cNvSpPr txBox="1">
            <a:spLocks/>
          </p:cNvSpPr>
          <p:nvPr/>
        </p:nvSpPr>
        <p:spPr>
          <a:xfrm>
            <a:off x="473241" y="1965177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endParaRPr lang="en-US" sz="3600" dirty="0">
              <a:latin typeface="Arial Nova Light" panose="020B03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4D761-5F23-5403-DEB6-FBF161F50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909" y="1237015"/>
            <a:ext cx="93535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1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5F79-A344-CEF3-C1B7-8211BE41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58D99-9862-2144-E88D-AC5994653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9E729E-AAC2-644C-6D28-9A8830808BE1}"/>
              </a:ext>
            </a:extLst>
          </p:cNvPr>
          <p:cNvSpPr/>
          <p:nvPr/>
        </p:nvSpPr>
        <p:spPr>
          <a:xfrm>
            <a:off x="1" y="-1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 Nova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E6F03B-28D3-9932-691D-AF3864455D93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>
            <a:gsLst>
              <a:gs pos="83000">
                <a:srgbClr val="682DAE"/>
              </a:gs>
              <a:gs pos="0">
                <a:srgbClr val="19E5C0">
                  <a:alpha val="69804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Nova" panose="020B05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D4EFE5-7E22-F8E9-3F13-EA9BC49EA67F}"/>
              </a:ext>
            </a:extLst>
          </p:cNvPr>
          <p:cNvSpPr txBox="1"/>
          <p:nvPr/>
        </p:nvSpPr>
        <p:spPr>
          <a:xfrm>
            <a:off x="867597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b="0" i="0" smtClean="0">
                <a:solidFill>
                  <a:schemeClr val="bg1"/>
                </a:solidFill>
                <a:latin typeface="Arial Nova Light" panose="020B0304020202020204" pitchFamily="34" charset="0"/>
              </a:rPr>
              <a:pPr algn="r"/>
              <a:t>8</a:t>
            </a:fld>
            <a:endParaRPr lang="en-US" sz="800" b="0" i="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54A9D-098F-00EC-CCF5-515A831C0D54}"/>
              </a:ext>
            </a:extLst>
          </p:cNvPr>
          <p:cNvSpPr txBox="1"/>
          <p:nvPr/>
        </p:nvSpPr>
        <p:spPr>
          <a:xfrm>
            <a:off x="942772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b="0" i="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Quantexa</a:t>
            </a:r>
            <a:r>
              <a:rPr lang="en-GB" sz="800" b="0" i="0" dirty="0">
                <a:solidFill>
                  <a:schemeClr val="bg1"/>
                </a:solidFill>
                <a:latin typeface="Arial Nova Light" panose="020B0304020202020204" pitchFamily="34" charset="0"/>
              </a:rPr>
              <a:t>® </a:t>
            </a:r>
            <a:endParaRPr lang="en-US" sz="800" b="0" i="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FC933B5-34C4-7166-F50C-D471CC4DC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1" y="6334125"/>
            <a:ext cx="307182" cy="27292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41F4964-B472-7D89-AC17-5F90ABC2F271}"/>
              </a:ext>
            </a:extLst>
          </p:cNvPr>
          <p:cNvSpPr txBox="1">
            <a:spLocks/>
          </p:cNvSpPr>
          <p:nvPr/>
        </p:nvSpPr>
        <p:spPr>
          <a:xfrm>
            <a:off x="475200" y="262800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4800" dirty="0"/>
              <a:t>Distributed System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6BCB050-D2C3-C2B1-FAE7-E8613433925A}"/>
              </a:ext>
            </a:extLst>
          </p:cNvPr>
          <p:cNvSpPr txBox="1">
            <a:spLocks/>
          </p:cNvSpPr>
          <p:nvPr/>
        </p:nvSpPr>
        <p:spPr>
          <a:xfrm>
            <a:off x="473241" y="1965177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 Light" panose="020B0304020202020204" pitchFamily="34" charset="0"/>
              </a:rPr>
              <a:t>Need guarantees over work ownership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 Light" panose="020B0304020202020204" pitchFamily="34" charset="0"/>
              </a:rPr>
              <a:t>Scalability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85745C-5BD1-2910-4E49-9A0C5FB1347B}"/>
              </a:ext>
            </a:extLst>
          </p:cNvPr>
          <p:cNvSpPr txBox="1">
            <a:spLocks/>
          </p:cNvSpPr>
          <p:nvPr/>
        </p:nvSpPr>
        <p:spPr>
          <a:xfrm>
            <a:off x="3192377" y="6245337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Nova Light" panose="020B0304020202020204" pitchFamily="34" charset="0"/>
              </a:rPr>
              <a:t>github.com/</a:t>
            </a:r>
            <a:r>
              <a:rPr lang="en-US" sz="2800" dirty="0" err="1">
                <a:latin typeface="Arial Nova Light" panose="020B0304020202020204" pitchFamily="34" charset="0"/>
              </a:rPr>
              <a:t>anjuna</a:t>
            </a:r>
            <a:r>
              <a:rPr lang="en-US" sz="2800" dirty="0">
                <a:latin typeface="Arial Nova Light" panose="020B0304020202020204" pitchFamily="34" charset="0"/>
              </a:rPr>
              <a:t>/</a:t>
            </a:r>
            <a:r>
              <a:rPr lang="en-US" sz="2800" dirty="0" err="1">
                <a:latin typeface="Arial Nova Light" panose="020B0304020202020204" pitchFamily="34" charset="0"/>
              </a:rPr>
              <a:t>etcd</a:t>
            </a:r>
            <a:r>
              <a:rPr lang="en-US" sz="2800" dirty="0">
                <a:latin typeface="Arial Nova Light" panose="020B0304020202020204" pitchFamily="34" charset="0"/>
              </a:rPr>
              <a:t>-cats-talk</a:t>
            </a:r>
          </a:p>
        </p:txBody>
      </p:sp>
    </p:spTree>
    <p:extLst>
      <p:ext uri="{BB962C8B-B14F-4D97-AF65-F5344CB8AC3E}">
        <p14:creationId xmlns:p14="http://schemas.microsoft.com/office/powerpoint/2010/main" val="2542373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5F79-A344-CEF3-C1B7-8211BE41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58D99-9862-2144-E88D-AC5994653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9E729E-AAC2-644C-6D28-9A8830808BE1}"/>
              </a:ext>
            </a:extLst>
          </p:cNvPr>
          <p:cNvSpPr/>
          <p:nvPr/>
        </p:nvSpPr>
        <p:spPr>
          <a:xfrm>
            <a:off x="1" y="-1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 Nova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E6F03B-28D3-9932-691D-AF3864455D93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>
            <a:gsLst>
              <a:gs pos="83000">
                <a:srgbClr val="682DAE"/>
              </a:gs>
              <a:gs pos="0">
                <a:srgbClr val="19E5C0">
                  <a:alpha val="69804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Nova" panose="020B05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D4EFE5-7E22-F8E9-3F13-EA9BC49EA67F}"/>
              </a:ext>
            </a:extLst>
          </p:cNvPr>
          <p:cNvSpPr txBox="1"/>
          <p:nvPr/>
        </p:nvSpPr>
        <p:spPr>
          <a:xfrm>
            <a:off x="867597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b="0" i="0" smtClean="0">
                <a:solidFill>
                  <a:schemeClr val="bg1"/>
                </a:solidFill>
                <a:latin typeface="Arial Nova Light" panose="020B0304020202020204" pitchFamily="34" charset="0"/>
              </a:rPr>
              <a:pPr algn="r"/>
              <a:t>9</a:t>
            </a:fld>
            <a:endParaRPr lang="en-US" sz="800" b="0" i="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54A9D-098F-00EC-CCF5-515A831C0D54}"/>
              </a:ext>
            </a:extLst>
          </p:cNvPr>
          <p:cNvSpPr txBox="1"/>
          <p:nvPr/>
        </p:nvSpPr>
        <p:spPr>
          <a:xfrm>
            <a:off x="942772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b="0" i="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Quantexa</a:t>
            </a:r>
            <a:r>
              <a:rPr lang="en-GB" sz="800" b="0" i="0" dirty="0">
                <a:solidFill>
                  <a:schemeClr val="bg1"/>
                </a:solidFill>
                <a:latin typeface="Arial Nova Light" panose="020B0304020202020204" pitchFamily="34" charset="0"/>
              </a:rPr>
              <a:t>® </a:t>
            </a:r>
            <a:endParaRPr lang="en-US" sz="800" b="0" i="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FC933B5-34C4-7166-F50C-D471CC4DC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1" y="6334125"/>
            <a:ext cx="307182" cy="27292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41F4964-B472-7D89-AC17-5F90ABC2F271}"/>
              </a:ext>
            </a:extLst>
          </p:cNvPr>
          <p:cNvSpPr txBox="1">
            <a:spLocks/>
          </p:cNvSpPr>
          <p:nvPr/>
        </p:nvSpPr>
        <p:spPr>
          <a:xfrm>
            <a:off x="475200" y="262800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4800" dirty="0"/>
              <a:t>In Software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6BCB050-D2C3-C2B1-FAE7-E8613433925A}"/>
              </a:ext>
            </a:extLst>
          </p:cNvPr>
          <p:cNvSpPr txBox="1">
            <a:spLocks/>
          </p:cNvSpPr>
          <p:nvPr/>
        </p:nvSpPr>
        <p:spPr>
          <a:xfrm>
            <a:off x="473241" y="1965177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 Light" panose="020B0304020202020204" pitchFamily="34" charset="0"/>
              </a:rPr>
              <a:t>Tasks 					=&gt; Orders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 Light" panose="020B0304020202020204" pitchFamily="34" charset="0"/>
              </a:rPr>
              <a:t>Worker nodes			=&gt; Chefs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Nova Light" panose="020B0304020202020204" pitchFamily="34" charset="0"/>
              </a:rPr>
              <a:t>ETCD					=&gt; Kitchen Manager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85745C-5BD1-2910-4E49-9A0C5FB1347B}"/>
              </a:ext>
            </a:extLst>
          </p:cNvPr>
          <p:cNvSpPr txBox="1">
            <a:spLocks/>
          </p:cNvSpPr>
          <p:nvPr/>
        </p:nvSpPr>
        <p:spPr>
          <a:xfrm>
            <a:off x="3192377" y="6245337"/>
            <a:ext cx="11234845" cy="699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i="0" kern="1200" spc="0" baseline="0" dirty="0">
                <a:solidFill>
                  <a:schemeClr val="bg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Nova Light" panose="020B0304020202020204" pitchFamily="34" charset="0"/>
              </a:rPr>
              <a:t>github.com/</a:t>
            </a:r>
            <a:r>
              <a:rPr lang="en-US" sz="2800" dirty="0" err="1">
                <a:latin typeface="Arial Nova Light" panose="020B0304020202020204" pitchFamily="34" charset="0"/>
              </a:rPr>
              <a:t>anjuna</a:t>
            </a:r>
            <a:r>
              <a:rPr lang="en-US" sz="2800" dirty="0">
                <a:latin typeface="Arial Nova Light" panose="020B0304020202020204" pitchFamily="34" charset="0"/>
              </a:rPr>
              <a:t>/</a:t>
            </a:r>
            <a:r>
              <a:rPr lang="en-US" sz="2800" dirty="0" err="1">
                <a:latin typeface="Arial Nova Light" panose="020B0304020202020204" pitchFamily="34" charset="0"/>
              </a:rPr>
              <a:t>etcd</a:t>
            </a:r>
            <a:r>
              <a:rPr lang="en-US" sz="2800" dirty="0">
                <a:latin typeface="Arial Nova Light" panose="020B0304020202020204" pitchFamily="34" charset="0"/>
              </a:rPr>
              <a:t>-cats-talk</a:t>
            </a:r>
          </a:p>
        </p:txBody>
      </p:sp>
    </p:spTree>
    <p:extLst>
      <p:ext uri="{BB962C8B-B14F-4D97-AF65-F5344CB8AC3E}">
        <p14:creationId xmlns:p14="http://schemas.microsoft.com/office/powerpoint/2010/main" val="3703725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Microsoft Office PowerPoint</Application>
  <PresentationFormat>Widescreen</PresentationFormat>
  <Paragraphs>137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Nova</vt:lpstr>
      <vt:lpstr>Arial Nova Light</vt:lpstr>
      <vt:lpstr>Calibri</vt:lpstr>
      <vt:lpstr>Calibri Light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JWJ ETCD talk</dc:title>
  <dc:creator>James Wickham-Jones</dc:creator>
  <cp:lastModifiedBy>James Wickham-Jones</cp:lastModifiedBy>
  <cp:revision>19</cp:revision>
  <dcterms:created xsi:type="dcterms:W3CDTF">2023-10-16T17:20:06Z</dcterms:created>
  <dcterms:modified xsi:type="dcterms:W3CDTF">2023-10-18T15:40:34Z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86565d1-43bf-4305-a16d-95546ffd8457_Enabled">
    <vt:lpwstr>true</vt:lpwstr>
  </property>
  <property fmtid="{D5CDD505-2E9C-101B-9397-08002B2CF9AE}" pid="3" name="MSIP_Label_b86565d1-43bf-4305-a16d-95546ffd8457_SetDate">
    <vt:lpwstr>2023-10-16T17:20:06Z</vt:lpwstr>
  </property>
  <property fmtid="{D5CDD505-2E9C-101B-9397-08002B2CF9AE}" pid="4" name="MSIP_Label_b86565d1-43bf-4305-a16d-95546ffd8457_Method">
    <vt:lpwstr>Standard</vt:lpwstr>
  </property>
  <property fmtid="{D5CDD505-2E9C-101B-9397-08002B2CF9AE}" pid="5" name="MSIP_Label_b86565d1-43bf-4305-a16d-95546ffd8457_Name">
    <vt:lpwstr>General</vt:lpwstr>
  </property>
  <property fmtid="{D5CDD505-2E9C-101B-9397-08002B2CF9AE}" pid="6" name="MSIP_Label_b86565d1-43bf-4305-a16d-95546ffd8457_SiteId">
    <vt:lpwstr>67b38e99-fa79-4e92-9a49-4f49d3464568</vt:lpwstr>
  </property>
  <property fmtid="{D5CDD505-2E9C-101B-9397-08002B2CF9AE}" pid="7" name="MSIP_Label_b86565d1-43bf-4305-a16d-95546ffd8457_ActionId">
    <vt:lpwstr>a39b2262-e154-4984-b8d4-dd354abd155a</vt:lpwstr>
  </property>
  <property fmtid="{D5CDD505-2E9C-101B-9397-08002B2CF9AE}" pid="8" name="MSIP_Label_b86565d1-43bf-4305-a16d-95546ffd8457_ContentBits">
    <vt:lpwstr>0</vt:lpwstr>
  </property>
</Properties>
</file>