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8"/>
    <p:restoredTop sz="94783"/>
  </p:normalViewPr>
  <p:slideViewPr>
    <p:cSldViewPr snapToGrid="0">
      <p:cViewPr varScale="1">
        <p:scale>
          <a:sx n="104" d="100"/>
          <a:sy n="104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AD3E-F92D-B93E-CECE-E744A4B9D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23467-5960-1E76-335F-9F841B440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26904-C376-2C0E-96B0-00DC5757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B14C-5ABB-01B7-1791-E24ACC9A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11E9C-FF77-6BA2-21F8-082859F0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10D8-32E1-F81E-751A-C3CBF69E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9F71D-B1C7-D281-D9ED-7B2210EFD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27C3-4DC7-F653-4753-C6C96F83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28D61-E761-4278-1022-0612059F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30EEC-5A42-4811-9B09-CB2762E2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2FB2F-CCB5-5F80-28F7-72D0C60C5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C77DF-72AE-7A8B-B0AA-22DA1DCA9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BD3B0-98DC-9F47-7B01-C076702E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CD50-6D70-BEC4-1C52-8AEA2E3B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433C3-53BD-7896-5633-4014AA0A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ECF5-2905-6DC2-4BA1-1F6C5F19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266B-68A1-B89B-D0C9-2B687B86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B980-75FB-D904-BA1A-BB8ED07F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26B-6F35-51DC-591D-2857DB8A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22FE-50CE-CB29-D7E2-A57760D4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73F4-3987-A00A-3794-1D288970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1D7E-34A6-ACD4-9AEC-D4D70B62C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B288-EBE5-9475-96A6-DFB71579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5A348-8EFC-B288-62D4-7404648B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2807-5AF7-9D1F-278E-88BCA548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68F4-C38D-AD3D-5FA7-DC33D36A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86B3-F929-4F73-9CF7-22BD8C7B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E4919-048F-998D-DF08-206E724C2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947B-1057-641F-5842-A34ACC90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C076-7897-A52E-9ED9-4F7FD9D2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2DAB3-BEAA-9466-5DB9-B9CB04E6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8503-3A81-69E1-F012-349A4DF5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E113-D6C6-A1B2-3043-CBFEB80E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2CB9B-4FE8-65FA-A205-A0534812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6E7D4-2AE5-6AB2-12DB-918E6544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8276B-FEBA-3408-AED0-63AC34E1D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9E21-0BCA-DEDD-B5F2-C57FDF27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5BCC8-1771-EFDF-04F6-D9F37332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8D61E-9854-A076-D89A-744E3CD3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3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C972-95BF-C81B-6972-947B540A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29E7E-5387-B032-3A24-A02A682F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C97F4-131D-58A1-2FC3-311C3816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D625D-D569-FCA5-D760-54509356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465B4-116E-3AF0-15AE-80E7D132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AB6F2-766C-E416-B77A-315F3669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943CF-AB54-7D06-B4D2-15B7766F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7F3B-DA77-5EC6-56EF-202EF79D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E187-F653-3BFA-5207-E473732C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9F429-4791-0075-A948-C1941A04D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8FB2B-F3C3-B0A8-F353-A0E4DD80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B57BA-4AB0-7C4C-6D88-4F74352C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FD70D-1C15-DDF8-9665-5590F0C3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8DAF-E4B6-EA4D-90AD-5C93B1D5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921A6-2F7E-99C2-76B5-072E702B3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1E1E5-217B-CC80-865F-E3BFD0807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35026-E15B-2EA5-0E54-26252FCE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52DB-72D5-1A40-9BFA-BBCAB9DFD28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87359-389E-AE2A-1760-20EE0E45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20244-9074-F682-D8FD-5587E418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2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F6555-B5E8-1FE4-F1AE-F79465D8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B817B-6B04-28DE-CCE4-326382F08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C220-0956-F7CF-394B-A590B248D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552DB-72D5-1A40-9BFA-BBCAB9DFD28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FA79-9056-7E04-F120-762D72977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5051A-7029-B397-3227-C4F9E62CD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3C038-BD73-D145-9C37-57A063629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0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5744-DBC9-AF93-8854-3B4CA383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029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Influential Actors in </a:t>
            </a:r>
            <a:br>
              <a:rPr lang="en-US" sz="4400" dirty="0"/>
            </a:br>
            <a:r>
              <a:rPr lang="en-US" sz="4400" dirty="0"/>
              <a:t>Communication Networks</a:t>
            </a:r>
            <a:br>
              <a:rPr lang="en-US" dirty="0"/>
            </a:br>
            <a:br>
              <a:rPr lang="en-US" sz="2400" dirty="0"/>
            </a:br>
            <a:r>
              <a:rPr lang="en-US" sz="2400" dirty="0" err="1"/>
              <a:t>Erdős</a:t>
            </a:r>
            <a:r>
              <a:rPr lang="en-US" sz="2400" dirty="0"/>
              <a:t> Institute Data Science Boot Camp</a:t>
            </a:r>
            <a:br>
              <a:rPr lang="en-US" sz="2400" dirty="0"/>
            </a:br>
            <a:r>
              <a:rPr lang="en-US" sz="2400" dirty="0"/>
              <a:t>May-Summer-2024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72D86-1205-CB10-57D1-900B04538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2734"/>
            <a:ext cx="9144000" cy="1143000"/>
          </a:xfrm>
        </p:spPr>
        <p:txBody>
          <a:bodyPr/>
          <a:lstStyle/>
          <a:p>
            <a:r>
              <a:rPr lang="en-US" dirty="0"/>
              <a:t>Adam </a:t>
            </a:r>
            <a:r>
              <a:rPr lang="en-US" dirty="0" err="1"/>
              <a:t>Perhala</a:t>
            </a:r>
            <a:r>
              <a:rPr lang="en-US" dirty="0"/>
              <a:t>, Jungbae An</a:t>
            </a:r>
          </a:p>
        </p:txBody>
      </p:sp>
    </p:spTree>
    <p:extLst>
      <p:ext uri="{BB962C8B-B14F-4D97-AF65-F5344CB8AC3E}">
        <p14:creationId xmlns:p14="http://schemas.microsoft.com/office/powerpoint/2010/main" val="402808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B2BC-E439-2203-0811-E06D17AB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3376-26CD-FA8C-4AC4-BF016BD10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81333" cy="4351338"/>
          </a:xfrm>
        </p:spPr>
        <p:txBody>
          <a:bodyPr/>
          <a:lstStyle/>
          <a:p>
            <a:r>
              <a:rPr lang="en-US" dirty="0"/>
              <a:t>Central actors in communication networks</a:t>
            </a:r>
          </a:p>
          <a:p>
            <a:r>
              <a:rPr lang="en-US" dirty="0"/>
              <a:t>Detecting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54945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CEAF-DF5A-68D4-8B63-3C499497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House Hearing Transcripts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664A-7A00-0181-9C57-FC75603B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 committees, 105th-114th Congresses</a:t>
            </a:r>
          </a:p>
          <a:p>
            <a:r>
              <a:rPr lang="en-US" dirty="0"/>
              <a:t>1,026,677 speeches by 1,045 House members</a:t>
            </a:r>
          </a:p>
        </p:txBody>
      </p:sp>
    </p:spTree>
    <p:extLst>
      <p:ext uri="{BB962C8B-B14F-4D97-AF65-F5344CB8AC3E}">
        <p14:creationId xmlns:p14="http://schemas.microsoft.com/office/powerpoint/2010/main" val="428494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AB5E-5252-4EDD-19F7-83852C31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E347-640D-45C1-5721-6712DFC0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Topic Classification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Similarity Networks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Finding Influential Attributes</a:t>
            </a:r>
          </a:p>
        </p:txBody>
      </p:sp>
    </p:spTree>
    <p:extLst>
      <p:ext uri="{BB962C8B-B14F-4D97-AF65-F5344CB8AC3E}">
        <p14:creationId xmlns:p14="http://schemas.microsoft.com/office/powerpoint/2010/main" val="189542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E80-69EC-23D1-4E75-59EB13BC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Topic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3443-A621-E4BA-0544-17455A517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1138" cy="4351338"/>
          </a:xfrm>
        </p:spPr>
        <p:txBody>
          <a:bodyPr/>
          <a:lstStyle/>
          <a:p>
            <a:r>
              <a:rPr lang="en-US" dirty="0"/>
              <a:t>Dimension reduction to low-dimensional policy issues</a:t>
            </a:r>
          </a:p>
          <a:p>
            <a:pPr lvl="1"/>
            <a:r>
              <a:rPr lang="en-US" dirty="0"/>
              <a:t>Using Latent Dirichlet Allocation (LDA)</a:t>
            </a:r>
          </a:p>
          <a:p>
            <a:pPr lvl="1"/>
            <a:r>
              <a:rPr lang="en-US" dirty="0"/>
              <a:t>K = 40 based on perplexity score</a:t>
            </a:r>
          </a:p>
          <a:p>
            <a:endParaRPr lang="en-US" dirty="0"/>
          </a:p>
        </p:txBody>
      </p:sp>
      <p:pic>
        <p:nvPicPr>
          <p:cNvPr id="5" name="Picture 4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81235DD7-78B8-49DA-1147-F93069E0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21" y="3620729"/>
            <a:ext cx="4003007" cy="2985456"/>
          </a:xfrm>
          <a:prstGeom prst="rect">
            <a:avLst/>
          </a:prstGeom>
        </p:spPr>
      </p:pic>
      <p:pic>
        <p:nvPicPr>
          <p:cNvPr id="7" name="Picture 6" descr="A comparison of blue and white bars&#10;&#10;Description automatically generated">
            <a:extLst>
              <a:ext uri="{FF2B5EF4-FFF2-40B4-BE49-F238E27FC236}">
                <a16:creationId xmlns:a16="http://schemas.microsoft.com/office/drawing/2014/main" id="{11D1B07B-07B8-FACC-FB97-8951C1AE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02" y="135012"/>
            <a:ext cx="4003007" cy="65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4E97-DC4C-416F-2FE5-53AAB2C7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Similarity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06B0-4B43-B4E8-DE96-61210DFAF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6" y="1825625"/>
            <a:ext cx="5655733" cy="4351338"/>
          </a:xfrm>
        </p:spPr>
        <p:txBody>
          <a:bodyPr/>
          <a:lstStyle/>
          <a:p>
            <a:r>
              <a:rPr lang="en-US" dirty="0"/>
              <a:t>Networks created for each committee by each congress</a:t>
            </a:r>
          </a:p>
          <a:p>
            <a:r>
              <a:rPr lang="en-US" dirty="0"/>
              <a:t>Edges weighted by topic similarity</a:t>
            </a:r>
          </a:p>
          <a:p>
            <a:pPr lvl="1"/>
            <a:r>
              <a:rPr lang="en-US" dirty="0"/>
              <a:t>Cosine similarity of each pair of members</a:t>
            </a:r>
          </a:p>
          <a:p>
            <a:r>
              <a:rPr lang="en-US" dirty="0"/>
              <a:t>Network structure analyzed</a:t>
            </a:r>
          </a:p>
          <a:p>
            <a:pPr lvl="1"/>
            <a:r>
              <a:rPr lang="en-US" dirty="0"/>
              <a:t>Edge weights by party affiliation</a:t>
            </a:r>
          </a:p>
          <a:p>
            <a:pPr lvl="1"/>
            <a:r>
              <a:rPr lang="en-US" dirty="0"/>
              <a:t>Centrality score with PageRank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D6C90-00BF-80EE-50DC-0CDD4841BF26}"/>
              </a:ext>
            </a:extLst>
          </p:cNvPr>
          <p:cNvSpPr txBox="1"/>
          <p:nvPr/>
        </p:nvSpPr>
        <p:spPr>
          <a:xfrm>
            <a:off x="7287491" y="5430118"/>
            <a:ext cx="4424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 Budget Committee, 111</a:t>
            </a:r>
            <a:r>
              <a:rPr lang="en-US" baseline="30000" dirty="0"/>
              <a:t>th</a:t>
            </a:r>
            <a:r>
              <a:rPr lang="en-US" dirty="0"/>
              <a:t> Congress.</a:t>
            </a:r>
          </a:p>
          <a:p>
            <a:r>
              <a:rPr lang="en-US" dirty="0"/>
              <a:t>Edges weighted by topic similarity and node size given by PageRank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B4E43-1AF4-2BFB-2C6E-CA518709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45" y="1427882"/>
            <a:ext cx="5294476" cy="40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9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B46B-0072-1193-F085-728605B2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Who are Central Actors?</a:t>
            </a:r>
          </a:p>
        </p:txBody>
      </p:sp>
      <p:sp>
        <p:nvSpPr>
          <p:cNvPr id="3" name="Content Placeholder 2" descr="PageRank(P_i) = (1 - d) / N + d * Σ (PageRank(P_j) / L(P_j)),  for P_j in M(P_i)&#10;&#10;PageRank(P_i) = (1 - d) / N + d * Σ (PageRank(P_j) / L(P_j)),  for P_j in M(P_i)&#10;">
            <a:extLst>
              <a:ext uri="{FF2B5EF4-FFF2-40B4-BE49-F238E27FC236}">
                <a16:creationId xmlns:a16="http://schemas.microsoft.com/office/drawing/2014/main" id="{7CB9B030-ABC3-2F1E-8D19-E3D1A167D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11517-F3D9-CFF5-DCD2-1F9B235955EA}"/>
              </a:ext>
            </a:extLst>
          </p:cNvPr>
          <p:cNvSpPr txBox="1"/>
          <p:nvPr/>
        </p:nvSpPr>
        <p:spPr>
          <a:xfrm>
            <a:off x="3881323" y="5664288"/>
            <a:ext cx="442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House Budget Committee, 114</a:t>
            </a:r>
            <a:r>
              <a:rPr lang="en-US" baseline="30000" dirty="0"/>
              <a:t>th</a:t>
            </a:r>
            <a:r>
              <a:rPr lang="en-US" dirty="0"/>
              <a:t> Congress.</a:t>
            </a:r>
          </a:p>
          <a:p>
            <a:pPr algn="ctr"/>
            <a:r>
              <a:rPr lang="en-US" dirty="0"/>
              <a:t>Mean cosine similarity by edge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38994-3A70-C8AB-8478-4C33B97F6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33701"/>
            <a:ext cx="4839122" cy="3998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1C366-1777-FEDE-4686-DC54B0943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78" y="1456892"/>
            <a:ext cx="4839122" cy="3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7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40B1-1A47-8CAA-BE1D-956CD7CD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52A7-A14D-19D0-64FF-307FDD87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case informs academic and public policy research and provides a framework for future related studies</a:t>
            </a:r>
          </a:p>
          <a:p>
            <a:r>
              <a:rPr lang="en-US" dirty="0"/>
              <a:t>Additional applications outside of academic interests</a:t>
            </a:r>
          </a:p>
          <a:p>
            <a:pPr lvl="1"/>
            <a:r>
              <a:rPr lang="en-US" dirty="0"/>
              <a:t>Social media trends</a:t>
            </a:r>
          </a:p>
          <a:p>
            <a:pPr lvl="1"/>
            <a:r>
              <a:rPr lang="en-US" dirty="0"/>
              <a:t>Advertising campaigns</a:t>
            </a:r>
          </a:p>
          <a:p>
            <a:pPr lvl="1"/>
            <a:r>
              <a:rPr lang="en-US" dirty="0"/>
              <a:t>Market and consumer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4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187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Influential Actors in  Communication Networks  Erdős Institute Data Science Boot Camp May-Summer-2024</vt:lpstr>
      <vt:lpstr>Overview</vt:lpstr>
      <vt:lpstr>Dataset: House Hearing Transcripts</vt:lpstr>
      <vt:lpstr>Methods</vt:lpstr>
      <vt:lpstr>Step 1: Topic Classification</vt:lpstr>
      <vt:lpstr>Step 2: Similarity Network</vt:lpstr>
      <vt:lpstr>Step 3: Who are Central Actors?</vt:lpstr>
      <vt:lpstr>Potential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Influential Actors in  Communication Networks  Erdős Institute Data Science Boot Camp May-Summer-2024</dc:title>
  <dc:creator>An, Jungbae</dc:creator>
  <cp:lastModifiedBy>Adam Perhala</cp:lastModifiedBy>
  <cp:revision>8</cp:revision>
  <dcterms:created xsi:type="dcterms:W3CDTF">2024-05-29T13:47:48Z</dcterms:created>
  <dcterms:modified xsi:type="dcterms:W3CDTF">2024-06-01T15:56:01Z</dcterms:modified>
</cp:coreProperties>
</file>