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256" r:id="rId2"/>
    <p:sldId id="367" r:id="rId3"/>
    <p:sldId id="368" r:id="rId4"/>
    <p:sldId id="348" r:id="rId5"/>
    <p:sldId id="370" r:id="rId6"/>
    <p:sldId id="371" r:id="rId7"/>
    <p:sldId id="349" r:id="rId8"/>
    <p:sldId id="372" r:id="rId9"/>
    <p:sldId id="350" r:id="rId10"/>
    <p:sldId id="357" r:id="rId11"/>
    <p:sldId id="358" r:id="rId12"/>
    <p:sldId id="359" r:id="rId13"/>
    <p:sldId id="360" r:id="rId14"/>
    <p:sldId id="361" r:id="rId15"/>
    <p:sldId id="362" r:id="rId16"/>
    <p:sldId id="363" r:id="rId17"/>
    <p:sldId id="364" r:id="rId18"/>
    <p:sldId id="366" r:id="rId19"/>
    <p:sldId id="373" r:id="rId20"/>
  </p:sldIdLst>
  <p:sldSz cx="9144000" cy="6858000" type="screen4x3"/>
  <p:notesSz cx="7023100" cy="93091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F2B138-3124-45D8-A0EE-DC98160A630B}" v="76" dt="2025-08-26T23:20:10.2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33" d="100"/>
          <a:sy n="33" d="100"/>
        </p:scale>
        <p:origin x="3864" y="17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2382" y="-8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thar, Keval" userId="96882753-f36d-474f-8f8a-881516597f15" providerId="ADAL" clId="{07F2B138-3124-45D8-A0EE-DC98160A630B}"/>
    <pc:docChg chg="undo redo custSel addSld delSld modSld">
      <pc:chgData name="Suthar, Keval" userId="96882753-f36d-474f-8f8a-881516597f15" providerId="ADAL" clId="{07F2B138-3124-45D8-A0EE-DC98160A630B}" dt="2025-08-26T23:22:37.231" v="411" actId="2696"/>
      <pc:docMkLst>
        <pc:docMk/>
      </pc:docMkLst>
      <pc:sldChg chg="modSp mod">
        <pc:chgData name="Suthar, Keval" userId="96882753-f36d-474f-8f8a-881516597f15" providerId="ADAL" clId="{07F2B138-3124-45D8-A0EE-DC98160A630B}" dt="2025-08-26T22:50:39.280" v="165" actId="12"/>
        <pc:sldMkLst>
          <pc:docMk/>
          <pc:sldMk cId="0" sldId="348"/>
        </pc:sldMkLst>
        <pc:spChg chg="mod">
          <ac:chgData name="Suthar, Keval" userId="96882753-f36d-474f-8f8a-881516597f15" providerId="ADAL" clId="{07F2B138-3124-45D8-A0EE-DC98160A630B}" dt="2025-08-26T22:50:39.280" v="165" actId="12"/>
          <ac:spMkLst>
            <pc:docMk/>
            <pc:sldMk cId="0" sldId="348"/>
            <ac:spMk id="9" creationId="{A59F5A39-2FF1-85F3-C83D-643AF519A063}"/>
          </ac:spMkLst>
        </pc:spChg>
      </pc:sldChg>
      <pc:sldChg chg="modSp mod">
        <pc:chgData name="Suthar, Keval" userId="96882753-f36d-474f-8f8a-881516597f15" providerId="ADAL" clId="{07F2B138-3124-45D8-A0EE-DC98160A630B}" dt="2025-08-26T22:57:31.209" v="229" actId="1076"/>
        <pc:sldMkLst>
          <pc:docMk/>
          <pc:sldMk cId="1876826048" sldId="349"/>
        </pc:sldMkLst>
        <pc:spChg chg="mod">
          <ac:chgData name="Suthar, Keval" userId="96882753-f36d-474f-8f8a-881516597f15" providerId="ADAL" clId="{07F2B138-3124-45D8-A0EE-DC98160A630B}" dt="2025-08-26T22:57:28.321" v="228" actId="1076"/>
          <ac:spMkLst>
            <pc:docMk/>
            <pc:sldMk cId="1876826048" sldId="349"/>
            <ac:spMk id="6" creationId="{36A9EC05-7C05-2705-11BE-C876C0DBD618}"/>
          </ac:spMkLst>
        </pc:spChg>
        <pc:picChg chg="mod">
          <ac:chgData name="Suthar, Keval" userId="96882753-f36d-474f-8f8a-881516597f15" providerId="ADAL" clId="{07F2B138-3124-45D8-A0EE-DC98160A630B}" dt="2025-08-26T22:57:31.209" v="229" actId="1076"/>
          <ac:picMkLst>
            <pc:docMk/>
            <pc:sldMk cId="1876826048" sldId="349"/>
            <ac:picMk id="4" creationId="{E2275CFF-3D08-5862-2E08-5C8DBA6CA0D7}"/>
          </ac:picMkLst>
        </pc:picChg>
      </pc:sldChg>
      <pc:sldChg chg="modSp mod">
        <pc:chgData name="Suthar, Keval" userId="96882753-f36d-474f-8f8a-881516597f15" providerId="ADAL" clId="{07F2B138-3124-45D8-A0EE-DC98160A630B}" dt="2025-08-26T23:01:17.057" v="252" actId="1076"/>
        <pc:sldMkLst>
          <pc:docMk/>
          <pc:sldMk cId="1198551184" sldId="350"/>
        </pc:sldMkLst>
        <pc:spChg chg="mod">
          <ac:chgData name="Suthar, Keval" userId="96882753-f36d-474f-8f8a-881516597f15" providerId="ADAL" clId="{07F2B138-3124-45D8-A0EE-DC98160A630B}" dt="2025-08-26T23:01:17.057" v="252" actId="1076"/>
          <ac:spMkLst>
            <pc:docMk/>
            <pc:sldMk cId="1198551184" sldId="350"/>
            <ac:spMk id="3" creationId="{40B9437B-50CA-F82A-B500-FBC0DDD1181F}"/>
          </ac:spMkLst>
        </pc:spChg>
      </pc:sldChg>
      <pc:sldChg chg="modSp mod">
        <pc:chgData name="Suthar, Keval" userId="96882753-f36d-474f-8f8a-881516597f15" providerId="ADAL" clId="{07F2B138-3124-45D8-A0EE-DC98160A630B}" dt="2025-08-26T23:01:55.913" v="267" actId="14100"/>
        <pc:sldMkLst>
          <pc:docMk/>
          <pc:sldMk cId="3717214830" sldId="357"/>
        </pc:sldMkLst>
        <pc:spChg chg="mod">
          <ac:chgData name="Suthar, Keval" userId="96882753-f36d-474f-8f8a-881516597f15" providerId="ADAL" clId="{07F2B138-3124-45D8-A0EE-DC98160A630B}" dt="2025-08-26T23:01:55.913" v="267" actId="14100"/>
          <ac:spMkLst>
            <pc:docMk/>
            <pc:sldMk cId="3717214830" sldId="357"/>
            <ac:spMk id="3" creationId="{3DE38F60-404A-0CC7-132B-29EF6DE44DFB}"/>
          </ac:spMkLst>
        </pc:spChg>
      </pc:sldChg>
      <pc:sldChg chg="addSp modSp mod">
        <pc:chgData name="Suthar, Keval" userId="96882753-f36d-474f-8f8a-881516597f15" providerId="ADAL" clId="{07F2B138-3124-45D8-A0EE-DC98160A630B}" dt="2025-08-26T23:04:12.275" v="291" actId="1076"/>
        <pc:sldMkLst>
          <pc:docMk/>
          <pc:sldMk cId="620852247" sldId="358"/>
        </pc:sldMkLst>
        <pc:spChg chg="mod">
          <ac:chgData name="Suthar, Keval" userId="96882753-f36d-474f-8f8a-881516597f15" providerId="ADAL" clId="{07F2B138-3124-45D8-A0EE-DC98160A630B}" dt="2025-08-26T23:04:12.275" v="291" actId="1076"/>
          <ac:spMkLst>
            <pc:docMk/>
            <pc:sldMk cId="620852247" sldId="358"/>
            <ac:spMk id="3" creationId="{8A619D74-313E-7439-AFC2-D9159DDD495C}"/>
          </ac:spMkLst>
        </pc:spChg>
        <pc:spChg chg="add">
          <ac:chgData name="Suthar, Keval" userId="96882753-f36d-474f-8f8a-881516597f15" providerId="ADAL" clId="{07F2B138-3124-45D8-A0EE-DC98160A630B}" dt="2025-08-26T23:03:01.472" v="271"/>
          <ac:spMkLst>
            <pc:docMk/>
            <pc:sldMk cId="620852247" sldId="358"/>
            <ac:spMk id="4" creationId="{0BF23EA0-BE69-7AB0-E5E4-823957803462}"/>
          </ac:spMkLst>
        </pc:spChg>
        <pc:spChg chg="add">
          <ac:chgData name="Suthar, Keval" userId="96882753-f36d-474f-8f8a-881516597f15" providerId="ADAL" clId="{07F2B138-3124-45D8-A0EE-DC98160A630B}" dt="2025-08-26T23:03:03.165" v="272"/>
          <ac:spMkLst>
            <pc:docMk/>
            <pc:sldMk cId="620852247" sldId="358"/>
            <ac:spMk id="5" creationId="{98458524-1D9A-A83D-A186-2AE877947337}"/>
          </ac:spMkLst>
        </pc:spChg>
        <pc:spChg chg="add">
          <ac:chgData name="Suthar, Keval" userId="96882753-f36d-474f-8f8a-881516597f15" providerId="ADAL" clId="{07F2B138-3124-45D8-A0EE-DC98160A630B}" dt="2025-08-26T23:03:11.285" v="273"/>
          <ac:spMkLst>
            <pc:docMk/>
            <pc:sldMk cId="620852247" sldId="358"/>
            <ac:spMk id="6" creationId="{B8F25EEE-13DB-73F8-F2B7-7427BDBF991C}"/>
          </ac:spMkLst>
        </pc:spChg>
      </pc:sldChg>
      <pc:sldChg chg="addSp modSp mod">
        <pc:chgData name="Suthar, Keval" userId="96882753-f36d-474f-8f8a-881516597f15" providerId="ADAL" clId="{07F2B138-3124-45D8-A0EE-DC98160A630B}" dt="2025-08-26T23:07:58.380" v="313" actId="1076"/>
        <pc:sldMkLst>
          <pc:docMk/>
          <pc:sldMk cId="2702948966" sldId="359"/>
        </pc:sldMkLst>
        <pc:spChg chg="mod">
          <ac:chgData name="Suthar, Keval" userId="96882753-f36d-474f-8f8a-881516597f15" providerId="ADAL" clId="{07F2B138-3124-45D8-A0EE-DC98160A630B}" dt="2025-08-26T23:07:58.380" v="313" actId="1076"/>
          <ac:spMkLst>
            <pc:docMk/>
            <pc:sldMk cId="2702948966" sldId="359"/>
            <ac:spMk id="3" creationId="{181553AD-CBFB-A9D6-E2E6-3D516A2ED6D9}"/>
          </ac:spMkLst>
        </pc:spChg>
        <pc:spChg chg="add">
          <ac:chgData name="Suthar, Keval" userId="96882753-f36d-474f-8f8a-881516597f15" providerId="ADAL" clId="{07F2B138-3124-45D8-A0EE-DC98160A630B}" dt="2025-08-26T23:07:22.851" v="298"/>
          <ac:spMkLst>
            <pc:docMk/>
            <pc:sldMk cId="2702948966" sldId="359"/>
            <ac:spMk id="4" creationId="{47DB65F7-BB3B-4251-A081-8996E2238EAC}"/>
          </ac:spMkLst>
        </pc:spChg>
      </pc:sldChg>
      <pc:sldChg chg="modSp mod">
        <pc:chgData name="Suthar, Keval" userId="96882753-f36d-474f-8f8a-881516597f15" providerId="ADAL" clId="{07F2B138-3124-45D8-A0EE-DC98160A630B}" dt="2025-08-26T23:10:19.270" v="326" actId="120"/>
        <pc:sldMkLst>
          <pc:docMk/>
          <pc:sldMk cId="3222592318" sldId="360"/>
        </pc:sldMkLst>
        <pc:spChg chg="mod">
          <ac:chgData name="Suthar, Keval" userId="96882753-f36d-474f-8f8a-881516597f15" providerId="ADAL" clId="{07F2B138-3124-45D8-A0EE-DC98160A630B}" dt="2025-08-26T23:10:19.270" v="326" actId="120"/>
          <ac:spMkLst>
            <pc:docMk/>
            <pc:sldMk cId="3222592318" sldId="360"/>
            <ac:spMk id="3" creationId="{93A2C0CF-7A6C-5093-DEBE-7AE436F908E1}"/>
          </ac:spMkLst>
        </pc:spChg>
      </pc:sldChg>
      <pc:sldChg chg="addSp modSp mod">
        <pc:chgData name="Suthar, Keval" userId="96882753-f36d-474f-8f8a-881516597f15" providerId="ADAL" clId="{07F2B138-3124-45D8-A0EE-DC98160A630B}" dt="2025-08-26T23:12:07.012" v="347" actId="1076"/>
        <pc:sldMkLst>
          <pc:docMk/>
          <pc:sldMk cId="4213425502" sldId="361"/>
        </pc:sldMkLst>
        <pc:spChg chg="mod">
          <ac:chgData name="Suthar, Keval" userId="96882753-f36d-474f-8f8a-881516597f15" providerId="ADAL" clId="{07F2B138-3124-45D8-A0EE-DC98160A630B}" dt="2025-08-26T23:12:07.012" v="347" actId="1076"/>
          <ac:spMkLst>
            <pc:docMk/>
            <pc:sldMk cId="4213425502" sldId="361"/>
            <ac:spMk id="3" creationId="{0076692A-4BA3-FFFC-F49C-833BDDFB4EF5}"/>
          </ac:spMkLst>
        </pc:spChg>
        <pc:spChg chg="add">
          <ac:chgData name="Suthar, Keval" userId="96882753-f36d-474f-8f8a-881516597f15" providerId="ADAL" clId="{07F2B138-3124-45D8-A0EE-DC98160A630B}" dt="2025-08-26T23:11:15.481" v="330"/>
          <ac:spMkLst>
            <pc:docMk/>
            <pc:sldMk cId="4213425502" sldId="361"/>
            <ac:spMk id="4" creationId="{DFFAE517-4C8C-CF9E-3950-386AA288BDC9}"/>
          </ac:spMkLst>
        </pc:spChg>
      </pc:sldChg>
      <pc:sldChg chg="modSp mod">
        <pc:chgData name="Suthar, Keval" userId="96882753-f36d-474f-8f8a-881516597f15" providerId="ADAL" clId="{07F2B138-3124-45D8-A0EE-DC98160A630B}" dt="2025-08-26T23:13:43.418" v="357" actId="1076"/>
        <pc:sldMkLst>
          <pc:docMk/>
          <pc:sldMk cId="1068972121" sldId="362"/>
        </pc:sldMkLst>
        <pc:spChg chg="mod">
          <ac:chgData name="Suthar, Keval" userId="96882753-f36d-474f-8f8a-881516597f15" providerId="ADAL" clId="{07F2B138-3124-45D8-A0EE-DC98160A630B}" dt="2025-08-26T23:13:43.418" v="357" actId="1076"/>
          <ac:spMkLst>
            <pc:docMk/>
            <pc:sldMk cId="1068972121" sldId="362"/>
            <ac:spMk id="3" creationId="{0C27566A-B0D2-4C23-3BE7-1BD5184A5C8C}"/>
          </ac:spMkLst>
        </pc:spChg>
      </pc:sldChg>
      <pc:sldChg chg="modSp mod">
        <pc:chgData name="Suthar, Keval" userId="96882753-f36d-474f-8f8a-881516597f15" providerId="ADAL" clId="{07F2B138-3124-45D8-A0EE-DC98160A630B}" dt="2025-08-26T23:15:05.098" v="365" actId="1076"/>
        <pc:sldMkLst>
          <pc:docMk/>
          <pc:sldMk cId="250942220" sldId="363"/>
        </pc:sldMkLst>
        <pc:spChg chg="mod">
          <ac:chgData name="Suthar, Keval" userId="96882753-f36d-474f-8f8a-881516597f15" providerId="ADAL" clId="{07F2B138-3124-45D8-A0EE-DC98160A630B}" dt="2025-08-26T23:15:05.098" v="365" actId="1076"/>
          <ac:spMkLst>
            <pc:docMk/>
            <pc:sldMk cId="250942220" sldId="363"/>
            <ac:spMk id="3" creationId="{190C46AB-B4EF-57FD-9B52-2010890193A9}"/>
          </ac:spMkLst>
        </pc:spChg>
      </pc:sldChg>
      <pc:sldChg chg="addSp modSp mod">
        <pc:chgData name="Suthar, Keval" userId="96882753-f36d-474f-8f8a-881516597f15" providerId="ADAL" clId="{07F2B138-3124-45D8-A0EE-DC98160A630B}" dt="2025-08-26T23:16:36.742" v="382" actId="108"/>
        <pc:sldMkLst>
          <pc:docMk/>
          <pc:sldMk cId="4059532098" sldId="364"/>
        </pc:sldMkLst>
        <pc:spChg chg="mod">
          <ac:chgData name="Suthar, Keval" userId="96882753-f36d-474f-8f8a-881516597f15" providerId="ADAL" clId="{07F2B138-3124-45D8-A0EE-DC98160A630B}" dt="2025-08-26T23:16:36.742" v="382" actId="108"/>
          <ac:spMkLst>
            <pc:docMk/>
            <pc:sldMk cId="4059532098" sldId="364"/>
            <ac:spMk id="3" creationId="{529C6CFD-D66E-49DD-DB4C-58ED9B2674EE}"/>
          </ac:spMkLst>
        </pc:spChg>
        <pc:spChg chg="add">
          <ac:chgData name="Suthar, Keval" userId="96882753-f36d-474f-8f8a-881516597f15" providerId="ADAL" clId="{07F2B138-3124-45D8-A0EE-DC98160A630B}" dt="2025-08-26T23:16:06.681" v="370"/>
          <ac:spMkLst>
            <pc:docMk/>
            <pc:sldMk cId="4059532098" sldId="364"/>
            <ac:spMk id="4" creationId="{1D7C7604-9D03-E22B-0F91-0A512A8DEF4B}"/>
          </ac:spMkLst>
        </pc:spChg>
      </pc:sldChg>
      <pc:sldChg chg="modSp del">
        <pc:chgData name="Suthar, Keval" userId="96882753-f36d-474f-8f8a-881516597f15" providerId="ADAL" clId="{07F2B138-3124-45D8-A0EE-DC98160A630B}" dt="2025-08-26T22:57:16.998" v="226" actId="2696"/>
        <pc:sldMkLst>
          <pc:docMk/>
          <pc:sldMk cId="590329116" sldId="365"/>
        </pc:sldMkLst>
        <pc:graphicFrameChg chg="mod">
          <ac:chgData name="Suthar, Keval" userId="96882753-f36d-474f-8f8a-881516597f15" providerId="ADAL" clId="{07F2B138-3124-45D8-A0EE-DC98160A630B}" dt="2025-08-26T22:54:50.556" v="198"/>
          <ac:graphicFrameMkLst>
            <pc:docMk/>
            <pc:sldMk cId="590329116" sldId="365"/>
            <ac:graphicFrameMk id="4" creationId="{9B9873A0-A92F-BF8B-2377-2BFDF1786D23}"/>
          </ac:graphicFrameMkLst>
        </pc:graphicFrameChg>
      </pc:sldChg>
      <pc:sldChg chg="modSp mod">
        <pc:chgData name="Suthar, Keval" userId="96882753-f36d-474f-8f8a-881516597f15" providerId="ADAL" clId="{07F2B138-3124-45D8-A0EE-DC98160A630B}" dt="2025-08-26T23:20:10.263" v="405"/>
        <pc:sldMkLst>
          <pc:docMk/>
          <pc:sldMk cId="1781201412" sldId="366"/>
        </pc:sldMkLst>
        <pc:spChg chg="mod">
          <ac:chgData name="Suthar, Keval" userId="96882753-f36d-474f-8f8a-881516597f15" providerId="ADAL" clId="{07F2B138-3124-45D8-A0EE-DC98160A630B}" dt="2025-08-26T23:20:10.263" v="405"/>
          <ac:spMkLst>
            <pc:docMk/>
            <pc:sldMk cId="1781201412" sldId="366"/>
            <ac:spMk id="4" creationId="{A2EBC112-7FE3-6BA5-DE07-2D7F2EE81B70}"/>
          </ac:spMkLst>
        </pc:spChg>
      </pc:sldChg>
      <pc:sldChg chg="modSp mod">
        <pc:chgData name="Suthar, Keval" userId="96882753-f36d-474f-8f8a-881516597f15" providerId="ADAL" clId="{07F2B138-3124-45D8-A0EE-DC98160A630B}" dt="2025-08-26T22:34:49.257" v="35" actId="20577"/>
        <pc:sldMkLst>
          <pc:docMk/>
          <pc:sldMk cId="317545151" sldId="368"/>
        </pc:sldMkLst>
        <pc:spChg chg="mod">
          <ac:chgData name="Suthar, Keval" userId="96882753-f36d-474f-8f8a-881516597f15" providerId="ADAL" clId="{07F2B138-3124-45D8-A0EE-DC98160A630B}" dt="2025-08-26T22:34:49.257" v="35" actId="20577"/>
          <ac:spMkLst>
            <pc:docMk/>
            <pc:sldMk cId="317545151" sldId="368"/>
            <ac:spMk id="3" creationId="{50303630-A361-7F15-EB10-F7ABCEA86FE4}"/>
          </ac:spMkLst>
        </pc:spChg>
      </pc:sldChg>
      <pc:sldChg chg="add del">
        <pc:chgData name="Suthar, Keval" userId="96882753-f36d-474f-8f8a-881516597f15" providerId="ADAL" clId="{07F2B138-3124-45D8-A0EE-DC98160A630B}" dt="2025-08-26T22:51:00.234" v="170" actId="2696"/>
        <pc:sldMkLst>
          <pc:docMk/>
          <pc:sldMk cId="1889273836" sldId="369"/>
        </pc:sldMkLst>
      </pc:sldChg>
      <pc:sldChg chg="addSp delSp modSp new mod">
        <pc:chgData name="Suthar, Keval" userId="96882753-f36d-474f-8f8a-881516597f15" providerId="ADAL" clId="{07F2B138-3124-45D8-A0EE-DC98160A630B}" dt="2025-08-26T22:51:10.885" v="173"/>
        <pc:sldMkLst>
          <pc:docMk/>
          <pc:sldMk cId="625005743" sldId="370"/>
        </pc:sldMkLst>
        <pc:spChg chg="add del">
          <ac:chgData name="Suthar, Keval" userId="96882753-f36d-474f-8f8a-881516597f15" providerId="ADAL" clId="{07F2B138-3124-45D8-A0EE-DC98160A630B}" dt="2025-08-26T22:45:05.638" v="83" actId="22"/>
          <ac:spMkLst>
            <pc:docMk/>
            <pc:sldMk cId="625005743" sldId="370"/>
            <ac:spMk id="4" creationId="{BC322EDA-DBB6-0586-E668-B56CF4852720}"/>
          </ac:spMkLst>
        </pc:spChg>
        <pc:spChg chg="add del mod">
          <ac:chgData name="Suthar, Keval" userId="96882753-f36d-474f-8f8a-881516597f15" providerId="ADAL" clId="{07F2B138-3124-45D8-A0EE-DC98160A630B}" dt="2025-08-26T22:45:12.669" v="87" actId="22"/>
          <ac:spMkLst>
            <pc:docMk/>
            <pc:sldMk cId="625005743" sldId="370"/>
            <ac:spMk id="6" creationId="{38B3D746-0D70-D484-3A48-DBA961D47B6F}"/>
          </ac:spMkLst>
        </pc:spChg>
        <pc:spChg chg="add del">
          <ac:chgData name="Suthar, Keval" userId="96882753-f36d-474f-8f8a-881516597f15" providerId="ADAL" clId="{07F2B138-3124-45D8-A0EE-DC98160A630B}" dt="2025-08-26T22:45:14.706" v="89" actId="22"/>
          <ac:spMkLst>
            <pc:docMk/>
            <pc:sldMk cId="625005743" sldId="370"/>
            <ac:spMk id="8" creationId="{97EEB7CE-E638-9643-AE23-4C12C60EB151}"/>
          </ac:spMkLst>
        </pc:spChg>
        <pc:spChg chg="add del">
          <ac:chgData name="Suthar, Keval" userId="96882753-f36d-474f-8f8a-881516597f15" providerId="ADAL" clId="{07F2B138-3124-45D8-A0EE-DC98160A630B}" dt="2025-08-26T22:45:20.907" v="101" actId="22"/>
          <ac:spMkLst>
            <pc:docMk/>
            <pc:sldMk cId="625005743" sldId="370"/>
            <ac:spMk id="10" creationId="{BC18EB34-E61C-1B13-A498-D3BA28312F2D}"/>
          </ac:spMkLst>
        </pc:spChg>
        <pc:spChg chg="add mod">
          <ac:chgData name="Suthar, Keval" userId="96882753-f36d-474f-8f8a-881516597f15" providerId="ADAL" clId="{07F2B138-3124-45D8-A0EE-DC98160A630B}" dt="2025-08-26T22:50:52.437" v="169" actId="12"/>
          <ac:spMkLst>
            <pc:docMk/>
            <pc:sldMk cId="625005743" sldId="370"/>
            <ac:spMk id="12" creationId="{AD9B82FD-443C-F07E-6D5E-7B27C4B24E47}"/>
          </ac:spMkLst>
        </pc:spChg>
        <pc:spChg chg="add del">
          <ac:chgData name="Suthar, Keval" userId="96882753-f36d-474f-8f8a-881516597f15" providerId="ADAL" clId="{07F2B138-3124-45D8-A0EE-DC98160A630B}" dt="2025-08-26T22:51:06.850" v="172" actId="22"/>
          <ac:spMkLst>
            <pc:docMk/>
            <pc:sldMk cId="625005743" sldId="370"/>
            <ac:spMk id="14" creationId="{968AF6E4-9710-109C-A48B-A42894FF57F4}"/>
          </ac:spMkLst>
        </pc:spChg>
        <pc:spChg chg="add mod">
          <ac:chgData name="Suthar, Keval" userId="96882753-f36d-474f-8f8a-881516597f15" providerId="ADAL" clId="{07F2B138-3124-45D8-A0EE-DC98160A630B}" dt="2025-08-26T22:51:10.885" v="173"/>
          <ac:spMkLst>
            <pc:docMk/>
            <pc:sldMk cId="625005743" sldId="370"/>
            <ac:spMk id="15" creationId="{A047CEEC-4624-D028-52C2-89392CA352F1}"/>
          </ac:spMkLst>
        </pc:spChg>
      </pc:sldChg>
      <pc:sldChg chg="addSp modSp new mod">
        <pc:chgData name="Suthar, Keval" userId="96882753-f36d-474f-8f8a-881516597f15" providerId="ADAL" clId="{07F2B138-3124-45D8-A0EE-DC98160A630B}" dt="2025-08-26T22:52:26.388" v="192" actId="1076"/>
        <pc:sldMkLst>
          <pc:docMk/>
          <pc:sldMk cId="1500343013" sldId="371"/>
        </pc:sldMkLst>
        <pc:spChg chg="add mod">
          <ac:chgData name="Suthar, Keval" userId="96882753-f36d-474f-8f8a-881516597f15" providerId="ADAL" clId="{07F2B138-3124-45D8-A0EE-DC98160A630B}" dt="2025-08-26T22:52:15.316" v="188" actId="20577"/>
          <ac:spMkLst>
            <pc:docMk/>
            <pc:sldMk cId="1500343013" sldId="371"/>
            <ac:spMk id="3" creationId="{EF62AB31-7D52-6FB6-13AC-78119A50E439}"/>
          </ac:spMkLst>
        </pc:spChg>
        <pc:picChg chg="add mod">
          <ac:chgData name="Suthar, Keval" userId="96882753-f36d-474f-8f8a-881516597f15" providerId="ADAL" clId="{07F2B138-3124-45D8-A0EE-DC98160A630B}" dt="2025-08-26T22:52:26.388" v="192" actId="1076"/>
          <ac:picMkLst>
            <pc:docMk/>
            <pc:sldMk cId="1500343013" sldId="371"/>
            <ac:picMk id="4" creationId="{C91D51AF-A325-02B8-A514-D99679B035FC}"/>
          </ac:picMkLst>
        </pc:picChg>
      </pc:sldChg>
      <pc:sldChg chg="addSp modSp new mod">
        <pc:chgData name="Suthar, Keval" userId="96882753-f36d-474f-8f8a-881516597f15" providerId="ADAL" clId="{07F2B138-3124-45D8-A0EE-DC98160A630B}" dt="2025-08-26T22:57:04.756" v="225" actId="14100"/>
        <pc:sldMkLst>
          <pc:docMk/>
          <pc:sldMk cId="732859847" sldId="372"/>
        </pc:sldMkLst>
        <pc:spChg chg="add mod">
          <ac:chgData name="Suthar, Keval" userId="96882753-f36d-474f-8f8a-881516597f15" providerId="ADAL" clId="{07F2B138-3124-45D8-A0EE-DC98160A630B}" dt="2025-08-26T22:56:09.418" v="216" actId="1076"/>
          <ac:spMkLst>
            <pc:docMk/>
            <pc:sldMk cId="732859847" sldId="372"/>
            <ac:spMk id="4" creationId="{2AB91127-371B-A3A0-866D-A971415CFDB1}"/>
          </ac:spMkLst>
        </pc:spChg>
        <pc:graphicFrameChg chg="add mod modGraphic">
          <ac:chgData name="Suthar, Keval" userId="96882753-f36d-474f-8f8a-881516597f15" providerId="ADAL" clId="{07F2B138-3124-45D8-A0EE-DC98160A630B}" dt="2025-08-26T22:57:04.756" v="225" actId="14100"/>
          <ac:graphicFrameMkLst>
            <pc:docMk/>
            <pc:sldMk cId="732859847" sldId="372"/>
            <ac:graphicFrameMk id="3" creationId="{D4BF4834-993C-5DDF-70F7-EE2BADD9632C}"/>
          </ac:graphicFrameMkLst>
        </pc:graphicFrameChg>
        <pc:graphicFrameChg chg="add mod">
          <ac:chgData name="Suthar, Keval" userId="96882753-f36d-474f-8f8a-881516597f15" providerId="ADAL" clId="{07F2B138-3124-45D8-A0EE-DC98160A630B}" dt="2025-08-26T22:56:07.501" v="215" actId="571"/>
          <ac:graphicFrameMkLst>
            <pc:docMk/>
            <pc:sldMk cId="732859847" sldId="372"/>
            <ac:graphicFrameMk id="5" creationId="{88F60C43-199C-7205-F2F6-E87548F218C2}"/>
          </ac:graphicFrameMkLst>
        </pc:graphicFrameChg>
      </pc:sldChg>
      <pc:sldChg chg="addSp modSp new mod">
        <pc:chgData name="Suthar, Keval" userId="96882753-f36d-474f-8f8a-881516597f15" providerId="ADAL" clId="{07F2B138-3124-45D8-A0EE-DC98160A630B}" dt="2025-08-26T23:19:04.876" v="401"/>
        <pc:sldMkLst>
          <pc:docMk/>
          <pc:sldMk cId="1809691857" sldId="373"/>
        </pc:sldMkLst>
        <pc:spChg chg="add mod">
          <ac:chgData name="Suthar, Keval" userId="96882753-f36d-474f-8f8a-881516597f15" providerId="ADAL" clId="{07F2B138-3124-45D8-A0EE-DC98160A630B}" dt="2025-08-26T23:19:01.061" v="400" actId="1076"/>
          <ac:spMkLst>
            <pc:docMk/>
            <pc:sldMk cId="1809691857" sldId="373"/>
            <ac:spMk id="4" creationId="{38BEF174-19AA-DF93-59F4-A42FC70698DF}"/>
          </ac:spMkLst>
        </pc:spChg>
        <pc:spChg chg="add mod">
          <ac:chgData name="Suthar, Keval" userId="96882753-f36d-474f-8f8a-881516597f15" providerId="ADAL" clId="{07F2B138-3124-45D8-A0EE-DC98160A630B}" dt="2025-08-26T23:19:04.876" v="401"/>
          <ac:spMkLst>
            <pc:docMk/>
            <pc:sldMk cId="1809691857" sldId="373"/>
            <ac:spMk id="5" creationId="{014741B5-E9AE-C9F2-3CF8-B6FF523CAE5A}"/>
          </ac:spMkLst>
        </pc:spChg>
      </pc:sldChg>
      <pc:sldChg chg="addSp delSp modSp new del mod">
        <pc:chgData name="Suthar, Keval" userId="96882753-f36d-474f-8f8a-881516597f15" providerId="ADAL" clId="{07F2B138-3124-45D8-A0EE-DC98160A630B}" dt="2025-08-26T23:22:37.231" v="411" actId="2696"/>
        <pc:sldMkLst>
          <pc:docMk/>
          <pc:sldMk cId="1818770202" sldId="374"/>
        </pc:sldMkLst>
        <pc:spChg chg="add del mod">
          <ac:chgData name="Suthar, Keval" userId="96882753-f36d-474f-8f8a-881516597f15" providerId="ADAL" clId="{07F2B138-3124-45D8-A0EE-DC98160A630B}" dt="2025-08-26T23:22:33.361" v="410" actId="478"/>
          <ac:spMkLst>
            <pc:docMk/>
            <pc:sldMk cId="1818770202" sldId="374"/>
            <ac:spMk id="4" creationId="{22DC3F17-3CB2-40B9-59CD-8DC73413FCC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C0925D5B-A868-EAA3-60A2-C5ED7EE5107D}"/>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21507" name="Rectangle 3">
            <a:extLst>
              <a:ext uri="{FF2B5EF4-FFF2-40B4-BE49-F238E27FC236}">
                <a16:creationId xmlns:a16="http://schemas.microsoft.com/office/drawing/2014/main" id="{774853D9-D266-D965-5A04-A5BBC12B3B13}"/>
              </a:ext>
            </a:extLst>
          </p:cNvPr>
          <p:cNvSpPr>
            <a:spLocks noGrp="1" noChangeArrowheads="1"/>
          </p:cNvSpPr>
          <p:nvPr>
            <p:ph type="dt" sz="quarter"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21508" name="Rectangle 4">
            <a:extLst>
              <a:ext uri="{FF2B5EF4-FFF2-40B4-BE49-F238E27FC236}">
                <a16:creationId xmlns:a16="http://schemas.microsoft.com/office/drawing/2014/main" id="{85056851-1768-2F28-77EE-8DB38660B1DB}"/>
              </a:ext>
            </a:extLst>
          </p:cNvPr>
          <p:cNvSpPr>
            <a:spLocks noGrp="1" noChangeArrowheads="1"/>
          </p:cNvSpPr>
          <p:nvPr>
            <p:ph type="ftr" sz="quarter" idx="2"/>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21509" name="Rectangle 5">
            <a:extLst>
              <a:ext uri="{FF2B5EF4-FFF2-40B4-BE49-F238E27FC236}">
                <a16:creationId xmlns:a16="http://schemas.microsoft.com/office/drawing/2014/main" id="{09D7FF16-03D4-E3A3-1F46-4FE756170EEA}"/>
              </a:ext>
            </a:extLst>
          </p:cNvPr>
          <p:cNvSpPr>
            <a:spLocks noGrp="1" noChangeArrowheads="1"/>
          </p:cNvSpPr>
          <p:nvPr>
            <p:ph type="sldNum" sz="quarter" idx="3"/>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D8BF062E-4F5E-34D7-E5AD-B7F94090245A}"/>
              </a:ext>
            </a:extLst>
          </p:cNvPr>
          <p:cNvSpPr>
            <a:spLocks noGrp="1" noChangeArrowheads="1"/>
          </p:cNvSpPr>
          <p:nvPr>
            <p:ph type="hdr" sz="quarter"/>
          </p:nvPr>
        </p:nvSpPr>
        <p:spPr bwMode="auto">
          <a:xfrm>
            <a:off x="0"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defTabSz="933337" eaLnBrk="1" hangingPunct="1">
              <a:defRPr sz="1300"/>
            </a:lvl1pPr>
          </a:lstStyle>
          <a:p>
            <a:pPr>
              <a:defRPr/>
            </a:pPr>
            <a:endParaRPr lang="en-US" altLang="en-US"/>
          </a:p>
        </p:txBody>
      </p:sp>
      <p:sp>
        <p:nvSpPr>
          <p:cNvPr id="10243" name="Rectangle 3">
            <a:extLst>
              <a:ext uri="{FF2B5EF4-FFF2-40B4-BE49-F238E27FC236}">
                <a16:creationId xmlns:a16="http://schemas.microsoft.com/office/drawing/2014/main" id="{48CCE144-62FC-CD60-AB69-BD111835F350}"/>
              </a:ext>
            </a:extLst>
          </p:cNvPr>
          <p:cNvSpPr>
            <a:spLocks noGrp="1" noChangeArrowheads="1"/>
          </p:cNvSpPr>
          <p:nvPr>
            <p:ph type="dt" idx="1"/>
          </p:nvPr>
        </p:nvSpPr>
        <p:spPr bwMode="auto">
          <a:xfrm>
            <a:off x="3978275" y="0"/>
            <a:ext cx="3043238" cy="465138"/>
          </a:xfrm>
          <a:prstGeom prst="rect">
            <a:avLst/>
          </a:prstGeom>
          <a:noFill/>
          <a:ln>
            <a:noFill/>
          </a:ln>
          <a:effectLst/>
        </p:spPr>
        <p:txBody>
          <a:bodyPr vert="horz" wrap="square" lIns="93305" tIns="46653" rIns="93305" bIns="46653" numCol="1" anchor="t" anchorCtr="0" compatLnSpc="1">
            <a:prstTxWarp prst="textNoShape">
              <a:avLst/>
            </a:prstTxWarp>
          </a:bodyPr>
          <a:lstStyle>
            <a:lvl1pPr algn="r" defTabSz="933337" eaLnBrk="1" hangingPunct="1">
              <a:defRPr sz="1300"/>
            </a:lvl1pPr>
          </a:lstStyle>
          <a:p>
            <a:pPr>
              <a:defRPr/>
            </a:pPr>
            <a:endParaRPr lang="en-US" altLang="en-US"/>
          </a:p>
        </p:txBody>
      </p:sp>
      <p:sp>
        <p:nvSpPr>
          <p:cNvPr id="3076" name="Rectangle 4">
            <a:extLst>
              <a:ext uri="{FF2B5EF4-FFF2-40B4-BE49-F238E27FC236}">
                <a16:creationId xmlns:a16="http://schemas.microsoft.com/office/drawing/2014/main" id="{A334C46E-AA15-81AB-4F4E-988E1DD6E41A}"/>
              </a:ext>
            </a:extLst>
          </p:cNvPr>
          <p:cNvSpPr>
            <a:spLocks noGrp="1" noRot="1" noChangeAspect="1" noChangeArrowheads="1" noTextEdit="1"/>
          </p:cNvSpPr>
          <p:nvPr>
            <p:ph type="sldImg" idx="2"/>
          </p:nvPr>
        </p:nvSpPr>
        <p:spPr bwMode="auto">
          <a:xfrm>
            <a:off x="1185863" y="698500"/>
            <a:ext cx="4654550" cy="34909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5" name="Rectangle 5">
            <a:extLst>
              <a:ext uri="{FF2B5EF4-FFF2-40B4-BE49-F238E27FC236}">
                <a16:creationId xmlns:a16="http://schemas.microsoft.com/office/drawing/2014/main" id="{377E3A83-627D-E87C-F4D2-8EB6E3E59319}"/>
              </a:ext>
            </a:extLst>
          </p:cNvPr>
          <p:cNvSpPr>
            <a:spLocks noGrp="1" noChangeArrowheads="1"/>
          </p:cNvSpPr>
          <p:nvPr>
            <p:ph type="body" sz="quarter" idx="3"/>
          </p:nvPr>
        </p:nvSpPr>
        <p:spPr bwMode="auto">
          <a:xfrm>
            <a:off x="703263" y="4422775"/>
            <a:ext cx="5616575" cy="4187825"/>
          </a:xfrm>
          <a:prstGeom prst="rect">
            <a:avLst/>
          </a:prstGeom>
          <a:noFill/>
          <a:ln>
            <a:noFill/>
          </a:ln>
          <a:effectLst/>
        </p:spPr>
        <p:txBody>
          <a:bodyPr vert="horz" wrap="square" lIns="93305" tIns="46653" rIns="93305" bIns="46653"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10246" name="Rectangle 6">
            <a:extLst>
              <a:ext uri="{FF2B5EF4-FFF2-40B4-BE49-F238E27FC236}">
                <a16:creationId xmlns:a16="http://schemas.microsoft.com/office/drawing/2014/main" id="{B8CDAC87-B308-9472-A077-4EE10D0A91C4}"/>
              </a:ext>
            </a:extLst>
          </p:cNvPr>
          <p:cNvSpPr>
            <a:spLocks noGrp="1" noChangeArrowheads="1"/>
          </p:cNvSpPr>
          <p:nvPr>
            <p:ph type="ftr" sz="quarter" idx="4"/>
          </p:nvPr>
        </p:nvSpPr>
        <p:spPr bwMode="auto">
          <a:xfrm>
            <a:off x="0"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defTabSz="933337" eaLnBrk="1" hangingPunct="1">
              <a:defRPr sz="1300"/>
            </a:lvl1pPr>
          </a:lstStyle>
          <a:p>
            <a:pPr>
              <a:defRPr/>
            </a:pPr>
            <a:endParaRPr lang="en-US" altLang="en-US"/>
          </a:p>
        </p:txBody>
      </p:sp>
      <p:sp>
        <p:nvSpPr>
          <p:cNvPr id="10247" name="Rectangle 7">
            <a:extLst>
              <a:ext uri="{FF2B5EF4-FFF2-40B4-BE49-F238E27FC236}">
                <a16:creationId xmlns:a16="http://schemas.microsoft.com/office/drawing/2014/main" id="{8AE36A56-013E-818F-56FC-F2E8AB23D8B0}"/>
              </a:ext>
            </a:extLst>
          </p:cNvPr>
          <p:cNvSpPr>
            <a:spLocks noGrp="1" noChangeArrowheads="1"/>
          </p:cNvSpPr>
          <p:nvPr>
            <p:ph type="sldNum" sz="quarter" idx="5"/>
          </p:nvPr>
        </p:nvSpPr>
        <p:spPr bwMode="auto">
          <a:xfrm>
            <a:off x="3978275" y="8842375"/>
            <a:ext cx="3043238" cy="465138"/>
          </a:xfrm>
          <a:prstGeom prst="rect">
            <a:avLst/>
          </a:prstGeom>
          <a:noFill/>
          <a:ln>
            <a:noFill/>
          </a:ln>
          <a:effectLst/>
        </p:spPr>
        <p:txBody>
          <a:bodyPr vert="horz" wrap="square" lIns="93305" tIns="46653" rIns="93305" bIns="46653" numCol="1" anchor="b" anchorCtr="0" compatLnSpc="1">
            <a:prstTxWarp prst="textNoShape">
              <a:avLst/>
            </a:prstTxWarp>
          </a:bodyPr>
          <a:lstStyle>
            <a:lvl1pPr algn="r" defTabSz="933337" eaLnBrk="1" hangingPunct="1">
              <a:defRPr sz="1300"/>
            </a:lvl1pPr>
          </a:lstStyle>
          <a:p>
            <a:pPr>
              <a:defRPr/>
            </a:pPr>
            <a:fld id="{13805BFC-EFC1-4DE1-AF2A-03CA9D0447F5}"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8F35A1E-2680-847A-DC07-EADA516D8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735ABF1B-EA05-973B-2682-79DCC2B71F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541799D-A016-5DD7-2CCE-A6ACA31FFFA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4</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7040-32DA-7973-0462-D77EF540A5DC}"/>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AAA7A8E-34B0-730C-709A-7E4DC148B17A}"/>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3FCECEEE-528B-B1FC-5B98-93C1DF5E1C6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5BDF71AE-5517-C400-38C0-72DAB946B39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16</a:t>
            </a:fld>
            <a:endParaRPr lang="en-US" altLang="en-US"/>
          </a:p>
        </p:txBody>
      </p:sp>
    </p:spTree>
    <p:extLst>
      <p:ext uri="{BB962C8B-B14F-4D97-AF65-F5344CB8AC3E}">
        <p14:creationId xmlns:p14="http://schemas.microsoft.com/office/powerpoint/2010/main" val="1273755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26985-4D9B-2DEB-2156-B980BBE4EE1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29F55DB-16AE-B8C0-0419-67E77356D55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2D250F49-4D14-D08B-2297-6F3BE005A65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2B7601AE-24FA-DDB3-DF40-384426BEA97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17</a:t>
            </a:fld>
            <a:endParaRPr lang="en-US" altLang="en-US"/>
          </a:p>
        </p:txBody>
      </p:sp>
    </p:spTree>
    <p:extLst>
      <p:ext uri="{BB962C8B-B14F-4D97-AF65-F5344CB8AC3E}">
        <p14:creationId xmlns:p14="http://schemas.microsoft.com/office/powerpoint/2010/main" val="20176225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E396-3529-7F3E-FF77-99CD52B51AD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0B7F7E2D-41F0-E360-5B87-CAE671B46D3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315947F-33A2-0501-81D6-BD860D235F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E45F2696-C5FD-3912-663A-620C8220F5A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7</a:t>
            </a:fld>
            <a:endParaRPr lang="en-US" altLang="en-US"/>
          </a:p>
        </p:txBody>
      </p:sp>
    </p:spTree>
    <p:extLst>
      <p:ext uri="{BB962C8B-B14F-4D97-AF65-F5344CB8AC3E}">
        <p14:creationId xmlns:p14="http://schemas.microsoft.com/office/powerpoint/2010/main" val="3058286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735FB-E3AC-6EF1-C026-33438057E9DF}"/>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763E1092-7400-FBDD-94FC-28DC664F5A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F18D77D-8BE3-603D-ED97-BA6149B536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94820D07-F24D-44E8-D845-3A16848FBAE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9</a:t>
            </a:fld>
            <a:endParaRPr lang="en-US" altLang="en-US"/>
          </a:p>
        </p:txBody>
      </p:sp>
    </p:spTree>
    <p:extLst>
      <p:ext uri="{BB962C8B-B14F-4D97-AF65-F5344CB8AC3E}">
        <p14:creationId xmlns:p14="http://schemas.microsoft.com/office/powerpoint/2010/main" val="9364086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DC3236-73A4-4331-F042-D711DC8C029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2AF2DDDA-7315-16CD-52A5-BDD8FB50FB77}"/>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D2AF8011-A87C-002A-66E4-EFE0F52B567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F12919D2-336B-7C05-3EF0-E2BF3A5AACE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10</a:t>
            </a:fld>
            <a:endParaRPr lang="en-US" altLang="en-US"/>
          </a:p>
        </p:txBody>
      </p:sp>
    </p:spTree>
    <p:extLst>
      <p:ext uri="{BB962C8B-B14F-4D97-AF65-F5344CB8AC3E}">
        <p14:creationId xmlns:p14="http://schemas.microsoft.com/office/powerpoint/2010/main" val="219185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26125-9260-279A-6BDE-2244A320BB20}"/>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4C6D14EE-A919-34D3-BE8D-D376A6BD4F42}"/>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6997C0C-89FE-E78C-1EA4-7DEBCFDFFD0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93F5F81-15D8-D43C-4CA0-B73E71EC685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11</a:t>
            </a:fld>
            <a:endParaRPr lang="en-US" altLang="en-US"/>
          </a:p>
        </p:txBody>
      </p:sp>
    </p:spTree>
    <p:extLst>
      <p:ext uri="{BB962C8B-B14F-4D97-AF65-F5344CB8AC3E}">
        <p14:creationId xmlns:p14="http://schemas.microsoft.com/office/powerpoint/2010/main" val="26147151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6FE179-A8CA-0D52-315B-8E90B76813FE}"/>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63333C31-5703-94D9-0D16-B41B33A920B8}"/>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F50607E7-AA76-165C-A16B-B67A50AEF79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D4B9EACC-3FF5-A3AE-880F-6B246CC7BA2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12</a:t>
            </a:fld>
            <a:endParaRPr lang="en-US" altLang="en-US"/>
          </a:p>
        </p:txBody>
      </p:sp>
    </p:spTree>
    <p:extLst>
      <p:ext uri="{BB962C8B-B14F-4D97-AF65-F5344CB8AC3E}">
        <p14:creationId xmlns:p14="http://schemas.microsoft.com/office/powerpoint/2010/main" val="7713059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159FD-FF9B-04DF-2CB6-209C8F60EB99}"/>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57C4585F-0544-9014-D7DB-C5BEB84B383D}"/>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B194CD26-3113-D419-1BF4-6D4677CCC2B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84B74B2E-147B-C58C-148F-09BE5AA7573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13</a:t>
            </a:fld>
            <a:endParaRPr lang="en-US" altLang="en-US"/>
          </a:p>
        </p:txBody>
      </p:sp>
    </p:spTree>
    <p:extLst>
      <p:ext uri="{BB962C8B-B14F-4D97-AF65-F5344CB8AC3E}">
        <p14:creationId xmlns:p14="http://schemas.microsoft.com/office/powerpoint/2010/main" val="74068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DF7A5-0CE3-7413-FCAD-0DFF55CFF655}"/>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A0BBA6FD-CB62-2D90-DB6D-FCAC19734E95}"/>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A7292DC3-70FC-0D27-FED7-7612D0149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A004F62B-6979-54AA-0A49-BC77924D43C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14</a:t>
            </a:fld>
            <a:endParaRPr lang="en-US" altLang="en-US"/>
          </a:p>
        </p:txBody>
      </p:sp>
    </p:spTree>
    <p:extLst>
      <p:ext uri="{BB962C8B-B14F-4D97-AF65-F5344CB8AC3E}">
        <p14:creationId xmlns:p14="http://schemas.microsoft.com/office/powerpoint/2010/main" val="635500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A083C-BF6E-18EF-9BC6-C7C7C6C1C2CB}"/>
            </a:ext>
          </a:extLst>
        </p:cNvPr>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1E34D75D-4858-754C-56C7-C59BC54D4C2C}"/>
              </a:ext>
            </a:extLst>
          </p:cNvPr>
          <p:cNvSpPr>
            <a:spLocks noGrp="1" noRot="1" noChangeAspect="1" noChangeArrowheads="1" noTextEdit="1"/>
          </p:cNvSpPr>
          <p:nvPr>
            <p:ph type="sldImg"/>
          </p:nvPr>
        </p:nvSpPr>
        <p:spPr>
          <a:ln/>
        </p:spPr>
      </p:sp>
      <p:sp>
        <p:nvSpPr>
          <p:cNvPr id="13315" name="Notes Placeholder 2">
            <a:extLst>
              <a:ext uri="{FF2B5EF4-FFF2-40B4-BE49-F238E27FC236}">
                <a16:creationId xmlns:a16="http://schemas.microsoft.com/office/drawing/2014/main" id="{0C13BC56-EAE9-CF3E-51A5-170859497B86}"/>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3316" name="Slide Number Placeholder 3">
            <a:extLst>
              <a:ext uri="{FF2B5EF4-FFF2-40B4-BE49-F238E27FC236}">
                <a16:creationId xmlns:a16="http://schemas.microsoft.com/office/drawing/2014/main" id="{4319AA9D-A7C3-CB35-6E50-61DF830BCD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Arial" panose="020B0604020202020204" pitchFamily="34" charset="0"/>
              </a:defRPr>
            </a:lvl1pPr>
            <a:lvl2pPr marL="715963" indent="-274638" defTabSz="931863">
              <a:defRPr>
                <a:solidFill>
                  <a:schemeClr val="tx1"/>
                </a:solidFill>
                <a:latin typeface="Arial" panose="020B0604020202020204" pitchFamily="34" charset="0"/>
              </a:defRPr>
            </a:lvl2pPr>
            <a:lvl3pPr marL="1103313" indent="-220663" defTabSz="931863">
              <a:defRPr>
                <a:solidFill>
                  <a:schemeClr val="tx1"/>
                </a:solidFill>
                <a:latin typeface="Arial" panose="020B0604020202020204" pitchFamily="34" charset="0"/>
              </a:defRPr>
            </a:lvl3pPr>
            <a:lvl4pPr marL="1544638" indent="-220663" defTabSz="931863">
              <a:defRPr>
                <a:solidFill>
                  <a:schemeClr val="tx1"/>
                </a:solidFill>
                <a:latin typeface="Arial" panose="020B0604020202020204" pitchFamily="34" charset="0"/>
              </a:defRPr>
            </a:lvl4pPr>
            <a:lvl5pPr marL="1985963" indent="-220663" defTabSz="931863">
              <a:defRPr>
                <a:solidFill>
                  <a:schemeClr val="tx1"/>
                </a:solidFill>
                <a:latin typeface="Arial" panose="020B0604020202020204" pitchFamily="34" charset="0"/>
              </a:defRPr>
            </a:lvl5pPr>
            <a:lvl6pPr marL="2443163" indent="-220663" defTabSz="931863" eaLnBrk="0" fontAlgn="base" hangingPunct="0">
              <a:spcBef>
                <a:spcPct val="0"/>
              </a:spcBef>
              <a:spcAft>
                <a:spcPct val="0"/>
              </a:spcAft>
              <a:defRPr>
                <a:solidFill>
                  <a:schemeClr val="tx1"/>
                </a:solidFill>
                <a:latin typeface="Arial" panose="020B0604020202020204" pitchFamily="34" charset="0"/>
              </a:defRPr>
            </a:lvl6pPr>
            <a:lvl7pPr marL="2900363" indent="-220663" defTabSz="931863" eaLnBrk="0" fontAlgn="base" hangingPunct="0">
              <a:spcBef>
                <a:spcPct val="0"/>
              </a:spcBef>
              <a:spcAft>
                <a:spcPct val="0"/>
              </a:spcAft>
              <a:defRPr>
                <a:solidFill>
                  <a:schemeClr val="tx1"/>
                </a:solidFill>
                <a:latin typeface="Arial" panose="020B0604020202020204" pitchFamily="34" charset="0"/>
              </a:defRPr>
            </a:lvl7pPr>
            <a:lvl8pPr marL="3357563" indent="-220663" defTabSz="931863" eaLnBrk="0" fontAlgn="base" hangingPunct="0">
              <a:spcBef>
                <a:spcPct val="0"/>
              </a:spcBef>
              <a:spcAft>
                <a:spcPct val="0"/>
              </a:spcAft>
              <a:defRPr>
                <a:solidFill>
                  <a:schemeClr val="tx1"/>
                </a:solidFill>
                <a:latin typeface="Arial" panose="020B0604020202020204" pitchFamily="34" charset="0"/>
              </a:defRPr>
            </a:lvl8pPr>
            <a:lvl9pPr marL="3814763" indent="-220663" defTabSz="931863" eaLnBrk="0" fontAlgn="base" hangingPunct="0">
              <a:spcBef>
                <a:spcPct val="0"/>
              </a:spcBef>
              <a:spcAft>
                <a:spcPct val="0"/>
              </a:spcAft>
              <a:defRPr>
                <a:solidFill>
                  <a:schemeClr val="tx1"/>
                </a:solidFill>
                <a:latin typeface="Arial" panose="020B0604020202020204" pitchFamily="34" charset="0"/>
              </a:defRPr>
            </a:lvl9pPr>
          </a:lstStyle>
          <a:p>
            <a:fld id="{00C49FFB-37A0-4527-A08D-3DF80A0B2192}" type="slidenum">
              <a:rPr lang="en-US" altLang="en-US" smtClean="0"/>
              <a:pPr/>
              <a:t>15</a:t>
            </a:fld>
            <a:endParaRPr lang="en-US" altLang="en-US"/>
          </a:p>
        </p:txBody>
      </p:sp>
    </p:spTree>
    <p:extLst>
      <p:ext uri="{BB962C8B-B14F-4D97-AF65-F5344CB8AC3E}">
        <p14:creationId xmlns:p14="http://schemas.microsoft.com/office/powerpoint/2010/main" val="39193635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5362" name="Rectangle 2"/>
          <p:cNvSpPr>
            <a:spLocks noGrp="1" noChangeArrowheads="1"/>
          </p:cNvSpPr>
          <p:nvPr>
            <p:ph type="ctrTitle"/>
          </p:nvPr>
        </p:nvSpPr>
        <p:spPr>
          <a:xfrm>
            <a:off x="685800" y="1219200"/>
            <a:ext cx="7772400" cy="1470025"/>
          </a:xfrm>
        </p:spPr>
        <p:txBody>
          <a:bodyPr/>
          <a:lstStyle>
            <a:lvl1pPr>
              <a:defRPr/>
            </a:lvl1pPr>
          </a:lstStyle>
          <a:p>
            <a:pPr lvl="0"/>
            <a:r>
              <a:rPr lang="en-US" altLang="en-US" noProof="0"/>
              <a:t>Click to edit Master title style</a:t>
            </a:r>
          </a:p>
        </p:txBody>
      </p:sp>
      <p:sp>
        <p:nvSpPr>
          <p:cNvPr id="15363" name="Rectangle 3"/>
          <p:cNvSpPr>
            <a:spLocks noGrp="1" noChangeArrowheads="1"/>
          </p:cNvSpPr>
          <p:nvPr>
            <p:ph type="subTitle" idx="1"/>
          </p:nvPr>
        </p:nvSpPr>
        <p:spPr>
          <a:xfrm>
            <a:off x="1371600" y="3429000"/>
            <a:ext cx="64008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4099035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6E6676DC-9AA9-89DD-3BDF-A158E6701A71}"/>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46164515-1BE8-FF71-16AE-53C2F79D1BD0}"/>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0F4AB258-CA7D-8124-1021-3478C67834DD}"/>
              </a:ext>
            </a:extLst>
          </p:cNvPr>
          <p:cNvSpPr>
            <a:spLocks noGrp="1" noChangeArrowheads="1"/>
          </p:cNvSpPr>
          <p:nvPr>
            <p:ph type="sldNum" sz="quarter" idx="12"/>
          </p:nvPr>
        </p:nvSpPr>
        <p:spPr>
          <a:ln/>
        </p:spPr>
        <p:txBody>
          <a:bodyPr/>
          <a:lstStyle>
            <a:lvl1pPr>
              <a:defRPr/>
            </a:lvl1pPr>
          </a:lstStyle>
          <a:p>
            <a:pPr>
              <a:defRPr/>
            </a:pPr>
            <a:fld id="{BD7DF012-7603-4AA5-B10C-4870D9A87EF0}" type="slidenum">
              <a:rPr lang="en-US" altLang="en-US"/>
              <a:pPr>
                <a:defRPr/>
              </a:pPr>
              <a:t>‹#›</a:t>
            </a:fld>
            <a:endParaRPr lang="en-US" altLang="en-US"/>
          </a:p>
        </p:txBody>
      </p:sp>
    </p:spTree>
    <p:extLst>
      <p:ext uri="{BB962C8B-B14F-4D97-AF65-F5344CB8AC3E}">
        <p14:creationId xmlns:p14="http://schemas.microsoft.com/office/powerpoint/2010/main" val="1374608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8975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89756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24B9D365-4297-D6A1-CD99-F069F166C7D9}"/>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87FFBFE7-75FD-39B6-E1B2-F4725EA7BE5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42CAA27A-EA78-EB27-9B9B-AF9DAE807BC3}"/>
              </a:ext>
            </a:extLst>
          </p:cNvPr>
          <p:cNvSpPr>
            <a:spLocks noGrp="1" noChangeArrowheads="1"/>
          </p:cNvSpPr>
          <p:nvPr>
            <p:ph type="sldNum" sz="quarter" idx="12"/>
          </p:nvPr>
        </p:nvSpPr>
        <p:spPr>
          <a:ln/>
        </p:spPr>
        <p:txBody>
          <a:bodyPr/>
          <a:lstStyle>
            <a:lvl1pPr>
              <a:defRPr/>
            </a:lvl1pPr>
          </a:lstStyle>
          <a:p>
            <a:pPr>
              <a:defRPr/>
            </a:pPr>
            <a:fld id="{066EB71D-4D5F-4F85-AEA8-CA6EAFA03F1A}" type="slidenum">
              <a:rPr lang="en-US" altLang="en-US"/>
              <a:pPr>
                <a:defRPr/>
              </a:pPr>
              <a:t>‹#›</a:t>
            </a:fld>
            <a:endParaRPr lang="en-US" altLang="en-US"/>
          </a:p>
        </p:txBody>
      </p:sp>
    </p:spTree>
    <p:extLst>
      <p:ext uri="{BB962C8B-B14F-4D97-AF65-F5344CB8AC3E}">
        <p14:creationId xmlns:p14="http://schemas.microsoft.com/office/powerpoint/2010/main" val="1115490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38200"/>
          </a:xfrm>
        </p:spPr>
        <p:txBody>
          <a:bodyPr/>
          <a:lstStyle/>
          <a:p>
            <a:r>
              <a:rPr lang="en-US"/>
              <a:t>Click to edit Master title style</a:t>
            </a:r>
          </a:p>
        </p:txBody>
      </p:sp>
      <p:sp>
        <p:nvSpPr>
          <p:cNvPr id="3" name="Text Placeholder 2"/>
          <p:cNvSpPr>
            <a:spLocks noGrp="1"/>
          </p:cNvSpPr>
          <p:nvPr>
            <p:ph type="body"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29C68A47-AC98-3F77-0E02-CAEE89C3AC9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ED32B83A-98ED-44F0-5A7D-743C22296DE9}"/>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AC3386E5-65FA-7238-3749-B9936EED4F52}"/>
              </a:ext>
            </a:extLst>
          </p:cNvPr>
          <p:cNvSpPr>
            <a:spLocks noGrp="1" noChangeArrowheads="1"/>
          </p:cNvSpPr>
          <p:nvPr>
            <p:ph type="sldNum" sz="quarter" idx="12"/>
          </p:nvPr>
        </p:nvSpPr>
        <p:spPr>
          <a:ln/>
        </p:spPr>
        <p:txBody>
          <a:bodyPr/>
          <a:lstStyle>
            <a:lvl1pPr>
              <a:defRPr/>
            </a:lvl1pPr>
          </a:lstStyle>
          <a:p>
            <a:pPr>
              <a:defRPr/>
            </a:pPr>
            <a:fld id="{60C1E359-59DC-43A5-B6C6-89EC8AFAEA3F}" type="slidenum">
              <a:rPr lang="en-US" altLang="en-US"/>
              <a:pPr>
                <a:defRPr/>
              </a:pPr>
              <a:t>‹#›</a:t>
            </a:fld>
            <a:endParaRPr lang="en-US" altLang="en-US"/>
          </a:p>
        </p:txBody>
      </p:sp>
    </p:spTree>
    <p:extLst>
      <p:ext uri="{BB962C8B-B14F-4D97-AF65-F5344CB8AC3E}">
        <p14:creationId xmlns:p14="http://schemas.microsoft.com/office/powerpoint/2010/main" val="23533588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C2DE7DEA-6574-A8DD-241A-41E6B88B5A0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93019C9-12AB-C7D0-C990-121E2CADE2E1}"/>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9C37C79D-2297-A5BF-0A76-FF9ABED5855C}"/>
              </a:ext>
            </a:extLst>
          </p:cNvPr>
          <p:cNvSpPr>
            <a:spLocks noGrp="1" noChangeArrowheads="1"/>
          </p:cNvSpPr>
          <p:nvPr>
            <p:ph type="sldNum" sz="quarter" idx="12"/>
          </p:nvPr>
        </p:nvSpPr>
        <p:spPr>
          <a:ln/>
        </p:spPr>
        <p:txBody>
          <a:bodyPr/>
          <a:lstStyle>
            <a:lvl1pPr>
              <a:defRPr/>
            </a:lvl1pPr>
          </a:lstStyle>
          <a:p>
            <a:pPr>
              <a:defRPr/>
            </a:pPr>
            <a:fld id="{D6D1E6FB-B705-4F6C-B10D-479D41AF06BB}" type="slidenum">
              <a:rPr lang="en-US" altLang="en-US"/>
              <a:pPr>
                <a:defRPr/>
              </a:pPr>
              <a:t>‹#›</a:t>
            </a:fld>
            <a:endParaRPr lang="en-US" altLang="en-US"/>
          </a:p>
        </p:txBody>
      </p:sp>
    </p:spTree>
    <p:extLst>
      <p:ext uri="{BB962C8B-B14F-4D97-AF65-F5344CB8AC3E}">
        <p14:creationId xmlns:p14="http://schemas.microsoft.com/office/powerpoint/2010/main" val="2158922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Edit Master text styles</a:t>
            </a:r>
          </a:p>
        </p:txBody>
      </p:sp>
      <p:sp>
        <p:nvSpPr>
          <p:cNvPr id="4" name="Rectangle 7">
            <a:extLst>
              <a:ext uri="{FF2B5EF4-FFF2-40B4-BE49-F238E27FC236}">
                <a16:creationId xmlns:a16="http://schemas.microsoft.com/office/drawing/2014/main" id="{5C24EA98-5EA2-C6D3-AD65-0C2AD5A6B712}"/>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5" name="Rectangle 8">
            <a:extLst>
              <a:ext uri="{FF2B5EF4-FFF2-40B4-BE49-F238E27FC236}">
                <a16:creationId xmlns:a16="http://schemas.microsoft.com/office/drawing/2014/main" id="{B140E1C0-04E2-2091-6186-B2DC622246A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6" name="Rectangle 9">
            <a:extLst>
              <a:ext uri="{FF2B5EF4-FFF2-40B4-BE49-F238E27FC236}">
                <a16:creationId xmlns:a16="http://schemas.microsoft.com/office/drawing/2014/main" id="{5165579E-2BB9-EE2D-A2B9-58F3223B90D5}"/>
              </a:ext>
            </a:extLst>
          </p:cNvPr>
          <p:cNvSpPr>
            <a:spLocks noGrp="1" noChangeArrowheads="1"/>
          </p:cNvSpPr>
          <p:nvPr>
            <p:ph type="sldNum" sz="quarter" idx="12"/>
          </p:nvPr>
        </p:nvSpPr>
        <p:spPr>
          <a:ln/>
        </p:spPr>
        <p:txBody>
          <a:bodyPr/>
          <a:lstStyle>
            <a:lvl1pPr>
              <a:defRPr/>
            </a:lvl1pPr>
          </a:lstStyle>
          <a:p>
            <a:pPr>
              <a:defRPr/>
            </a:pPr>
            <a:fld id="{35DBD600-16EE-4054-B56E-6CA27EFD65F9}" type="slidenum">
              <a:rPr lang="en-US" altLang="en-US"/>
              <a:pPr>
                <a:defRPr/>
              </a:pPr>
              <a:t>‹#›</a:t>
            </a:fld>
            <a:endParaRPr lang="en-US" altLang="en-US"/>
          </a:p>
        </p:txBody>
      </p:sp>
    </p:spTree>
    <p:extLst>
      <p:ext uri="{BB962C8B-B14F-4D97-AF65-F5344CB8AC3E}">
        <p14:creationId xmlns:p14="http://schemas.microsoft.com/office/powerpoint/2010/main" val="952012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4038600" cy="49069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7">
            <a:extLst>
              <a:ext uri="{FF2B5EF4-FFF2-40B4-BE49-F238E27FC236}">
                <a16:creationId xmlns:a16="http://schemas.microsoft.com/office/drawing/2014/main" id="{7E3B21D5-E699-9AD4-6A2E-AD00CF0DE2A8}"/>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D5CFFE6D-1471-A4E0-CB97-0797B51E8C3D}"/>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53294337-0449-44B7-BF26-601795617BDD}"/>
              </a:ext>
            </a:extLst>
          </p:cNvPr>
          <p:cNvSpPr>
            <a:spLocks noGrp="1" noChangeArrowheads="1"/>
          </p:cNvSpPr>
          <p:nvPr>
            <p:ph type="sldNum" sz="quarter" idx="12"/>
          </p:nvPr>
        </p:nvSpPr>
        <p:spPr>
          <a:ln/>
        </p:spPr>
        <p:txBody>
          <a:bodyPr/>
          <a:lstStyle>
            <a:lvl1pPr>
              <a:defRPr/>
            </a:lvl1pPr>
          </a:lstStyle>
          <a:p>
            <a:pPr>
              <a:defRPr/>
            </a:pPr>
            <a:fld id="{97C00357-C601-4EFC-AECF-48A1F5283940}" type="slidenum">
              <a:rPr lang="en-US" altLang="en-US"/>
              <a:pPr>
                <a:defRPr/>
              </a:pPr>
              <a:t>‹#›</a:t>
            </a:fld>
            <a:endParaRPr lang="en-US" altLang="en-US"/>
          </a:p>
        </p:txBody>
      </p:sp>
    </p:spTree>
    <p:extLst>
      <p:ext uri="{BB962C8B-B14F-4D97-AF65-F5344CB8AC3E}">
        <p14:creationId xmlns:p14="http://schemas.microsoft.com/office/powerpoint/2010/main" val="1080359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7">
            <a:extLst>
              <a:ext uri="{FF2B5EF4-FFF2-40B4-BE49-F238E27FC236}">
                <a16:creationId xmlns:a16="http://schemas.microsoft.com/office/drawing/2014/main" id="{BE15971F-07B5-B661-0604-57EB87A09356}"/>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8" name="Rectangle 8">
            <a:extLst>
              <a:ext uri="{FF2B5EF4-FFF2-40B4-BE49-F238E27FC236}">
                <a16:creationId xmlns:a16="http://schemas.microsoft.com/office/drawing/2014/main" id="{E63F4FDE-721E-8867-51D5-79F71E6CD37F}"/>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9" name="Rectangle 9">
            <a:extLst>
              <a:ext uri="{FF2B5EF4-FFF2-40B4-BE49-F238E27FC236}">
                <a16:creationId xmlns:a16="http://schemas.microsoft.com/office/drawing/2014/main" id="{1F046D0D-5716-5F79-BEF5-FB13F6671AA5}"/>
              </a:ext>
            </a:extLst>
          </p:cNvPr>
          <p:cNvSpPr>
            <a:spLocks noGrp="1" noChangeArrowheads="1"/>
          </p:cNvSpPr>
          <p:nvPr>
            <p:ph type="sldNum" sz="quarter" idx="12"/>
          </p:nvPr>
        </p:nvSpPr>
        <p:spPr>
          <a:ln/>
        </p:spPr>
        <p:txBody>
          <a:bodyPr/>
          <a:lstStyle>
            <a:lvl1pPr>
              <a:defRPr/>
            </a:lvl1pPr>
          </a:lstStyle>
          <a:p>
            <a:pPr>
              <a:defRPr/>
            </a:pPr>
            <a:fld id="{D00564C8-C533-43F7-8D43-6EECAD2DE76E}" type="slidenum">
              <a:rPr lang="en-US" altLang="en-US"/>
              <a:pPr>
                <a:defRPr/>
              </a:pPr>
              <a:t>‹#›</a:t>
            </a:fld>
            <a:endParaRPr lang="en-US" altLang="en-US"/>
          </a:p>
        </p:txBody>
      </p:sp>
    </p:spTree>
    <p:extLst>
      <p:ext uri="{BB962C8B-B14F-4D97-AF65-F5344CB8AC3E}">
        <p14:creationId xmlns:p14="http://schemas.microsoft.com/office/powerpoint/2010/main" val="1790260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7">
            <a:extLst>
              <a:ext uri="{FF2B5EF4-FFF2-40B4-BE49-F238E27FC236}">
                <a16:creationId xmlns:a16="http://schemas.microsoft.com/office/drawing/2014/main" id="{3339F373-9120-6F40-E7B4-BFD0A0907C5C}"/>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4" name="Rectangle 8">
            <a:extLst>
              <a:ext uri="{FF2B5EF4-FFF2-40B4-BE49-F238E27FC236}">
                <a16:creationId xmlns:a16="http://schemas.microsoft.com/office/drawing/2014/main" id="{2B25073D-7292-43A9-434A-988EF8EF2513}"/>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5" name="Rectangle 9">
            <a:extLst>
              <a:ext uri="{FF2B5EF4-FFF2-40B4-BE49-F238E27FC236}">
                <a16:creationId xmlns:a16="http://schemas.microsoft.com/office/drawing/2014/main" id="{2EC1D890-5E05-24BF-6C7F-FBB121066B1C}"/>
              </a:ext>
            </a:extLst>
          </p:cNvPr>
          <p:cNvSpPr>
            <a:spLocks noGrp="1" noChangeArrowheads="1"/>
          </p:cNvSpPr>
          <p:nvPr>
            <p:ph type="sldNum" sz="quarter" idx="12"/>
          </p:nvPr>
        </p:nvSpPr>
        <p:spPr>
          <a:ln/>
        </p:spPr>
        <p:txBody>
          <a:bodyPr/>
          <a:lstStyle>
            <a:lvl1pPr>
              <a:defRPr/>
            </a:lvl1pPr>
          </a:lstStyle>
          <a:p>
            <a:pPr>
              <a:defRPr/>
            </a:pPr>
            <a:fld id="{ACE5D0CC-A414-4A93-9B23-715ECE8D14FD}" type="slidenum">
              <a:rPr lang="en-US" altLang="en-US"/>
              <a:pPr>
                <a:defRPr/>
              </a:pPr>
              <a:t>‹#›</a:t>
            </a:fld>
            <a:endParaRPr lang="en-US" altLang="en-US"/>
          </a:p>
        </p:txBody>
      </p:sp>
    </p:spTree>
    <p:extLst>
      <p:ext uri="{BB962C8B-B14F-4D97-AF65-F5344CB8AC3E}">
        <p14:creationId xmlns:p14="http://schemas.microsoft.com/office/powerpoint/2010/main" val="2016413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E4389053-D84F-73FB-1925-52200276FF5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3" name="Rectangle 8">
            <a:extLst>
              <a:ext uri="{FF2B5EF4-FFF2-40B4-BE49-F238E27FC236}">
                <a16:creationId xmlns:a16="http://schemas.microsoft.com/office/drawing/2014/main" id="{1AF72E86-D39E-042A-2192-64BE0334EFC2}"/>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4" name="Rectangle 9">
            <a:extLst>
              <a:ext uri="{FF2B5EF4-FFF2-40B4-BE49-F238E27FC236}">
                <a16:creationId xmlns:a16="http://schemas.microsoft.com/office/drawing/2014/main" id="{E7915CE2-C42B-D746-DEC2-283210366BCA}"/>
              </a:ext>
            </a:extLst>
          </p:cNvPr>
          <p:cNvSpPr>
            <a:spLocks noGrp="1" noChangeArrowheads="1"/>
          </p:cNvSpPr>
          <p:nvPr>
            <p:ph type="sldNum" sz="quarter" idx="12"/>
          </p:nvPr>
        </p:nvSpPr>
        <p:spPr>
          <a:ln/>
        </p:spPr>
        <p:txBody>
          <a:bodyPr/>
          <a:lstStyle>
            <a:lvl1pPr>
              <a:defRPr/>
            </a:lvl1pPr>
          </a:lstStyle>
          <a:p>
            <a:pPr>
              <a:defRPr/>
            </a:pPr>
            <a:fld id="{61671CB4-86E2-44CF-9232-2F0F228B1091}" type="slidenum">
              <a:rPr lang="en-US" altLang="en-US"/>
              <a:pPr>
                <a:defRPr/>
              </a:pPr>
              <a:t>‹#›</a:t>
            </a:fld>
            <a:endParaRPr lang="en-US" altLang="en-US"/>
          </a:p>
        </p:txBody>
      </p:sp>
    </p:spTree>
    <p:extLst>
      <p:ext uri="{BB962C8B-B14F-4D97-AF65-F5344CB8AC3E}">
        <p14:creationId xmlns:p14="http://schemas.microsoft.com/office/powerpoint/2010/main" val="142378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A13668FC-4B81-7D5D-D5B4-08D1A6737D4D}"/>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F9621C41-7FDE-633D-DA2B-AD57ECF7863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0CEDDAD4-077D-989A-6FF1-A14338BE1D2A}"/>
              </a:ext>
            </a:extLst>
          </p:cNvPr>
          <p:cNvSpPr>
            <a:spLocks noGrp="1" noChangeArrowheads="1"/>
          </p:cNvSpPr>
          <p:nvPr>
            <p:ph type="sldNum" sz="quarter" idx="12"/>
          </p:nvPr>
        </p:nvSpPr>
        <p:spPr>
          <a:ln/>
        </p:spPr>
        <p:txBody>
          <a:bodyPr/>
          <a:lstStyle>
            <a:lvl1pPr>
              <a:defRPr/>
            </a:lvl1pPr>
          </a:lstStyle>
          <a:p>
            <a:pPr>
              <a:defRPr/>
            </a:pPr>
            <a:fld id="{61A507C2-4D77-49A6-A315-7C63C6F4CE2F}" type="slidenum">
              <a:rPr lang="en-US" altLang="en-US"/>
              <a:pPr>
                <a:defRPr/>
              </a:pPr>
              <a:t>‹#›</a:t>
            </a:fld>
            <a:endParaRPr lang="en-US" altLang="en-US"/>
          </a:p>
        </p:txBody>
      </p:sp>
    </p:spTree>
    <p:extLst>
      <p:ext uri="{BB962C8B-B14F-4D97-AF65-F5344CB8AC3E}">
        <p14:creationId xmlns:p14="http://schemas.microsoft.com/office/powerpoint/2010/main" val="1976453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Rectangle 7">
            <a:extLst>
              <a:ext uri="{FF2B5EF4-FFF2-40B4-BE49-F238E27FC236}">
                <a16:creationId xmlns:a16="http://schemas.microsoft.com/office/drawing/2014/main" id="{4F70B23D-DC94-17AA-0724-55E7F1B09C93}"/>
              </a:ext>
            </a:extLst>
          </p:cNvPr>
          <p:cNvSpPr>
            <a:spLocks noGrp="1" noChangeArrowheads="1"/>
          </p:cNvSpPr>
          <p:nvPr>
            <p:ph type="dt" sz="half" idx="10"/>
          </p:nvPr>
        </p:nvSpPr>
        <p:spPr>
          <a:ln/>
        </p:spPr>
        <p:txBody>
          <a:bodyPr/>
          <a:lstStyle>
            <a:lvl1pPr>
              <a:defRPr/>
            </a:lvl1pPr>
          </a:lstStyle>
          <a:p>
            <a:pPr>
              <a:defRPr/>
            </a:pPr>
            <a:r>
              <a:rPr lang="en-US" altLang="en-US"/>
              <a:t>Instrumentation I</a:t>
            </a:r>
          </a:p>
        </p:txBody>
      </p:sp>
      <p:sp>
        <p:nvSpPr>
          <p:cNvPr id="6" name="Rectangle 8">
            <a:extLst>
              <a:ext uri="{FF2B5EF4-FFF2-40B4-BE49-F238E27FC236}">
                <a16:creationId xmlns:a16="http://schemas.microsoft.com/office/drawing/2014/main" id="{289A86F5-1C24-77B5-DE16-223BA6FD18EA}"/>
              </a:ext>
            </a:extLst>
          </p:cNvPr>
          <p:cNvSpPr>
            <a:spLocks noGrp="1" noChangeArrowheads="1"/>
          </p:cNvSpPr>
          <p:nvPr>
            <p:ph type="ftr" sz="quarter" idx="11"/>
          </p:nvPr>
        </p:nvSpPr>
        <p:spPr>
          <a:ln/>
        </p:spPr>
        <p:txBody>
          <a:bodyPr/>
          <a:lstStyle>
            <a:lvl1pPr>
              <a:defRPr/>
            </a:lvl1pPr>
          </a:lstStyle>
          <a:p>
            <a:pPr>
              <a:defRPr/>
            </a:pPr>
            <a:r>
              <a:rPr lang="en-US" altLang="en-US"/>
              <a:t>A. Gupta                                                     MIME 3440: Heat Transfer</a:t>
            </a:r>
          </a:p>
        </p:txBody>
      </p:sp>
      <p:sp>
        <p:nvSpPr>
          <p:cNvPr id="7" name="Rectangle 9">
            <a:extLst>
              <a:ext uri="{FF2B5EF4-FFF2-40B4-BE49-F238E27FC236}">
                <a16:creationId xmlns:a16="http://schemas.microsoft.com/office/drawing/2014/main" id="{9D8BA6C0-1250-BC53-D98E-1A3B82E157AA}"/>
              </a:ext>
            </a:extLst>
          </p:cNvPr>
          <p:cNvSpPr>
            <a:spLocks noGrp="1" noChangeArrowheads="1"/>
          </p:cNvSpPr>
          <p:nvPr>
            <p:ph type="sldNum" sz="quarter" idx="12"/>
          </p:nvPr>
        </p:nvSpPr>
        <p:spPr>
          <a:ln/>
        </p:spPr>
        <p:txBody>
          <a:bodyPr/>
          <a:lstStyle>
            <a:lvl1pPr>
              <a:defRPr/>
            </a:lvl1pPr>
          </a:lstStyle>
          <a:p>
            <a:pPr>
              <a:defRPr/>
            </a:pPr>
            <a:fld id="{919C50C4-465F-43E7-BB86-9BD832A60DB6}" type="slidenum">
              <a:rPr lang="en-US" altLang="en-US"/>
              <a:pPr>
                <a:defRPr/>
              </a:pPr>
              <a:t>‹#›</a:t>
            </a:fld>
            <a:endParaRPr lang="en-US" altLang="en-US"/>
          </a:p>
        </p:txBody>
      </p:sp>
    </p:spTree>
    <p:extLst>
      <p:ext uri="{BB962C8B-B14F-4D97-AF65-F5344CB8AC3E}">
        <p14:creationId xmlns:p14="http://schemas.microsoft.com/office/powerpoint/2010/main" val="1505722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1AB7974-02BE-AF0B-6565-B8820EF05F70}"/>
              </a:ext>
            </a:extLst>
          </p:cNvPr>
          <p:cNvSpPr>
            <a:spLocks noGrp="1" noChangeArrowheads="1"/>
          </p:cNvSpPr>
          <p:nvPr>
            <p:ph type="title"/>
          </p:nvPr>
        </p:nvSpPr>
        <p:spPr bwMode="auto">
          <a:xfrm>
            <a:off x="457200" y="228600"/>
            <a:ext cx="82296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F7DF8852-BE93-0629-2839-3BA7D6E268CE}"/>
              </a:ext>
            </a:extLst>
          </p:cNvPr>
          <p:cNvSpPr>
            <a:spLocks noGrp="1" noChangeArrowheads="1"/>
          </p:cNvSpPr>
          <p:nvPr>
            <p:ph type="body" idx="1"/>
          </p:nvPr>
        </p:nvSpPr>
        <p:spPr bwMode="auto">
          <a:xfrm>
            <a:off x="457200" y="1219200"/>
            <a:ext cx="8229600" cy="4906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7">
            <a:extLst>
              <a:ext uri="{FF2B5EF4-FFF2-40B4-BE49-F238E27FC236}">
                <a16:creationId xmlns:a16="http://schemas.microsoft.com/office/drawing/2014/main" id="{5048612F-D734-EF8C-C610-677654B43E01}"/>
              </a:ext>
            </a:extLst>
          </p:cNvPr>
          <p:cNvSpPr>
            <a:spLocks noGrp="1" noChangeArrowheads="1"/>
          </p:cNvSpPr>
          <p:nvPr>
            <p:ph type="dt" sz="half" idx="2"/>
          </p:nvPr>
        </p:nvSpPr>
        <p:spPr bwMode="auto">
          <a:xfrm>
            <a:off x="457200" y="6305550"/>
            <a:ext cx="2209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400">
                <a:latin typeface="+mn-lt"/>
              </a:defRPr>
            </a:lvl1pPr>
          </a:lstStyle>
          <a:p>
            <a:pPr>
              <a:defRPr/>
            </a:pPr>
            <a:r>
              <a:rPr lang="en-US" altLang="en-US"/>
              <a:t>Instrumentation I</a:t>
            </a:r>
          </a:p>
        </p:txBody>
      </p:sp>
      <p:sp>
        <p:nvSpPr>
          <p:cNvPr id="1032" name="Rectangle 8">
            <a:extLst>
              <a:ext uri="{FF2B5EF4-FFF2-40B4-BE49-F238E27FC236}">
                <a16:creationId xmlns:a16="http://schemas.microsoft.com/office/drawing/2014/main" id="{F74EF5A4-B2EA-B24E-39BC-66DABF244A09}"/>
              </a:ext>
            </a:extLst>
          </p:cNvPr>
          <p:cNvSpPr>
            <a:spLocks noGrp="1" noChangeArrowheads="1"/>
          </p:cNvSpPr>
          <p:nvPr>
            <p:ph type="ftr" sz="quarter" idx="3"/>
          </p:nvPr>
        </p:nvSpPr>
        <p:spPr bwMode="auto">
          <a:xfrm>
            <a:off x="2895600" y="6305550"/>
            <a:ext cx="33528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defRPr sz="1400">
                <a:latin typeface="+mn-lt"/>
              </a:defRPr>
            </a:lvl1pPr>
          </a:lstStyle>
          <a:p>
            <a:pPr>
              <a:defRPr/>
            </a:pPr>
            <a:r>
              <a:rPr lang="en-US" altLang="en-US"/>
              <a:t>A. Gupta                                                     MIME 3440: Heat Transfer</a:t>
            </a:r>
          </a:p>
        </p:txBody>
      </p:sp>
      <p:sp>
        <p:nvSpPr>
          <p:cNvPr id="1033" name="Rectangle 9">
            <a:extLst>
              <a:ext uri="{FF2B5EF4-FFF2-40B4-BE49-F238E27FC236}">
                <a16:creationId xmlns:a16="http://schemas.microsoft.com/office/drawing/2014/main" id="{083B89BB-D513-2B48-94D7-81C5CB22B59D}"/>
              </a:ext>
            </a:extLst>
          </p:cNvPr>
          <p:cNvSpPr>
            <a:spLocks noGrp="1" noChangeArrowheads="1"/>
          </p:cNvSpPr>
          <p:nvPr>
            <p:ph type="sldNum" sz="quarter" idx="4"/>
          </p:nvPr>
        </p:nvSpPr>
        <p:spPr bwMode="auto">
          <a:xfrm>
            <a:off x="6553200" y="6305550"/>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400">
                <a:latin typeface="Times New Roman" panose="02020603050405020304" pitchFamily="18" charset="0"/>
              </a:defRPr>
            </a:lvl1pPr>
          </a:lstStyle>
          <a:p>
            <a:pPr>
              <a:defRPr/>
            </a:pPr>
            <a:fld id="{9803A028-523C-40FD-9052-6CE7078BD896}" type="slidenum">
              <a:rPr lang="en-US" altLang="en-US"/>
              <a:pPr>
                <a:defRPr/>
              </a:pPr>
              <a:t>‹#›</a:t>
            </a:fld>
            <a:endParaRPr lang="en-US" altLang="en-US"/>
          </a:p>
        </p:txBody>
      </p:sp>
      <p:sp>
        <p:nvSpPr>
          <p:cNvPr id="2" name="Line 10">
            <a:extLst>
              <a:ext uri="{FF2B5EF4-FFF2-40B4-BE49-F238E27FC236}">
                <a16:creationId xmlns:a16="http://schemas.microsoft.com/office/drawing/2014/main" id="{E7F30D22-1671-FFC1-0E35-9CFBB8400056}"/>
              </a:ext>
            </a:extLst>
          </p:cNvPr>
          <p:cNvSpPr>
            <a:spLocks noChangeShapeType="1"/>
          </p:cNvSpPr>
          <p:nvPr userDrawn="1"/>
        </p:nvSpPr>
        <p:spPr bwMode="auto">
          <a:xfrm>
            <a:off x="457200" y="1066800"/>
            <a:ext cx="82296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 bg1="lt1" tx1="dk1" bg2="lt2" tx2="dk2" accent1="accent1" accent2="accent2" accent3="accent3" accent4="accent4" accent5="accent5" accent6="accent6" hlink="hlink" folHlink="folHlink"/>
  <p:sldLayoutIdLst>
    <p:sldLayoutId id="2147484180" r:id="rId1"/>
    <p:sldLayoutId id="2147484169" r:id="rId2"/>
    <p:sldLayoutId id="2147484170" r:id="rId3"/>
    <p:sldLayoutId id="2147484171" r:id="rId4"/>
    <p:sldLayoutId id="2147484172" r:id="rId5"/>
    <p:sldLayoutId id="2147484173" r:id="rId6"/>
    <p:sldLayoutId id="2147484174" r:id="rId7"/>
    <p:sldLayoutId id="2147484175" r:id="rId8"/>
    <p:sldLayoutId id="2147484176" r:id="rId9"/>
    <p:sldLayoutId id="2147484177" r:id="rId10"/>
    <p:sldLayoutId id="2147484178" r:id="rId11"/>
    <p:sldLayoutId id="2147484179" r:id="rId12"/>
  </p:sldLayoutIdLst>
  <p:hf sldNum="0" hdr="0" dt="0"/>
  <p:txStyles>
    <p:titleStyle>
      <a:lvl1pPr algn="ctr" rtl="0" eaLnBrk="0" fontAlgn="base" hangingPunct="0">
        <a:spcBef>
          <a:spcPct val="0"/>
        </a:spcBef>
        <a:spcAft>
          <a:spcPct val="0"/>
        </a:spcAft>
        <a:defRPr sz="4000" kern="12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Times New Roman" panose="02020603050405020304" pitchFamily="18" charset="0"/>
        </a:defRPr>
      </a:lvl2pPr>
      <a:lvl3pPr algn="ctr" rtl="0" eaLnBrk="0" fontAlgn="base" hangingPunct="0">
        <a:spcBef>
          <a:spcPct val="0"/>
        </a:spcBef>
        <a:spcAft>
          <a:spcPct val="0"/>
        </a:spcAft>
        <a:defRPr sz="4000">
          <a:solidFill>
            <a:schemeClr val="tx2"/>
          </a:solidFill>
          <a:latin typeface="Times New Roman" panose="02020603050405020304" pitchFamily="18" charset="0"/>
        </a:defRPr>
      </a:lvl3pPr>
      <a:lvl4pPr algn="ctr" rtl="0" eaLnBrk="0" fontAlgn="base" hangingPunct="0">
        <a:spcBef>
          <a:spcPct val="0"/>
        </a:spcBef>
        <a:spcAft>
          <a:spcPct val="0"/>
        </a:spcAft>
        <a:defRPr sz="4000">
          <a:solidFill>
            <a:schemeClr val="tx2"/>
          </a:solidFill>
          <a:latin typeface="Times New Roman" panose="02020603050405020304" pitchFamily="18" charset="0"/>
        </a:defRPr>
      </a:lvl4pPr>
      <a:lvl5pPr algn="ctr" rtl="0" eaLnBrk="0" fontAlgn="base" hangingPunct="0">
        <a:spcBef>
          <a:spcPct val="0"/>
        </a:spcBef>
        <a:spcAft>
          <a:spcPct val="0"/>
        </a:spcAft>
        <a:defRPr sz="4000">
          <a:solidFill>
            <a:schemeClr val="tx2"/>
          </a:solidFill>
          <a:latin typeface="Times New Roman" panose="02020603050405020304" pitchFamily="18" charset="0"/>
        </a:defRPr>
      </a:lvl5pPr>
      <a:lvl6pPr marL="457200" algn="ctr" rtl="0" fontAlgn="base">
        <a:spcBef>
          <a:spcPct val="0"/>
        </a:spcBef>
        <a:spcAft>
          <a:spcPct val="0"/>
        </a:spcAft>
        <a:defRPr sz="4000">
          <a:solidFill>
            <a:schemeClr val="tx2"/>
          </a:solidFill>
          <a:latin typeface="Times New Roman" panose="02020603050405020304" pitchFamily="18" charset="0"/>
        </a:defRPr>
      </a:lvl6pPr>
      <a:lvl7pPr marL="914400" algn="ctr" rtl="0" fontAlgn="base">
        <a:spcBef>
          <a:spcPct val="0"/>
        </a:spcBef>
        <a:spcAft>
          <a:spcPct val="0"/>
        </a:spcAft>
        <a:defRPr sz="4000">
          <a:solidFill>
            <a:schemeClr val="tx2"/>
          </a:solidFill>
          <a:latin typeface="Times New Roman" panose="02020603050405020304" pitchFamily="18" charset="0"/>
        </a:defRPr>
      </a:lvl7pPr>
      <a:lvl8pPr marL="1371600" algn="ctr" rtl="0" fontAlgn="base">
        <a:spcBef>
          <a:spcPct val="0"/>
        </a:spcBef>
        <a:spcAft>
          <a:spcPct val="0"/>
        </a:spcAft>
        <a:defRPr sz="4000">
          <a:solidFill>
            <a:schemeClr val="tx2"/>
          </a:solidFill>
          <a:latin typeface="Times New Roman" panose="02020603050405020304" pitchFamily="18" charset="0"/>
        </a:defRPr>
      </a:lvl8pPr>
      <a:lvl9pPr marL="1828800" algn="ctr" rtl="0" fontAlgn="base">
        <a:spcBef>
          <a:spcPct val="0"/>
        </a:spcBef>
        <a:spcAft>
          <a:spcPct val="0"/>
        </a:spcAft>
        <a:defRPr sz="40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6">
            <a:extLst>
              <a:ext uri="{FF2B5EF4-FFF2-40B4-BE49-F238E27FC236}">
                <a16:creationId xmlns:a16="http://schemas.microsoft.com/office/drawing/2014/main" id="{E258BA64-2686-0C95-22A1-7178E46A9BD7}"/>
              </a:ext>
            </a:extLst>
          </p:cNvPr>
          <p:cNvSpPr>
            <a:spLocks noGrp="1" noChangeArrowheads="1"/>
          </p:cNvSpPr>
          <p:nvPr>
            <p:ph type="ctrTitle"/>
          </p:nvPr>
        </p:nvSpPr>
        <p:spPr>
          <a:xfrm>
            <a:off x="685800" y="2492375"/>
            <a:ext cx="7772400" cy="1470025"/>
          </a:xfrm>
          <a:noFill/>
        </p:spPr>
        <p:txBody>
          <a:bodyPr/>
          <a:lstStyle/>
          <a:p>
            <a:pPr eaLnBrk="1" hangingPunct="1"/>
            <a:r>
              <a:rPr lang="en-US" altLang="en-US" sz="4400" dirty="0"/>
              <a:t>MIME 3450: Energy Lab </a:t>
            </a:r>
            <a:br>
              <a:rPr lang="en-US" altLang="en-US" sz="4400" dirty="0"/>
            </a:br>
            <a:br>
              <a:rPr lang="en-US" altLang="en-US" sz="4400" dirty="0"/>
            </a:br>
            <a:r>
              <a:rPr lang="en-US" altLang="en-US" sz="3600" dirty="0" err="1">
                <a:solidFill>
                  <a:srgbClr val="0070C0"/>
                </a:solidFill>
              </a:rPr>
              <a:t>Lab</a:t>
            </a:r>
            <a:r>
              <a:rPr lang="en-US" altLang="en-US" sz="3600" dirty="0">
                <a:solidFill>
                  <a:srgbClr val="0070C0"/>
                </a:solidFill>
              </a:rPr>
              <a:t> 3B: ML-Based Heat Conduction</a:t>
            </a:r>
          </a:p>
        </p:txBody>
      </p:sp>
      <p:pic>
        <p:nvPicPr>
          <p:cNvPr id="3" name="Picture 2">
            <a:extLst>
              <a:ext uri="{FF2B5EF4-FFF2-40B4-BE49-F238E27FC236}">
                <a16:creationId xmlns:a16="http://schemas.microsoft.com/office/drawing/2014/main" id="{D1EEF3B4-A452-1925-5F83-189A38D0206F}"/>
              </a:ext>
            </a:extLst>
          </p:cNvPr>
          <p:cNvPicPr>
            <a:picLocks noChangeAspect="1"/>
          </p:cNvPicPr>
          <p:nvPr/>
        </p:nvPicPr>
        <p:blipFill>
          <a:blip r:embed="rId2"/>
          <a:stretch>
            <a:fillRect/>
          </a:stretch>
        </p:blipFill>
        <p:spPr>
          <a:xfrm>
            <a:off x="3048000" y="6096000"/>
            <a:ext cx="4474852" cy="591363"/>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29F8B-23F6-5EDC-7C45-31CED4A01A19}"/>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74FD6C1-FB6E-A66E-AA55-A2C1F2D576C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Loading Your Data</a:t>
            </a:r>
          </a:p>
        </p:txBody>
      </p:sp>
      <p:sp>
        <p:nvSpPr>
          <p:cNvPr id="2" name="Footer Placeholder 1">
            <a:extLst>
              <a:ext uri="{FF2B5EF4-FFF2-40B4-BE49-F238E27FC236}">
                <a16:creationId xmlns:a16="http://schemas.microsoft.com/office/drawing/2014/main" id="{1EC977C8-9ADF-6029-72E1-FE327130AA24}"/>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3DE38F60-404A-0CC7-132B-29EF6DE44DFB}"/>
              </a:ext>
            </a:extLst>
          </p:cNvPr>
          <p:cNvSpPr txBox="1">
            <a:spLocks/>
          </p:cNvSpPr>
          <p:nvPr/>
        </p:nvSpPr>
        <p:spPr>
          <a:xfrm>
            <a:off x="304800" y="1143000"/>
            <a:ext cx="87630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from </a:t>
            </a:r>
            <a:r>
              <a:rPr lang="en-US" sz="1800" dirty="0" err="1"/>
              <a:t>google.colab</a:t>
            </a:r>
            <a:r>
              <a:rPr lang="en-US" sz="1800" dirty="0"/>
              <a:t> import files</a:t>
            </a:r>
          </a:p>
          <a:p>
            <a:pPr marL="0" indent="0">
              <a:buNone/>
            </a:pPr>
            <a:r>
              <a:rPr lang="en-US" sz="1800" dirty="0"/>
              <a:t>uploaded = </a:t>
            </a:r>
            <a:r>
              <a:rPr lang="en-US" sz="1800" dirty="0" err="1"/>
              <a:t>files.upload</a:t>
            </a:r>
            <a:r>
              <a:rPr lang="en-US" sz="1800" dirty="0"/>
              <a:t>()   # Upload 'thermal_data_100.csv'</a:t>
            </a:r>
          </a:p>
          <a:p>
            <a:pPr marL="0" indent="0">
              <a:buNone/>
            </a:pPr>
            <a:endParaRPr lang="en-US" sz="1800" dirty="0"/>
          </a:p>
          <a:p>
            <a:pPr marL="0" indent="0">
              <a:buNone/>
            </a:pPr>
            <a:r>
              <a:rPr lang="en-US" sz="1800" dirty="0"/>
              <a:t>import io</a:t>
            </a:r>
          </a:p>
          <a:p>
            <a:pPr marL="0" indent="0">
              <a:buNone/>
            </a:pPr>
            <a:r>
              <a:rPr lang="en-US" sz="1800" dirty="0"/>
              <a:t>data = </a:t>
            </a:r>
            <a:r>
              <a:rPr lang="en-US" sz="1800" dirty="0" err="1"/>
              <a:t>pd.read_csv</a:t>
            </a:r>
            <a:r>
              <a:rPr lang="en-US" sz="1800" dirty="0"/>
              <a:t>(</a:t>
            </a:r>
            <a:r>
              <a:rPr lang="en-US" sz="1800" dirty="0" err="1"/>
              <a:t>io.BytesIO</a:t>
            </a:r>
            <a:r>
              <a:rPr lang="en-US" sz="1800" dirty="0"/>
              <a:t>(uploaded['thermal_data_100.csv’]))</a:t>
            </a:r>
          </a:p>
          <a:p>
            <a:pPr marL="0" indent="0">
              <a:buNone/>
            </a:pPr>
            <a:endParaRPr lang="en-US" sz="1800" dirty="0"/>
          </a:p>
          <a:p>
            <a:pPr marL="0" indent="0">
              <a:buNone/>
            </a:pPr>
            <a:r>
              <a:rPr lang="en-US" sz="1800" b="1" dirty="0"/>
              <a:t>What it does:</a:t>
            </a:r>
            <a:endParaRPr lang="en-US" sz="1800" dirty="0"/>
          </a:p>
          <a:p>
            <a:r>
              <a:rPr lang="en-US" sz="1800" dirty="0"/>
              <a:t>Prompts you to </a:t>
            </a:r>
            <a:r>
              <a:rPr lang="en-US" sz="1800" b="1" dirty="0"/>
              <a:t>upload a CSV file</a:t>
            </a:r>
            <a:r>
              <a:rPr lang="en-US" sz="1800" dirty="0"/>
              <a:t> from your computer</a:t>
            </a:r>
          </a:p>
          <a:p>
            <a:r>
              <a:rPr lang="en-US" sz="1800" dirty="0"/>
              <a:t>Reads the uploaded file into a </a:t>
            </a:r>
            <a:r>
              <a:rPr lang="en-US" sz="1800" b="1" dirty="0"/>
              <a:t>pandas </a:t>
            </a:r>
            <a:r>
              <a:rPr lang="en-US" sz="1800" b="1" dirty="0" err="1"/>
              <a:t>DataFrame</a:t>
            </a:r>
            <a:endParaRPr lang="en-US" sz="1800" dirty="0"/>
          </a:p>
          <a:p>
            <a:pPr marL="0" indent="0">
              <a:buNone/>
            </a:pPr>
            <a:endParaRPr lang="en-US" sz="1800" b="1" dirty="0"/>
          </a:p>
          <a:p>
            <a:pPr marL="0" indent="0">
              <a:buNone/>
            </a:pPr>
            <a:r>
              <a:rPr lang="en-US" sz="1800" b="1" dirty="0"/>
              <a:t>Why needed:</a:t>
            </a:r>
          </a:p>
          <a:p>
            <a:pPr marL="0" indent="0">
              <a:buNone/>
            </a:pPr>
            <a:r>
              <a:rPr lang="en-US" sz="1800" dirty="0"/>
              <a:t>Makes your experimental results accessible for machine learning.</a:t>
            </a:r>
          </a:p>
          <a:p>
            <a:pPr marL="0" indent="0">
              <a:buNone/>
            </a:pPr>
            <a:endParaRPr lang="en-US" sz="1800" b="1" dirty="0"/>
          </a:p>
          <a:p>
            <a:pPr marL="0" indent="0">
              <a:buNone/>
            </a:pPr>
            <a:r>
              <a:rPr lang="en-US" sz="1800" b="1" dirty="0"/>
              <a:t>Analogy:</a:t>
            </a:r>
          </a:p>
          <a:p>
            <a:pPr marL="0" indent="0">
              <a:buNone/>
            </a:pPr>
            <a:r>
              <a:rPr lang="en-US" sz="1800" dirty="0"/>
              <a:t>Like </a:t>
            </a:r>
            <a:r>
              <a:rPr lang="en-US" sz="1800" b="1" dirty="0"/>
              <a:t>opening your lab notebook</a:t>
            </a:r>
            <a:r>
              <a:rPr lang="en-US" sz="1800" dirty="0"/>
              <a:t> so you can work with the recorded data.</a:t>
            </a:r>
          </a:p>
          <a:p>
            <a:pPr marL="0" indent="0">
              <a:buNone/>
            </a:pPr>
            <a:endParaRPr lang="en-US" sz="1800" dirty="0"/>
          </a:p>
        </p:txBody>
      </p:sp>
    </p:spTree>
    <p:extLst>
      <p:ext uri="{BB962C8B-B14F-4D97-AF65-F5344CB8AC3E}">
        <p14:creationId xmlns:p14="http://schemas.microsoft.com/office/powerpoint/2010/main" val="3717214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DC138-9D0E-26B5-DF5C-881C69A9F5D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740C1C5F-3D9F-6590-27FC-2933D41046F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Selecting Features (X) and Labels (y)</a:t>
            </a:r>
          </a:p>
        </p:txBody>
      </p:sp>
      <p:sp>
        <p:nvSpPr>
          <p:cNvPr id="2" name="Footer Placeholder 1">
            <a:extLst>
              <a:ext uri="{FF2B5EF4-FFF2-40B4-BE49-F238E27FC236}">
                <a16:creationId xmlns:a16="http://schemas.microsoft.com/office/drawing/2014/main" id="{EAB18D57-F5E1-4A3E-C0B2-49358214FDBA}"/>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8A619D74-313E-7439-AFC2-D9159DDD495C}"/>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800" dirty="0" err="1"/>
              <a:t>input_cols</a:t>
            </a:r>
            <a:r>
              <a:rPr lang="fr-FR" sz="1800" dirty="0"/>
              <a:t> = ["T0", "T1", "T2", "T3", "T4", "T5"]</a:t>
            </a:r>
          </a:p>
          <a:p>
            <a:pPr marL="0" indent="0">
              <a:buNone/>
            </a:pPr>
            <a:r>
              <a:rPr lang="fr-FR" sz="1800" dirty="0" err="1"/>
              <a:t>output_cols</a:t>
            </a:r>
            <a:r>
              <a:rPr lang="fr-FR" sz="1800" dirty="0"/>
              <a:t> = ["q", "T1*", "T2*", "T3*", "T4*"]</a:t>
            </a:r>
          </a:p>
          <a:p>
            <a:pPr marL="0" indent="0">
              <a:buNone/>
            </a:pPr>
            <a:endParaRPr lang="fr-FR" sz="1800" dirty="0"/>
          </a:p>
          <a:p>
            <a:pPr marL="0" indent="0">
              <a:buNone/>
            </a:pPr>
            <a:r>
              <a:rPr lang="fr-FR" sz="1800" dirty="0"/>
              <a:t>X = data[</a:t>
            </a:r>
            <a:r>
              <a:rPr lang="fr-FR" sz="1800" dirty="0" err="1"/>
              <a:t>input_cols</a:t>
            </a:r>
            <a:r>
              <a:rPr lang="fr-FR" sz="1800" dirty="0"/>
              <a:t>]   # </a:t>
            </a:r>
            <a:r>
              <a:rPr lang="fr-FR" sz="1800" dirty="0" err="1"/>
              <a:t>Features</a:t>
            </a:r>
            <a:r>
              <a:rPr lang="fr-FR" sz="1800" dirty="0"/>
              <a:t> (inputs)</a:t>
            </a:r>
          </a:p>
          <a:p>
            <a:pPr marL="0" indent="0">
              <a:buNone/>
            </a:pPr>
            <a:r>
              <a:rPr lang="fr-FR" sz="1800" dirty="0"/>
              <a:t>y = data[</a:t>
            </a:r>
            <a:r>
              <a:rPr lang="fr-FR" sz="1800" dirty="0" err="1"/>
              <a:t>output_cols</a:t>
            </a:r>
            <a:r>
              <a:rPr lang="fr-FR" sz="1800" dirty="0"/>
              <a:t>]  # Labels (outputs)</a:t>
            </a:r>
          </a:p>
          <a:p>
            <a:pPr marL="0" indent="0">
              <a:buNone/>
            </a:pPr>
            <a:endParaRPr lang="en-US" sz="1800" dirty="0"/>
          </a:p>
          <a:p>
            <a:pPr marL="0" indent="0">
              <a:buNone/>
            </a:pPr>
            <a:r>
              <a:rPr lang="en-US" sz="1800" b="1" dirty="0"/>
              <a:t>What it does:</a:t>
            </a:r>
          </a:p>
          <a:p>
            <a:pPr marL="0" indent="0">
              <a:buNone/>
            </a:pPr>
            <a:r>
              <a:rPr lang="en-US" sz="1800" dirty="0"/>
              <a:t>X → input data (temperature readings at different points)</a:t>
            </a:r>
          </a:p>
          <a:p>
            <a:pPr marL="0" indent="0">
              <a:buNone/>
            </a:pPr>
            <a:r>
              <a:rPr lang="en-US" sz="1800" dirty="0"/>
              <a:t>y → target values the model must predict (heat transfer rate q and predicted temperatures T1*–T4*).</a:t>
            </a:r>
          </a:p>
          <a:p>
            <a:pPr marL="0" indent="0">
              <a:buNone/>
            </a:pPr>
            <a:endParaRPr lang="en-US" sz="1800" dirty="0"/>
          </a:p>
          <a:p>
            <a:pPr marL="0" indent="0">
              <a:buNone/>
            </a:pPr>
            <a:r>
              <a:rPr lang="en-US" sz="1800" b="1" dirty="0"/>
              <a:t>Why needed:</a:t>
            </a:r>
          </a:p>
          <a:p>
            <a:pPr marL="0" indent="0">
              <a:buNone/>
            </a:pPr>
            <a:r>
              <a:rPr lang="en-US" sz="1800" dirty="0"/>
              <a:t>The ML model learns patterns from X → y.</a:t>
            </a:r>
          </a:p>
          <a:p>
            <a:pPr marL="0" indent="0">
              <a:buNone/>
            </a:pPr>
            <a:endParaRPr lang="en-US" sz="1800" dirty="0"/>
          </a:p>
          <a:p>
            <a:pPr marL="0" indent="0">
              <a:buNone/>
            </a:pPr>
            <a:r>
              <a:rPr lang="en-US" sz="1800" b="1" dirty="0"/>
              <a:t>Analogy:</a:t>
            </a:r>
          </a:p>
          <a:p>
            <a:pPr marL="0" indent="0">
              <a:buNone/>
            </a:pPr>
            <a:r>
              <a:rPr lang="en-US" sz="1800" dirty="0"/>
              <a:t>Recipe ingredients (X) vs. the final dish outcome (y).</a:t>
            </a:r>
          </a:p>
        </p:txBody>
      </p:sp>
    </p:spTree>
    <p:extLst>
      <p:ext uri="{BB962C8B-B14F-4D97-AF65-F5344CB8AC3E}">
        <p14:creationId xmlns:p14="http://schemas.microsoft.com/office/powerpoint/2010/main" val="620852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9BE0C-8042-F6B6-1752-991E5ECABF99}"/>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218D1B0E-3C89-849A-0CC7-1418B2414FD0}"/>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Splitting into Train/Test Sets</a:t>
            </a:r>
          </a:p>
        </p:txBody>
      </p:sp>
      <p:sp>
        <p:nvSpPr>
          <p:cNvPr id="2" name="Footer Placeholder 1">
            <a:extLst>
              <a:ext uri="{FF2B5EF4-FFF2-40B4-BE49-F238E27FC236}">
                <a16:creationId xmlns:a16="http://schemas.microsoft.com/office/drawing/2014/main" id="{74B235C4-DCDF-193D-D5F8-C911256EFA46}"/>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181553AD-CBFB-A9D6-E2E6-3D516A2ED6D9}"/>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train_dataset</a:t>
            </a:r>
            <a:r>
              <a:rPr lang="en-US" sz="1800" dirty="0"/>
              <a:t> = </a:t>
            </a:r>
            <a:r>
              <a:rPr lang="en-US" sz="1800" dirty="0" err="1"/>
              <a:t>data.sample</a:t>
            </a:r>
            <a:r>
              <a:rPr lang="en-US" sz="1800" dirty="0"/>
              <a:t>(frac=0.8, </a:t>
            </a:r>
            <a:r>
              <a:rPr lang="en-US" sz="1800" dirty="0" err="1"/>
              <a:t>random_state</a:t>
            </a:r>
            <a:r>
              <a:rPr lang="en-US" sz="1800" dirty="0"/>
              <a:t>=42)  # 80% training</a:t>
            </a:r>
          </a:p>
          <a:p>
            <a:pPr marL="0" indent="0">
              <a:buNone/>
            </a:pPr>
            <a:r>
              <a:rPr lang="en-US" sz="1800" dirty="0" err="1"/>
              <a:t>test_dataset</a:t>
            </a:r>
            <a:r>
              <a:rPr lang="en-US" sz="1800" dirty="0"/>
              <a:t> = </a:t>
            </a:r>
            <a:r>
              <a:rPr lang="en-US" sz="1800" dirty="0" err="1"/>
              <a:t>data.drop</a:t>
            </a:r>
            <a:r>
              <a:rPr lang="en-US" sz="1800" dirty="0"/>
              <a:t>(</a:t>
            </a:r>
            <a:r>
              <a:rPr lang="en-US" sz="1800" dirty="0" err="1"/>
              <a:t>train_dataset.index</a:t>
            </a:r>
            <a:r>
              <a:rPr lang="en-US" sz="1800" dirty="0"/>
              <a:t>)           # 20% testing</a:t>
            </a:r>
          </a:p>
          <a:p>
            <a:pPr marL="0" indent="0">
              <a:buNone/>
            </a:pPr>
            <a:endParaRPr lang="en-US" sz="1800" dirty="0"/>
          </a:p>
          <a:p>
            <a:pPr marL="0" indent="0">
              <a:buNone/>
            </a:pPr>
            <a:r>
              <a:rPr lang="en-US" sz="1800" dirty="0" err="1"/>
              <a:t>train_labels</a:t>
            </a:r>
            <a:r>
              <a:rPr lang="en-US" sz="1800" dirty="0"/>
              <a:t> = </a:t>
            </a:r>
            <a:r>
              <a:rPr lang="en-US" sz="1800" dirty="0" err="1"/>
              <a:t>train_dataset</a:t>
            </a:r>
            <a:r>
              <a:rPr lang="en-US" sz="1800" dirty="0"/>
              <a:t>[</a:t>
            </a:r>
            <a:r>
              <a:rPr lang="en-US" sz="1800" dirty="0" err="1"/>
              <a:t>output_cols</a:t>
            </a:r>
            <a:r>
              <a:rPr lang="en-US" sz="1800" dirty="0"/>
              <a:t>]</a:t>
            </a:r>
          </a:p>
          <a:p>
            <a:pPr marL="0" indent="0">
              <a:buNone/>
            </a:pPr>
            <a:r>
              <a:rPr lang="en-US" sz="1800" dirty="0" err="1"/>
              <a:t>test_labels</a:t>
            </a:r>
            <a:r>
              <a:rPr lang="en-US" sz="1800" dirty="0"/>
              <a:t> = </a:t>
            </a:r>
            <a:r>
              <a:rPr lang="en-US" sz="1800" dirty="0" err="1"/>
              <a:t>test_dataset</a:t>
            </a:r>
            <a:r>
              <a:rPr lang="en-US" sz="1800" dirty="0"/>
              <a:t>[</a:t>
            </a:r>
            <a:r>
              <a:rPr lang="en-US" sz="1800" dirty="0" err="1"/>
              <a:t>output_cols</a:t>
            </a:r>
            <a:r>
              <a:rPr lang="en-US" sz="1800" dirty="0"/>
              <a:t>]</a:t>
            </a:r>
          </a:p>
          <a:p>
            <a:pPr marL="0" indent="0">
              <a:buNone/>
            </a:pPr>
            <a:endParaRPr lang="en-US" sz="1800" dirty="0"/>
          </a:p>
          <a:p>
            <a:pPr marL="0" indent="0">
              <a:buNone/>
            </a:pPr>
            <a:r>
              <a:rPr lang="en-US" sz="1800" b="1" dirty="0"/>
              <a:t>What it does:</a:t>
            </a:r>
          </a:p>
          <a:p>
            <a:pPr marL="0" indent="0">
              <a:buNone/>
            </a:pPr>
            <a:r>
              <a:rPr lang="en-US" sz="1800" dirty="0"/>
              <a:t>Randomly assigns 80% of the data for </a:t>
            </a:r>
            <a:r>
              <a:rPr lang="en-US" sz="1800" dirty="0" err="1"/>
              <a:t>training.Keeps</a:t>
            </a:r>
            <a:r>
              <a:rPr lang="en-US" sz="1800" dirty="0"/>
              <a:t> the remaining 20% for </a:t>
            </a:r>
            <a:r>
              <a:rPr lang="en-US" sz="1800" dirty="0" err="1"/>
              <a:t>testing.Separates</a:t>
            </a:r>
            <a:r>
              <a:rPr lang="en-US" sz="1800" dirty="0"/>
              <a:t> input features (</a:t>
            </a:r>
            <a:r>
              <a:rPr lang="en-US" sz="1800" dirty="0" err="1"/>
              <a:t>input_cols</a:t>
            </a:r>
            <a:r>
              <a:rPr lang="en-US" sz="1800" dirty="0"/>
              <a:t>) and target outputs (</a:t>
            </a:r>
            <a:r>
              <a:rPr lang="en-US" sz="1800" dirty="0" err="1"/>
              <a:t>output_cols</a:t>
            </a:r>
            <a:r>
              <a:rPr lang="en-US" sz="1800" dirty="0"/>
              <a:t>).</a:t>
            </a:r>
          </a:p>
          <a:p>
            <a:pPr marL="0" indent="0">
              <a:buNone/>
            </a:pPr>
            <a:endParaRPr lang="en-US" sz="1800" dirty="0"/>
          </a:p>
          <a:p>
            <a:pPr marL="0" indent="0">
              <a:buNone/>
            </a:pPr>
            <a:r>
              <a:rPr lang="en-US" sz="1800" b="1" dirty="0"/>
              <a:t>Why needed:</a:t>
            </a:r>
          </a:p>
          <a:p>
            <a:pPr marL="0" indent="0">
              <a:buNone/>
            </a:pPr>
            <a:r>
              <a:rPr lang="en-US" sz="1800" dirty="0"/>
              <a:t>Ensures the model is trained on one portion of the data but tested on unseen data for fair evaluation.</a:t>
            </a:r>
          </a:p>
          <a:p>
            <a:pPr marL="0" indent="0">
              <a:buNone/>
            </a:pPr>
            <a:endParaRPr lang="en-US" sz="1800" dirty="0"/>
          </a:p>
          <a:p>
            <a:pPr marL="0" indent="0">
              <a:buNone/>
            </a:pPr>
            <a:r>
              <a:rPr lang="en-US" sz="1800" b="1" dirty="0"/>
              <a:t>Analogy:</a:t>
            </a:r>
          </a:p>
          <a:p>
            <a:pPr marL="0" indent="0">
              <a:buNone/>
            </a:pPr>
            <a:r>
              <a:rPr lang="en-US" sz="1800" dirty="0"/>
              <a:t>Practice problems (training) vs. the final exam (testing).</a:t>
            </a:r>
          </a:p>
        </p:txBody>
      </p:sp>
    </p:spTree>
    <p:extLst>
      <p:ext uri="{BB962C8B-B14F-4D97-AF65-F5344CB8AC3E}">
        <p14:creationId xmlns:p14="http://schemas.microsoft.com/office/powerpoint/2010/main" val="270294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B7557-D964-2A54-4FB4-8EC702CA807B}"/>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558A3BD4-E6C9-598E-3723-B7881A8CB2C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Normalizing Your Data</a:t>
            </a:r>
          </a:p>
        </p:txBody>
      </p:sp>
      <p:sp>
        <p:nvSpPr>
          <p:cNvPr id="2" name="Footer Placeholder 1">
            <a:extLst>
              <a:ext uri="{FF2B5EF4-FFF2-40B4-BE49-F238E27FC236}">
                <a16:creationId xmlns:a16="http://schemas.microsoft.com/office/drawing/2014/main" id="{7D76CFA7-DE4C-6EC9-49F7-62BF99A0A0A7}"/>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93A2C0CF-7A6C-5093-DEBE-7AE436F908E1}"/>
              </a:ext>
            </a:extLst>
          </p:cNvPr>
          <p:cNvSpPr txBox="1">
            <a:spLocks/>
          </p:cNvSpPr>
          <p:nvPr/>
        </p:nvSpPr>
        <p:spPr>
          <a:xfrm>
            <a:off x="381000" y="1066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err="1"/>
              <a:t>train_stats</a:t>
            </a:r>
            <a:r>
              <a:rPr lang="en-US" sz="1800" dirty="0"/>
              <a:t> = </a:t>
            </a:r>
            <a:r>
              <a:rPr lang="en-US" sz="1800" dirty="0" err="1"/>
              <a:t>train_dataset</a:t>
            </a:r>
            <a:r>
              <a:rPr lang="en-US" sz="1800" dirty="0"/>
              <a:t>[</a:t>
            </a:r>
            <a:r>
              <a:rPr lang="en-US" sz="1800" dirty="0" err="1"/>
              <a:t>input_cols</a:t>
            </a:r>
            <a:r>
              <a:rPr lang="en-US" sz="1800" dirty="0"/>
              <a:t>].describe().transpose()</a:t>
            </a:r>
          </a:p>
          <a:p>
            <a:pPr marL="0" indent="0" algn="just">
              <a:buNone/>
            </a:pPr>
            <a:r>
              <a:rPr lang="en-US" sz="1800" dirty="0"/>
              <a:t>def norm(x):</a:t>
            </a:r>
          </a:p>
          <a:p>
            <a:pPr marL="0" indent="0" algn="just">
              <a:buNone/>
            </a:pPr>
            <a:r>
              <a:rPr lang="en-US" sz="1800" dirty="0"/>
              <a:t>    return (x - </a:t>
            </a:r>
            <a:r>
              <a:rPr lang="en-US" sz="1800" dirty="0" err="1"/>
              <a:t>train_stats</a:t>
            </a:r>
            <a:r>
              <a:rPr lang="en-US" sz="1800" dirty="0"/>
              <a:t>['mean']) / </a:t>
            </a:r>
            <a:r>
              <a:rPr lang="en-US" sz="1800" dirty="0" err="1"/>
              <a:t>train_stats</a:t>
            </a:r>
            <a:r>
              <a:rPr lang="en-US" sz="1800" dirty="0"/>
              <a:t>['std']</a:t>
            </a:r>
          </a:p>
          <a:p>
            <a:pPr marL="0" indent="0" algn="just">
              <a:buNone/>
            </a:pPr>
            <a:endParaRPr lang="en-US" sz="1800" dirty="0"/>
          </a:p>
          <a:p>
            <a:pPr marL="0" indent="0" algn="just">
              <a:buNone/>
            </a:pPr>
            <a:r>
              <a:rPr lang="en-US" sz="1800" dirty="0" err="1"/>
              <a:t>normed_train_data</a:t>
            </a:r>
            <a:r>
              <a:rPr lang="en-US" sz="1800" dirty="0"/>
              <a:t> = norm(</a:t>
            </a:r>
            <a:r>
              <a:rPr lang="en-US" sz="1800" dirty="0" err="1"/>
              <a:t>train_dataset</a:t>
            </a:r>
            <a:r>
              <a:rPr lang="en-US" sz="1800" dirty="0"/>
              <a:t>[</a:t>
            </a:r>
            <a:r>
              <a:rPr lang="en-US" sz="1800" dirty="0" err="1"/>
              <a:t>input_cols</a:t>
            </a:r>
            <a:r>
              <a:rPr lang="en-US" sz="1800" dirty="0"/>
              <a:t>])</a:t>
            </a:r>
          </a:p>
          <a:p>
            <a:pPr marL="0" indent="0" algn="just">
              <a:buNone/>
            </a:pPr>
            <a:r>
              <a:rPr lang="en-US" sz="1800" dirty="0" err="1"/>
              <a:t>normed_test_data</a:t>
            </a:r>
            <a:r>
              <a:rPr lang="en-US" sz="1800" dirty="0"/>
              <a:t> = norm(</a:t>
            </a:r>
            <a:r>
              <a:rPr lang="en-US" sz="1800" dirty="0" err="1"/>
              <a:t>test_dataset</a:t>
            </a:r>
            <a:r>
              <a:rPr lang="en-US" sz="1800" dirty="0"/>
              <a:t>[</a:t>
            </a:r>
            <a:r>
              <a:rPr lang="en-US" sz="1800" dirty="0" err="1"/>
              <a:t>input_cols</a:t>
            </a:r>
            <a:r>
              <a:rPr lang="en-US" sz="1800" dirty="0"/>
              <a:t>])</a:t>
            </a:r>
          </a:p>
          <a:p>
            <a:pPr marL="0" indent="0" algn="just">
              <a:buNone/>
            </a:pPr>
            <a:endParaRPr lang="en-US" sz="1800" dirty="0"/>
          </a:p>
          <a:p>
            <a:pPr marL="0" indent="0" algn="just">
              <a:buNone/>
            </a:pPr>
            <a:r>
              <a:rPr lang="en-US" sz="1800" b="1" dirty="0"/>
              <a:t>What it does:</a:t>
            </a:r>
            <a:endParaRPr lang="en-US" sz="1800" dirty="0"/>
          </a:p>
          <a:p>
            <a:pPr marL="0" indent="0" algn="just">
              <a:buNone/>
            </a:pPr>
            <a:r>
              <a:rPr lang="en-US" sz="1800" dirty="0"/>
              <a:t>Calculates mean &amp; standard deviation of training data.</a:t>
            </a:r>
          </a:p>
          <a:p>
            <a:pPr marL="0" indent="0" algn="just">
              <a:buNone/>
            </a:pPr>
            <a:r>
              <a:rPr lang="en-US" sz="1800" dirty="0"/>
              <a:t>Rescales features so they have mean = 0 and std = 1.</a:t>
            </a:r>
          </a:p>
          <a:p>
            <a:pPr marL="0" indent="0" algn="just">
              <a:buNone/>
            </a:pPr>
            <a:endParaRPr lang="en-US" sz="1800" dirty="0"/>
          </a:p>
          <a:p>
            <a:pPr marL="0" indent="0" algn="just">
              <a:buNone/>
            </a:pPr>
            <a:r>
              <a:rPr lang="en-US" sz="1800" b="1" dirty="0"/>
              <a:t>Why needed:</a:t>
            </a:r>
            <a:endParaRPr lang="en-US" sz="1800" dirty="0"/>
          </a:p>
          <a:p>
            <a:pPr marL="0" indent="0" algn="just">
              <a:buNone/>
            </a:pPr>
            <a:r>
              <a:rPr lang="en-US" sz="1800" dirty="0"/>
              <a:t>Ensures all features are on the same scale, helping the neural network learn efficiently.</a:t>
            </a:r>
          </a:p>
          <a:p>
            <a:pPr marL="0" indent="0" algn="just">
              <a:buNone/>
            </a:pPr>
            <a:endParaRPr lang="en-US" sz="1800" dirty="0"/>
          </a:p>
          <a:p>
            <a:pPr marL="0" indent="0">
              <a:buNone/>
            </a:pPr>
            <a:r>
              <a:rPr lang="en-US" sz="1800" b="1" dirty="0"/>
              <a:t>Analogy:</a:t>
            </a:r>
            <a:br>
              <a:rPr lang="en-US" sz="1800" dirty="0"/>
            </a:br>
            <a:r>
              <a:rPr lang="en-US" sz="1800" dirty="0"/>
              <a:t>Like converting all your lab measurements to </a:t>
            </a:r>
            <a:r>
              <a:rPr lang="en-US" sz="1800" b="1" dirty="0"/>
              <a:t>standard units</a:t>
            </a:r>
            <a:r>
              <a:rPr lang="en-US" sz="1800" dirty="0"/>
              <a:t> before comparing (e.g., cm → m).</a:t>
            </a:r>
          </a:p>
          <a:p>
            <a:pPr marL="0" indent="0">
              <a:buNone/>
            </a:pPr>
            <a:endParaRPr lang="en-US" sz="1800" dirty="0"/>
          </a:p>
        </p:txBody>
      </p:sp>
    </p:spTree>
    <p:extLst>
      <p:ext uri="{BB962C8B-B14F-4D97-AF65-F5344CB8AC3E}">
        <p14:creationId xmlns:p14="http://schemas.microsoft.com/office/powerpoint/2010/main" val="32225923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45C0-92A3-BBD7-10B4-C8D8C5130120}"/>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98CFDD6B-6F29-835C-8647-6C51D29C10E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Building the Neural Network</a:t>
            </a:r>
          </a:p>
        </p:txBody>
      </p:sp>
      <p:sp>
        <p:nvSpPr>
          <p:cNvPr id="2" name="Footer Placeholder 1">
            <a:extLst>
              <a:ext uri="{FF2B5EF4-FFF2-40B4-BE49-F238E27FC236}">
                <a16:creationId xmlns:a16="http://schemas.microsoft.com/office/drawing/2014/main" id="{6D4CF299-18C5-773E-5728-7768F5DB3F7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076692A-4BA3-FFFC-F49C-833BDDFB4EF5}"/>
              </a:ext>
            </a:extLst>
          </p:cNvPr>
          <p:cNvSpPr txBox="1">
            <a:spLocks/>
          </p:cNvSpPr>
          <p:nvPr/>
        </p:nvSpPr>
        <p:spPr>
          <a:xfrm>
            <a:off x="385313" y="1243888"/>
            <a:ext cx="8763000" cy="5319346"/>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baseline_model</a:t>
            </a:r>
            <a:r>
              <a:rPr lang="en-US" sz="1800" dirty="0"/>
              <a:t> = </a:t>
            </a:r>
            <a:r>
              <a:rPr lang="en-US" sz="1800" dirty="0" err="1"/>
              <a:t>keras.Sequential</a:t>
            </a:r>
            <a:r>
              <a:rPr lang="en-US" sz="1800" dirty="0"/>
              <a:t>([</a:t>
            </a:r>
          </a:p>
          <a:p>
            <a:pPr marL="0" indent="0">
              <a:buNone/>
            </a:pPr>
            <a:r>
              <a:rPr lang="en-US" sz="1800" dirty="0"/>
              <a:t>    </a:t>
            </a:r>
            <a:r>
              <a:rPr lang="en-US" sz="1800" dirty="0" err="1"/>
              <a:t>layers.Input</a:t>
            </a:r>
            <a:r>
              <a:rPr lang="en-US" sz="1800" dirty="0"/>
              <a:t>(shape=(</a:t>
            </a:r>
            <a:r>
              <a:rPr lang="en-US" sz="1800" dirty="0" err="1"/>
              <a:t>len</a:t>
            </a:r>
            <a:r>
              <a:rPr lang="en-US" sz="1800" dirty="0"/>
              <a:t>(</a:t>
            </a:r>
            <a:r>
              <a:rPr lang="en-US" sz="1800" dirty="0" err="1"/>
              <a:t>input_cols</a:t>
            </a:r>
            <a:r>
              <a:rPr lang="en-US" sz="1800" dirty="0"/>
              <a:t>),)),  # input layer</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(64, activation='</a:t>
            </a:r>
            <a:r>
              <a:rPr lang="en-US" sz="1800" dirty="0" err="1"/>
              <a:t>relu</a:t>
            </a:r>
            <a:r>
              <a:rPr lang="en-US" sz="1800" dirty="0"/>
              <a:t>'),</a:t>
            </a:r>
          </a:p>
          <a:p>
            <a:pPr marL="0" indent="0">
              <a:buNone/>
            </a:pPr>
            <a:r>
              <a:rPr lang="en-US" sz="1800" dirty="0"/>
              <a:t>    </a:t>
            </a:r>
            <a:r>
              <a:rPr lang="en-US" sz="1800" dirty="0" err="1"/>
              <a:t>layers.Dense</a:t>
            </a:r>
            <a:r>
              <a:rPr lang="en-US" sz="1800" dirty="0"/>
              <a:t>(</a:t>
            </a:r>
            <a:r>
              <a:rPr lang="en-US" sz="1800" dirty="0" err="1"/>
              <a:t>num_outputs</a:t>
            </a:r>
            <a:r>
              <a:rPr lang="en-US" sz="1800" dirty="0"/>
              <a:t>)  # 5 outputs: q, T1*, T2*, T3*, T4*</a:t>
            </a:r>
          </a:p>
          <a:p>
            <a:pPr marL="0" indent="0">
              <a:buNone/>
            </a:pPr>
            <a:r>
              <a:rPr lang="en-US" sz="1800" dirty="0"/>
              <a:t>])</a:t>
            </a:r>
          </a:p>
          <a:p>
            <a:pPr marL="0" indent="0" algn="just">
              <a:buNone/>
            </a:pPr>
            <a:r>
              <a:rPr lang="en-US" sz="1800" b="1" dirty="0"/>
              <a:t>Layers:</a:t>
            </a:r>
          </a:p>
          <a:p>
            <a:pPr marL="0" indent="0">
              <a:buNone/>
            </a:pPr>
            <a:r>
              <a:rPr lang="en-US" sz="1800" dirty="0"/>
              <a:t>Input layer: matches number of input features (T0–T5).Hidden layers: 3 layers with 64 neurons each, </a:t>
            </a:r>
            <a:r>
              <a:rPr lang="en-US" sz="1800" dirty="0" err="1"/>
              <a:t>relu</a:t>
            </a:r>
            <a:r>
              <a:rPr lang="en-US" sz="1800" dirty="0"/>
              <a:t> activation → extracts </a:t>
            </a:r>
            <a:r>
              <a:rPr lang="en-US" sz="1800" dirty="0" err="1"/>
              <a:t>patterns.Output</a:t>
            </a:r>
            <a:r>
              <a:rPr lang="en-US" sz="1800" dirty="0"/>
              <a:t> layer: 5 neurons → predicts 5 target values (q, T1*, T2*, T3*, T4*).</a:t>
            </a:r>
          </a:p>
          <a:p>
            <a:pPr marL="0" indent="0" algn="just">
              <a:buNone/>
            </a:pPr>
            <a:r>
              <a:rPr lang="en-US" sz="1800" b="1" dirty="0"/>
              <a:t>Why needed:</a:t>
            </a:r>
          </a:p>
          <a:p>
            <a:pPr marL="0" indent="0">
              <a:buNone/>
            </a:pPr>
            <a:r>
              <a:rPr lang="en-US" sz="1800" dirty="0"/>
              <a:t>Transforms raw inputs step by step into meaningful predictions.</a:t>
            </a:r>
          </a:p>
          <a:p>
            <a:pPr marL="0" indent="0" algn="just">
              <a:buNone/>
            </a:pPr>
            <a:r>
              <a:rPr lang="en-US" sz="1800" b="1" dirty="0"/>
              <a:t>Analogy:</a:t>
            </a:r>
          </a:p>
          <a:p>
            <a:pPr marL="0" indent="0">
              <a:buNone/>
            </a:pPr>
            <a:r>
              <a:rPr lang="en-US" sz="1800" dirty="0"/>
              <a:t>Like passing lab measurements through multiple analysis steps, then finally reporting all key results at once.</a:t>
            </a:r>
          </a:p>
        </p:txBody>
      </p:sp>
    </p:spTree>
    <p:extLst>
      <p:ext uri="{BB962C8B-B14F-4D97-AF65-F5344CB8AC3E}">
        <p14:creationId xmlns:p14="http://schemas.microsoft.com/office/powerpoint/2010/main" val="421342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EBDC-8EB5-848E-4650-B3A8AB42A42C}"/>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F91237E3-B3EA-F2AF-A399-58BC5D121A4F}"/>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Compiling the Model</a:t>
            </a:r>
          </a:p>
        </p:txBody>
      </p:sp>
      <p:sp>
        <p:nvSpPr>
          <p:cNvPr id="2" name="Footer Placeholder 1">
            <a:extLst>
              <a:ext uri="{FF2B5EF4-FFF2-40B4-BE49-F238E27FC236}">
                <a16:creationId xmlns:a16="http://schemas.microsoft.com/office/drawing/2014/main" id="{DED4F2E1-F5D7-5C4E-0C1C-07F675CEE2D8}"/>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0C27566A-B0D2-4C23-3BE7-1BD5184A5C8C}"/>
              </a:ext>
            </a:extLst>
          </p:cNvPr>
          <p:cNvSpPr txBox="1">
            <a:spLocks/>
          </p:cNvSpPr>
          <p:nvPr/>
        </p:nvSpPr>
        <p:spPr>
          <a:xfrm>
            <a:off x="381000" y="11430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optimizer = </a:t>
            </a:r>
            <a:r>
              <a:rPr lang="en-US" sz="1600" dirty="0" err="1"/>
              <a:t>tf.keras.optimizers.Adam</a:t>
            </a:r>
            <a:r>
              <a:rPr lang="en-US" sz="1600" dirty="0"/>
              <a:t>(</a:t>
            </a:r>
            <a:r>
              <a:rPr lang="en-US" sz="1600" dirty="0" err="1"/>
              <a:t>learning_rate</a:t>
            </a:r>
            <a:r>
              <a:rPr lang="en-US" sz="1600" dirty="0"/>
              <a:t>=0.001)</a:t>
            </a:r>
          </a:p>
          <a:p>
            <a:pPr marL="0" indent="0">
              <a:buNone/>
            </a:pPr>
            <a:endParaRPr lang="en-US" sz="1600" dirty="0"/>
          </a:p>
          <a:p>
            <a:pPr marL="0" indent="0">
              <a:buNone/>
            </a:pPr>
            <a:r>
              <a:rPr lang="en-US" sz="1600" dirty="0" err="1"/>
              <a:t>baseline_model.compile</a:t>
            </a:r>
            <a:r>
              <a:rPr lang="en-US" sz="1600" dirty="0"/>
              <a:t>(</a:t>
            </a:r>
          </a:p>
          <a:p>
            <a:pPr marL="0" indent="0">
              <a:buNone/>
            </a:pPr>
            <a:r>
              <a:rPr lang="en-US" sz="1600" dirty="0"/>
              <a:t>    optimizer=optimizer,</a:t>
            </a:r>
          </a:p>
          <a:p>
            <a:pPr marL="0" indent="0">
              <a:buNone/>
            </a:pPr>
            <a:r>
              <a:rPr lang="en-US" sz="1600" dirty="0"/>
              <a:t>    loss='</a:t>
            </a:r>
            <a:r>
              <a:rPr lang="en-US" sz="1600" dirty="0" err="1"/>
              <a:t>mse</a:t>
            </a:r>
            <a:r>
              <a:rPr lang="en-US" sz="1600" dirty="0"/>
              <a:t>',           # Mean Squared Error</a:t>
            </a:r>
          </a:p>
          <a:p>
            <a:pPr marL="0" indent="0">
              <a:buNone/>
            </a:pPr>
            <a:r>
              <a:rPr lang="en-US" sz="1600" dirty="0"/>
              <a:t>    metrics=['</a:t>
            </a:r>
            <a:r>
              <a:rPr lang="en-US" sz="1600" dirty="0" err="1"/>
              <a:t>mae</a:t>
            </a:r>
            <a:r>
              <a:rPr lang="en-US" sz="1600" dirty="0"/>
              <a:t>', '</a:t>
            </a:r>
            <a:r>
              <a:rPr lang="en-US" sz="1600" dirty="0" err="1"/>
              <a:t>mse</a:t>
            </a:r>
            <a:r>
              <a:rPr lang="en-US" sz="1600" dirty="0"/>
              <a:t>']  # Track Mean Absolute Error &amp; MSE</a:t>
            </a:r>
          </a:p>
          <a:p>
            <a:pPr marL="0" indent="0">
              <a:buNone/>
            </a:pPr>
            <a:r>
              <a:rPr lang="en-US" sz="1600" dirty="0"/>
              <a:t>)</a:t>
            </a:r>
          </a:p>
          <a:p>
            <a:pPr marL="0" indent="0">
              <a:buNone/>
            </a:pPr>
            <a:r>
              <a:rPr lang="en-US" sz="1600" b="1" dirty="0"/>
              <a:t>What it does:</a:t>
            </a:r>
            <a:endParaRPr lang="en-US" sz="1600" dirty="0"/>
          </a:p>
          <a:p>
            <a:pPr marL="0" indent="0">
              <a:buNone/>
            </a:pPr>
            <a:r>
              <a:rPr lang="en-US" sz="1600" b="1" dirty="0"/>
              <a:t>Optimizer:</a:t>
            </a:r>
            <a:r>
              <a:rPr lang="en-US" sz="1600" dirty="0"/>
              <a:t> Adam → updates weights efficiently during training.</a:t>
            </a:r>
          </a:p>
          <a:p>
            <a:pPr marL="0" indent="0">
              <a:buNone/>
            </a:pPr>
            <a:r>
              <a:rPr lang="en-US" sz="1600" b="1" dirty="0"/>
              <a:t>Loss:</a:t>
            </a:r>
            <a:r>
              <a:rPr lang="en-US" sz="1600" dirty="0"/>
              <a:t> Mean Squared Error (MSE) → measures difference between predicted &amp; actual values.</a:t>
            </a:r>
          </a:p>
          <a:p>
            <a:pPr marL="0" indent="0">
              <a:buNone/>
            </a:pPr>
            <a:r>
              <a:rPr lang="en-US" sz="1600" b="1" dirty="0"/>
              <a:t>Metrics:</a:t>
            </a:r>
            <a:r>
              <a:rPr lang="en-US" sz="1600" dirty="0"/>
              <a:t> MAE &amp; MSE → monitor training progress.</a:t>
            </a:r>
          </a:p>
          <a:p>
            <a:pPr marL="0" indent="0">
              <a:buNone/>
            </a:pPr>
            <a:endParaRPr lang="en-US" sz="1600" dirty="0"/>
          </a:p>
          <a:p>
            <a:pPr marL="0" indent="0">
              <a:buNone/>
            </a:pPr>
            <a:r>
              <a:rPr lang="en-US" sz="1600" b="1" dirty="0"/>
              <a:t>Why needed:</a:t>
            </a:r>
            <a:br>
              <a:rPr lang="en-US" sz="1600" dirty="0"/>
            </a:br>
            <a:r>
              <a:rPr lang="en-US" sz="1600" dirty="0"/>
              <a:t>Tells the model </a:t>
            </a:r>
            <a:r>
              <a:rPr lang="en-US" sz="1600" b="1" dirty="0"/>
              <a:t>how to learn</a:t>
            </a:r>
            <a:r>
              <a:rPr lang="en-US" sz="1600" dirty="0"/>
              <a:t> and </a:t>
            </a:r>
            <a:r>
              <a:rPr lang="en-US" sz="1600" b="1" dirty="0"/>
              <a:t>how to measure errors</a:t>
            </a:r>
            <a:r>
              <a:rPr lang="en-US" sz="1600" dirty="0"/>
              <a:t>.</a:t>
            </a:r>
          </a:p>
          <a:p>
            <a:pPr marL="0" indent="0">
              <a:buNone/>
            </a:pPr>
            <a:r>
              <a:rPr lang="en-US" sz="1600" b="1" dirty="0"/>
              <a:t>Analogy:</a:t>
            </a:r>
            <a:br>
              <a:rPr lang="en-US" sz="1600" b="1" dirty="0"/>
            </a:br>
            <a:br>
              <a:rPr lang="en-US" sz="1600" dirty="0"/>
            </a:br>
            <a:r>
              <a:rPr lang="en-US" sz="1600" dirty="0"/>
              <a:t>Like picking </a:t>
            </a:r>
            <a:r>
              <a:rPr lang="en-US" sz="1600" b="1" dirty="0"/>
              <a:t>your calibration method</a:t>
            </a:r>
            <a:r>
              <a:rPr lang="en-US" sz="1600" dirty="0"/>
              <a:t> and defining </a:t>
            </a:r>
            <a:r>
              <a:rPr lang="en-US" sz="1600" b="1" dirty="0"/>
              <a:t>how accurate your measurements should be</a:t>
            </a:r>
            <a:r>
              <a:rPr lang="en-US" sz="1600" dirty="0"/>
              <a:t> in the lab.</a:t>
            </a:r>
          </a:p>
          <a:p>
            <a:pPr marL="0" indent="0">
              <a:buNone/>
            </a:pPr>
            <a:endParaRPr lang="en-US" sz="1600" dirty="0"/>
          </a:p>
        </p:txBody>
      </p:sp>
    </p:spTree>
    <p:extLst>
      <p:ext uri="{BB962C8B-B14F-4D97-AF65-F5344CB8AC3E}">
        <p14:creationId xmlns:p14="http://schemas.microsoft.com/office/powerpoint/2010/main" val="10689721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8D329-3317-BF16-53D9-BB7AD6DBA23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6D7B32FE-0828-A8A6-D9B4-3501231BEF16}"/>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Training</a:t>
            </a:r>
          </a:p>
        </p:txBody>
      </p:sp>
      <p:sp>
        <p:nvSpPr>
          <p:cNvPr id="2" name="Footer Placeholder 1">
            <a:extLst>
              <a:ext uri="{FF2B5EF4-FFF2-40B4-BE49-F238E27FC236}">
                <a16:creationId xmlns:a16="http://schemas.microsoft.com/office/drawing/2014/main" id="{6EC254CE-511E-DF95-8775-06E3174D430A}"/>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190C46AB-B4EF-57FD-9B52-2010890193A9}"/>
              </a:ext>
            </a:extLst>
          </p:cNvPr>
          <p:cNvSpPr txBox="1">
            <a:spLocks/>
          </p:cNvSpPr>
          <p:nvPr/>
        </p:nvSpPr>
        <p:spPr>
          <a:xfrm>
            <a:off x="381000" y="1073989"/>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history = </a:t>
            </a:r>
            <a:r>
              <a:rPr lang="en-US" sz="1800" dirty="0" err="1"/>
              <a:t>baseline_model.fit</a:t>
            </a:r>
            <a:r>
              <a:rPr lang="en-US" sz="1800" dirty="0"/>
              <a:t>(</a:t>
            </a:r>
          </a:p>
          <a:p>
            <a:pPr marL="0" indent="0">
              <a:buNone/>
            </a:pPr>
            <a:r>
              <a:rPr lang="en-US" sz="1800" dirty="0"/>
              <a:t>    </a:t>
            </a:r>
            <a:r>
              <a:rPr lang="en-US" sz="1800" dirty="0" err="1"/>
              <a:t>normed_train_data.values</a:t>
            </a:r>
            <a:r>
              <a:rPr lang="en-US" sz="1800" dirty="0"/>
              <a:t>,   # normalized input features</a:t>
            </a:r>
          </a:p>
          <a:p>
            <a:pPr marL="0" indent="0">
              <a:buNone/>
            </a:pPr>
            <a:r>
              <a:rPr lang="en-US" sz="1800" dirty="0"/>
              <a:t>    </a:t>
            </a:r>
            <a:r>
              <a:rPr lang="en-US" sz="1800" dirty="0" err="1"/>
              <a:t>train_labels.values</a:t>
            </a:r>
            <a:r>
              <a:rPr lang="en-US" sz="1800" dirty="0"/>
              <a:t>,        # target outputs</a:t>
            </a:r>
          </a:p>
          <a:p>
            <a:pPr marL="0" indent="0">
              <a:buNone/>
            </a:pPr>
            <a:r>
              <a:rPr lang="en-US" sz="1800" dirty="0"/>
              <a:t>    epochs=1000,</a:t>
            </a:r>
          </a:p>
          <a:p>
            <a:pPr marL="0" indent="0">
              <a:buNone/>
            </a:pPr>
            <a:r>
              <a:rPr lang="en-US" sz="1800" dirty="0"/>
              <a:t>    </a:t>
            </a:r>
            <a:r>
              <a:rPr lang="en-US" sz="1800" dirty="0" err="1"/>
              <a:t>validation_split</a:t>
            </a:r>
            <a:r>
              <a:rPr lang="en-US" sz="1800" dirty="0"/>
              <a:t>=0.2,       # 20% of training data for validation</a:t>
            </a:r>
          </a:p>
          <a:p>
            <a:pPr marL="0" indent="0">
              <a:buNone/>
            </a:pPr>
            <a:r>
              <a:rPr lang="en-US" sz="1800" dirty="0"/>
              <a:t>    verbose=0,</a:t>
            </a:r>
          </a:p>
          <a:p>
            <a:pPr marL="0" indent="0">
              <a:buNone/>
            </a:pPr>
            <a:r>
              <a:rPr lang="en-US" sz="1800" dirty="0"/>
              <a:t>    callbacks=[</a:t>
            </a:r>
            <a:r>
              <a:rPr lang="en-US" sz="1800" dirty="0" err="1"/>
              <a:t>tensorboard_callback</a:t>
            </a:r>
            <a:r>
              <a:rPr lang="en-US" sz="1800" dirty="0"/>
              <a:t>, </a:t>
            </a:r>
            <a:r>
              <a:rPr lang="en-US" sz="1800" dirty="0" err="1"/>
              <a:t>PrintDot</a:t>
            </a:r>
            <a:r>
              <a:rPr lang="en-US" sz="1800" dirty="0"/>
              <a:t>()]  # optional progress visualization</a:t>
            </a:r>
          </a:p>
          <a:p>
            <a:pPr marL="0" indent="0">
              <a:buNone/>
            </a:pPr>
            <a:r>
              <a:rPr lang="en-US" sz="1800" dirty="0"/>
              <a:t>)</a:t>
            </a:r>
          </a:p>
          <a:p>
            <a:pPr marL="0" indent="0">
              <a:buNone/>
            </a:pPr>
            <a:r>
              <a:rPr lang="en-US" sz="1800" b="1" dirty="0"/>
              <a:t>What it does:</a:t>
            </a:r>
            <a:endParaRPr lang="en-US" sz="1800" dirty="0"/>
          </a:p>
          <a:p>
            <a:r>
              <a:rPr lang="en-US" sz="1800" dirty="0"/>
              <a:t>Runs the training loop </a:t>
            </a:r>
            <a:r>
              <a:rPr lang="en-US" sz="1800" b="1" dirty="0"/>
              <a:t>1000 times (epochs)</a:t>
            </a:r>
            <a:r>
              <a:rPr lang="en-US" sz="1800" dirty="0"/>
              <a:t>.</a:t>
            </a:r>
          </a:p>
          <a:p>
            <a:r>
              <a:rPr lang="en-US" sz="1800" dirty="0"/>
              <a:t>Uses </a:t>
            </a:r>
            <a:r>
              <a:rPr lang="en-US" sz="1800" b="1" dirty="0"/>
              <a:t>80% of data to train</a:t>
            </a:r>
            <a:r>
              <a:rPr lang="en-US" sz="1800" dirty="0"/>
              <a:t> and </a:t>
            </a:r>
            <a:r>
              <a:rPr lang="en-US" sz="1800" b="1" dirty="0"/>
              <a:t>20% to validate</a:t>
            </a:r>
            <a:r>
              <a:rPr lang="en-US" sz="1800" dirty="0"/>
              <a:t> at each epoch.</a:t>
            </a:r>
          </a:p>
          <a:p>
            <a:r>
              <a:rPr lang="en-US" sz="1800" dirty="0"/>
              <a:t>Updates model weights to minimize MSE.</a:t>
            </a:r>
          </a:p>
          <a:p>
            <a:endParaRPr lang="en-US" sz="1800" dirty="0"/>
          </a:p>
          <a:p>
            <a:pPr marL="0" indent="0">
              <a:buNone/>
            </a:pPr>
            <a:r>
              <a:rPr lang="en-US" sz="1800" b="1" dirty="0"/>
              <a:t>Analogy:</a:t>
            </a:r>
            <a:br>
              <a:rPr lang="en-US" sz="1800" dirty="0"/>
            </a:br>
            <a:r>
              <a:rPr lang="en-US" sz="1800" dirty="0"/>
              <a:t>Like performing </a:t>
            </a:r>
            <a:r>
              <a:rPr lang="en-US" sz="1800" b="1" dirty="0"/>
              <a:t>repeated lab experiments</a:t>
            </a:r>
            <a:r>
              <a:rPr lang="en-US" sz="1800" dirty="0"/>
              <a:t> to gradually refine your setup and improve results.</a:t>
            </a:r>
          </a:p>
          <a:p>
            <a:pPr marL="0" indent="0">
              <a:buNone/>
            </a:pPr>
            <a:endParaRPr lang="en-US" sz="1800" dirty="0"/>
          </a:p>
        </p:txBody>
      </p:sp>
    </p:spTree>
    <p:extLst>
      <p:ext uri="{BB962C8B-B14F-4D97-AF65-F5344CB8AC3E}">
        <p14:creationId xmlns:p14="http://schemas.microsoft.com/office/powerpoint/2010/main" val="2509422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66F2E-6011-F31E-760E-B32EAD3B7D4C}"/>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808040B9-FCA9-6852-5AF4-172EFB729CA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Prediction</a:t>
            </a:r>
          </a:p>
        </p:txBody>
      </p:sp>
      <p:sp>
        <p:nvSpPr>
          <p:cNvPr id="2" name="Footer Placeholder 1">
            <a:extLst>
              <a:ext uri="{FF2B5EF4-FFF2-40B4-BE49-F238E27FC236}">
                <a16:creationId xmlns:a16="http://schemas.microsoft.com/office/drawing/2014/main" id="{0634F79D-8D86-030A-2821-E57EFF1A22DB}"/>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529C6CFD-D66E-49DD-DB4C-58ED9B2674EE}"/>
              </a:ext>
            </a:extLst>
          </p:cNvPr>
          <p:cNvSpPr txBox="1">
            <a:spLocks/>
          </p:cNvSpPr>
          <p:nvPr/>
        </p:nvSpPr>
        <p:spPr>
          <a:xfrm>
            <a:off x="152400" y="1447800"/>
            <a:ext cx="82296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err="1"/>
              <a:t>baseline_test_predictions</a:t>
            </a:r>
            <a:r>
              <a:rPr lang="en-US" sz="1800" dirty="0"/>
              <a:t> = </a:t>
            </a:r>
            <a:r>
              <a:rPr lang="en-US" sz="1800" dirty="0" err="1"/>
              <a:t>baseline_model.predict</a:t>
            </a:r>
            <a:r>
              <a:rPr lang="en-US" sz="1800" dirty="0"/>
              <a:t>(</a:t>
            </a:r>
            <a:r>
              <a:rPr lang="en-US" sz="1800" dirty="0" err="1"/>
              <a:t>normed_test_data.values</a:t>
            </a:r>
            <a:r>
              <a:rPr lang="en-US" sz="1800" dirty="0"/>
              <a:t>)</a:t>
            </a:r>
          </a:p>
          <a:p>
            <a:pPr marL="0" indent="0">
              <a:buNone/>
            </a:pPr>
            <a:endParaRPr lang="en-US" sz="1800" dirty="0"/>
          </a:p>
          <a:p>
            <a:pPr marL="0" indent="0">
              <a:buNone/>
            </a:pPr>
            <a:r>
              <a:rPr lang="en-US" sz="1800" b="1" dirty="0"/>
              <a:t>What it does:</a:t>
            </a:r>
          </a:p>
          <a:p>
            <a:pPr marL="0" indent="0">
              <a:buNone/>
            </a:pPr>
            <a:r>
              <a:rPr lang="en-US" sz="1800" dirty="0"/>
              <a:t>Uses the trained neural network to predict all 5 outputs (q, T1*, T2*, T3*, T4*) for the test set.</a:t>
            </a:r>
          </a:p>
          <a:p>
            <a:pPr marL="0" indent="0">
              <a:buNone/>
            </a:pPr>
            <a:endParaRPr lang="en-US" sz="1800" dirty="0"/>
          </a:p>
          <a:p>
            <a:pPr marL="0" indent="0">
              <a:buNone/>
            </a:pPr>
            <a:r>
              <a:rPr lang="en-US" sz="1800" b="1" dirty="0"/>
              <a:t>Why needed:</a:t>
            </a:r>
          </a:p>
          <a:p>
            <a:pPr marL="0" indent="0">
              <a:buNone/>
            </a:pPr>
            <a:r>
              <a:rPr lang="en-US" sz="1800" dirty="0"/>
              <a:t>Evaluate how well the model can predict new/unseen data.</a:t>
            </a:r>
          </a:p>
          <a:p>
            <a:pPr marL="0" indent="0">
              <a:buNone/>
            </a:pPr>
            <a:endParaRPr lang="en-US" sz="1800" dirty="0"/>
          </a:p>
          <a:p>
            <a:pPr marL="0" indent="0">
              <a:buNone/>
            </a:pPr>
            <a:r>
              <a:rPr lang="en-US" sz="1800" b="1" dirty="0"/>
              <a:t>Analogy:</a:t>
            </a:r>
          </a:p>
          <a:p>
            <a:pPr marL="0" indent="0">
              <a:buNone/>
            </a:pPr>
            <a:r>
              <a:rPr lang="en-US" sz="1800" dirty="0"/>
              <a:t>Like using a calibrated sensor to measure new lab samples without performing the full experiment.</a:t>
            </a:r>
          </a:p>
        </p:txBody>
      </p:sp>
    </p:spTree>
    <p:extLst>
      <p:ext uri="{BB962C8B-B14F-4D97-AF65-F5344CB8AC3E}">
        <p14:creationId xmlns:p14="http://schemas.microsoft.com/office/powerpoint/2010/main" val="4059532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0AF35B-7D9C-6969-3946-E7A57B05ABE3}"/>
              </a:ext>
            </a:extLst>
          </p:cNvPr>
          <p:cNvSpPr>
            <a:spLocks noGrp="1"/>
          </p:cNvSpPr>
          <p:nvPr>
            <p:ph type="ftr" sz="quarter" idx="11"/>
          </p:nvPr>
        </p:nvSpPr>
        <p:spPr/>
        <p:txBody>
          <a:bodyPr/>
          <a:lstStyle/>
          <a:p>
            <a:pPr>
              <a:defRPr/>
            </a:pPr>
            <a:r>
              <a:rPr lang="en-US" altLang="en-US"/>
              <a:t>A. Gupta                                                     MIME 3440: Heat Transfer</a:t>
            </a:r>
          </a:p>
        </p:txBody>
      </p:sp>
      <p:sp>
        <p:nvSpPr>
          <p:cNvPr id="4" name="TextBox 3">
            <a:extLst>
              <a:ext uri="{FF2B5EF4-FFF2-40B4-BE49-F238E27FC236}">
                <a16:creationId xmlns:a16="http://schemas.microsoft.com/office/drawing/2014/main" id="{A2EBC112-7FE3-6BA5-DE07-2D7F2EE81B70}"/>
              </a:ext>
            </a:extLst>
          </p:cNvPr>
          <p:cNvSpPr txBox="1"/>
          <p:nvPr/>
        </p:nvSpPr>
        <p:spPr>
          <a:xfrm>
            <a:off x="381000" y="1116417"/>
            <a:ext cx="8610600" cy="5262979"/>
          </a:xfrm>
          <a:prstGeom prst="rect">
            <a:avLst/>
          </a:prstGeom>
          <a:noFill/>
        </p:spPr>
        <p:txBody>
          <a:bodyPr wrap="square">
            <a:spAutoFit/>
          </a:bodyPr>
          <a:lstStyle/>
          <a:p>
            <a:r>
              <a:rPr lang="en-US" sz="1600" dirty="0"/>
              <a:t># 1️⃣ Libraries</a:t>
            </a:r>
          </a:p>
          <a:p>
            <a:r>
              <a:rPr lang="en-US" sz="1600" dirty="0"/>
              <a:t>import </a:t>
            </a:r>
            <a:r>
              <a:rPr lang="en-US" sz="1600" dirty="0" err="1"/>
              <a:t>tensorflow</a:t>
            </a:r>
            <a:r>
              <a:rPr lang="en-US" sz="1600" dirty="0"/>
              <a:t> as </a:t>
            </a:r>
            <a:r>
              <a:rPr lang="en-US" sz="1600" dirty="0" err="1"/>
              <a:t>tf</a:t>
            </a:r>
            <a:r>
              <a:rPr lang="en-US" sz="1600" dirty="0"/>
              <a:t>, </a:t>
            </a:r>
            <a:r>
              <a:rPr lang="en-US" sz="1600" dirty="0" err="1"/>
              <a:t>numpy</a:t>
            </a:r>
            <a:r>
              <a:rPr lang="en-US" sz="1600" dirty="0"/>
              <a:t> as np, pandas as pd</a:t>
            </a:r>
          </a:p>
          <a:p>
            <a:r>
              <a:rPr lang="en-US" sz="1600" dirty="0"/>
              <a:t>import </a:t>
            </a:r>
            <a:r>
              <a:rPr lang="en-US" sz="1600" dirty="0" err="1"/>
              <a:t>matplotlib.pyplot</a:t>
            </a:r>
            <a:r>
              <a:rPr lang="en-US" sz="1600" dirty="0"/>
              <a:t> as </a:t>
            </a:r>
            <a:r>
              <a:rPr lang="en-US" sz="1600" dirty="0" err="1"/>
              <a:t>plt</a:t>
            </a:r>
            <a:endParaRPr lang="en-US" sz="1600" dirty="0"/>
          </a:p>
          <a:p>
            <a:endParaRPr lang="en-US" sz="1600" dirty="0"/>
          </a:p>
          <a:p>
            <a:r>
              <a:rPr lang="en-US" sz="1600" dirty="0"/>
              <a:t># 2️⃣ Load data</a:t>
            </a:r>
          </a:p>
          <a:p>
            <a:r>
              <a:rPr lang="en-US" sz="1600" dirty="0"/>
              <a:t>from </a:t>
            </a:r>
            <a:r>
              <a:rPr lang="en-US" sz="1600" dirty="0" err="1"/>
              <a:t>google.colab</a:t>
            </a:r>
            <a:r>
              <a:rPr lang="en-US" sz="1600" dirty="0"/>
              <a:t> import files</a:t>
            </a:r>
          </a:p>
          <a:p>
            <a:r>
              <a:rPr lang="en-US" sz="1600" dirty="0"/>
              <a:t>data = </a:t>
            </a:r>
            <a:r>
              <a:rPr lang="en-US" sz="1600" dirty="0" err="1"/>
              <a:t>pd.read_csv</a:t>
            </a:r>
            <a:r>
              <a:rPr lang="en-US" sz="1600" dirty="0"/>
              <a:t>(</a:t>
            </a:r>
            <a:r>
              <a:rPr lang="en-US" sz="1600" dirty="0" err="1"/>
              <a:t>io.BytesIO</a:t>
            </a:r>
            <a:r>
              <a:rPr lang="en-US" sz="1600" dirty="0"/>
              <a:t>(</a:t>
            </a:r>
            <a:r>
              <a:rPr lang="en-US" sz="1600" dirty="0" err="1"/>
              <a:t>files.upload</a:t>
            </a:r>
            <a:r>
              <a:rPr lang="en-US" sz="1600" dirty="0"/>
              <a:t>()['thermal_data_100.csv']))</a:t>
            </a:r>
          </a:p>
          <a:p>
            <a:endParaRPr lang="en-US" sz="1600" dirty="0"/>
          </a:p>
          <a:p>
            <a:r>
              <a:rPr lang="en-US" sz="1600" dirty="0"/>
              <a:t># 3️⃣ Features &amp; Labels</a:t>
            </a:r>
          </a:p>
          <a:p>
            <a:r>
              <a:rPr lang="en-US" sz="1600" dirty="0"/>
              <a:t>X = data[["T0","T1","T2","T3","T4","T5"]]</a:t>
            </a:r>
          </a:p>
          <a:p>
            <a:r>
              <a:rPr lang="en-US" sz="1600" dirty="0"/>
              <a:t>y = data[["q","T1*","T2*","T3*","T4*"]]</a:t>
            </a:r>
          </a:p>
          <a:p>
            <a:endParaRPr lang="en-US" sz="1600" dirty="0"/>
          </a:p>
          <a:p>
            <a:r>
              <a:rPr lang="en-US" sz="1600" dirty="0"/>
              <a:t># 4️⃣ Train/Test Split</a:t>
            </a:r>
          </a:p>
          <a:p>
            <a:r>
              <a:rPr lang="en-US" sz="1600" dirty="0"/>
              <a:t>train = </a:t>
            </a:r>
            <a:r>
              <a:rPr lang="en-US" sz="1600" dirty="0" err="1"/>
              <a:t>data.sample</a:t>
            </a:r>
            <a:r>
              <a:rPr lang="en-US" sz="1600" dirty="0"/>
              <a:t>(frac=0.8, </a:t>
            </a:r>
            <a:r>
              <a:rPr lang="en-US" sz="1600" dirty="0" err="1"/>
              <a:t>random_state</a:t>
            </a:r>
            <a:r>
              <a:rPr lang="en-US" sz="1600" dirty="0"/>
              <a:t>=42)</a:t>
            </a:r>
          </a:p>
          <a:p>
            <a:r>
              <a:rPr lang="en-US" sz="1600" dirty="0"/>
              <a:t>test = </a:t>
            </a:r>
            <a:r>
              <a:rPr lang="en-US" sz="1600" dirty="0" err="1"/>
              <a:t>data.drop</a:t>
            </a:r>
            <a:r>
              <a:rPr lang="en-US" sz="1600" dirty="0"/>
              <a:t>(</a:t>
            </a:r>
            <a:r>
              <a:rPr lang="en-US" sz="1600" dirty="0" err="1"/>
              <a:t>train.index</a:t>
            </a:r>
            <a:r>
              <a:rPr lang="en-US" sz="1600" dirty="0"/>
              <a:t>)</a:t>
            </a:r>
          </a:p>
          <a:p>
            <a:r>
              <a:rPr lang="en-US" sz="1600" dirty="0" err="1"/>
              <a:t>y_train</a:t>
            </a:r>
            <a:r>
              <a:rPr lang="en-US" sz="1600" dirty="0"/>
              <a:t>, </a:t>
            </a:r>
            <a:r>
              <a:rPr lang="en-US" sz="1600" dirty="0" err="1"/>
              <a:t>y_test</a:t>
            </a:r>
            <a:r>
              <a:rPr lang="en-US" sz="1600" dirty="0"/>
              <a:t> = train[</a:t>
            </a:r>
            <a:r>
              <a:rPr lang="en-US" sz="1600" dirty="0" err="1"/>
              <a:t>y.columns</a:t>
            </a:r>
            <a:r>
              <a:rPr lang="en-US" sz="1600" dirty="0"/>
              <a:t>], test[</a:t>
            </a:r>
            <a:r>
              <a:rPr lang="en-US" sz="1600" dirty="0" err="1"/>
              <a:t>y.columns</a:t>
            </a:r>
            <a:r>
              <a:rPr lang="en-US" sz="1600" dirty="0"/>
              <a:t>]</a:t>
            </a:r>
          </a:p>
          <a:p>
            <a:endParaRPr lang="en-US" sz="1600" dirty="0"/>
          </a:p>
          <a:p>
            <a:r>
              <a:rPr lang="en-US" sz="1600" dirty="0"/>
              <a:t># 5️⃣ Normalize</a:t>
            </a:r>
          </a:p>
          <a:p>
            <a:r>
              <a:rPr lang="en-US" sz="1600" dirty="0"/>
              <a:t>stats = train[</a:t>
            </a:r>
            <a:r>
              <a:rPr lang="en-US" sz="1600" dirty="0" err="1"/>
              <a:t>X.columns</a:t>
            </a:r>
            <a:r>
              <a:rPr lang="en-US" sz="1600" dirty="0"/>
              <a:t>].describe().transpose()</a:t>
            </a:r>
          </a:p>
          <a:p>
            <a:r>
              <a:rPr lang="en-US" sz="1600" dirty="0"/>
              <a:t>norm = lambda x: (x - stats['mean'])/stats['std']</a:t>
            </a:r>
          </a:p>
          <a:p>
            <a:r>
              <a:rPr lang="en-US" sz="1600" dirty="0" err="1"/>
              <a:t>X_train</a:t>
            </a:r>
            <a:r>
              <a:rPr lang="en-US" sz="1600" dirty="0"/>
              <a:t>, </a:t>
            </a:r>
            <a:r>
              <a:rPr lang="en-US" sz="1600" dirty="0" err="1"/>
              <a:t>X_test</a:t>
            </a:r>
            <a:r>
              <a:rPr lang="en-US" sz="1600" dirty="0"/>
              <a:t> = norm(train[</a:t>
            </a:r>
            <a:r>
              <a:rPr lang="en-US" sz="1600" dirty="0" err="1"/>
              <a:t>X.columns</a:t>
            </a:r>
            <a:r>
              <a:rPr lang="en-US" sz="1600" dirty="0"/>
              <a:t>]), norm(test[</a:t>
            </a:r>
            <a:r>
              <a:rPr lang="en-US" sz="1600" dirty="0" err="1"/>
              <a:t>X.columns</a:t>
            </a:r>
            <a:r>
              <a:rPr lang="en-US" sz="1600" dirty="0"/>
              <a:t>])</a:t>
            </a:r>
          </a:p>
        </p:txBody>
      </p:sp>
      <p:sp>
        <p:nvSpPr>
          <p:cNvPr id="5" name="Rectangle 7">
            <a:extLst>
              <a:ext uri="{FF2B5EF4-FFF2-40B4-BE49-F238E27FC236}">
                <a16:creationId xmlns:a16="http://schemas.microsoft.com/office/drawing/2014/main" id="{915851E9-3611-DF6C-99E7-2AFE67762975}"/>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Summary</a:t>
            </a:r>
          </a:p>
        </p:txBody>
      </p:sp>
    </p:spTree>
    <p:extLst>
      <p:ext uri="{BB962C8B-B14F-4D97-AF65-F5344CB8AC3E}">
        <p14:creationId xmlns:p14="http://schemas.microsoft.com/office/powerpoint/2010/main" val="17812014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D267E39-B367-2E9B-52C5-121DB704EBA1}"/>
              </a:ext>
            </a:extLst>
          </p:cNvPr>
          <p:cNvSpPr>
            <a:spLocks noGrp="1"/>
          </p:cNvSpPr>
          <p:nvPr>
            <p:ph type="ftr" sz="quarter" idx="11"/>
          </p:nvPr>
        </p:nvSpPr>
        <p:spPr/>
        <p:txBody>
          <a:bodyPr/>
          <a:lstStyle/>
          <a:p>
            <a:pPr>
              <a:defRPr/>
            </a:pPr>
            <a:r>
              <a:rPr lang="en-US" altLang="en-US"/>
              <a:t>A. Gupta                                                     MIME 3440: Heat Transfer</a:t>
            </a:r>
          </a:p>
        </p:txBody>
      </p:sp>
      <p:sp>
        <p:nvSpPr>
          <p:cNvPr id="4" name="TextBox 3">
            <a:extLst>
              <a:ext uri="{FF2B5EF4-FFF2-40B4-BE49-F238E27FC236}">
                <a16:creationId xmlns:a16="http://schemas.microsoft.com/office/drawing/2014/main" id="{38BEF174-19AA-DF93-59F4-A42FC70698DF}"/>
              </a:ext>
            </a:extLst>
          </p:cNvPr>
          <p:cNvSpPr txBox="1"/>
          <p:nvPr/>
        </p:nvSpPr>
        <p:spPr>
          <a:xfrm>
            <a:off x="381000" y="1371600"/>
            <a:ext cx="10210800" cy="3785652"/>
          </a:xfrm>
          <a:prstGeom prst="rect">
            <a:avLst/>
          </a:prstGeom>
          <a:noFill/>
        </p:spPr>
        <p:txBody>
          <a:bodyPr wrap="square">
            <a:spAutoFit/>
          </a:bodyPr>
          <a:lstStyle/>
          <a:p>
            <a:r>
              <a:rPr lang="en-US" sz="1600" dirty="0"/>
              <a:t># 6️⃣ Build Model</a:t>
            </a:r>
          </a:p>
          <a:p>
            <a:r>
              <a:rPr lang="en-US" sz="1600" dirty="0"/>
              <a:t>model = </a:t>
            </a:r>
            <a:r>
              <a:rPr lang="en-US" sz="1600" dirty="0" err="1"/>
              <a:t>tf.keras.Sequential</a:t>
            </a:r>
            <a:r>
              <a:rPr lang="en-US" sz="1600" dirty="0"/>
              <a:t>([</a:t>
            </a:r>
          </a:p>
          <a:p>
            <a:r>
              <a:rPr lang="en-US" sz="1600" dirty="0"/>
              <a:t>    </a:t>
            </a:r>
            <a:r>
              <a:rPr lang="en-US" sz="1600" dirty="0" err="1"/>
              <a:t>tf.keras.layers.Input</a:t>
            </a:r>
            <a:r>
              <a:rPr lang="en-US" sz="1600" dirty="0"/>
              <a:t>(shape=(6,)),</a:t>
            </a:r>
          </a:p>
          <a:p>
            <a:r>
              <a:rPr lang="en-US" sz="1600" dirty="0"/>
              <a:t>    </a:t>
            </a:r>
            <a:r>
              <a:rPr lang="en-US" sz="1600" dirty="0" err="1"/>
              <a:t>tf.keras.layers.Dense</a:t>
            </a:r>
            <a:r>
              <a:rPr lang="en-US" sz="1600" dirty="0"/>
              <a:t>(64, activation='</a:t>
            </a:r>
            <a:r>
              <a:rPr lang="en-US" sz="1600" dirty="0" err="1"/>
              <a:t>relu</a:t>
            </a:r>
            <a:r>
              <a:rPr lang="en-US" sz="1600" dirty="0"/>
              <a:t>'),</a:t>
            </a:r>
          </a:p>
          <a:p>
            <a:r>
              <a:rPr lang="en-US" sz="1600" dirty="0"/>
              <a:t>    </a:t>
            </a:r>
            <a:r>
              <a:rPr lang="en-US" sz="1600" dirty="0" err="1"/>
              <a:t>tf.keras.layers.Dense</a:t>
            </a:r>
            <a:r>
              <a:rPr lang="en-US" sz="1600" dirty="0"/>
              <a:t>(64, activation='</a:t>
            </a:r>
            <a:r>
              <a:rPr lang="en-US" sz="1600" dirty="0" err="1"/>
              <a:t>relu</a:t>
            </a:r>
            <a:r>
              <a:rPr lang="en-US" sz="1600" dirty="0"/>
              <a:t>'),</a:t>
            </a:r>
          </a:p>
          <a:p>
            <a:r>
              <a:rPr lang="en-US" sz="1600" dirty="0"/>
              <a:t>    </a:t>
            </a:r>
            <a:r>
              <a:rPr lang="en-US" sz="1600" dirty="0" err="1"/>
              <a:t>tf.keras.layers.Dense</a:t>
            </a:r>
            <a:r>
              <a:rPr lang="en-US" sz="1600" dirty="0"/>
              <a:t>(64, activation='</a:t>
            </a:r>
            <a:r>
              <a:rPr lang="en-US" sz="1600" dirty="0" err="1"/>
              <a:t>relu</a:t>
            </a:r>
            <a:r>
              <a:rPr lang="en-US" sz="1600" dirty="0"/>
              <a:t>'),</a:t>
            </a:r>
          </a:p>
          <a:p>
            <a:r>
              <a:rPr lang="en-US" sz="1600" dirty="0"/>
              <a:t>    </a:t>
            </a:r>
            <a:r>
              <a:rPr lang="en-US" sz="1600" dirty="0" err="1"/>
              <a:t>tf.keras.layers.Dense</a:t>
            </a:r>
            <a:r>
              <a:rPr lang="en-US" sz="1600" dirty="0"/>
              <a:t>(5)</a:t>
            </a:r>
          </a:p>
          <a:p>
            <a:r>
              <a:rPr lang="en-US" sz="1600" dirty="0"/>
              <a:t>])</a:t>
            </a:r>
          </a:p>
          <a:p>
            <a:r>
              <a:rPr lang="en-US" sz="1600" dirty="0" err="1"/>
              <a:t>model.compile</a:t>
            </a:r>
            <a:r>
              <a:rPr lang="en-US" sz="1600" dirty="0"/>
              <a:t>(optimizer=</a:t>
            </a:r>
            <a:r>
              <a:rPr lang="en-US" sz="1600" dirty="0" err="1"/>
              <a:t>tf.keras.optimizers.Adam</a:t>
            </a:r>
            <a:r>
              <a:rPr lang="en-US" sz="1600" dirty="0"/>
              <a:t>(0.001),</a:t>
            </a:r>
          </a:p>
          <a:p>
            <a:r>
              <a:rPr lang="en-US" sz="1600" dirty="0"/>
              <a:t>              loss='</a:t>
            </a:r>
            <a:r>
              <a:rPr lang="en-US" sz="1600" dirty="0" err="1"/>
              <a:t>mse</a:t>
            </a:r>
            <a:r>
              <a:rPr lang="en-US" sz="1600" dirty="0"/>
              <a:t>', metrics=['</a:t>
            </a:r>
            <a:r>
              <a:rPr lang="en-US" sz="1600" dirty="0" err="1"/>
              <a:t>mae</a:t>
            </a:r>
            <a:r>
              <a:rPr lang="en-US" sz="1600" dirty="0"/>
              <a:t>','</a:t>
            </a:r>
            <a:r>
              <a:rPr lang="en-US" sz="1600" dirty="0" err="1"/>
              <a:t>mse</a:t>
            </a:r>
            <a:r>
              <a:rPr lang="en-US" sz="1600" dirty="0"/>
              <a:t>'])</a:t>
            </a:r>
          </a:p>
          <a:p>
            <a:endParaRPr lang="en-US" sz="1600" dirty="0"/>
          </a:p>
          <a:p>
            <a:r>
              <a:rPr lang="en-US" sz="1600" dirty="0"/>
              <a:t># 7️⃣ Train &amp; Predict</a:t>
            </a:r>
          </a:p>
          <a:p>
            <a:r>
              <a:rPr lang="en-US" sz="1600" dirty="0"/>
              <a:t>history = </a:t>
            </a:r>
            <a:r>
              <a:rPr lang="en-US" sz="1600" dirty="0" err="1"/>
              <a:t>model.fit</a:t>
            </a:r>
            <a:r>
              <a:rPr lang="en-US" sz="1600" dirty="0"/>
              <a:t>(</a:t>
            </a:r>
            <a:r>
              <a:rPr lang="en-US" sz="1600" dirty="0" err="1"/>
              <a:t>X_train.values</a:t>
            </a:r>
            <a:r>
              <a:rPr lang="en-US" sz="1600" dirty="0"/>
              <a:t>, </a:t>
            </a:r>
            <a:r>
              <a:rPr lang="en-US" sz="1600" dirty="0" err="1"/>
              <a:t>y_train.values</a:t>
            </a:r>
            <a:r>
              <a:rPr lang="en-US" sz="1600" dirty="0"/>
              <a:t>,</a:t>
            </a:r>
          </a:p>
          <a:p>
            <a:r>
              <a:rPr lang="en-US" sz="1600" dirty="0"/>
              <a:t>                    epochs=1000, </a:t>
            </a:r>
            <a:r>
              <a:rPr lang="en-US" sz="1600" dirty="0" err="1"/>
              <a:t>validation_split</a:t>
            </a:r>
            <a:r>
              <a:rPr lang="en-US" sz="1600" dirty="0"/>
              <a:t>=0.2, verbose=0)</a:t>
            </a:r>
          </a:p>
          <a:p>
            <a:r>
              <a:rPr lang="en-US" sz="1600" dirty="0" err="1"/>
              <a:t>y_pred</a:t>
            </a:r>
            <a:r>
              <a:rPr lang="en-US" sz="1600" dirty="0"/>
              <a:t> = </a:t>
            </a:r>
            <a:r>
              <a:rPr lang="en-US" sz="1600" dirty="0" err="1"/>
              <a:t>model.predict</a:t>
            </a:r>
            <a:r>
              <a:rPr lang="en-US" sz="1600" dirty="0"/>
              <a:t>(</a:t>
            </a:r>
            <a:r>
              <a:rPr lang="en-US" sz="1600" dirty="0" err="1"/>
              <a:t>X_test.values</a:t>
            </a:r>
            <a:r>
              <a:rPr lang="en-US" sz="1600" dirty="0"/>
              <a:t>)</a:t>
            </a:r>
          </a:p>
        </p:txBody>
      </p:sp>
      <p:sp>
        <p:nvSpPr>
          <p:cNvPr id="5" name="Rectangle 7">
            <a:extLst>
              <a:ext uri="{FF2B5EF4-FFF2-40B4-BE49-F238E27FC236}">
                <a16:creationId xmlns:a16="http://schemas.microsoft.com/office/drawing/2014/main" id="{014741B5-E9AE-C9F2-3CF8-B6FF523CAE5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Summary</a:t>
            </a:r>
          </a:p>
        </p:txBody>
      </p:sp>
    </p:spTree>
    <p:extLst>
      <p:ext uri="{BB962C8B-B14F-4D97-AF65-F5344CB8AC3E}">
        <p14:creationId xmlns:p14="http://schemas.microsoft.com/office/powerpoint/2010/main" val="18096918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43FD-8A3F-56C3-F55A-A2ACDE3F7310}"/>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8FD3A19F-3B4D-0729-7B1A-67BF85E33C1F}"/>
              </a:ext>
            </a:extLst>
          </p:cNvPr>
          <p:cNvSpPr>
            <a:spLocks noGrp="1"/>
          </p:cNvSpPr>
          <p:nvPr>
            <p:ph idx="1"/>
          </p:nvPr>
        </p:nvSpPr>
        <p:spPr/>
        <p:txBody>
          <a:bodyPr/>
          <a:lstStyle/>
          <a:p>
            <a:pPr marL="0" indent="0" algn="just">
              <a:buNone/>
            </a:pPr>
            <a:r>
              <a:rPr lang="en-US" sz="2400" b="1" dirty="0"/>
              <a:t>Objective: </a:t>
            </a:r>
            <a:r>
              <a:rPr lang="en-US" sz="2400" dirty="0"/>
              <a:t>Apply a basic machine learning (ML) model to</a:t>
            </a:r>
          </a:p>
          <a:p>
            <a:pPr marL="0" indent="0" algn="just">
              <a:buNone/>
            </a:pPr>
            <a:r>
              <a:rPr lang="en-US" sz="2400" dirty="0"/>
              <a:t>Apply a basic machine learning (ML) model to predict the heat flux and the interface heat transfer in composite wall using the data collected from your heat conduction experiment. </a:t>
            </a:r>
          </a:p>
          <a:p>
            <a:pPr marL="0" indent="0" algn="just">
              <a:buNone/>
            </a:pPr>
            <a:endParaRPr lang="en-US" sz="2400" dirty="0"/>
          </a:p>
          <a:p>
            <a:pPr marL="0" indent="0" algn="just">
              <a:buNone/>
            </a:pPr>
            <a:r>
              <a:rPr lang="en-US" sz="2400" dirty="0"/>
              <a:t>This exercise introduces students to the concept of data-driven modeling in engineering, helps reinforce the physical meaning of measured variables, and demonstrates how ML can be used to estimate properties that are otherwise difficult to measure directly. </a:t>
            </a:r>
          </a:p>
        </p:txBody>
      </p:sp>
      <p:sp>
        <p:nvSpPr>
          <p:cNvPr id="4" name="Footer Placeholder 3">
            <a:extLst>
              <a:ext uri="{FF2B5EF4-FFF2-40B4-BE49-F238E27FC236}">
                <a16:creationId xmlns:a16="http://schemas.microsoft.com/office/drawing/2014/main" id="{6A8C9229-9630-2148-9942-FAF4116B84D2}"/>
              </a:ext>
            </a:extLst>
          </p:cNvPr>
          <p:cNvSpPr>
            <a:spLocks noGrp="1"/>
          </p:cNvSpPr>
          <p:nvPr>
            <p:ph type="ftr" sz="quarter" idx="11"/>
          </p:nvPr>
        </p:nvSpPr>
        <p:spPr/>
        <p:txBody>
          <a:bodyPr/>
          <a:lstStyle/>
          <a:p>
            <a:pPr>
              <a:defRPr/>
            </a:pPr>
            <a:r>
              <a:rPr lang="en-US" altLang="en-US" dirty="0"/>
              <a:t>A. Gupta                                                     MIME 3450: Energy Lab</a:t>
            </a:r>
          </a:p>
        </p:txBody>
      </p:sp>
    </p:spTree>
    <p:extLst>
      <p:ext uri="{BB962C8B-B14F-4D97-AF65-F5344CB8AC3E}">
        <p14:creationId xmlns:p14="http://schemas.microsoft.com/office/powerpoint/2010/main" val="1307065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29D48-7424-B6BD-56DD-9C703657DD16}"/>
              </a:ext>
            </a:extLst>
          </p:cNvPr>
          <p:cNvSpPr>
            <a:spLocks noGrp="1"/>
          </p:cNvSpPr>
          <p:nvPr>
            <p:ph type="title"/>
          </p:nvPr>
        </p:nvSpPr>
        <p:spPr/>
        <p:txBody>
          <a:bodyPr/>
          <a:lstStyle/>
          <a:p>
            <a:r>
              <a:rPr lang="en-US" dirty="0"/>
              <a:t>Introduction </a:t>
            </a:r>
          </a:p>
        </p:txBody>
      </p:sp>
      <p:sp>
        <p:nvSpPr>
          <p:cNvPr id="3" name="Content Placeholder 2">
            <a:extLst>
              <a:ext uri="{FF2B5EF4-FFF2-40B4-BE49-F238E27FC236}">
                <a16:creationId xmlns:a16="http://schemas.microsoft.com/office/drawing/2014/main" id="{50303630-A361-7F15-EB10-F7ABCEA86FE4}"/>
              </a:ext>
            </a:extLst>
          </p:cNvPr>
          <p:cNvSpPr>
            <a:spLocks noGrp="1"/>
          </p:cNvSpPr>
          <p:nvPr>
            <p:ph idx="1"/>
          </p:nvPr>
        </p:nvSpPr>
        <p:spPr/>
        <p:txBody>
          <a:bodyPr/>
          <a:lstStyle/>
          <a:p>
            <a:pPr marL="0" indent="0">
              <a:buNone/>
            </a:pPr>
            <a:r>
              <a:rPr lang="en-US" sz="2000" b="1" dirty="0"/>
              <a:t>Background: </a:t>
            </a:r>
            <a:r>
              <a:rPr lang="en-US" sz="2000" dirty="0"/>
              <a:t>Engineers often use mathematical models and physical laws to predict system behavior. Increasingly, data-driven tools like machine learning allow us to "learn" complex relationships between inputs and outputs from experimental data. In thermal engineering, ML can help predict properties (like thermal conductivity, (k), temperature when direct measurement is impractical. This lab builds on your conduction experiment. You will organize your data, prepare it for ML using Python and TensorFlow, and interpret the output of a simple neural network mode.</a:t>
            </a:r>
          </a:p>
          <a:p>
            <a:pPr marL="0" indent="0">
              <a:buNone/>
            </a:pPr>
            <a:endParaRPr lang="en-US" sz="2000" dirty="0"/>
          </a:p>
          <a:p>
            <a:pPr marL="0" indent="0">
              <a:buNone/>
            </a:pPr>
            <a:r>
              <a:rPr lang="en-US" sz="2000" dirty="0"/>
              <a:t>Machine Learning is a method of teaching computers to recognize patterns in data and make predictions without being explicitly programmed for every step. In supervised learning, we provide examples of “features” (measured or calculated values, like thickness and heat flux) and “labels” (the output we’d like to predict, like thermal conductivity/ temperature).</a:t>
            </a:r>
          </a:p>
          <a:p>
            <a:endParaRPr lang="en-US" dirty="0"/>
          </a:p>
        </p:txBody>
      </p:sp>
      <p:sp>
        <p:nvSpPr>
          <p:cNvPr id="4" name="Footer Placeholder 3">
            <a:extLst>
              <a:ext uri="{FF2B5EF4-FFF2-40B4-BE49-F238E27FC236}">
                <a16:creationId xmlns:a16="http://schemas.microsoft.com/office/drawing/2014/main" id="{E9B91B82-06F4-EA72-2FD9-AF657FB8179F}"/>
              </a:ext>
            </a:extLst>
          </p:cNvPr>
          <p:cNvSpPr>
            <a:spLocks noGrp="1"/>
          </p:cNvSpPr>
          <p:nvPr>
            <p:ph type="ftr" sz="quarter" idx="11"/>
          </p:nvPr>
        </p:nvSpPr>
        <p:spPr/>
        <p:txBody>
          <a:bodyPr/>
          <a:lstStyle/>
          <a:p>
            <a:pPr>
              <a:defRPr/>
            </a:pPr>
            <a:r>
              <a:rPr lang="en-US" altLang="en-US" dirty="0"/>
              <a:t>A. Gupta                                                     MIME 3450: Energy Lab</a:t>
            </a:r>
          </a:p>
        </p:txBody>
      </p:sp>
    </p:spTree>
    <p:extLst>
      <p:ext uri="{BB962C8B-B14F-4D97-AF65-F5344CB8AC3E}">
        <p14:creationId xmlns:p14="http://schemas.microsoft.com/office/powerpoint/2010/main" val="317545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EFC34E3D-3AEC-C481-0542-39C143D2A88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Original Code </a:t>
            </a:r>
          </a:p>
        </p:txBody>
      </p:sp>
      <p:sp useBgFill="1">
        <p:nvSpPr>
          <p:cNvPr id="9" name="Rectangle 3">
            <a:extLst>
              <a:ext uri="{FF2B5EF4-FFF2-40B4-BE49-F238E27FC236}">
                <a16:creationId xmlns:a16="http://schemas.microsoft.com/office/drawing/2014/main" id="{A59F5A39-2FF1-85F3-C83D-643AF519A063}"/>
              </a:ext>
            </a:extLst>
          </p:cNvPr>
          <p:cNvSpPr txBox="1">
            <a:spLocks noChangeArrowheads="1"/>
          </p:cNvSpPr>
          <p:nvPr/>
        </p:nvSpPr>
        <p:spPr bwMode="auto">
          <a:xfrm>
            <a:off x="228600" y="1132401"/>
            <a:ext cx="8610600" cy="5402263"/>
          </a:xfrm>
          <a:prstGeom prst="rect">
            <a:avLst/>
          </a:prstGeom>
          <a:ln>
            <a:noFill/>
          </a:ln>
        </p:spPr>
        <p:txBody>
          <a:bodyPr/>
          <a:lstStyle>
            <a:lvl1pPr marL="342900" indent="-3429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lnSpc>
                <a:spcPct val="80000"/>
              </a:lnSpc>
              <a:defRPr/>
            </a:pPr>
            <a:r>
              <a:rPr lang="en-US" altLang="en-US" sz="1050" b="1" dirty="0"/>
              <a:t>import </a:t>
            </a:r>
            <a:r>
              <a:rPr lang="en-US" altLang="en-US" sz="1050" b="1" dirty="0" err="1"/>
              <a:t>tensorflow</a:t>
            </a:r>
            <a:r>
              <a:rPr lang="en-US" altLang="en-US" sz="1050" b="1" dirty="0"/>
              <a:t> as </a:t>
            </a:r>
            <a:r>
              <a:rPr lang="en-US" altLang="en-US" sz="1050" b="1" dirty="0" err="1"/>
              <a:t>tf</a:t>
            </a:r>
            <a:endParaRPr lang="en-US" altLang="en-US" sz="1050" b="1" dirty="0"/>
          </a:p>
          <a:p>
            <a:pPr eaLnBrk="1" hangingPunct="1">
              <a:lnSpc>
                <a:spcPct val="80000"/>
              </a:lnSpc>
              <a:defRPr/>
            </a:pPr>
            <a:r>
              <a:rPr lang="en-US" altLang="en-US" sz="1050" b="1" dirty="0"/>
              <a:t>import </a:t>
            </a:r>
            <a:r>
              <a:rPr lang="en-US" altLang="en-US" sz="1050" b="1" dirty="0" err="1"/>
              <a:t>numpy</a:t>
            </a:r>
            <a:r>
              <a:rPr lang="en-US" altLang="en-US" sz="1050" b="1" dirty="0"/>
              <a:t> as np</a:t>
            </a:r>
          </a:p>
          <a:p>
            <a:pPr eaLnBrk="1" hangingPunct="1">
              <a:lnSpc>
                <a:spcPct val="80000"/>
              </a:lnSpc>
              <a:defRPr/>
            </a:pPr>
            <a:r>
              <a:rPr lang="en-US" altLang="en-US" sz="1050" b="1" dirty="0"/>
              <a:t>import pandas as pd</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Load your data (example)</a:t>
            </a:r>
          </a:p>
          <a:p>
            <a:pPr eaLnBrk="1" hangingPunct="1">
              <a:lnSpc>
                <a:spcPct val="80000"/>
              </a:lnSpc>
              <a:defRPr/>
            </a:pPr>
            <a:r>
              <a:rPr lang="en-US" altLang="en-US" sz="1050" b="1" dirty="0"/>
              <a:t>uploaded = </a:t>
            </a:r>
            <a:r>
              <a:rPr lang="en-US" altLang="en-US" sz="1050" b="1" dirty="0" err="1"/>
              <a:t>files.upload</a:t>
            </a:r>
            <a:r>
              <a:rPr lang="en-US" altLang="en-US" sz="1050" b="1" dirty="0"/>
              <a:t>()</a:t>
            </a:r>
          </a:p>
          <a:p>
            <a:pPr eaLnBrk="1" hangingPunct="1">
              <a:lnSpc>
                <a:spcPct val="80000"/>
              </a:lnSpc>
              <a:defRPr/>
            </a:pPr>
            <a:r>
              <a:rPr lang="en-US" altLang="en-US" sz="1050" b="1" dirty="0"/>
              <a:t>data = </a:t>
            </a:r>
            <a:r>
              <a:rPr lang="en-US" altLang="en-US" sz="1050" b="1" dirty="0" err="1"/>
              <a:t>pd.read_csv</a:t>
            </a:r>
            <a:r>
              <a:rPr lang="en-US" altLang="en-US" sz="1050" b="1" dirty="0"/>
              <a:t>(</a:t>
            </a:r>
            <a:r>
              <a:rPr lang="en-US" altLang="en-US" sz="1050" b="1" dirty="0" err="1"/>
              <a:t>io.BytesIO</a:t>
            </a:r>
            <a:r>
              <a:rPr lang="en-US" altLang="en-US" sz="1050" b="1" dirty="0"/>
              <a:t>(list(</a:t>
            </a:r>
            <a:r>
              <a:rPr lang="en-US" altLang="en-US" sz="1050" b="1" dirty="0" err="1"/>
              <a:t>uploaded.values</a:t>
            </a:r>
            <a:r>
              <a:rPr lang="en-US" altLang="en-US" sz="1050" b="1" dirty="0"/>
              <a:t>())[0]))</a:t>
            </a:r>
          </a:p>
          <a:p>
            <a:pPr eaLnBrk="1" hangingPunct="1">
              <a:lnSpc>
                <a:spcPct val="80000"/>
              </a:lnSpc>
              <a:defRPr/>
            </a:pPr>
            <a:endParaRPr lang="en-US" altLang="en-US" sz="1050" b="1" dirty="0"/>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Features and labels</a:t>
            </a:r>
          </a:p>
          <a:p>
            <a:pPr eaLnBrk="1" hangingPunct="1">
              <a:lnSpc>
                <a:spcPct val="80000"/>
              </a:lnSpc>
              <a:defRPr/>
            </a:pPr>
            <a:r>
              <a:rPr lang="fr-FR" altLang="en-US" sz="1050" b="1" dirty="0" err="1"/>
              <a:t>input_cols</a:t>
            </a:r>
            <a:r>
              <a:rPr lang="fr-FR" altLang="en-US" sz="1050" b="1" dirty="0"/>
              <a:t> = ["T0", "T1", "T2", "T3", "T4", "T5"] #Features</a:t>
            </a:r>
          </a:p>
          <a:p>
            <a:pPr eaLnBrk="1" hangingPunct="1">
              <a:lnSpc>
                <a:spcPct val="80000"/>
              </a:lnSpc>
              <a:defRPr/>
            </a:pPr>
            <a:r>
              <a:rPr lang="fr-FR" altLang="en-US" sz="1050" b="1" dirty="0" err="1"/>
              <a:t>output_cols</a:t>
            </a:r>
            <a:r>
              <a:rPr lang="fr-FR" altLang="en-US" sz="1050" b="1" dirty="0"/>
              <a:t> = ["q", "T1*", "T2*", "T3*", "T4*"] #Labels</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Split train/test</a:t>
            </a:r>
          </a:p>
          <a:p>
            <a:pPr eaLnBrk="1" hangingPunct="1">
              <a:lnSpc>
                <a:spcPct val="80000"/>
              </a:lnSpc>
              <a:defRPr/>
            </a:pPr>
            <a:r>
              <a:rPr lang="en-US" altLang="en-US" sz="1050" b="1" dirty="0" err="1"/>
              <a:t>train_dataset</a:t>
            </a:r>
            <a:r>
              <a:rPr lang="en-US" altLang="en-US" sz="1050" b="1" dirty="0"/>
              <a:t> = </a:t>
            </a:r>
            <a:r>
              <a:rPr lang="en-US" altLang="en-US" sz="1050" b="1" dirty="0" err="1"/>
              <a:t>data.sample</a:t>
            </a:r>
            <a:r>
              <a:rPr lang="en-US" altLang="en-US" sz="1050" b="1" dirty="0"/>
              <a:t>(frac=0.8, </a:t>
            </a:r>
            <a:r>
              <a:rPr lang="en-US" altLang="en-US" sz="1050" b="1" dirty="0" err="1"/>
              <a:t>random_state</a:t>
            </a:r>
            <a:r>
              <a:rPr lang="en-US" altLang="en-US" sz="1050" b="1" dirty="0"/>
              <a:t>=42)</a:t>
            </a:r>
          </a:p>
          <a:p>
            <a:pPr eaLnBrk="1" hangingPunct="1">
              <a:lnSpc>
                <a:spcPct val="80000"/>
              </a:lnSpc>
              <a:defRPr/>
            </a:pPr>
            <a:r>
              <a:rPr lang="en-US" altLang="en-US" sz="1050" b="1" dirty="0" err="1"/>
              <a:t>test_dataset</a:t>
            </a:r>
            <a:r>
              <a:rPr lang="en-US" altLang="en-US" sz="1050" b="1" dirty="0"/>
              <a:t> = </a:t>
            </a:r>
            <a:r>
              <a:rPr lang="en-US" altLang="en-US" sz="1050" b="1" dirty="0" err="1"/>
              <a:t>data.drop</a:t>
            </a:r>
            <a:r>
              <a:rPr lang="en-US" altLang="en-US" sz="1050" b="1" dirty="0"/>
              <a:t>(</a:t>
            </a:r>
            <a:r>
              <a:rPr lang="en-US" altLang="en-US" sz="1050" b="1" dirty="0" err="1"/>
              <a:t>train_dataset.index</a:t>
            </a:r>
            <a:r>
              <a:rPr lang="en-US" altLang="en-US" sz="1050" b="1" dirty="0"/>
              <a:t>)</a:t>
            </a:r>
          </a:p>
          <a:p>
            <a:pPr eaLnBrk="1" hangingPunct="1">
              <a:lnSpc>
                <a:spcPct val="80000"/>
              </a:lnSpc>
              <a:defRPr/>
            </a:pPr>
            <a:endParaRPr lang="en-US" altLang="en-US" sz="1050" b="1" dirty="0"/>
          </a:p>
          <a:p>
            <a:pPr marL="0" indent="0" eaLnBrk="1" hangingPunct="1">
              <a:lnSpc>
                <a:spcPct val="80000"/>
              </a:lnSpc>
              <a:buNone/>
              <a:defRPr/>
            </a:pPr>
            <a:r>
              <a:rPr lang="en-US" altLang="en-US" sz="1400" b="1" dirty="0">
                <a:solidFill>
                  <a:srgbClr val="0070C0"/>
                </a:solidFill>
              </a:rPr>
              <a:t># Normalize features</a:t>
            </a:r>
          </a:p>
          <a:p>
            <a:pPr eaLnBrk="1" hangingPunct="1">
              <a:lnSpc>
                <a:spcPct val="80000"/>
              </a:lnSpc>
              <a:defRPr/>
            </a:pPr>
            <a:r>
              <a:rPr lang="en-US" altLang="en-US" sz="1050" b="1" dirty="0"/>
              <a:t>def normalize(</a:t>
            </a:r>
            <a:r>
              <a:rPr lang="en-US" altLang="en-US" sz="1050" b="1" dirty="0" err="1"/>
              <a:t>df</a:t>
            </a:r>
            <a:r>
              <a:rPr lang="en-US" altLang="en-US" sz="1050" b="1" dirty="0"/>
              <a:t>):</a:t>
            </a:r>
          </a:p>
          <a:p>
            <a:pPr eaLnBrk="1" hangingPunct="1">
              <a:lnSpc>
                <a:spcPct val="80000"/>
              </a:lnSpc>
              <a:defRPr/>
            </a:pPr>
            <a:r>
              <a:rPr lang="en-US" altLang="en-US" sz="1050" b="1" dirty="0"/>
              <a:t>    return (</a:t>
            </a:r>
            <a:r>
              <a:rPr lang="en-US" altLang="en-US" sz="1050" b="1" dirty="0" err="1"/>
              <a:t>df</a:t>
            </a:r>
            <a:r>
              <a:rPr lang="en-US" altLang="en-US" sz="1050" b="1" dirty="0"/>
              <a:t> - </a:t>
            </a:r>
            <a:r>
              <a:rPr lang="en-US" altLang="en-US" sz="1050" b="1" dirty="0" err="1"/>
              <a:t>train_stats</a:t>
            </a:r>
            <a:r>
              <a:rPr lang="en-US" altLang="en-US" sz="1050" b="1" dirty="0"/>
              <a:t>['mean']) / </a:t>
            </a:r>
            <a:r>
              <a:rPr lang="en-US" altLang="en-US" sz="1050" b="1" dirty="0" err="1"/>
              <a:t>train_stats</a:t>
            </a:r>
            <a:r>
              <a:rPr lang="en-US" altLang="en-US" sz="1050" b="1" dirty="0"/>
              <a:t>['std']</a:t>
            </a:r>
          </a:p>
          <a:p>
            <a:pPr eaLnBrk="1" hangingPunct="1">
              <a:lnSpc>
                <a:spcPct val="80000"/>
              </a:lnSpc>
              <a:defRPr/>
            </a:pPr>
            <a:endParaRPr lang="en-US" altLang="en-US" sz="1050" b="1" dirty="0"/>
          </a:p>
          <a:p>
            <a:pPr eaLnBrk="1" hangingPunct="1">
              <a:lnSpc>
                <a:spcPct val="80000"/>
              </a:lnSpc>
              <a:defRPr/>
            </a:pPr>
            <a:r>
              <a:rPr lang="en-US" altLang="en-US" sz="1050" b="1" dirty="0" err="1"/>
              <a:t>normed_train_data</a:t>
            </a:r>
            <a:r>
              <a:rPr lang="en-US" altLang="en-US" sz="1050" b="1" dirty="0"/>
              <a:t> = normalize(</a:t>
            </a:r>
            <a:r>
              <a:rPr lang="en-US" altLang="en-US" sz="1050" b="1" dirty="0" err="1"/>
              <a:t>train_dataset</a:t>
            </a:r>
            <a:r>
              <a:rPr lang="en-US" altLang="en-US" sz="1050" b="1" dirty="0"/>
              <a:t>[</a:t>
            </a:r>
            <a:r>
              <a:rPr lang="en-US" altLang="en-US" sz="1050" b="1" dirty="0" err="1"/>
              <a:t>input_cols</a:t>
            </a:r>
            <a:r>
              <a:rPr lang="en-US" altLang="en-US" sz="1050" b="1" dirty="0"/>
              <a:t>])</a:t>
            </a:r>
          </a:p>
          <a:p>
            <a:pPr eaLnBrk="1" hangingPunct="1">
              <a:lnSpc>
                <a:spcPct val="80000"/>
              </a:lnSpc>
              <a:defRPr/>
            </a:pPr>
            <a:r>
              <a:rPr lang="en-US" altLang="en-US" sz="1050" b="1" dirty="0" err="1"/>
              <a:t>normed_test_data</a:t>
            </a:r>
            <a:r>
              <a:rPr lang="en-US" altLang="en-US" sz="1050" b="1" dirty="0"/>
              <a:t> = normalize(</a:t>
            </a:r>
            <a:r>
              <a:rPr lang="en-US" altLang="en-US" sz="1050" b="1" dirty="0" err="1"/>
              <a:t>test_dataset</a:t>
            </a:r>
            <a:r>
              <a:rPr lang="en-US" altLang="en-US" sz="1050" b="1" dirty="0"/>
              <a:t>[</a:t>
            </a:r>
            <a:r>
              <a:rPr lang="en-US" altLang="en-US" sz="1050" b="1" dirty="0" err="1"/>
              <a:t>input_cols</a:t>
            </a:r>
            <a:r>
              <a:rPr lang="en-US" altLang="en-US" sz="1050" b="1" dirty="0"/>
              <a:t>])</a:t>
            </a:r>
          </a:p>
          <a:p>
            <a:pPr eaLnBrk="1" hangingPunct="1">
              <a:lnSpc>
                <a:spcPct val="80000"/>
              </a:lnSpc>
              <a:defRPr/>
            </a:pPr>
            <a:endParaRPr lang="en-US" altLang="en-US" sz="1050" b="1" dirty="0"/>
          </a:p>
        </p:txBody>
      </p:sp>
      <p:sp>
        <p:nvSpPr>
          <p:cNvPr id="2" name="Footer Placeholder 1">
            <a:extLst>
              <a:ext uri="{FF2B5EF4-FFF2-40B4-BE49-F238E27FC236}">
                <a16:creationId xmlns:a16="http://schemas.microsoft.com/office/drawing/2014/main" id="{A00CD7C9-1696-AE45-7FC8-C57AFF9AE78F}"/>
              </a:ext>
            </a:extLst>
          </p:cNvPr>
          <p:cNvSpPr>
            <a:spLocks noGrp="1"/>
          </p:cNvSpPr>
          <p:nvPr>
            <p:ph type="ftr" sz="quarter" idx="11"/>
          </p:nvPr>
        </p:nvSpPr>
        <p:spPr/>
        <p:txBody>
          <a:bodyPr/>
          <a:lstStyle/>
          <a:p>
            <a:pPr>
              <a:defRPr/>
            </a:pPr>
            <a:r>
              <a:rPr lang="en-US" altLang="en-US" dirty="0"/>
              <a:t>A. Gupta                                                     MIME 3450: Energy Lab</a:t>
            </a:r>
          </a:p>
        </p:txBody>
      </p:sp>
      <p:pic>
        <p:nvPicPr>
          <p:cNvPr id="4" name="Graphic 3" descr="Ghost with solid fill">
            <a:extLst>
              <a:ext uri="{FF2B5EF4-FFF2-40B4-BE49-F238E27FC236}">
                <a16:creationId xmlns:a16="http://schemas.microsoft.com/office/drawing/2014/main" id="{5DC536CE-153A-BAA0-2FA5-4D66816FA7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8400" y="128354"/>
            <a:ext cx="914400" cy="9144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720C159-8725-9DAD-A7A4-22E63AA152BF}"/>
              </a:ext>
            </a:extLst>
          </p:cNvPr>
          <p:cNvSpPr>
            <a:spLocks noGrp="1"/>
          </p:cNvSpPr>
          <p:nvPr>
            <p:ph type="ftr" sz="quarter" idx="11"/>
          </p:nvPr>
        </p:nvSpPr>
        <p:spPr/>
        <p:txBody>
          <a:bodyPr/>
          <a:lstStyle/>
          <a:p>
            <a:pPr>
              <a:defRPr/>
            </a:pPr>
            <a:r>
              <a:rPr lang="en-US" altLang="en-US"/>
              <a:t>A. Gupta                                                     MIME 3440: Heat Transfer</a:t>
            </a:r>
          </a:p>
        </p:txBody>
      </p:sp>
      <p:sp>
        <p:nvSpPr>
          <p:cNvPr id="12" name="TextBox 11">
            <a:extLst>
              <a:ext uri="{FF2B5EF4-FFF2-40B4-BE49-F238E27FC236}">
                <a16:creationId xmlns:a16="http://schemas.microsoft.com/office/drawing/2014/main" id="{AD9B82FD-443C-F07E-6D5E-7B27C4B24E47}"/>
              </a:ext>
            </a:extLst>
          </p:cNvPr>
          <p:cNvSpPr txBox="1"/>
          <p:nvPr/>
        </p:nvSpPr>
        <p:spPr>
          <a:xfrm>
            <a:off x="304800" y="1526941"/>
            <a:ext cx="8077200" cy="4789003"/>
          </a:xfrm>
          <a:prstGeom prst="rect">
            <a:avLst/>
          </a:prstGeom>
          <a:noFill/>
        </p:spPr>
        <p:txBody>
          <a:bodyPr wrap="square">
            <a:spAutoFit/>
          </a:bodyPr>
          <a:lstStyle/>
          <a:p>
            <a:pPr marR="0" lvl="0" defTabSz="914400" eaLnBrk="1" latinLnBrk="0" hangingPunct="1">
              <a:lnSpc>
                <a:spcPct val="80000"/>
              </a:lnSpc>
              <a:spcBef>
                <a:spcPct val="20000"/>
              </a:spcBef>
              <a:buClrTx/>
              <a:buSzTx/>
              <a:tabLst/>
              <a:defRPr/>
            </a:pPr>
            <a:r>
              <a:rPr lang="en-US" altLang="en-US" sz="1400" b="1" dirty="0">
                <a:solidFill>
                  <a:srgbClr val="0070C0"/>
                </a:solidFill>
                <a:latin typeface="Times New Roman" panose="02020603050405020304" pitchFamily="18" charset="0"/>
              </a:rPr>
              <a:t># Build neural network model</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baseline_model</a:t>
            </a:r>
            <a:r>
              <a:rPr lang="en-US" altLang="en-US" sz="1050" b="1" dirty="0">
                <a:latin typeface="Times New Roman" panose="02020603050405020304" pitchFamily="18" charset="0"/>
              </a:rPr>
              <a:t> = </a:t>
            </a:r>
            <a:r>
              <a:rPr lang="en-US" altLang="en-US" sz="1050" b="1" dirty="0" err="1">
                <a:latin typeface="Times New Roman" panose="02020603050405020304" pitchFamily="18" charset="0"/>
              </a:rPr>
              <a:t>keras.Sequential</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layers.Input</a:t>
            </a:r>
            <a:r>
              <a:rPr lang="en-US" altLang="en-US" sz="1050" b="1" dirty="0">
                <a:latin typeface="Times New Roman" panose="02020603050405020304" pitchFamily="18" charset="0"/>
              </a:rPr>
              <a:t>(shape=(</a:t>
            </a:r>
            <a:r>
              <a:rPr lang="en-US" altLang="en-US" sz="1050" b="1" dirty="0" err="1">
                <a:latin typeface="Times New Roman" panose="02020603050405020304" pitchFamily="18" charset="0"/>
              </a:rPr>
              <a:t>len</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input_cols</a:t>
            </a:r>
            <a:r>
              <a:rPr lang="en-US" altLang="en-US" sz="1050" b="1" dirty="0">
                <a:latin typeface="Times New Roman" panose="02020603050405020304" pitchFamily="18" charset="0"/>
              </a:rPr>
              <a:t>),)),  # Use Input layer instead of </a:t>
            </a:r>
            <a:r>
              <a:rPr lang="en-US" altLang="en-US" sz="1050" b="1" dirty="0" err="1">
                <a:latin typeface="Times New Roman" panose="02020603050405020304" pitchFamily="18" charset="0"/>
              </a:rPr>
              <a:t>input_shape</a:t>
            </a:r>
            <a:r>
              <a:rPr lang="en-US" altLang="en-US" sz="1050" b="1" dirty="0">
                <a:latin typeface="Times New Roman" panose="02020603050405020304" pitchFamily="18" charset="0"/>
              </a:rPr>
              <a:t> in Dense</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(64, activation='</a:t>
            </a:r>
            <a:r>
              <a:rPr lang="en-US" altLang="en-US" sz="1050" b="1" dirty="0" err="1">
                <a:latin typeface="Times New Roman" panose="02020603050405020304" pitchFamily="18" charset="0"/>
              </a:rPr>
              <a:t>relu</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layers.Dense</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num_outputs</a:t>
            </a:r>
            <a:r>
              <a:rPr lang="en-US" altLang="en-US" sz="1050" b="1" dirty="0">
                <a:latin typeface="Times New Roman" panose="02020603050405020304" pitchFamily="18" charset="0"/>
              </a:rPr>
              <a:t>)  # 5 outputs</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endParaRPr lang="en-US" altLang="en-US" sz="1050" b="1" dirty="0">
              <a:latin typeface="Times New Roman" panose="02020603050405020304" pitchFamily="18" charset="0"/>
            </a:endParaRPr>
          </a:p>
          <a:p>
            <a:pPr eaLnBrk="1" hangingPunct="1">
              <a:lnSpc>
                <a:spcPct val="80000"/>
              </a:lnSpc>
              <a:spcBef>
                <a:spcPct val="20000"/>
              </a:spcBef>
              <a:defRPr/>
            </a:pPr>
            <a:r>
              <a:rPr lang="en-US" altLang="en-US" sz="1400" b="1" dirty="0">
                <a:solidFill>
                  <a:srgbClr val="0070C0"/>
                </a:solidFill>
                <a:latin typeface="Times New Roman" panose="02020603050405020304" pitchFamily="18" charset="0"/>
              </a:rPr>
              <a:t># Compile model</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optimizer = </a:t>
            </a:r>
            <a:r>
              <a:rPr lang="en-US" altLang="en-US" sz="1050" b="1" dirty="0" err="1">
                <a:latin typeface="Times New Roman" panose="02020603050405020304" pitchFamily="18" charset="0"/>
              </a:rPr>
              <a:t>tf.keras.optimizers.Adam</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learning_rate</a:t>
            </a:r>
            <a:r>
              <a:rPr lang="en-US" altLang="en-US" sz="1050" b="1" dirty="0">
                <a:latin typeface="Times New Roman" panose="02020603050405020304" pitchFamily="18" charset="0"/>
              </a:rPr>
              <a:t>=0.001)</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baseline_model.compile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optimizer=optimizer,</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loss='</a:t>
            </a:r>
            <a:r>
              <a:rPr lang="en-US" altLang="en-US" sz="1050" b="1" dirty="0" err="1">
                <a:latin typeface="Times New Roman" panose="02020603050405020304" pitchFamily="18" charset="0"/>
              </a:rPr>
              <a:t>mse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metrics=['</a:t>
            </a:r>
            <a:r>
              <a:rPr lang="en-US" altLang="en-US" sz="1050" b="1" dirty="0" err="1">
                <a:latin typeface="Times New Roman" panose="02020603050405020304" pitchFamily="18" charset="0"/>
              </a:rPr>
              <a:t>mae</a:t>
            </a: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mse</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endParaRPr lang="en-US" altLang="en-US" sz="1050" b="1" dirty="0">
              <a:latin typeface="Times New Roman" panose="02020603050405020304" pitchFamily="18" charset="0"/>
            </a:endParaRPr>
          </a:p>
          <a:p>
            <a:pPr marR="0" lvl="0" defTabSz="914400" eaLnBrk="1" latinLnBrk="0" hangingPunct="1">
              <a:lnSpc>
                <a:spcPct val="80000"/>
              </a:lnSpc>
              <a:spcBef>
                <a:spcPct val="20000"/>
              </a:spcBef>
              <a:buClrTx/>
              <a:buSzTx/>
              <a:tabLst/>
              <a:defRPr/>
            </a:pPr>
            <a:r>
              <a:rPr lang="en-US" altLang="en-US" sz="1400" b="1" dirty="0">
                <a:solidFill>
                  <a:srgbClr val="0070C0"/>
                </a:solidFill>
                <a:latin typeface="Times New Roman" panose="02020603050405020304" pitchFamily="18" charset="0"/>
              </a:rPr>
              <a:t># Train model</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history = </a:t>
            </a:r>
            <a:r>
              <a:rPr lang="en-US" altLang="en-US" sz="1050" b="1" dirty="0" err="1">
                <a:latin typeface="Times New Roman" panose="02020603050405020304" pitchFamily="18" charset="0"/>
              </a:rPr>
              <a:t>baseline_model.fit</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normed_train_data.values</a:t>
            </a: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train_labels.values</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epochs=EPOCHS,</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validation_split</a:t>
            </a:r>
            <a:r>
              <a:rPr lang="en-US" altLang="en-US" sz="1050" b="1" dirty="0">
                <a:latin typeface="Times New Roman" panose="02020603050405020304" pitchFamily="18" charset="0"/>
              </a:rPr>
              <a:t>=0.2,</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verbose=0,</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    callbacks=[</a:t>
            </a:r>
            <a:r>
              <a:rPr lang="en-US" altLang="en-US" sz="1050" b="1" dirty="0" err="1">
                <a:latin typeface="Times New Roman" panose="02020603050405020304" pitchFamily="18" charset="0"/>
              </a:rPr>
              <a:t>tensorboard_callback</a:t>
            </a:r>
            <a:r>
              <a:rPr lang="en-US" altLang="en-US" sz="1050" b="1" dirty="0">
                <a:latin typeface="Times New Roman" panose="02020603050405020304" pitchFamily="18" charset="0"/>
              </a:rPr>
              <a:t>, </a:t>
            </a:r>
            <a:r>
              <a:rPr lang="en-US" altLang="en-US" sz="1050" b="1" dirty="0" err="1">
                <a:latin typeface="Times New Roman" panose="02020603050405020304" pitchFamily="18" charset="0"/>
              </a:rPr>
              <a:t>PrintDot</a:t>
            </a:r>
            <a:r>
              <a:rPr lang="en-US" altLang="en-US" sz="1050" b="1" dirty="0">
                <a:latin typeface="Times New Roman" panose="02020603050405020304" pitchFamily="18" charset="0"/>
              </a:rPr>
              <a:t>()]</a:t>
            </a:r>
          </a:p>
          <a:p>
            <a:pPr marL="342900" marR="0" lvl="0" indent="-342900" defTabSz="914400" eaLnBrk="1" latinLnBrk="0" hangingPunct="1">
              <a:lnSpc>
                <a:spcPct val="80000"/>
              </a:lnSpc>
              <a:spcBef>
                <a:spcPct val="20000"/>
              </a:spcBef>
              <a:buClrTx/>
              <a:buSzTx/>
              <a:buFontTx/>
              <a:buChar char="•"/>
              <a:tabLst/>
              <a:defRPr/>
            </a:pPr>
            <a:r>
              <a:rPr lang="en-US" altLang="en-US" sz="1050" b="1" dirty="0">
                <a:latin typeface="Times New Roman" panose="02020603050405020304" pitchFamily="18" charset="0"/>
              </a:rPr>
              <a:t>)</a:t>
            </a:r>
          </a:p>
          <a:p>
            <a:pPr eaLnBrk="1" hangingPunct="1">
              <a:lnSpc>
                <a:spcPct val="80000"/>
              </a:lnSpc>
              <a:spcBef>
                <a:spcPct val="20000"/>
              </a:spcBef>
              <a:defRPr/>
            </a:pPr>
            <a:r>
              <a:rPr lang="en-US" altLang="en-US" sz="1400" b="1" dirty="0">
                <a:solidFill>
                  <a:srgbClr val="0070C0"/>
                </a:solidFill>
                <a:latin typeface="Times New Roman" panose="02020603050405020304" pitchFamily="18" charset="0"/>
              </a:rPr>
              <a:t># Predict</a:t>
            </a:r>
          </a:p>
          <a:p>
            <a:pPr marL="342900" marR="0" lvl="0" indent="-342900" defTabSz="914400" eaLnBrk="1" latinLnBrk="0" hangingPunct="1">
              <a:lnSpc>
                <a:spcPct val="80000"/>
              </a:lnSpc>
              <a:spcBef>
                <a:spcPct val="20000"/>
              </a:spcBef>
              <a:buClrTx/>
              <a:buSzTx/>
              <a:buFontTx/>
              <a:buChar char="•"/>
              <a:tabLst/>
              <a:defRPr/>
            </a:pPr>
            <a:r>
              <a:rPr lang="en-US" altLang="en-US" sz="1050" b="1" dirty="0" err="1">
                <a:latin typeface="Times New Roman" panose="02020603050405020304" pitchFamily="18" charset="0"/>
              </a:rPr>
              <a:t>baseline_test_predictions</a:t>
            </a:r>
            <a:r>
              <a:rPr lang="en-US" altLang="en-US" sz="1050" b="1" dirty="0">
                <a:latin typeface="Times New Roman" panose="02020603050405020304" pitchFamily="18" charset="0"/>
              </a:rPr>
              <a:t> = </a:t>
            </a:r>
            <a:r>
              <a:rPr lang="en-US" altLang="en-US" sz="1050" b="1" dirty="0" err="1">
                <a:latin typeface="Times New Roman" panose="02020603050405020304" pitchFamily="18" charset="0"/>
              </a:rPr>
              <a:t>baseline_model.predict</a:t>
            </a:r>
            <a:r>
              <a:rPr lang="en-US" altLang="en-US" sz="1050" b="1" dirty="0">
                <a:latin typeface="Times New Roman" panose="02020603050405020304" pitchFamily="18" charset="0"/>
              </a:rPr>
              <a:t>(</a:t>
            </a:r>
            <a:r>
              <a:rPr lang="en-US" altLang="en-US" sz="1050" b="1" dirty="0" err="1">
                <a:latin typeface="Times New Roman" panose="02020603050405020304" pitchFamily="18" charset="0"/>
              </a:rPr>
              <a:t>normed_test_data.values</a:t>
            </a:r>
            <a:r>
              <a:rPr lang="en-US" altLang="en-US" sz="1050" b="1" dirty="0">
                <a:latin typeface="Times New Roman" panose="02020603050405020304" pitchFamily="18" charset="0"/>
              </a:rPr>
              <a:t>)</a:t>
            </a:r>
          </a:p>
        </p:txBody>
      </p:sp>
      <p:sp>
        <p:nvSpPr>
          <p:cNvPr id="15" name="Rectangle 7">
            <a:extLst>
              <a:ext uri="{FF2B5EF4-FFF2-40B4-BE49-F238E27FC236}">
                <a16:creationId xmlns:a16="http://schemas.microsoft.com/office/drawing/2014/main" id="{A047CEEC-4624-D028-52C2-89392CA352F1}"/>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Original Code </a:t>
            </a:r>
          </a:p>
        </p:txBody>
      </p:sp>
    </p:spTree>
    <p:extLst>
      <p:ext uri="{BB962C8B-B14F-4D97-AF65-F5344CB8AC3E}">
        <p14:creationId xmlns:p14="http://schemas.microsoft.com/office/powerpoint/2010/main" val="625005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964851C-77D0-F77E-DF00-F00DC85E3241}"/>
              </a:ext>
            </a:extLst>
          </p:cNvPr>
          <p:cNvSpPr>
            <a:spLocks noGrp="1"/>
          </p:cNvSpPr>
          <p:nvPr>
            <p:ph type="ftr" sz="quarter" idx="11"/>
          </p:nvPr>
        </p:nvSpPr>
        <p:spPr/>
        <p:txBody>
          <a:bodyPr/>
          <a:lstStyle/>
          <a:p>
            <a:pPr>
              <a:defRPr/>
            </a:pPr>
            <a:r>
              <a:rPr lang="en-US" altLang="en-US"/>
              <a:t>A. Gupta                                                     MIME 3440: Heat Transfer</a:t>
            </a:r>
          </a:p>
        </p:txBody>
      </p:sp>
      <p:sp>
        <p:nvSpPr>
          <p:cNvPr id="3" name="Rectangle 7">
            <a:extLst>
              <a:ext uri="{FF2B5EF4-FFF2-40B4-BE49-F238E27FC236}">
                <a16:creationId xmlns:a16="http://schemas.microsoft.com/office/drawing/2014/main" id="{EF62AB31-7D52-6FB6-13AC-78119A50E439}"/>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None/>
            </a:pPr>
            <a:r>
              <a:rPr lang="en-US" b="1" dirty="0"/>
              <a:t>Sample Deep Neural Network</a:t>
            </a:r>
            <a:endParaRPr lang="en-US" dirty="0"/>
          </a:p>
        </p:txBody>
      </p:sp>
      <p:pic>
        <p:nvPicPr>
          <p:cNvPr id="4" name="Picture 3" descr="A diagram of a network&#10;&#10;AI-generated content may be incorrect.">
            <a:extLst>
              <a:ext uri="{FF2B5EF4-FFF2-40B4-BE49-F238E27FC236}">
                <a16:creationId xmlns:a16="http://schemas.microsoft.com/office/drawing/2014/main" id="{C91D51AF-A325-02B8-A514-D99679B035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295400"/>
            <a:ext cx="5445096" cy="4641155"/>
          </a:xfrm>
          <a:prstGeom prst="rect">
            <a:avLst/>
          </a:prstGeom>
          <a:noFill/>
          <a:ln>
            <a:noFill/>
          </a:ln>
        </p:spPr>
      </p:pic>
    </p:spTree>
    <p:extLst>
      <p:ext uri="{BB962C8B-B14F-4D97-AF65-F5344CB8AC3E}">
        <p14:creationId xmlns:p14="http://schemas.microsoft.com/office/powerpoint/2010/main" val="15003430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BE5DC2-5CF5-6058-BA2E-08748291F10D}"/>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F8D76149-DDBB-E7FB-1589-B062B69407BA}"/>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Let’s Break It Down </a:t>
            </a:r>
          </a:p>
        </p:txBody>
      </p:sp>
      <p:sp>
        <p:nvSpPr>
          <p:cNvPr id="2" name="Footer Placeholder 1">
            <a:extLst>
              <a:ext uri="{FF2B5EF4-FFF2-40B4-BE49-F238E27FC236}">
                <a16:creationId xmlns:a16="http://schemas.microsoft.com/office/drawing/2014/main" id="{57250289-09BF-7370-BCBC-3788489F9334}"/>
              </a:ext>
            </a:extLst>
          </p:cNvPr>
          <p:cNvSpPr>
            <a:spLocks noGrp="1"/>
          </p:cNvSpPr>
          <p:nvPr>
            <p:ph type="ftr" sz="quarter" idx="11"/>
          </p:nvPr>
        </p:nvSpPr>
        <p:spPr/>
        <p:txBody>
          <a:bodyPr/>
          <a:lstStyle/>
          <a:p>
            <a:pPr>
              <a:defRPr/>
            </a:pPr>
            <a:r>
              <a:rPr lang="en-US" altLang="en-US" dirty="0"/>
              <a:t>A. Gupta                                                     MIME 3450: Energy Lab</a:t>
            </a:r>
          </a:p>
        </p:txBody>
      </p:sp>
      <p:pic>
        <p:nvPicPr>
          <p:cNvPr id="4" name="Graphic 3" descr="Hammer1 with solid fill">
            <a:extLst>
              <a:ext uri="{FF2B5EF4-FFF2-40B4-BE49-F238E27FC236}">
                <a16:creationId xmlns:a16="http://schemas.microsoft.com/office/drawing/2014/main" id="{E2275CFF-3D08-5862-2E08-5C8DBA6CA0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48400" y="1066800"/>
            <a:ext cx="2362200" cy="2362200"/>
          </a:xfrm>
          <a:prstGeom prst="rect">
            <a:avLst/>
          </a:prstGeom>
        </p:spPr>
      </p:pic>
      <p:sp>
        <p:nvSpPr>
          <p:cNvPr id="6" name="TextBox 5">
            <a:extLst>
              <a:ext uri="{FF2B5EF4-FFF2-40B4-BE49-F238E27FC236}">
                <a16:creationId xmlns:a16="http://schemas.microsoft.com/office/drawing/2014/main" id="{36A9EC05-7C05-2705-11BE-C876C0DBD618}"/>
              </a:ext>
            </a:extLst>
          </p:cNvPr>
          <p:cNvSpPr txBox="1"/>
          <p:nvPr/>
        </p:nvSpPr>
        <p:spPr>
          <a:xfrm>
            <a:off x="-14377" y="1676400"/>
            <a:ext cx="8839200" cy="5011949"/>
          </a:xfrm>
          <a:prstGeom prst="rect">
            <a:avLst/>
          </a:prstGeom>
          <a:noFill/>
        </p:spPr>
        <p:txBody>
          <a:bodyPr wrap="square">
            <a:spAutoFit/>
          </a:bodyPr>
          <a:lstStyle/>
          <a:p>
            <a:pPr algn="l">
              <a:lnSpc>
                <a:spcPct val="150000"/>
              </a:lnSpc>
            </a:pPr>
            <a:r>
              <a:rPr lang="en-US" sz="2400" b="0" i="0" dirty="0">
                <a:effectLst/>
                <a:latin typeface="+mj-lt"/>
              </a:rPr>
              <a:t>Feature: An input variable to ML model.</a:t>
            </a:r>
          </a:p>
          <a:p>
            <a:pPr algn="l">
              <a:lnSpc>
                <a:spcPct val="150000"/>
              </a:lnSpc>
            </a:pPr>
            <a:r>
              <a:rPr lang="en-US" sz="2400" b="0" i="0" dirty="0">
                <a:effectLst/>
                <a:latin typeface="+mj-lt"/>
              </a:rPr>
              <a:t>Label/Target: The output the model predicts.</a:t>
            </a:r>
          </a:p>
          <a:p>
            <a:pPr algn="l">
              <a:lnSpc>
                <a:spcPct val="150000"/>
              </a:lnSpc>
            </a:pPr>
            <a:r>
              <a:rPr lang="en-US" sz="2400" b="0" i="0" dirty="0">
                <a:effectLst/>
                <a:latin typeface="+mj-lt"/>
              </a:rPr>
              <a:t>Training Set: Data used to teach the model.</a:t>
            </a:r>
          </a:p>
          <a:p>
            <a:pPr algn="l">
              <a:lnSpc>
                <a:spcPct val="150000"/>
              </a:lnSpc>
            </a:pPr>
            <a:r>
              <a:rPr lang="en-US" sz="2400" b="0" i="0" dirty="0">
                <a:effectLst/>
                <a:latin typeface="+mj-lt"/>
              </a:rPr>
              <a:t>Testing Set: Data used to evaluate performance.</a:t>
            </a:r>
          </a:p>
          <a:p>
            <a:pPr algn="l">
              <a:lnSpc>
                <a:spcPct val="150000"/>
              </a:lnSpc>
            </a:pPr>
            <a:r>
              <a:rPr lang="en-US" sz="2400" b="0" i="0" dirty="0">
                <a:effectLst/>
                <a:latin typeface="+mj-lt"/>
              </a:rPr>
              <a:t>Epoch: One complete training cycle.</a:t>
            </a:r>
          </a:p>
          <a:p>
            <a:pPr algn="l">
              <a:lnSpc>
                <a:spcPct val="150000"/>
              </a:lnSpc>
            </a:pPr>
            <a:r>
              <a:rPr lang="en-US" sz="2400" b="0" i="0" dirty="0">
                <a:effectLst/>
                <a:latin typeface="+mj-lt"/>
              </a:rPr>
              <a:t>Loss Function: Measure of how wrong predictions are.</a:t>
            </a:r>
          </a:p>
          <a:p>
            <a:pPr algn="l">
              <a:lnSpc>
                <a:spcPct val="150000"/>
              </a:lnSpc>
            </a:pPr>
            <a:r>
              <a:rPr lang="en-US" sz="2400" b="0" i="0" dirty="0">
                <a:effectLst/>
                <a:latin typeface="+mj-lt"/>
              </a:rPr>
              <a:t>Optimizer: Algorithm that updates the model.</a:t>
            </a:r>
          </a:p>
          <a:p>
            <a:pPr algn="l">
              <a:lnSpc>
                <a:spcPct val="150000"/>
              </a:lnSpc>
            </a:pPr>
            <a:r>
              <a:rPr lang="en-US" sz="2400" b="0" i="0" dirty="0">
                <a:effectLst/>
                <a:latin typeface="+mj-lt"/>
              </a:rPr>
              <a:t>Activation Function: Introduces non-linearity to help model learn complex patterns.</a:t>
            </a:r>
          </a:p>
        </p:txBody>
      </p:sp>
    </p:spTree>
    <p:extLst>
      <p:ext uri="{BB962C8B-B14F-4D97-AF65-F5344CB8AC3E}">
        <p14:creationId xmlns:p14="http://schemas.microsoft.com/office/powerpoint/2010/main" val="1876826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F59DD07-15CA-F9A9-48B8-B4504ABCFFC6}"/>
              </a:ext>
            </a:extLst>
          </p:cNvPr>
          <p:cNvSpPr>
            <a:spLocks noGrp="1"/>
          </p:cNvSpPr>
          <p:nvPr>
            <p:ph type="ftr" sz="quarter" idx="11"/>
          </p:nvPr>
        </p:nvSpPr>
        <p:spPr/>
        <p:txBody>
          <a:bodyPr/>
          <a:lstStyle/>
          <a:p>
            <a:pPr>
              <a:defRPr/>
            </a:pPr>
            <a:r>
              <a:rPr lang="en-US" altLang="en-US"/>
              <a:t>A. Gupta                                                     MIME 3440: Heat Transfer</a:t>
            </a:r>
          </a:p>
        </p:txBody>
      </p:sp>
      <p:graphicFrame>
        <p:nvGraphicFramePr>
          <p:cNvPr id="3" name="Table 2">
            <a:extLst>
              <a:ext uri="{FF2B5EF4-FFF2-40B4-BE49-F238E27FC236}">
                <a16:creationId xmlns:a16="http://schemas.microsoft.com/office/drawing/2014/main" id="{D4BF4834-993C-5DDF-70F7-EE2BADD9632C}"/>
              </a:ext>
            </a:extLst>
          </p:cNvPr>
          <p:cNvGraphicFramePr>
            <a:graphicFrameLocks noGrp="1"/>
          </p:cNvGraphicFramePr>
          <p:nvPr>
            <p:extLst>
              <p:ext uri="{D42A27DB-BD31-4B8C-83A1-F6EECF244321}">
                <p14:modId xmlns:p14="http://schemas.microsoft.com/office/powerpoint/2010/main" val="1180190602"/>
              </p:ext>
            </p:extLst>
          </p:nvPr>
        </p:nvGraphicFramePr>
        <p:xfrm>
          <a:off x="457200" y="731571"/>
          <a:ext cx="9601200" cy="5634571"/>
        </p:xfrm>
        <a:graphic>
          <a:graphicData uri="http://schemas.openxmlformats.org/drawingml/2006/table">
            <a:tbl>
              <a:tblPr/>
              <a:tblGrid>
                <a:gridCol w="4800600">
                  <a:extLst>
                    <a:ext uri="{9D8B030D-6E8A-4147-A177-3AD203B41FA5}">
                      <a16:colId xmlns:a16="http://schemas.microsoft.com/office/drawing/2014/main" val="1867720393"/>
                    </a:ext>
                  </a:extLst>
                </a:gridCol>
                <a:gridCol w="4800600">
                  <a:extLst>
                    <a:ext uri="{9D8B030D-6E8A-4147-A177-3AD203B41FA5}">
                      <a16:colId xmlns:a16="http://schemas.microsoft.com/office/drawing/2014/main" val="2798918557"/>
                    </a:ext>
                  </a:extLst>
                </a:gridCol>
              </a:tblGrid>
              <a:tr h="218087">
                <a:tc>
                  <a:txBody>
                    <a:bodyPr/>
                    <a:lstStyle/>
                    <a:p>
                      <a:pPr>
                        <a:buNone/>
                      </a:pPr>
                      <a:r>
                        <a:rPr lang="en-US" sz="1600" b="1" dirty="0"/>
                        <a:t>Syntax / Function</a:t>
                      </a:r>
                      <a:endParaRPr lang="en-US" sz="1600" dirty="0"/>
                    </a:p>
                  </a:txBody>
                  <a:tcPr marL="54522" marR="54522" marT="27261" marB="27261" anchor="ctr">
                    <a:lnL>
                      <a:noFill/>
                    </a:lnL>
                    <a:lnR>
                      <a:noFill/>
                    </a:lnR>
                    <a:lnT>
                      <a:noFill/>
                    </a:lnT>
                    <a:lnB>
                      <a:noFill/>
                    </a:lnB>
                    <a:noFill/>
                  </a:tcPr>
                </a:tc>
                <a:tc>
                  <a:txBody>
                    <a:bodyPr/>
                    <a:lstStyle/>
                    <a:p>
                      <a:pPr>
                        <a:buNone/>
                      </a:pPr>
                      <a:r>
                        <a:rPr lang="en-US" sz="1600" b="1" dirty="0"/>
                        <a:t>Meaning / Use</a:t>
                      </a:r>
                      <a:endParaRPr lang="en-US" sz="16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4227171607"/>
                  </a:ext>
                </a:extLst>
              </a:tr>
              <a:tr h="381653">
                <a:tc>
                  <a:txBody>
                    <a:bodyPr/>
                    <a:lstStyle/>
                    <a:p>
                      <a:pPr>
                        <a:buNone/>
                      </a:pPr>
                      <a:r>
                        <a:rPr lang="en-US" sz="1400" dirty="0"/>
                        <a:t>import </a:t>
                      </a:r>
                      <a:r>
                        <a:rPr lang="en-US" sz="1400" dirty="0" err="1"/>
                        <a:t>numpy</a:t>
                      </a:r>
                      <a:r>
                        <a:rPr lang="en-US" sz="1400" dirty="0"/>
                        <a:t> as np, import pandas as pd, import </a:t>
                      </a:r>
                      <a:r>
                        <a:rPr lang="en-US" sz="1400" dirty="0" err="1"/>
                        <a:t>matplotlib.pyplot</a:t>
                      </a:r>
                      <a:r>
                        <a:rPr lang="en-US" sz="1400" dirty="0"/>
                        <a:t> as </a:t>
                      </a:r>
                      <a:r>
                        <a:rPr lang="en-US" sz="1400" dirty="0" err="1"/>
                        <a:t>plt</a:t>
                      </a:r>
                      <a:endParaRPr lang="en-US" sz="1400" dirty="0"/>
                    </a:p>
                  </a:txBody>
                  <a:tcPr marL="54522" marR="54522" marT="27261" marB="27261" anchor="ctr">
                    <a:lnL>
                      <a:noFill/>
                    </a:lnL>
                    <a:lnR>
                      <a:noFill/>
                    </a:lnR>
                    <a:lnT>
                      <a:noFill/>
                    </a:lnT>
                    <a:lnB>
                      <a:noFill/>
                    </a:lnB>
                    <a:noFill/>
                  </a:tcPr>
                </a:tc>
                <a:tc>
                  <a:txBody>
                    <a:bodyPr/>
                    <a:lstStyle/>
                    <a:p>
                      <a:pPr>
                        <a:buNone/>
                      </a:pPr>
                      <a:r>
                        <a:rPr lang="en-US" sz="1400" dirty="0"/>
                        <a:t>Load libraries for math, data handling, and plotting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933752629"/>
                  </a:ext>
                </a:extLst>
              </a:tr>
              <a:tr h="381653">
                <a:tc>
                  <a:txBody>
                    <a:bodyPr/>
                    <a:lstStyle/>
                    <a:p>
                      <a:pPr>
                        <a:buNone/>
                      </a:pPr>
                      <a:r>
                        <a:rPr lang="en-US" sz="1400"/>
                        <a:t>uploaded = files.upload()</a:t>
                      </a:r>
                    </a:p>
                  </a:txBody>
                  <a:tcPr marL="54522" marR="54522" marT="27261" marB="27261" anchor="ctr">
                    <a:lnL>
                      <a:noFill/>
                    </a:lnL>
                    <a:lnR>
                      <a:noFill/>
                    </a:lnR>
                    <a:lnT>
                      <a:noFill/>
                    </a:lnT>
                    <a:lnB>
                      <a:noFill/>
                    </a:lnB>
                    <a:noFill/>
                  </a:tcPr>
                </a:tc>
                <a:tc>
                  <a:txBody>
                    <a:bodyPr/>
                    <a:lstStyle/>
                    <a:p>
                      <a:pPr>
                        <a:buNone/>
                      </a:pPr>
                      <a:r>
                        <a:rPr lang="en-US" sz="1400" dirty="0"/>
                        <a:t>Upload a CSV file from local machine into </a:t>
                      </a:r>
                      <a:r>
                        <a:rPr lang="en-US" sz="1400" dirty="0" err="1"/>
                        <a:t>Colab</a:t>
                      </a:r>
                      <a:endParaRPr lang="en-US" sz="14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1368458158"/>
                  </a:ext>
                </a:extLst>
              </a:tr>
              <a:tr h="381653">
                <a:tc>
                  <a:txBody>
                    <a:bodyPr/>
                    <a:lstStyle/>
                    <a:p>
                      <a:pPr>
                        <a:buNone/>
                      </a:pPr>
                      <a:r>
                        <a:rPr lang="en-US" sz="1400" dirty="0" err="1"/>
                        <a:t>pd.read_csv</a:t>
                      </a:r>
                      <a:r>
                        <a:rPr lang="en-US" sz="1400" dirty="0"/>
                        <a:t>(</a:t>
                      </a:r>
                      <a:r>
                        <a:rPr lang="en-US" sz="1400" dirty="0" err="1"/>
                        <a:t>io.BytesIO</a:t>
                      </a:r>
                      <a:r>
                        <a:rPr lang="en-US" sz="1400" dirty="0"/>
                        <a:t>(uploaded['file.csv']))</a:t>
                      </a:r>
                    </a:p>
                  </a:txBody>
                  <a:tcPr marL="54522" marR="54522" marT="27261" marB="27261" anchor="ctr">
                    <a:lnL>
                      <a:noFill/>
                    </a:lnL>
                    <a:lnR>
                      <a:noFill/>
                    </a:lnR>
                    <a:lnT>
                      <a:noFill/>
                    </a:lnT>
                    <a:lnB>
                      <a:noFill/>
                    </a:lnB>
                    <a:noFill/>
                  </a:tcPr>
                </a:tc>
                <a:tc>
                  <a:txBody>
                    <a:bodyPr/>
                    <a:lstStyle/>
                    <a:p>
                      <a:pPr>
                        <a:buNone/>
                      </a:pPr>
                      <a:r>
                        <a:rPr lang="en-US" sz="1400" dirty="0"/>
                        <a:t>Read uploaded CSV file into a pandas </a:t>
                      </a:r>
                      <a:r>
                        <a:rPr lang="en-US" sz="1400" dirty="0" err="1"/>
                        <a:t>DataFrame</a:t>
                      </a:r>
                      <a:endParaRPr lang="en-US" sz="1400" dirty="0"/>
                    </a:p>
                  </a:txBody>
                  <a:tcPr marL="54522" marR="54522" marT="27261" marB="27261" anchor="ctr">
                    <a:lnL>
                      <a:noFill/>
                    </a:lnL>
                    <a:lnR>
                      <a:noFill/>
                    </a:lnR>
                    <a:lnT>
                      <a:noFill/>
                    </a:lnT>
                    <a:lnB>
                      <a:noFill/>
                    </a:lnB>
                    <a:noFill/>
                  </a:tcPr>
                </a:tc>
                <a:extLst>
                  <a:ext uri="{0D108BD9-81ED-4DB2-BD59-A6C34878D82A}">
                    <a16:rowId xmlns:a16="http://schemas.microsoft.com/office/drawing/2014/main" val="1996672897"/>
                  </a:ext>
                </a:extLst>
              </a:tr>
              <a:tr h="218087">
                <a:tc>
                  <a:txBody>
                    <a:bodyPr/>
                    <a:lstStyle/>
                    <a:p>
                      <a:pPr>
                        <a:buNone/>
                      </a:pPr>
                      <a:r>
                        <a:rPr lang="en-US" sz="1400"/>
                        <a:t>data[['col1','col2']]</a:t>
                      </a:r>
                    </a:p>
                  </a:txBody>
                  <a:tcPr marL="54522" marR="54522" marT="27261" marB="27261" anchor="ctr">
                    <a:lnL>
                      <a:noFill/>
                    </a:lnL>
                    <a:lnR>
                      <a:noFill/>
                    </a:lnR>
                    <a:lnT>
                      <a:noFill/>
                    </a:lnT>
                    <a:lnB>
                      <a:noFill/>
                    </a:lnB>
                    <a:noFill/>
                  </a:tcPr>
                </a:tc>
                <a:tc>
                  <a:txBody>
                    <a:bodyPr/>
                    <a:lstStyle/>
                    <a:p>
                      <a:pPr>
                        <a:buNone/>
                      </a:pPr>
                      <a:r>
                        <a:rPr lang="en-US" sz="1400" dirty="0"/>
                        <a:t>Select multiple columns from the dataset</a:t>
                      </a:r>
                    </a:p>
                  </a:txBody>
                  <a:tcPr marL="54522" marR="54522" marT="27261" marB="27261" anchor="ctr">
                    <a:lnL>
                      <a:noFill/>
                    </a:lnL>
                    <a:lnR>
                      <a:noFill/>
                    </a:lnR>
                    <a:lnT>
                      <a:noFill/>
                    </a:lnT>
                    <a:lnB>
                      <a:noFill/>
                    </a:lnB>
                    <a:noFill/>
                  </a:tcPr>
                </a:tc>
                <a:extLst>
                  <a:ext uri="{0D108BD9-81ED-4DB2-BD59-A6C34878D82A}">
                    <a16:rowId xmlns:a16="http://schemas.microsoft.com/office/drawing/2014/main" val="2267668881"/>
                  </a:ext>
                </a:extLst>
              </a:tr>
              <a:tr h="218087">
                <a:tc>
                  <a:txBody>
                    <a:bodyPr/>
                    <a:lstStyle/>
                    <a:p>
                      <a:pPr>
                        <a:buNone/>
                      </a:pPr>
                      <a:r>
                        <a:rPr lang="en-US" sz="1400" dirty="0"/>
                        <a:t>data['col']</a:t>
                      </a:r>
                    </a:p>
                  </a:txBody>
                  <a:tcPr marL="54522" marR="54522" marT="27261" marB="27261" anchor="ctr">
                    <a:lnL>
                      <a:noFill/>
                    </a:lnL>
                    <a:lnR>
                      <a:noFill/>
                    </a:lnR>
                    <a:lnT>
                      <a:noFill/>
                    </a:lnT>
                    <a:lnB>
                      <a:noFill/>
                    </a:lnB>
                    <a:noFill/>
                  </a:tcPr>
                </a:tc>
                <a:tc>
                  <a:txBody>
                    <a:bodyPr/>
                    <a:lstStyle/>
                    <a:p>
                      <a:pPr>
                        <a:buNone/>
                      </a:pPr>
                      <a:r>
                        <a:rPr lang="en-US" sz="1400"/>
                        <a:t>Select a single column</a:t>
                      </a:r>
                    </a:p>
                  </a:txBody>
                  <a:tcPr marL="54522" marR="54522" marT="27261" marB="27261" anchor="ctr">
                    <a:lnL>
                      <a:noFill/>
                    </a:lnL>
                    <a:lnR>
                      <a:noFill/>
                    </a:lnR>
                    <a:lnT>
                      <a:noFill/>
                    </a:lnT>
                    <a:lnB>
                      <a:noFill/>
                    </a:lnB>
                    <a:noFill/>
                  </a:tcPr>
                </a:tc>
                <a:extLst>
                  <a:ext uri="{0D108BD9-81ED-4DB2-BD59-A6C34878D82A}">
                    <a16:rowId xmlns:a16="http://schemas.microsoft.com/office/drawing/2014/main" val="810602372"/>
                  </a:ext>
                </a:extLst>
              </a:tr>
              <a:tr h="218087">
                <a:tc>
                  <a:txBody>
                    <a:bodyPr/>
                    <a:lstStyle/>
                    <a:p>
                      <a:pPr>
                        <a:buNone/>
                      </a:pPr>
                      <a:r>
                        <a:rPr lang="en-US" sz="1400"/>
                        <a:t>data.sample(frac=0.8)</a:t>
                      </a:r>
                    </a:p>
                  </a:txBody>
                  <a:tcPr marL="54522" marR="54522" marT="27261" marB="27261" anchor="ctr">
                    <a:lnL>
                      <a:noFill/>
                    </a:lnL>
                    <a:lnR>
                      <a:noFill/>
                    </a:lnR>
                    <a:lnT>
                      <a:noFill/>
                    </a:lnT>
                    <a:lnB>
                      <a:noFill/>
                    </a:lnB>
                    <a:noFill/>
                  </a:tcPr>
                </a:tc>
                <a:tc>
                  <a:txBody>
                    <a:bodyPr/>
                    <a:lstStyle/>
                    <a:p>
                      <a:pPr>
                        <a:buNone/>
                      </a:pPr>
                      <a:r>
                        <a:rPr lang="en-US" sz="1400"/>
                        <a:t>Randomly select 80% of rows for training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119743581"/>
                  </a:ext>
                </a:extLst>
              </a:tr>
              <a:tr h="218087">
                <a:tc>
                  <a:txBody>
                    <a:bodyPr/>
                    <a:lstStyle/>
                    <a:p>
                      <a:pPr>
                        <a:buNone/>
                      </a:pPr>
                      <a:r>
                        <a:rPr lang="en-US" sz="1400"/>
                        <a:t>data.drop(train.index)</a:t>
                      </a:r>
                    </a:p>
                  </a:txBody>
                  <a:tcPr marL="54522" marR="54522" marT="27261" marB="27261" anchor="ctr">
                    <a:lnL>
                      <a:noFill/>
                    </a:lnL>
                    <a:lnR>
                      <a:noFill/>
                    </a:lnR>
                    <a:lnT>
                      <a:noFill/>
                    </a:lnT>
                    <a:lnB>
                      <a:noFill/>
                    </a:lnB>
                    <a:noFill/>
                  </a:tcPr>
                </a:tc>
                <a:tc>
                  <a:txBody>
                    <a:bodyPr/>
                    <a:lstStyle/>
                    <a:p>
                      <a:pPr>
                        <a:buNone/>
                      </a:pPr>
                      <a:r>
                        <a:rPr lang="en-US" sz="1400" dirty="0"/>
                        <a:t>Remaining rows become test set</a:t>
                      </a:r>
                    </a:p>
                  </a:txBody>
                  <a:tcPr marL="54522" marR="54522" marT="27261" marB="27261" anchor="ctr">
                    <a:lnL>
                      <a:noFill/>
                    </a:lnL>
                    <a:lnR>
                      <a:noFill/>
                    </a:lnR>
                    <a:lnT>
                      <a:noFill/>
                    </a:lnT>
                    <a:lnB>
                      <a:noFill/>
                    </a:lnB>
                    <a:noFill/>
                  </a:tcPr>
                </a:tc>
                <a:extLst>
                  <a:ext uri="{0D108BD9-81ED-4DB2-BD59-A6C34878D82A}">
                    <a16:rowId xmlns:a16="http://schemas.microsoft.com/office/drawing/2014/main" val="533762415"/>
                  </a:ext>
                </a:extLst>
              </a:tr>
              <a:tr h="381653">
                <a:tc>
                  <a:txBody>
                    <a:bodyPr/>
                    <a:lstStyle/>
                    <a:p>
                      <a:pPr>
                        <a:buNone/>
                      </a:pPr>
                      <a:r>
                        <a:rPr lang="en-US" sz="1400"/>
                        <a:t>DataFrame.describe().transpose()</a:t>
                      </a:r>
                    </a:p>
                  </a:txBody>
                  <a:tcPr marL="54522" marR="54522" marT="27261" marB="27261" anchor="ctr">
                    <a:lnL>
                      <a:noFill/>
                    </a:lnL>
                    <a:lnR>
                      <a:noFill/>
                    </a:lnR>
                    <a:lnT>
                      <a:noFill/>
                    </a:lnT>
                    <a:lnB>
                      <a:noFill/>
                    </a:lnB>
                    <a:noFill/>
                  </a:tcPr>
                </a:tc>
                <a:tc>
                  <a:txBody>
                    <a:bodyPr/>
                    <a:lstStyle/>
                    <a:p>
                      <a:pPr>
                        <a:buNone/>
                      </a:pPr>
                      <a:r>
                        <a:rPr lang="en-US" sz="1400"/>
                        <a:t>Gives mean, std, min, max for each feature</a:t>
                      </a:r>
                    </a:p>
                  </a:txBody>
                  <a:tcPr marL="54522" marR="54522" marT="27261" marB="27261" anchor="ctr">
                    <a:lnL>
                      <a:noFill/>
                    </a:lnL>
                    <a:lnR>
                      <a:noFill/>
                    </a:lnR>
                    <a:lnT>
                      <a:noFill/>
                    </a:lnT>
                    <a:lnB>
                      <a:noFill/>
                    </a:lnB>
                    <a:noFill/>
                  </a:tcPr>
                </a:tc>
                <a:extLst>
                  <a:ext uri="{0D108BD9-81ED-4DB2-BD59-A6C34878D82A}">
                    <a16:rowId xmlns:a16="http://schemas.microsoft.com/office/drawing/2014/main" val="1781709302"/>
                  </a:ext>
                </a:extLst>
              </a:tr>
              <a:tr h="218087">
                <a:tc>
                  <a:txBody>
                    <a:bodyPr/>
                    <a:lstStyle/>
                    <a:p>
                      <a:pPr>
                        <a:buNone/>
                      </a:pPr>
                      <a:r>
                        <a:rPr lang="en-US" sz="1400"/>
                        <a:t>(x - mean) / std</a:t>
                      </a:r>
                    </a:p>
                  </a:txBody>
                  <a:tcPr marL="54522" marR="54522" marT="27261" marB="27261" anchor="ctr">
                    <a:lnL>
                      <a:noFill/>
                    </a:lnL>
                    <a:lnR>
                      <a:noFill/>
                    </a:lnR>
                    <a:lnT>
                      <a:noFill/>
                    </a:lnT>
                    <a:lnB>
                      <a:noFill/>
                    </a:lnB>
                    <a:noFill/>
                  </a:tcPr>
                </a:tc>
                <a:tc>
                  <a:txBody>
                    <a:bodyPr/>
                    <a:lstStyle/>
                    <a:p>
                      <a:pPr>
                        <a:buNone/>
                      </a:pPr>
                      <a:r>
                        <a:rPr lang="en-US" sz="1400"/>
                        <a:t>Normalizes data (z-score scaling)</a:t>
                      </a:r>
                    </a:p>
                  </a:txBody>
                  <a:tcPr marL="54522" marR="54522" marT="27261" marB="27261" anchor="ctr">
                    <a:lnL>
                      <a:noFill/>
                    </a:lnL>
                    <a:lnR>
                      <a:noFill/>
                    </a:lnR>
                    <a:lnT>
                      <a:noFill/>
                    </a:lnT>
                    <a:lnB>
                      <a:noFill/>
                    </a:lnB>
                    <a:noFill/>
                  </a:tcPr>
                </a:tc>
                <a:extLst>
                  <a:ext uri="{0D108BD9-81ED-4DB2-BD59-A6C34878D82A}">
                    <a16:rowId xmlns:a16="http://schemas.microsoft.com/office/drawing/2014/main" val="1333001000"/>
                  </a:ext>
                </a:extLst>
              </a:tr>
              <a:tr h="381653">
                <a:tc>
                  <a:txBody>
                    <a:bodyPr/>
                    <a:lstStyle/>
                    <a:p>
                      <a:pPr>
                        <a:buNone/>
                      </a:pPr>
                      <a:r>
                        <a:rPr lang="en-US" sz="1400"/>
                        <a:t>tf.keras.Sequential([...])</a:t>
                      </a:r>
                    </a:p>
                  </a:txBody>
                  <a:tcPr marL="54522" marR="54522" marT="27261" marB="27261" anchor="ctr">
                    <a:lnL>
                      <a:noFill/>
                    </a:lnL>
                    <a:lnR>
                      <a:noFill/>
                    </a:lnR>
                    <a:lnT>
                      <a:noFill/>
                    </a:lnT>
                    <a:lnB>
                      <a:noFill/>
                    </a:lnB>
                    <a:noFill/>
                  </a:tcPr>
                </a:tc>
                <a:tc>
                  <a:txBody>
                    <a:bodyPr/>
                    <a:lstStyle/>
                    <a:p>
                      <a:pPr>
                        <a:buNone/>
                      </a:pPr>
                      <a:r>
                        <a:rPr lang="en-US" sz="1400" dirty="0"/>
                        <a:t>Build a model by stacking layers sequentially</a:t>
                      </a:r>
                    </a:p>
                  </a:txBody>
                  <a:tcPr marL="54522" marR="54522" marT="27261" marB="27261" anchor="ctr">
                    <a:lnL>
                      <a:noFill/>
                    </a:lnL>
                    <a:lnR>
                      <a:noFill/>
                    </a:lnR>
                    <a:lnT>
                      <a:noFill/>
                    </a:lnT>
                    <a:lnB>
                      <a:noFill/>
                    </a:lnB>
                    <a:noFill/>
                  </a:tcPr>
                </a:tc>
                <a:extLst>
                  <a:ext uri="{0D108BD9-81ED-4DB2-BD59-A6C34878D82A}">
                    <a16:rowId xmlns:a16="http://schemas.microsoft.com/office/drawing/2014/main" val="2754092170"/>
                  </a:ext>
                </a:extLst>
              </a:tr>
              <a:tr h="381653">
                <a:tc>
                  <a:txBody>
                    <a:bodyPr/>
                    <a:lstStyle/>
                    <a:p>
                      <a:pPr>
                        <a:buNone/>
                      </a:pPr>
                      <a:r>
                        <a:rPr lang="en-US" sz="1400"/>
                        <a:t>layers.Dense(units, activation)</a:t>
                      </a:r>
                    </a:p>
                  </a:txBody>
                  <a:tcPr marL="54522" marR="54522" marT="27261" marB="27261" anchor="ctr">
                    <a:lnL>
                      <a:noFill/>
                    </a:lnL>
                    <a:lnR>
                      <a:noFill/>
                    </a:lnR>
                    <a:lnT>
                      <a:noFill/>
                    </a:lnT>
                    <a:lnB>
                      <a:noFill/>
                    </a:lnB>
                    <a:noFill/>
                  </a:tcPr>
                </a:tc>
                <a:tc>
                  <a:txBody>
                    <a:bodyPr/>
                    <a:lstStyle/>
                    <a:p>
                      <a:pPr>
                        <a:buNone/>
                      </a:pPr>
                      <a:r>
                        <a:rPr lang="en-US" sz="1400"/>
                        <a:t>Fully connected (dense) layer; units = neurons</a:t>
                      </a:r>
                    </a:p>
                  </a:txBody>
                  <a:tcPr marL="54522" marR="54522" marT="27261" marB="27261" anchor="ctr">
                    <a:lnL>
                      <a:noFill/>
                    </a:lnL>
                    <a:lnR>
                      <a:noFill/>
                    </a:lnR>
                    <a:lnT>
                      <a:noFill/>
                    </a:lnT>
                    <a:lnB>
                      <a:noFill/>
                    </a:lnB>
                    <a:noFill/>
                  </a:tcPr>
                </a:tc>
                <a:extLst>
                  <a:ext uri="{0D108BD9-81ED-4DB2-BD59-A6C34878D82A}">
                    <a16:rowId xmlns:a16="http://schemas.microsoft.com/office/drawing/2014/main" val="2986496106"/>
                  </a:ext>
                </a:extLst>
              </a:tr>
              <a:tr h="218087">
                <a:tc>
                  <a:txBody>
                    <a:bodyPr/>
                    <a:lstStyle/>
                    <a:p>
                      <a:pPr>
                        <a:buNone/>
                      </a:pPr>
                      <a:r>
                        <a:rPr lang="en-US" sz="1400"/>
                        <a:t>model.compile(optimizer, loss, metrics)</a:t>
                      </a:r>
                    </a:p>
                  </a:txBody>
                  <a:tcPr marL="54522" marR="54522" marT="27261" marB="27261" anchor="ctr">
                    <a:lnL>
                      <a:noFill/>
                    </a:lnL>
                    <a:lnR>
                      <a:noFill/>
                    </a:lnR>
                    <a:lnT>
                      <a:noFill/>
                    </a:lnT>
                    <a:lnB>
                      <a:noFill/>
                    </a:lnB>
                    <a:noFill/>
                  </a:tcPr>
                </a:tc>
                <a:tc>
                  <a:txBody>
                    <a:bodyPr/>
                    <a:lstStyle/>
                    <a:p>
                      <a:pPr>
                        <a:buNone/>
                      </a:pPr>
                      <a:r>
                        <a:rPr lang="en-US" sz="1400"/>
                        <a:t>Configure model’s learning process</a:t>
                      </a:r>
                    </a:p>
                  </a:txBody>
                  <a:tcPr marL="54522" marR="54522" marT="27261" marB="27261" anchor="ctr">
                    <a:lnL>
                      <a:noFill/>
                    </a:lnL>
                    <a:lnR>
                      <a:noFill/>
                    </a:lnR>
                    <a:lnT>
                      <a:noFill/>
                    </a:lnT>
                    <a:lnB>
                      <a:noFill/>
                    </a:lnB>
                    <a:noFill/>
                  </a:tcPr>
                </a:tc>
                <a:extLst>
                  <a:ext uri="{0D108BD9-81ED-4DB2-BD59-A6C34878D82A}">
                    <a16:rowId xmlns:a16="http://schemas.microsoft.com/office/drawing/2014/main" val="2403359224"/>
                  </a:ext>
                </a:extLst>
              </a:tr>
              <a:tr h="218087">
                <a:tc>
                  <a:txBody>
                    <a:bodyPr/>
                    <a:lstStyle/>
                    <a:p>
                      <a:pPr>
                        <a:buNone/>
                      </a:pPr>
                      <a:r>
                        <a:rPr lang="en-US" sz="1400"/>
                        <a:t>model.fit(X, y, epochs, validation_split)</a:t>
                      </a:r>
                    </a:p>
                  </a:txBody>
                  <a:tcPr marL="54522" marR="54522" marT="27261" marB="27261" anchor="ctr">
                    <a:lnL>
                      <a:noFill/>
                    </a:lnL>
                    <a:lnR>
                      <a:noFill/>
                    </a:lnR>
                    <a:lnT>
                      <a:noFill/>
                    </a:lnT>
                    <a:lnB>
                      <a:noFill/>
                    </a:lnB>
                    <a:noFill/>
                  </a:tcPr>
                </a:tc>
                <a:tc>
                  <a:txBody>
                    <a:bodyPr/>
                    <a:lstStyle/>
                    <a:p>
                      <a:pPr>
                        <a:buNone/>
                      </a:pPr>
                      <a:r>
                        <a:rPr lang="en-US" sz="1400"/>
                        <a:t>Train the model on training data</a:t>
                      </a:r>
                    </a:p>
                  </a:txBody>
                  <a:tcPr marL="54522" marR="54522" marT="27261" marB="27261" anchor="ctr">
                    <a:lnL>
                      <a:noFill/>
                    </a:lnL>
                    <a:lnR>
                      <a:noFill/>
                    </a:lnR>
                    <a:lnT>
                      <a:noFill/>
                    </a:lnT>
                    <a:lnB>
                      <a:noFill/>
                    </a:lnB>
                    <a:noFill/>
                  </a:tcPr>
                </a:tc>
                <a:extLst>
                  <a:ext uri="{0D108BD9-81ED-4DB2-BD59-A6C34878D82A}">
                    <a16:rowId xmlns:a16="http://schemas.microsoft.com/office/drawing/2014/main" val="3246209270"/>
                  </a:ext>
                </a:extLst>
              </a:tr>
              <a:tr h="218087">
                <a:tc>
                  <a:txBody>
                    <a:bodyPr/>
                    <a:lstStyle/>
                    <a:p>
                      <a:pPr>
                        <a:buNone/>
                      </a:pPr>
                      <a:r>
                        <a:rPr lang="en-US" sz="1400"/>
                        <a:t>model.predict(X_test)</a:t>
                      </a:r>
                    </a:p>
                  </a:txBody>
                  <a:tcPr marL="54522" marR="54522" marT="27261" marB="27261" anchor="ctr">
                    <a:lnL>
                      <a:noFill/>
                    </a:lnL>
                    <a:lnR>
                      <a:noFill/>
                    </a:lnR>
                    <a:lnT>
                      <a:noFill/>
                    </a:lnT>
                    <a:lnB>
                      <a:noFill/>
                    </a:lnB>
                    <a:noFill/>
                  </a:tcPr>
                </a:tc>
                <a:tc>
                  <a:txBody>
                    <a:bodyPr/>
                    <a:lstStyle/>
                    <a:p>
                      <a:pPr>
                        <a:buNone/>
                      </a:pPr>
                      <a:r>
                        <a:rPr lang="en-US" sz="1400" dirty="0"/>
                        <a:t>Generate predictions for new input data</a:t>
                      </a:r>
                    </a:p>
                  </a:txBody>
                  <a:tcPr marL="54522" marR="54522" marT="27261" marB="27261" anchor="ctr">
                    <a:lnL>
                      <a:noFill/>
                    </a:lnL>
                    <a:lnR>
                      <a:noFill/>
                    </a:lnR>
                    <a:lnT>
                      <a:noFill/>
                    </a:lnT>
                    <a:lnB>
                      <a:noFill/>
                    </a:lnB>
                    <a:noFill/>
                  </a:tcPr>
                </a:tc>
                <a:extLst>
                  <a:ext uri="{0D108BD9-81ED-4DB2-BD59-A6C34878D82A}">
                    <a16:rowId xmlns:a16="http://schemas.microsoft.com/office/drawing/2014/main" val="3533302289"/>
                  </a:ext>
                </a:extLst>
              </a:tr>
              <a:tr h="218087">
                <a:tc>
                  <a:txBody>
                    <a:bodyPr/>
                    <a:lstStyle/>
                    <a:p>
                      <a:pPr>
                        <a:buNone/>
                      </a:pPr>
                      <a:r>
                        <a:rPr lang="en-US" sz="1400"/>
                        <a:t>plt.plot(hist['epoch'], hist['mae'])</a:t>
                      </a:r>
                    </a:p>
                  </a:txBody>
                  <a:tcPr marL="54522" marR="54522" marT="27261" marB="27261" anchor="ctr">
                    <a:lnL>
                      <a:noFill/>
                    </a:lnL>
                    <a:lnR>
                      <a:noFill/>
                    </a:lnR>
                    <a:lnT>
                      <a:noFill/>
                    </a:lnT>
                    <a:lnB>
                      <a:noFill/>
                    </a:lnB>
                    <a:noFill/>
                  </a:tcPr>
                </a:tc>
                <a:tc>
                  <a:txBody>
                    <a:bodyPr/>
                    <a:lstStyle/>
                    <a:p>
                      <a:pPr>
                        <a:buNone/>
                      </a:pPr>
                      <a:r>
                        <a:rPr lang="en-US" sz="1400"/>
                        <a:t>Plot Mean Absolute Error vs. epochs</a:t>
                      </a:r>
                    </a:p>
                  </a:txBody>
                  <a:tcPr marL="54522" marR="54522" marT="27261" marB="27261" anchor="ctr">
                    <a:lnL>
                      <a:noFill/>
                    </a:lnL>
                    <a:lnR>
                      <a:noFill/>
                    </a:lnR>
                    <a:lnT>
                      <a:noFill/>
                    </a:lnT>
                    <a:lnB>
                      <a:noFill/>
                    </a:lnB>
                    <a:noFill/>
                  </a:tcPr>
                </a:tc>
                <a:extLst>
                  <a:ext uri="{0D108BD9-81ED-4DB2-BD59-A6C34878D82A}">
                    <a16:rowId xmlns:a16="http://schemas.microsoft.com/office/drawing/2014/main" val="19522943"/>
                  </a:ext>
                </a:extLst>
              </a:tr>
              <a:tr h="218087">
                <a:tc>
                  <a:txBody>
                    <a:bodyPr/>
                    <a:lstStyle/>
                    <a:p>
                      <a:pPr>
                        <a:buNone/>
                      </a:pPr>
                      <a:r>
                        <a:rPr lang="en-US" sz="1400" dirty="0" err="1"/>
                        <a:t>plt.scatter</a:t>
                      </a:r>
                      <a:r>
                        <a:rPr lang="en-US" sz="1400" dirty="0"/>
                        <a:t>(</a:t>
                      </a:r>
                      <a:r>
                        <a:rPr lang="en-US" sz="1400" dirty="0" err="1"/>
                        <a:t>test_labels</a:t>
                      </a:r>
                      <a:r>
                        <a:rPr lang="en-US" sz="1400" dirty="0"/>
                        <a:t>, predictions)</a:t>
                      </a:r>
                    </a:p>
                  </a:txBody>
                  <a:tcPr marL="54522" marR="54522" marT="27261" marB="27261" anchor="ctr">
                    <a:lnL>
                      <a:noFill/>
                    </a:lnL>
                    <a:lnR>
                      <a:noFill/>
                    </a:lnR>
                    <a:lnT>
                      <a:noFill/>
                    </a:lnT>
                    <a:lnB>
                      <a:noFill/>
                    </a:lnB>
                    <a:noFill/>
                  </a:tcPr>
                </a:tc>
                <a:tc>
                  <a:txBody>
                    <a:bodyPr/>
                    <a:lstStyle/>
                    <a:p>
                      <a:pPr>
                        <a:buNone/>
                      </a:pPr>
                      <a:r>
                        <a:rPr lang="en-US" sz="1400" dirty="0"/>
                        <a:t>Compare actual vs. predicted values</a:t>
                      </a:r>
                    </a:p>
                  </a:txBody>
                  <a:tcPr marL="54522" marR="54522" marT="27261" marB="27261" anchor="ctr">
                    <a:lnL>
                      <a:noFill/>
                    </a:lnL>
                    <a:lnR>
                      <a:noFill/>
                    </a:lnR>
                    <a:lnT>
                      <a:noFill/>
                    </a:lnT>
                    <a:lnB>
                      <a:noFill/>
                    </a:lnB>
                    <a:noFill/>
                  </a:tcPr>
                </a:tc>
                <a:extLst>
                  <a:ext uri="{0D108BD9-81ED-4DB2-BD59-A6C34878D82A}">
                    <a16:rowId xmlns:a16="http://schemas.microsoft.com/office/drawing/2014/main" val="376756310"/>
                  </a:ext>
                </a:extLst>
              </a:tr>
              <a:tr h="218087">
                <a:tc>
                  <a:txBody>
                    <a:bodyPr/>
                    <a:lstStyle/>
                    <a:p>
                      <a:pPr>
                        <a:buNone/>
                      </a:pPr>
                      <a:r>
                        <a:rPr lang="en-US" sz="1400" dirty="0" err="1"/>
                        <a:t>plt.hist</a:t>
                      </a:r>
                      <a:r>
                        <a:rPr lang="en-US" sz="1400" dirty="0"/>
                        <a:t>(errors)</a:t>
                      </a:r>
                    </a:p>
                  </a:txBody>
                  <a:tcPr marL="54522" marR="54522" marT="27261" marB="27261" anchor="ctr">
                    <a:lnL>
                      <a:noFill/>
                    </a:lnL>
                    <a:lnR>
                      <a:noFill/>
                    </a:lnR>
                    <a:lnT>
                      <a:noFill/>
                    </a:lnT>
                    <a:lnB>
                      <a:noFill/>
                    </a:lnB>
                    <a:noFill/>
                  </a:tcPr>
                </a:tc>
                <a:tc>
                  <a:txBody>
                    <a:bodyPr/>
                    <a:lstStyle/>
                    <a:p>
                      <a:pPr>
                        <a:buNone/>
                      </a:pPr>
                      <a:r>
                        <a:rPr lang="en-US" sz="1400" dirty="0"/>
                        <a:t>Show distribution of prediction errors</a:t>
                      </a:r>
                    </a:p>
                  </a:txBody>
                  <a:tcPr marL="54522" marR="54522" marT="27261" marB="27261" anchor="ctr">
                    <a:lnL>
                      <a:noFill/>
                    </a:lnL>
                    <a:lnR>
                      <a:noFill/>
                    </a:lnR>
                    <a:lnT>
                      <a:noFill/>
                    </a:lnT>
                    <a:lnB>
                      <a:noFill/>
                    </a:lnB>
                    <a:lnTlToBr w="12700" cmpd="sng">
                      <a:noFill/>
                      <a:prstDash val="solid"/>
                    </a:lnTlToBr>
                    <a:lnBlToTr w="12700" cmpd="sng">
                      <a:noFill/>
                      <a:prstDash val="solid"/>
                    </a:lnBlToTr>
                    <a:noFill/>
                  </a:tcPr>
                </a:tc>
                <a:extLst>
                  <a:ext uri="{0D108BD9-81ED-4DB2-BD59-A6C34878D82A}">
                    <a16:rowId xmlns:a16="http://schemas.microsoft.com/office/drawing/2014/main" val="2402232872"/>
                  </a:ext>
                </a:extLst>
              </a:tr>
            </a:tbl>
          </a:graphicData>
        </a:graphic>
      </p:graphicFrame>
      <p:sp>
        <p:nvSpPr>
          <p:cNvPr id="4" name="Rectangle 7">
            <a:extLst>
              <a:ext uri="{FF2B5EF4-FFF2-40B4-BE49-F238E27FC236}">
                <a16:creationId xmlns:a16="http://schemas.microsoft.com/office/drawing/2014/main" id="{2AB91127-371B-A3A0-866D-A971415CFDB1}"/>
              </a:ext>
            </a:extLst>
          </p:cNvPr>
          <p:cNvSpPr>
            <a:spLocks noChangeArrowheads="1"/>
          </p:cNvSpPr>
          <p:nvPr/>
        </p:nvSpPr>
        <p:spPr bwMode="auto">
          <a:xfrm>
            <a:off x="457200" y="0"/>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Cheat Sheet </a:t>
            </a:r>
          </a:p>
        </p:txBody>
      </p:sp>
    </p:spTree>
    <p:extLst>
      <p:ext uri="{BB962C8B-B14F-4D97-AF65-F5344CB8AC3E}">
        <p14:creationId xmlns:p14="http://schemas.microsoft.com/office/powerpoint/2010/main" val="732859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08E78-B3C1-CFD8-094D-94A429864180}"/>
            </a:ext>
          </a:extLst>
        </p:cNvPr>
        <p:cNvGrpSpPr/>
        <p:nvPr/>
      </p:nvGrpSpPr>
      <p:grpSpPr>
        <a:xfrm>
          <a:off x="0" y="0"/>
          <a:ext cx="0" cy="0"/>
          <a:chOff x="0" y="0"/>
          <a:chExt cx="0" cy="0"/>
        </a:xfrm>
      </p:grpSpPr>
      <p:sp>
        <p:nvSpPr>
          <p:cNvPr id="12290" name="Rectangle 7">
            <a:extLst>
              <a:ext uri="{FF2B5EF4-FFF2-40B4-BE49-F238E27FC236}">
                <a16:creationId xmlns:a16="http://schemas.microsoft.com/office/drawing/2014/main" id="{CE904B67-9922-B358-1576-E475885DC075}"/>
              </a:ext>
            </a:extLst>
          </p:cNvPr>
          <p:cNvSpPr>
            <a:spLocks noChangeArrowheads="1"/>
          </p:cNvSpPr>
          <p:nvPr/>
        </p:nvSpPr>
        <p:spPr bwMode="auto">
          <a:xfrm>
            <a:off x="457200" y="274638"/>
            <a:ext cx="8229600" cy="79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4000" dirty="0">
                <a:solidFill>
                  <a:schemeClr val="tx2"/>
                </a:solidFill>
              </a:rPr>
              <a:t>Importing Libraries</a:t>
            </a:r>
          </a:p>
        </p:txBody>
      </p:sp>
      <p:sp>
        <p:nvSpPr>
          <p:cNvPr id="2" name="Footer Placeholder 1">
            <a:extLst>
              <a:ext uri="{FF2B5EF4-FFF2-40B4-BE49-F238E27FC236}">
                <a16:creationId xmlns:a16="http://schemas.microsoft.com/office/drawing/2014/main" id="{F93C1C95-E275-2CED-599C-403C77EAEEA7}"/>
              </a:ext>
            </a:extLst>
          </p:cNvPr>
          <p:cNvSpPr>
            <a:spLocks noGrp="1"/>
          </p:cNvSpPr>
          <p:nvPr>
            <p:ph type="ftr" sz="quarter" idx="11"/>
          </p:nvPr>
        </p:nvSpPr>
        <p:spPr/>
        <p:txBody>
          <a:bodyPr/>
          <a:lstStyle/>
          <a:p>
            <a:pPr>
              <a:defRPr/>
            </a:pPr>
            <a:r>
              <a:rPr lang="en-US" altLang="en-US" dirty="0"/>
              <a:t>A. Gupta                                                     MIME 3450: Energy Lab</a:t>
            </a:r>
          </a:p>
        </p:txBody>
      </p:sp>
      <p:sp>
        <p:nvSpPr>
          <p:cNvPr id="3" name="Content Placeholder 2">
            <a:extLst>
              <a:ext uri="{FF2B5EF4-FFF2-40B4-BE49-F238E27FC236}">
                <a16:creationId xmlns:a16="http://schemas.microsoft.com/office/drawing/2014/main" id="{40B9437B-50CA-F82A-B500-FBC0DDD1181F}"/>
              </a:ext>
            </a:extLst>
          </p:cNvPr>
          <p:cNvSpPr txBox="1">
            <a:spLocks/>
          </p:cNvSpPr>
          <p:nvPr/>
        </p:nvSpPr>
        <p:spPr>
          <a:xfrm>
            <a:off x="304800" y="1219200"/>
            <a:ext cx="8763000" cy="4724400"/>
          </a:xfrm>
          <a:prstGeom prst="rect">
            <a:avLst/>
          </a:prstGeom>
        </p:spPr>
        <p:txBody>
          <a:bodyPr/>
          <a:lst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1800" dirty="0"/>
              <a:t>import </a:t>
            </a:r>
            <a:r>
              <a:rPr lang="en-US" sz="1800" dirty="0" err="1"/>
              <a:t>tensorflow</a:t>
            </a:r>
            <a:r>
              <a:rPr lang="en-US" sz="1800" dirty="0"/>
              <a:t> as </a:t>
            </a:r>
            <a:r>
              <a:rPr lang="en-US" sz="1800" dirty="0" err="1"/>
              <a:t>tf</a:t>
            </a:r>
            <a:endParaRPr lang="en-US" sz="1800" dirty="0"/>
          </a:p>
          <a:p>
            <a:pPr marL="0" indent="0" algn="just">
              <a:buNone/>
            </a:pPr>
            <a:r>
              <a:rPr lang="en-US" sz="1800" dirty="0"/>
              <a:t>from </a:t>
            </a:r>
            <a:r>
              <a:rPr lang="en-US" sz="1800" dirty="0" err="1"/>
              <a:t>tensorflow</a:t>
            </a:r>
            <a:r>
              <a:rPr lang="en-US" sz="1800" dirty="0"/>
              <a:t> import </a:t>
            </a:r>
            <a:r>
              <a:rPr lang="en-US" sz="1800" dirty="0" err="1"/>
              <a:t>keras</a:t>
            </a:r>
            <a:endParaRPr lang="en-US" sz="1800" dirty="0"/>
          </a:p>
          <a:p>
            <a:pPr marL="0" indent="0" algn="just">
              <a:buNone/>
            </a:pPr>
            <a:r>
              <a:rPr lang="en-US" sz="1800" dirty="0"/>
              <a:t>from </a:t>
            </a:r>
            <a:r>
              <a:rPr lang="en-US" sz="1800" dirty="0" err="1"/>
              <a:t>tensorflow.keras</a:t>
            </a:r>
            <a:r>
              <a:rPr lang="en-US" sz="1800" dirty="0"/>
              <a:t> import layers</a:t>
            </a:r>
          </a:p>
          <a:p>
            <a:pPr marL="0" indent="0" algn="just">
              <a:buNone/>
            </a:pPr>
            <a:endParaRPr lang="en-US" sz="1800" dirty="0"/>
          </a:p>
          <a:p>
            <a:pPr marL="0" indent="0" algn="just">
              <a:buNone/>
            </a:pPr>
            <a:r>
              <a:rPr lang="en-US" sz="1800" dirty="0"/>
              <a:t>import </a:t>
            </a:r>
            <a:r>
              <a:rPr lang="en-US" sz="1800" dirty="0" err="1"/>
              <a:t>numpy</a:t>
            </a:r>
            <a:r>
              <a:rPr lang="en-US" sz="1800" dirty="0"/>
              <a:t> as np</a:t>
            </a:r>
          </a:p>
          <a:p>
            <a:pPr marL="0" indent="0" algn="just">
              <a:buNone/>
            </a:pPr>
            <a:r>
              <a:rPr lang="en-US" sz="1800" dirty="0"/>
              <a:t>import pandas as pd</a:t>
            </a:r>
          </a:p>
          <a:p>
            <a:pPr marL="0" indent="0" algn="just">
              <a:buNone/>
            </a:pPr>
            <a:r>
              <a:rPr lang="en-US" sz="1800" dirty="0"/>
              <a:t>import </a:t>
            </a:r>
            <a:r>
              <a:rPr lang="en-US" sz="1800" dirty="0" err="1"/>
              <a:t>matplotlib.pyplot</a:t>
            </a:r>
            <a:r>
              <a:rPr lang="en-US" sz="1800" dirty="0"/>
              <a:t> as </a:t>
            </a:r>
            <a:r>
              <a:rPr lang="en-US" sz="1800" dirty="0" err="1"/>
              <a:t>plt</a:t>
            </a:r>
            <a:endParaRPr lang="en-US" sz="1800" dirty="0"/>
          </a:p>
          <a:p>
            <a:pPr marL="0" indent="0" algn="just">
              <a:buNone/>
            </a:pPr>
            <a:endParaRPr lang="en-US" sz="1800" dirty="0"/>
          </a:p>
          <a:p>
            <a:pPr marL="0" indent="0" algn="just">
              <a:buNone/>
            </a:pPr>
            <a:r>
              <a:rPr lang="en-US" sz="1800" b="1" dirty="0"/>
              <a:t>What they do:</a:t>
            </a:r>
            <a:endParaRPr lang="en-US" sz="1800" dirty="0"/>
          </a:p>
          <a:p>
            <a:pPr algn="just"/>
            <a:r>
              <a:rPr lang="en-US" sz="1800" b="1" dirty="0"/>
              <a:t>TensorFlow/</a:t>
            </a:r>
            <a:r>
              <a:rPr lang="en-US" sz="1800" b="1" dirty="0" err="1"/>
              <a:t>Keras</a:t>
            </a:r>
            <a:r>
              <a:rPr lang="en-US" sz="1800" dirty="0"/>
              <a:t> → framework for building &amp; training neural networks</a:t>
            </a:r>
          </a:p>
          <a:p>
            <a:pPr algn="just"/>
            <a:r>
              <a:rPr lang="en-US" sz="1800" b="1" dirty="0"/>
              <a:t>NumPy</a:t>
            </a:r>
            <a:r>
              <a:rPr lang="en-US" sz="1800" dirty="0"/>
              <a:t> → numerical operations, arrays, math backbone</a:t>
            </a:r>
          </a:p>
          <a:p>
            <a:pPr algn="just"/>
            <a:r>
              <a:rPr lang="en-US" sz="1800" b="1" dirty="0"/>
              <a:t>Pandas</a:t>
            </a:r>
            <a:r>
              <a:rPr lang="en-US" sz="1800" dirty="0"/>
              <a:t> → table-like data handling (like Excel in Python)</a:t>
            </a:r>
          </a:p>
          <a:p>
            <a:pPr algn="just"/>
            <a:r>
              <a:rPr lang="en-US" sz="1800" b="1" dirty="0"/>
              <a:t>Matplotlib</a:t>
            </a:r>
            <a:r>
              <a:rPr lang="en-US" sz="1800" dirty="0"/>
              <a:t> → plotting results and visualizations</a:t>
            </a:r>
          </a:p>
          <a:p>
            <a:pPr algn="just"/>
            <a:endParaRPr lang="en-US" sz="1800" dirty="0"/>
          </a:p>
          <a:p>
            <a:pPr marL="0" indent="0" algn="just">
              <a:buNone/>
            </a:pPr>
            <a:r>
              <a:rPr lang="en-US" sz="1800" b="1" dirty="0"/>
              <a:t>Analogy:</a:t>
            </a:r>
            <a:r>
              <a:rPr lang="en-US" sz="1800" dirty="0"/>
              <a:t> Like bringing </a:t>
            </a:r>
            <a:r>
              <a:rPr lang="en-US" sz="1800" b="1" dirty="0"/>
              <a:t>measuring instruments + graph paper</a:t>
            </a:r>
            <a:r>
              <a:rPr lang="en-US" sz="1800" dirty="0"/>
              <a:t> before starting a lab experiment.</a:t>
            </a:r>
          </a:p>
        </p:txBody>
      </p:sp>
    </p:spTree>
    <p:extLst>
      <p:ext uri="{BB962C8B-B14F-4D97-AF65-F5344CB8AC3E}">
        <p14:creationId xmlns:p14="http://schemas.microsoft.com/office/powerpoint/2010/main" val="119855118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3107</TotalTime>
  <Words>2653</Words>
  <Application>Microsoft Office PowerPoint</Application>
  <PresentationFormat>On-screen Show (4:3)</PresentationFormat>
  <Paragraphs>310</Paragraphs>
  <Slides>19</Slides>
  <Notes>11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Times New Roman</vt:lpstr>
      <vt:lpstr>Default Design</vt:lpstr>
      <vt:lpstr>MIME 3450: Energy Lab   Lab 3B: ML-Based Heat Conduction</vt:lpstr>
      <vt:lpstr>Introduction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 311  Lecture</dc:title>
  <dc:subject>Mechanical Measurements</dc:subject>
  <dc:creator>Calvin Lui</dc:creator>
  <cp:lastModifiedBy>Suthar, Keval</cp:lastModifiedBy>
  <cp:revision>423</cp:revision>
  <cp:lastPrinted>2022-06-15T16:53:47Z</cp:lastPrinted>
  <dcterms:created xsi:type="dcterms:W3CDTF">2003-01-10T03:29:57Z</dcterms:created>
  <dcterms:modified xsi:type="dcterms:W3CDTF">2025-08-26T23:22:38Z</dcterms:modified>
</cp:coreProperties>
</file>