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2728C2-50FB-494D-A77B-931BFF5144BD}" v="556" dt="2019-10-14T19:13:01.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60AF99-0867-490D-ADD6-04D643380F77}"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531DECA-5EEA-4E19-B777-922A296B38D4}">
      <dgm:prSet/>
      <dgm:spPr/>
      <dgm:t>
        <a:bodyPr/>
        <a:lstStyle/>
        <a:p>
          <a:r>
            <a:rPr lang="en-US"/>
            <a:t>Business people: People who wants to invest or open a new bakery. This analysis will be a guide to start a bakery targeting people at all ages.</a:t>
          </a:r>
        </a:p>
      </dgm:t>
    </dgm:pt>
    <dgm:pt modelId="{E2294A8A-2386-4B81-A2A6-A9BE93FA086D}" type="parTrans" cxnId="{98BE87EF-25EC-48A7-9B56-9F6FBE7FAD4E}">
      <dgm:prSet/>
      <dgm:spPr/>
      <dgm:t>
        <a:bodyPr/>
        <a:lstStyle/>
        <a:p>
          <a:endParaRPr lang="en-US"/>
        </a:p>
      </dgm:t>
    </dgm:pt>
    <dgm:pt modelId="{1695DB01-F2ED-4ADA-AE74-B247071D6B86}" type="sibTrans" cxnId="{98BE87EF-25EC-48A7-9B56-9F6FBE7FAD4E}">
      <dgm:prSet/>
      <dgm:spPr/>
      <dgm:t>
        <a:bodyPr/>
        <a:lstStyle/>
        <a:p>
          <a:endParaRPr lang="en-US"/>
        </a:p>
      </dgm:t>
    </dgm:pt>
    <dgm:pt modelId="{6512DC7C-8DE0-4A3B-A35A-1447CB18FEBC}">
      <dgm:prSet/>
      <dgm:spPr/>
      <dgm:t>
        <a:bodyPr/>
        <a:lstStyle/>
        <a:p>
          <a:r>
            <a:rPr lang="en-US"/>
            <a:t>Residents: They will be interested to find an affordable and fresh bakery in the neighborhood. </a:t>
          </a:r>
        </a:p>
      </dgm:t>
    </dgm:pt>
    <dgm:pt modelId="{D78DC933-A43F-434E-8BD2-9B41E3F94F97}" type="parTrans" cxnId="{C407F7B9-A2C4-4CF3-B2D7-50EECB3CA3AE}">
      <dgm:prSet/>
      <dgm:spPr/>
      <dgm:t>
        <a:bodyPr/>
        <a:lstStyle/>
        <a:p>
          <a:endParaRPr lang="en-US"/>
        </a:p>
      </dgm:t>
    </dgm:pt>
    <dgm:pt modelId="{A0E48B6B-09F8-4C56-9324-540A34931775}" type="sibTrans" cxnId="{C407F7B9-A2C4-4CF3-B2D7-50EECB3CA3AE}">
      <dgm:prSet/>
      <dgm:spPr/>
      <dgm:t>
        <a:bodyPr/>
        <a:lstStyle/>
        <a:p>
          <a:endParaRPr lang="en-US"/>
        </a:p>
      </dgm:t>
    </dgm:pt>
    <dgm:pt modelId="{BFD0AD30-C462-47CA-B560-D8B61E6F9853}">
      <dgm:prSet/>
      <dgm:spPr/>
      <dgm:t>
        <a:bodyPr/>
        <a:lstStyle/>
        <a:p>
          <a:r>
            <a:rPr lang="en-US"/>
            <a:t>Tourists: Tourists will be interested to find the little warm places to have a quick bite.</a:t>
          </a:r>
        </a:p>
      </dgm:t>
    </dgm:pt>
    <dgm:pt modelId="{B71456C2-6CED-4C35-BA5F-DB52F413CB5E}" type="parTrans" cxnId="{87710E46-4FD1-48ED-BB11-F77849F12274}">
      <dgm:prSet/>
      <dgm:spPr/>
      <dgm:t>
        <a:bodyPr/>
        <a:lstStyle/>
        <a:p>
          <a:endParaRPr lang="en-US"/>
        </a:p>
      </dgm:t>
    </dgm:pt>
    <dgm:pt modelId="{E65E2854-0D34-4E9F-B6C9-7296D7871719}" type="sibTrans" cxnId="{87710E46-4FD1-48ED-BB11-F77849F12274}">
      <dgm:prSet/>
      <dgm:spPr/>
      <dgm:t>
        <a:bodyPr/>
        <a:lstStyle/>
        <a:p>
          <a:endParaRPr lang="en-US"/>
        </a:p>
      </dgm:t>
    </dgm:pt>
    <dgm:pt modelId="{6387C8A9-BFED-47CB-9B6D-47D476E8400D}" type="pres">
      <dgm:prSet presAssocID="{5160AF99-0867-490D-ADD6-04D643380F77}" presName="hierChild1" presStyleCnt="0">
        <dgm:presLayoutVars>
          <dgm:chPref val="1"/>
          <dgm:dir/>
          <dgm:animOne val="branch"/>
          <dgm:animLvl val="lvl"/>
          <dgm:resizeHandles/>
        </dgm:presLayoutVars>
      </dgm:prSet>
      <dgm:spPr/>
    </dgm:pt>
    <dgm:pt modelId="{E3143805-87DC-4E75-92F0-AC0402C0337A}" type="pres">
      <dgm:prSet presAssocID="{F531DECA-5EEA-4E19-B777-922A296B38D4}" presName="hierRoot1" presStyleCnt="0"/>
      <dgm:spPr/>
    </dgm:pt>
    <dgm:pt modelId="{A7A1463E-E2F7-4E52-A4A0-16C77838D91D}" type="pres">
      <dgm:prSet presAssocID="{F531DECA-5EEA-4E19-B777-922A296B38D4}" presName="composite" presStyleCnt="0"/>
      <dgm:spPr/>
    </dgm:pt>
    <dgm:pt modelId="{964F5EEC-21C3-40D0-AE5A-C08E013BB4B7}" type="pres">
      <dgm:prSet presAssocID="{F531DECA-5EEA-4E19-B777-922A296B38D4}" presName="background" presStyleLbl="node0" presStyleIdx="0" presStyleCnt="3"/>
      <dgm:spPr/>
    </dgm:pt>
    <dgm:pt modelId="{2AB11E15-EF36-490F-9513-68E34D547342}" type="pres">
      <dgm:prSet presAssocID="{F531DECA-5EEA-4E19-B777-922A296B38D4}" presName="text" presStyleLbl="fgAcc0" presStyleIdx="0" presStyleCnt="3">
        <dgm:presLayoutVars>
          <dgm:chPref val="3"/>
        </dgm:presLayoutVars>
      </dgm:prSet>
      <dgm:spPr/>
    </dgm:pt>
    <dgm:pt modelId="{1AD2F8A4-AA64-435B-A64A-1AEDB2C31ECF}" type="pres">
      <dgm:prSet presAssocID="{F531DECA-5EEA-4E19-B777-922A296B38D4}" presName="hierChild2" presStyleCnt="0"/>
      <dgm:spPr/>
    </dgm:pt>
    <dgm:pt modelId="{B44D7504-DF91-41C9-B7A1-75B92BA41654}" type="pres">
      <dgm:prSet presAssocID="{6512DC7C-8DE0-4A3B-A35A-1447CB18FEBC}" presName="hierRoot1" presStyleCnt="0"/>
      <dgm:spPr/>
    </dgm:pt>
    <dgm:pt modelId="{10F0050E-39E4-4D5F-9DE9-2B8CDA2186BE}" type="pres">
      <dgm:prSet presAssocID="{6512DC7C-8DE0-4A3B-A35A-1447CB18FEBC}" presName="composite" presStyleCnt="0"/>
      <dgm:spPr/>
    </dgm:pt>
    <dgm:pt modelId="{239BD691-FA8E-4D84-B51F-24A634966FB9}" type="pres">
      <dgm:prSet presAssocID="{6512DC7C-8DE0-4A3B-A35A-1447CB18FEBC}" presName="background" presStyleLbl="node0" presStyleIdx="1" presStyleCnt="3"/>
      <dgm:spPr/>
    </dgm:pt>
    <dgm:pt modelId="{9D28F9DC-97C7-4F11-A3CB-401F56A25D83}" type="pres">
      <dgm:prSet presAssocID="{6512DC7C-8DE0-4A3B-A35A-1447CB18FEBC}" presName="text" presStyleLbl="fgAcc0" presStyleIdx="1" presStyleCnt="3">
        <dgm:presLayoutVars>
          <dgm:chPref val="3"/>
        </dgm:presLayoutVars>
      </dgm:prSet>
      <dgm:spPr/>
    </dgm:pt>
    <dgm:pt modelId="{56DCBF4D-CA6E-4506-89C1-887DB582D751}" type="pres">
      <dgm:prSet presAssocID="{6512DC7C-8DE0-4A3B-A35A-1447CB18FEBC}" presName="hierChild2" presStyleCnt="0"/>
      <dgm:spPr/>
    </dgm:pt>
    <dgm:pt modelId="{91A96B09-E060-4734-95B1-73E2C7758F1F}" type="pres">
      <dgm:prSet presAssocID="{BFD0AD30-C462-47CA-B560-D8B61E6F9853}" presName="hierRoot1" presStyleCnt="0"/>
      <dgm:spPr/>
    </dgm:pt>
    <dgm:pt modelId="{8DEC5B57-69F6-4580-86A4-5ED8866C62DF}" type="pres">
      <dgm:prSet presAssocID="{BFD0AD30-C462-47CA-B560-D8B61E6F9853}" presName="composite" presStyleCnt="0"/>
      <dgm:spPr/>
    </dgm:pt>
    <dgm:pt modelId="{742C9373-21D4-4248-85E6-C749FF2EB7DF}" type="pres">
      <dgm:prSet presAssocID="{BFD0AD30-C462-47CA-B560-D8B61E6F9853}" presName="background" presStyleLbl="node0" presStyleIdx="2" presStyleCnt="3"/>
      <dgm:spPr/>
    </dgm:pt>
    <dgm:pt modelId="{A00F4867-AC88-4A5B-8582-E0BEC5C98DB1}" type="pres">
      <dgm:prSet presAssocID="{BFD0AD30-C462-47CA-B560-D8B61E6F9853}" presName="text" presStyleLbl="fgAcc0" presStyleIdx="2" presStyleCnt="3">
        <dgm:presLayoutVars>
          <dgm:chPref val="3"/>
        </dgm:presLayoutVars>
      </dgm:prSet>
      <dgm:spPr/>
    </dgm:pt>
    <dgm:pt modelId="{484FEE7A-B532-4076-B9B9-FD7466B1ADE6}" type="pres">
      <dgm:prSet presAssocID="{BFD0AD30-C462-47CA-B560-D8B61E6F9853}" presName="hierChild2" presStyleCnt="0"/>
      <dgm:spPr/>
    </dgm:pt>
  </dgm:ptLst>
  <dgm:cxnLst>
    <dgm:cxn modelId="{87710E46-4FD1-48ED-BB11-F77849F12274}" srcId="{5160AF99-0867-490D-ADD6-04D643380F77}" destId="{BFD0AD30-C462-47CA-B560-D8B61E6F9853}" srcOrd="2" destOrd="0" parTransId="{B71456C2-6CED-4C35-BA5F-DB52F413CB5E}" sibTransId="{E65E2854-0D34-4E9F-B6C9-7296D7871719}"/>
    <dgm:cxn modelId="{AF94C951-4E3A-49D9-954C-FF865255F3E8}" type="presOf" srcId="{5160AF99-0867-490D-ADD6-04D643380F77}" destId="{6387C8A9-BFED-47CB-9B6D-47D476E8400D}" srcOrd="0" destOrd="0" presId="urn:microsoft.com/office/officeart/2005/8/layout/hierarchy1"/>
    <dgm:cxn modelId="{092CA157-3A93-4ECF-9AE5-4978268758DE}" type="presOf" srcId="{F531DECA-5EEA-4E19-B777-922A296B38D4}" destId="{2AB11E15-EF36-490F-9513-68E34D547342}" srcOrd="0" destOrd="0" presId="urn:microsoft.com/office/officeart/2005/8/layout/hierarchy1"/>
    <dgm:cxn modelId="{8D25CDB7-ED08-4B27-BE19-1D4F02C1D11D}" type="presOf" srcId="{6512DC7C-8DE0-4A3B-A35A-1447CB18FEBC}" destId="{9D28F9DC-97C7-4F11-A3CB-401F56A25D83}" srcOrd="0" destOrd="0" presId="urn:microsoft.com/office/officeart/2005/8/layout/hierarchy1"/>
    <dgm:cxn modelId="{C407F7B9-A2C4-4CF3-B2D7-50EECB3CA3AE}" srcId="{5160AF99-0867-490D-ADD6-04D643380F77}" destId="{6512DC7C-8DE0-4A3B-A35A-1447CB18FEBC}" srcOrd="1" destOrd="0" parTransId="{D78DC933-A43F-434E-8BD2-9B41E3F94F97}" sibTransId="{A0E48B6B-09F8-4C56-9324-540A34931775}"/>
    <dgm:cxn modelId="{586016E4-6557-4C0D-B895-2C1B662856D0}" type="presOf" srcId="{BFD0AD30-C462-47CA-B560-D8B61E6F9853}" destId="{A00F4867-AC88-4A5B-8582-E0BEC5C98DB1}" srcOrd="0" destOrd="0" presId="urn:microsoft.com/office/officeart/2005/8/layout/hierarchy1"/>
    <dgm:cxn modelId="{98BE87EF-25EC-48A7-9B56-9F6FBE7FAD4E}" srcId="{5160AF99-0867-490D-ADD6-04D643380F77}" destId="{F531DECA-5EEA-4E19-B777-922A296B38D4}" srcOrd="0" destOrd="0" parTransId="{E2294A8A-2386-4B81-A2A6-A9BE93FA086D}" sibTransId="{1695DB01-F2ED-4ADA-AE74-B247071D6B86}"/>
    <dgm:cxn modelId="{CA178DAD-1327-4408-A65D-C9354B8B2E82}" type="presParOf" srcId="{6387C8A9-BFED-47CB-9B6D-47D476E8400D}" destId="{E3143805-87DC-4E75-92F0-AC0402C0337A}" srcOrd="0" destOrd="0" presId="urn:microsoft.com/office/officeart/2005/8/layout/hierarchy1"/>
    <dgm:cxn modelId="{BD4D124E-ACDE-4FA3-AE8F-843013ED073E}" type="presParOf" srcId="{E3143805-87DC-4E75-92F0-AC0402C0337A}" destId="{A7A1463E-E2F7-4E52-A4A0-16C77838D91D}" srcOrd="0" destOrd="0" presId="urn:microsoft.com/office/officeart/2005/8/layout/hierarchy1"/>
    <dgm:cxn modelId="{A5C69133-184E-409C-8064-4BC3BF08494C}" type="presParOf" srcId="{A7A1463E-E2F7-4E52-A4A0-16C77838D91D}" destId="{964F5EEC-21C3-40D0-AE5A-C08E013BB4B7}" srcOrd="0" destOrd="0" presId="urn:microsoft.com/office/officeart/2005/8/layout/hierarchy1"/>
    <dgm:cxn modelId="{69DB5791-7710-48CA-993D-3527F7EA5D8F}" type="presParOf" srcId="{A7A1463E-E2F7-4E52-A4A0-16C77838D91D}" destId="{2AB11E15-EF36-490F-9513-68E34D547342}" srcOrd="1" destOrd="0" presId="urn:microsoft.com/office/officeart/2005/8/layout/hierarchy1"/>
    <dgm:cxn modelId="{84908C70-1AF5-4503-B8BA-F2CEC94CD146}" type="presParOf" srcId="{E3143805-87DC-4E75-92F0-AC0402C0337A}" destId="{1AD2F8A4-AA64-435B-A64A-1AEDB2C31ECF}" srcOrd="1" destOrd="0" presId="urn:microsoft.com/office/officeart/2005/8/layout/hierarchy1"/>
    <dgm:cxn modelId="{47B91517-E0BE-44E5-AD14-7F6141EC771E}" type="presParOf" srcId="{6387C8A9-BFED-47CB-9B6D-47D476E8400D}" destId="{B44D7504-DF91-41C9-B7A1-75B92BA41654}" srcOrd="1" destOrd="0" presId="urn:microsoft.com/office/officeart/2005/8/layout/hierarchy1"/>
    <dgm:cxn modelId="{A80645CA-A30C-44F4-9C4C-68618B34D5F5}" type="presParOf" srcId="{B44D7504-DF91-41C9-B7A1-75B92BA41654}" destId="{10F0050E-39E4-4D5F-9DE9-2B8CDA2186BE}" srcOrd="0" destOrd="0" presId="urn:microsoft.com/office/officeart/2005/8/layout/hierarchy1"/>
    <dgm:cxn modelId="{FB310EB1-9FCB-4024-BCF6-E0A7744D66CB}" type="presParOf" srcId="{10F0050E-39E4-4D5F-9DE9-2B8CDA2186BE}" destId="{239BD691-FA8E-4D84-B51F-24A634966FB9}" srcOrd="0" destOrd="0" presId="urn:microsoft.com/office/officeart/2005/8/layout/hierarchy1"/>
    <dgm:cxn modelId="{6945F402-72A1-4C35-84B8-984CA4AA1157}" type="presParOf" srcId="{10F0050E-39E4-4D5F-9DE9-2B8CDA2186BE}" destId="{9D28F9DC-97C7-4F11-A3CB-401F56A25D83}" srcOrd="1" destOrd="0" presId="urn:microsoft.com/office/officeart/2005/8/layout/hierarchy1"/>
    <dgm:cxn modelId="{B8A9B160-0DF6-4C50-8798-B4B792A00D1A}" type="presParOf" srcId="{B44D7504-DF91-41C9-B7A1-75B92BA41654}" destId="{56DCBF4D-CA6E-4506-89C1-887DB582D751}" srcOrd="1" destOrd="0" presId="urn:microsoft.com/office/officeart/2005/8/layout/hierarchy1"/>
    <dgm:cxn modelId="{9490B6EA-E9EF-4572-A42D-1595794EAA1C}" type="presParOf" srcId="{6387C8A9-BFED-47CB-9B6D-47D476E8400D}" destId="{91A96B09-E060-4734-95B1-73E2C7758F1F}" srcOrd="2" destOrd="0" presId="urn:microsoft.com/office/officeart/2005/8/layout/hierarchy1"/>
    <dgm:cxn modelId="{F0880573-BD4A-4780-B620-48B4A591B865}" type="presParOf" srcId="{91A96B09-E060-4734-95B1-73E2C7758F1F}" destId="{8DEC5B57-69F6-4580-86A4-5ED8866C62DF}" srcOrd="0" destOrd="0" presId="urn:microsoft.com/office/officeart/2005/8/layout/hierarchy1"/>
    <dgm:cxn modelId="{67DB746B-0F6C-4DD5-9A0A-667AA8A10DE9}" type="presParOf" srcId="{8DEC5B57-69F6-4580-86A4-5ED8866C62DF}" destId="{742C9373-21D4-4248-85E6-C749FF2EB7DF}" srcOrd="0" destOrd="0" presId="urn:microsoft.com/office/officeart/2005/8/layout/hierarchy1"/>
    <dgm:cxn modelId="{838291C8-D0B1-4DC1-9236-E2CB0783C44E}" type="presParOf" srcId="{8DEC5B57-69F6-4580-86A4-5ED8866C62DF}" destId="{A00F4867-AC88-4A5B-8582-E0BEC5C98DB1}" srcOrd="1" destOrd="0" presId="urn:microsoft.com/office/officeart/2005/8/layout/hierarchy1"/>
    <dgm:cxn modelId="{223B4335-12D5-4EC0-9437-8EBC099841A8}" type="presParOf" srcId="{91A96B09-E060-4734-95B1-73E2C7758F1F}" destId="{484FEE7A-B532-4076-B9B9-FD7466B1ADE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F5EEC-21C3-40D0-AE5A-C08E013BB4B7}">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B11E15-EF36-490F-9513-68E34D547342}">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Business people: People who wants to invest or open a new bakery. This analysis will be a guide to start a bakery targeting people at all ages.</a:t>
          </a:r>
        </a:p>
      </dsp:txBody>
      <dsp:txXfrm>
        <a:off x="366939" y="1196774"/>
        <a:ext cx="2723696" cy="1691139"/>
      </dsp:txXfrm>
    </dsp:sp>
    <dsp:sp modelId="{239BD691-FA8E-4D84-B51F-24A634966FB9}">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28F9DC-97C7-4F11-A3CB-401F56A25D83}">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Residents: They will be interested to find an affordable and fresh bakery in the neighborhood. </a:t>
          </a:r>
        </a:p>
      </dsp:txBody>
      <dsp:txXfrm>
        <a:off x="3824513" y="1196774"/>
        <a:ext cx="2723696" cy="1691139"/>
      </dsp:txXfrm>
    </dsp:sp>
    <dsp:sp modelId="{742C9373-21D4-4248-85E6-C749FF2EB7DF}">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F4867-AC88-4A5B-8582-E0BEC5C98DB1}">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Tourists: Tourists will be interested to find the little warm places to have a quick bite.</a:t>
          </a:r>
        </a:p>
      </dsp:txBody>
      <dsp:txXfrm>
        <a:off x="7282089" y="119677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14-Oct-19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79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14-Oct-19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36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14-Oct-19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536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14-Oct-19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974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14-Oct-19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698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14-Oct-19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302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14-Oct-19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685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14-Oct-19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4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14-Oct-19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67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14-Oct-19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363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14-Oct-19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93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14-Oct-19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28369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703" r:id="rId5"/>
    <p:sldLayoutId id="2147483697" r:id="rId6"/>
    <p:sldLayoutId id="2147483698" r:id="rId7"/>
    <p:sldLayoutId id="2147483699" r:id="rId8"/>
    <p:sldLayoutId id="2147483702"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35ADCE-60EB-4D7C-9204-3F505BD684C1}"/>
              </a:ext>
            </a:extLst>
          </p:cNvPr>
          <p:cNvPicPr>
            <a:picLocks noChangeAspect="1"/>
          </p:cNvPicPr>
          <p:nvPr/>
        </p:nvPicPr>
        <p:blipFill rotWithShape="1">
          <a:blip r:embed="rId2"/>
          <a:srcRect t="25678" r="-2" b="-2"/>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35791" y="3331444"/>
            <a:ext cx="6470692" cy="1229306"/>
          </a:xfrm>
        </p:spPr>
        <p:txBody>
          <a:bodyPr>
            <a:normAutofit/>
          </a:bodyPr>
          <a:lstStyle/>
          <a:p>
            <a:r>
              <a:rPr lang="en-US" sz="4200">
                <a:solidFill>
                  <a:schemeClr val="tx1"/>
                </a:solidFill>
                <a:cs typeface="Calibri Light"/>
              </a:rPr>
              <a:t>BATTLE OF NEIGHBORHOOD</a:t>
            </a:r>
            <a:endParaRPr lang="en-US" sz="4200">
              <a:solidFill>
                <a:schemeClr val="tx1"/>
              </a:solidFill>
            </a:endParaRPr>
          </a:p>
        </p:txBody>
      </p:sp>
      <p:sp>
        <p:nvSpPr>
          <p:cNvPr id="3" name="Subtitle 2"/>
          <p:cNvSpPr>
            <a:spLocks noGrp="1"/>
          </p:cNvSpPr>
          <p:nvPr>
            <p:ph type="subTitle" idx="1"/>
          </p:nvPr>
        </p:nvSpPr>
        <p:spPr>
          <a:xfrm>
            <a:off x="735791" y="4735799"/>
            <a:ext cx="6470693" cy="605256"/>
          </a:xfrm>
        </p:spPr>
        <p:txBody>
          <a:bodyPr vert="horz" lIns="91440" tIns="45720" rIns="91440" bIns="45720" rtlCol="0">
            <a:normAutofit/>
          </a:bodyPr>
          <a:lstStyle/>
          <a:p>
            <a:r>
              <a:rPr lang="en-US" dirty="0">
                <a:cs typeface="Calibri"/>
              </a:rPr>
              <a:t>CAPSTONE PROJECT</a:t>
            </a:r>
            <a:endParaRPr lang="en-US" dirty="0"/>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E92EF-E74F-4222-8F00-8EE6BF5A5E11}"/>
              </a:ext>
            </a:extLst>
          </p:cNvPr>
          <p:cNvSpPr>
            <a:spLocks noGrp="1"/>
          </p:cNvSpPr>
          <p:nvPr>
            <p:ph type="title"/>
          </p:nvPr>
        </p:nvSpPr>
        <p:spPr>
          <a:xfrm>
            <a:off x="642257" y="634946"/>
            <a:ext cx="3690257" cy="1450757"/>
          </a:xfrm>
        </p:spPr>
        <p:txBody>
          <a:bodyPr>
            <a:normAutofit/>
          </a:bodyPr>
          <a:lstStyle/>
          <a:p>
            <a:r>
              <a:rPr lang="en-US" sz="3000" b="1">
                <a:latin typeface="Calibri"/>
                <a:ea typeface="+mj-lt"/>
                <a:cs typeface="Calibri"/>
              </a:rPr>
              <a:t>College &amp; Universities in the neighborhood</a:t>
            </a:r>
            <a:endParaRPr lang="en-US" sz="3000"/>
          </a:p>
        </p:txBody>
      </p:sp>
      <p:cxnSp>
        <p:nvCxnSpPr>
          <p:cNvPr id="33" name="Straight Connector 3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B027DD-DFEC-4617-B74C-B7331C0693E4}"/>
              </a:ext>
            </a:extLst>
          </p:cNvPr>
          <p:cNvSpPr>
            <a:spLocks noGrp="1"/>
          </p:cNvSpPr>
          <p:nvPr>
            <p:ph idx="1"/>
          </p:nvPr>
        </p:nvSpPr>
        <p:spPr>
          <a:xfrm>
            <a:off x="642257" y="2407436"/>
            <a:ext cx="3690257" cy="3461658"/>
          </a:xfrm>
        </p:spPr>
        <p:txBody>
          <a:bodyPr vert="horz" lIns="0" tIns="45720" rIns="0" bIns="45720" rtlCol="0">
            <a:normAutofit/>
          </a:bodyPr>
          <a:lstStyle/>
          <a:p>
            <a:pPr>
              <a:buFont typeface="Wingdings" panose="020F0502020204030204" pitchFamily="34" charset="0"/>
              <a:buChar char="Ø"/>
            </a:pPr>
            <a:endParaRPr lang="en-US" dirty="0">
              <a:cs typeface="Calibri" panose="020F0502020204030204"/>
            </a:endParaRPr>
          </a:p>
          <a:p>
            <a:endParaRPr lang="en-US" dirty="0">
              <a:cs typeface="Calibri" panose="020F0502020204030204"/>
            </a:endParaRPr>
          </a:p>
        </p:txBody>
      </p:sp>
      <p:pic>
        <p:nvPicPr>
          <p:cNvPr id="5" name="Picture 5" descr="A close up of a map&#10;&#10;Description generated with high confidence">
            <a:extLst>
              <a:ext uri="{FF2B5EF4-FFF2-40B4-BE49-F238E27FC236}">
                <a16:creationId xmlns:a16="http://schemas.microsoft.com/office/drawing/2014/main" id="{2C8E778B-A318-4C3C-A83A-0C713CFE3EB1}"/>
              </a:ext>
            </a:extLst>
          </p:cNvPr>
          <p:cNvPicPr>
            <a:picLocks noChangeAspect="1"/>
          </p:cNvPicPr>
          <p:nvPr/>
        </p:nvPicPr>
        <p:blipFill rotWithShape="1">
          <a:blip r:embed="rId2"/>
          <a:srcRect l="8610" r="31257" b="2"/>
          <a:stretch/>
        </p:blipFill>
        <p:spPr>
          <a:xfrm>
            <a:off x="4648201" y="640081"/>
            <a:ext cx="6909801" cy="5314406"/>
          </a:xfrm>
          <a:prstGeom prst="rect">
            <a:avLst/>
          </a:prstGeom>
        </p:spPr>
      </p:pic>
      <p:sp>
        <p:nvSpPr>
          <p:cNvPr id="35" name="Rectangle 3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952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FD1B9-50FB-4603-9A99-CC25FCA538EE}"/>
              </a:ext>
            </a:extLst>
          </p:cNvPr>
          <p:cNvSpPr>
            <a:spLocks noGrp="1"/>
          </p:cNvSpPr>
          <p:nvPr>
            <p:ph type="title"/>
          </p:nvPr>
        </p:nvSpPr>
        <p:spPr>
          <a:xfrm>
            <a:off x="643468" y="643467"/>
            <a:ext cx="3073550" cy="5126203"/>
          </a:xfrm>
        </p:spPr>
        <p:txBody>
          <a:bodyPr anchor="ctr">
            <a:normAutofit/>
          </a:bodyPr>
          <a:lstStyle/>
          <a:p>
            <a:pPr algn="r"/>
            <a:r>
              <a:rPr lang="en-US" dirty="0">
                <a:cs typeface="Calibri Light"/>
              </a:rPr>
              <a:t>RESULTS</a:t>
            </a:r>
            <a:endParaRPr lang="en-US"/>
          </a:p>
        </p:txBody>
      </p:sp>
      <p:cxnSp>
        <p:nvCxnSpPr>
          <p:cNvPr id="6"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38E0AE-88EE-406F-81A6-5352FB3AF42C}"/>
              </a:ext>
            </a:extLst>
          </p:cNvPr>
          <p:cNvSpPr>
            <a:spLocks noGrp="1"/>
          </p:cNvSpPr>
          <p:nvPr>
            <p:ph idx="1"/>
          </p:nvPr>
        </p:nvSpPr>
        <p:spPr>
          <a:xfrm>
            <a:off x="4363786" y="621697"/>
            <a:ext cx="6791894" cy="5147973"/>
          </a:xfrm>
        </p:spPr>
        <p:txBody>
          <a:bodyPr vert="horz" lIns="0" tIns="45720" rIns="0" bIns="45720" rtlCol="0" anchor="ctr">
            <a:normAutofit/>
          </a:bodyPr>
          <a:lstStyle/>
          <a:p>
            <a:pPr>
              <a:buFont typeface="Wingdings" panose="020F0502020204030204" pitchFamily="34" charset="0"/>
              <a:buChar char="Ø"/>
            </a:pPr>
            <a:r>
              <a:rPr lang="en-US" sz="2400" dirty="0">
                <a:cs typeface="Calibri"/>
              </a:rPr>
              <a:t>The Locality with the best score is “Church and Wellesley” with 255.0, being the best option. </a:t>
            </a:r>
          </a:p>
          <a:p>
            <a:pPr>
              <a:buFont typeface="Wingdings" panose="020F0502020204030204" pitchFamily="34" charset="0"/>
              <a:buChar char="Ø"/>
            </a:pPr>
            <a:r>
              <a:rPr lang="en-US" sz="2400" dirty="0">
                <a:cs typeface="Calibri"/>
              </a:rPr>
              <a:t>Second option is “</a:t>
            </a:r>
            <a:r>
              <a:rPr lang="en-US" sz="2400" dirty="0" err="1">
                <a:cs typeface="Calibri"/>
              </a:rPr>
              <a:t>Harbord</a:t>
            </a:r>
            <a:r>
              <a:rPr lang="en-US" sz="2400" dirty="0">
                <a:cs typeface="Calibri"/>
              </a:rPr>
              <a:t> University of Toronto” with 251.0. </a:t>
            </a:r>
            <a:endParaRPr lang="en-US" sz="2400">
              <a:cs typeface="Calibri" panose="020F0502020204030204"/>
            </a:endParaRPr>
          </a:p>
          <a:p>
            <a:pPr>
              <a:buFont typeface="Wingdings" panose="020F0502020204030204" pitchFamily="34" charset="0"/>
              <a:buChar char="Ø"/>
            </a:pPr>
            <a:r>
              <a:rPr lang="en-US" sz="2400" dirty="0">
                <a:cs typeface="Calibri"/>
              </a:rPr>
              <a:t>These options maximize the number of potential customers from residential areas and schools and at the same time have not too large competence.</a:t>
            </a:r>
          </a:p>
          <a:p>
            <a:endParaRPr lang="en-US" sz="2400" dirty="0">
              <a:cs typeface="Calibri"/>
            </a:endParaRPr>
          </a:p>
        </p:txBody>
      </p:sp>
      <p:sp>
        <p:nvSpPr>
          <p:cNvPr id="7" name="Rectangle 11">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728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A931-21D2-4740-8F98-B6312B8FF31A}"/>
              </a:ext>
            </a:extLst>
          </p:cNvPr>
          <p:cNvSpPr>
            <a:spLocks noGrp="1"/>
          </p:cNvSpPr>
          <p:nvPr>
            <p:ph type="title"/>
          </p:nvPr>
        </p:nvSpPr>
        <p:spPr>
          <a:xfrm>
            <a:off x="642257" y="634946"/>
            <a:ext cx="3690257" cy="1450757"/>
          </a:xfrm>
        </p:spPr>
        <p:txBody>
          <a:bodyPr>
            <a:normAutofit/>
          </a:bodyPr>
          <a:lstStyle/>
          <a:p>
            <a:r>
              <a:rPr lang="en-US" sz="3000">
                <a:cs typeface="Calibri Light"/>
              </a:rPr>
              <a:t>Best location for bakery in Toronto is Church and Wellesley</a:t>
            </a:r>
            <a:endParaRPr lang="en-US" sz="3000"/>
          </a:p>
        </p:txBody>
      </p:sp>
      <p:cxnSp>
        <p:nvCxnSpPr>
          <p:cNvPr id="13" name="Straight Connector 1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F9AB5C2-5B6F-4801-A02C-0A55D7A56A3C}"/>
              </a:ext>
            </a:extLst>
          </p:cNvPr>
          <p:cNvSpPr>
            <a:spLocks noGrp="1"/>
          </p:cNvSpPr>
          <p:nvPr>
            <p:ph idx="1"/>
          </p:nvPr>
        </p:nvSpPr>
        <p:spPr>
          <a:xfrm>
            <a:off x="642257" y="2407436"/>
            <a:ext cx="3690257" cy="3461658"/>
          </a:xfrm>
        </p:spPr>
        <p:txBody>
          <a:bodyPr vert="horz" lIns="0" tIns="45720" rIns="0" bIns="45720" rtlCol="0" anchor="t">
            <a:normAutofit/>
          </a:bodyPr>
          <a:lstStyle/>
          <a:p>
            <a:r>
              <a:rPr lang="en-US" dirty="0">
                <a:cs typeface="Calibri"/>
              </a:rPr>
              <a:t>Using data analysis, I found out that Church and Wellesley is the best neighborhood to open a bakery in Toronto. I will advise my friend to explore that area and find a good spot.</a:t>
            </a:r>
          </a:p>
          <a:p>
            <a:endParaRPr lang="en-US" dirty="0">
              <a:cs typeface="Calibri"/>
            </a:endParaRPr>
          </a:p>
        </p:txBody>
      </p:sp>
      <p:pic>
        <p:nvPicPr>
          <p:cNvPr id="4" name="Picture 4" descr="A close up of a map&#10;&#10;Description generated with high confidence">
            <a:extLst>
              <a:ext uri="{FF2B5EF4-FFF2-40B4-BE49-F238E27FC236}">
                <a16:creationId xmlns:a16="http://schemas.microsoft.com/office/drawing/2014/main" id="{9FDEC768-492D-4E8E-A821-F1A747999008}"/>
              </a:ext>
            </a:extLst>
          </p:cNvPr>
          <p:cNvPicPr>
            <a:picLocks noChangeAspect="1"/>
          </p:cNvPicPr>
          <p:nvPr/>
        </p:nvPicPr>
        <p:blipFill rotWithShape="1">
          <a:blip r:embed="rId2"/>
          <a:srcRect l="26029" r="13838" b="2"/>
          <a:stretch/>
        </p:blipFill>
        <p:spPr>
          <a:xfrm>
            <a:off x="4648201" y="640081"/>
            <a:ext cx="6909801" cy="5314406"/>
          </a:xfrm>
          <a:prstGeom prst="rect">
            <a:avLst/>
          </a:prstGeom>
        </p:spPr>
      </p:pic>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40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E1F25-52D5-41FE-9B23-C796E4E6CACB}"/>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sz="3400" b="1">
                <a:latin typeface="Calibri"/>
                <a:cs typeface="Calibri"/>
              </a:rPr>
              <a:t>INTRODUCTION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D5A9AC-780B-4FCE-9AB4-C1B21342C8A7}"/>
              </a:ext>
            </a:extLst>
          </p:cNvPr>
          <p:cNvSpPr>
            <a:spLocks noGrp="1"/>
          </p:cNvSpPr>
          <p:nvPr>
            <p:ph idx="1"/>
          </p:nvPr>
        </p:nvSpPr>
        <p:spPr>
          <a:xfrm>
            <a:off x="4363786" y="621697"/>
            <a:ext cx="6791894" cy="5147973"/>
          </a:xfrm>
        </p:spPr>
        <p:txBody>
          <a:bodyPr vert="horz" lIns="0" tIns="45720" rIns="0" bIns="45720" rtlCol="0" anchor="ctr">
            <a:normAutofit/>
          </a:bodyPr>
          <a:lstStyle/>
          <a:p>
            <a:pPr>
              <a:lnSpc>
                <a:spcPct val="90000"/>
              </a:lnSpc>
            </a:pPr>
            <a:r>
              <a:rPr lang="en-US" sz="1700">
                <a:ea typeface="+mn-lt"/>
                <a:cs typeface="+mn-lt"/>
              </a:rPr>
              <a:t>Problem Statement: Prospect of a bakery close to the residential and crowded areas in Toronto city, Canada.</a:t>
            </a:r>
            <a:endParaRPr lang="en-US" sz="1700">
              <a:cs typeface="Calibri" panose="020F0502020204030204"/>
            </a:endParaRPr>
          </a:p>
          <a:p>
            <a:pPr>
              <a:lnSpc>
                <a:spcPct val="90000"/>
              </a:lnSpc>
            </a:pPr>
            <a:r>
              <a:rPr lang="en-US" sz="1700">
                <a:ea typeface="+mn-lt"/>
                <a:cs typeface="+mn-lt"/>
              </a:rPr>
              <a:t>Canada immigration is considered one of the best in the world as it is loaded with better opportunities for employment as well as personal growth. It is indeed a country for those in search of a better quality of life.</a:t>
            </a:r>
            <a:endParaRPr lang="en-US" sz="1700"/>
          </a:p>
          <a:p>
            <a:pPr>
              <a:lnSpc>
                <a:spcPct val="90000"/>
              </a:lnSpc>
            </a:pPr>
            <a:r>
              <a:rPr lang="en-US" sz="1700">
                <a:ea typeface="+mn-lt"/>
                <a:cs typeface="+mn-lt"/>
              </a:rPr>
              <a:t>My friend is moving to Canada. She is from a business background and business is her passion too. She is also a wonderful baker. She wants to open a bakery. People like to celebrate each happy moment in their life. Cakes are loved by most people and are part of every celebration whether it’s your kid's birthday, a salary hike, a job offer, a trophy in school sports day. The bakery should be located in a busy area and preferably close to residential area. Toronto is made of many neighborhoods but she will concentrate on the busiest neighborhoods. Downtown Toronto, West Toronto, Central Toronto and East Toronto are business friendly places. Using Foursquare location data, I can analyze the places. She has to select a busy area with least number of bakeries so that the competition will be less. </a:t>
            </a:r>
            <a:endParaRPr lang="en-US" sz="1700"/>
          </a:p>
          <a:p>
            <a:pPr>
              <a:lnSpc>
                <a:spcPct val="90000"/>
              </a:lnSpc>
            </a:pPr>
            <a:endParaRPr lang="en-US" sz="1700">
              <a:cs typeface="Calibri"/>
            </a:endParaRPr>
          </a:p>
        </p:txBody>
      </p:sp>
      <p:sp>
        <p:nvSpPr>
          <p:cNvPr id="12" name="Rectangle 11">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918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9CFE-8892-46AC-8281-F265A55AA780}"/>
              </a:ext>
            </a:extLst>
          </p:cNvPr>
          <p:cNvSpPr>
            <a:spLocks noGrp="1"/>
          </p:cNvSpPr>
          <p:nvPr>
            <p:ph type="title"/>
          </p:nvPr>
        </p:nvSpPr>
        <p:spPr>
          <a:xfrm>
            <a:off x="1097280" y="286603"/>
            <a:ext cx="10058400" cy="1450757"/>
          </a:xfrm>
        </p:spPr>
        <p:txBody>
          <a:bodyPr>
            <a:normAutofit/>
          </a:bodyPr>
          <a:lstStyle/>
          <a:p>
            <a:r>
              <a:rPr lang="en-US" b="1" dirty="0">
                <a:latin typeface="Calibri"/>
                <a:cs typeface="Calibri"/>
              </a:rPr>
              <a:t>Target Audience</a:t>
            </a:r>
            <a:r>
              <a:rPr lang="en-US" dirty="0">
                <a:cs typeface="Calibri Light"/>
              </a:rPr>
              <a:t> </a:t>
            </a:r>
            <a:endParaRPr lang="en-US" dirty="0"/>
          </a:p>
        </p:txBody>
      </p:sp>
      <p:graphicFrame>
        <p:nvGraphicFramePr>
          <p:cNvPr id="5" name="Content Placeholder 2">
            <a:extLst>
              <a:ext uri="{FF2B5EF4-FFF2-40B4-BE49-F238E27FC236}">
                <a16:creationId xmlns:a16="http://schemas.microsoft.com/office/drawing/2014/main" id="{2AC1604A-4F46-4E74-A7D6-F8F71079E68D}"/>
              </a:ext>
            </a:extLst>
          </p:cNvPr>
          <p:cNvGraphicFramePr>
            <a:graphicFrameLocks noGrp="1"/>
          </p:cNvGraphicFramePr>
          <p:nvPr>
            <p:ph idx="1"/>
            <p:extLst>
              <p:ext uri="{D42A27DB-BD31-4B8C-83A1-F6EECF244321}">
                <p14:modId xmlns:p14="http://schemas.microsoft.com/office/powerpoint/2010/main" val="341850347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68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88563-999F-4E61-A4C2-C8416081FED4}"/>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b="1" dirty="0">
                <a:latin typeface="Calibri"/>
                <a:cs typeface="Calibri"/>
              </a:rPr>
              <a:t>DATA</a:t>
            </a:r>
            <a:endParaRPr lang="en-US" b="1">
              <a:latin typeface="Calibri"/>
              <a:cs typeface="Calibri"/>
            </a:endParaRP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B23338-4EBF-481C-8791-5BC8C2874249}"/>
              </a:ext>
            </a:extLst>
          </p:cNvPr>
          <p:cNvSpPr>
            <a:spLocks noGrp="1"/>
          </p:cNvSpPr>
          <p:nvPr>
            <p:ph idx="1"/>
          </p:nvPr>
        </p:nvSpPr>
        <p:spPr>
          <a:xfrm>
            <a:off x="4363786" y="621697"/>
            <a:ext cx="6791894" cy="5147973"/>
          </a:xfrm>
        </p:spPr>
        <p:txBody>
          <a:bodyPr vert="horz" lIns="0" tIns="45720" rIns="0" bIns="45720" rtlCol="0" anchor="ctr">
            <a:normAutofit/>
          </a:bodyPr>
          <a:lstStyle/>
          <a:p>
            <a:pPr>
              <a:lnSpc>
                <a:spcPct val="90000"/>
              </a:lnSpc>
            </a:pPr>
            <a:r>
              <a:rPr lang="en-US" sz="1700">
                <a:ea typeface="+mn-lt"/>
                <a:cs typeface="+mn-lt"/>
              </a:rPr>
              <a:t>DATA PREPARATION</a:t>
            </a:r>
            <a:endParaRPr lang="en-US" sz="1700">
              <a:cs typeface="Calibri" panose="020F0502020204030204"/>
            </a:endParaRPr>
          </a:p>
          <a:p>
            <a:pPr>
              <a:lnSpc>
                <a:spcPct val="90000"/>
              </a:lnSpc>
            </a:pPr>
            <a:r>
              <a:rPr lang="en-US" sz="1700">
                <a:ea typeface="+mn-lt"/>
                <a:cs typeface="+mn-lt"/>
              </a:rPr>
              <a:t>WIKIPEDIA.</a:t>
            </a:r>
            <a:endParaRPr lang="en-US" sz="1700"/>
          </a:p>
          <a:p>
            <a:pPr>
              <a:lnSpc>
                <a:spcPct val="90000"/>
              </a:lnSpc>
            </a:pPr>
            <a:r>
              <a:rPr lang="en-US" sz="1700">
                <a:ea typeface="+mn-lt"/>
                <a:cs typeface="+mn-lt"/>
              </a:rPr>
              <a:t>The data of Toronto neighborhoods I use is acquired from Wikipedia pages. This has been worked out in the lab section.</a:t>
            </a:r>
            <a:endParaRPr lang="en-US" sz="1700"/>
          </a:p>
          <a:p>
            <a:pPr>
              <a:lnSpc>
                <a:spcPct val="90000"/>
              </a:lnSpc>
            </a:pPr>
            <a:r>
              <a:rPr lang="en-US" sz="1700">
                <a:ea typeface="+mn-lt"/>
                <a:cs typeface="+mn-lt"/>
                <a:hlinkClick r:id="rId2"/>
              </a:rPr>
              <a:t>https://en.wikipedia.org/wiki/List_of_postal_codes_of_Canada:_M.I</a:t>
            </a:r>
            <a:r>
              <a:rPr lang="en-US" sz="1700">
                <a:ea typeface="+mn-lt"/>
                <a:cs typeface="+mn-lt"/>
              </a:rPr>
              <a:t> will use pandas to scrap the data frame from the wiki page.</a:t>
            </a:r>
            <a:endParaRPr lang="en-US" sz="1700"/>
          </a:p>
          <a:p>
            <a:pPr>
              <a:lnSpc>
                <a:spcPct val="90000"/>
              </a:lnSpc>
            </a:pPr>
            <a:r>
              <a:rPr lang="en-US" sz="1700">
                <a:ea typeface="+mn-lt"/>
                <a:cs typeface="+mn-lt"/>
              </a:rPr>
              <a:t>GEOPY CLIENT</a:t>
            </a:r>
            <a:endParaRPr lang="en-US" sz="1700"/>
          </a:p>
          <a:p>
            <a:pPr>
              <a:lnSpc>
                <a:spcPct val="90000"/>
              </a:lnSpc>
            </a:pPr>
            <a:r>
              <a:rPr lang="en-US" sz="1700">
                <a:ea typeface="+mn-lt"/>
                <a:cs typeface="+mn-lt"/>
              </a:rPr>
              <a:t>To get the coordinates of the neighborhoods I use </a:t>
            </a:r>
            <a:r>
              <a:rPr lang="en-US" sz="1700" err="1">
                <a:ea typeface="+mn-lt"/>
                <a:cs typeface="+mn-lt"/>
              </a:rPr>
              <a:t>geopy</a:t>
            </a:r>
            <a:r>
              <a:rPr lang="en-US" sz="1700">
                <a:ea typeface="+mn-lt"/>
                <a:cs typeface="+mn-lt"/>
              </a:rPr>
              <a:t> client. If that is not working properly, I will use this csv file to get the coordinates, </a:t>
            </a:r>
            <a:r>
              <a:rPr lang="en-US" sz="1700">
                <a:ea typeface="+mn-lt"/>
                <a:cs typeface="+mn-lt"/>
                <a:hlinkClick r:id="rId3"/>
              </a:rPr>
              <a:t>https://cocl.us/Geospatial_data</a:t>
            </a:r>
            <a:r>
              <a:rPr lang="en-US" sz="1700">
                <a:ea typeface="+mn-lt"/>
                <a:cs typeface="+mn-lt"/>
              </a:rPr>
              <a:t>.</a:t>
            </a:r>
            <a:endParaRPr lang="en-US" sz="1700"/>
          </a:p>
          <a:p>
            <a:pPr>
              <a:lnSpc>
                <a:spcPct val="90000"/>
              </a:lnSpc>
            </a:pPr>
            <a:r>
              <a:rPr lang="en-US" sz="1700">
                <a:ea typeface="+mn-lt"/>
                <a:cs typeface="+mn-lt"/>
              </a:rPr>
              <a:t>FOURSQUARE LOCATION DATA</a:t>
            </a:r>
            <a:endParaRPr lang="en-US" sz="1700"/>
          </a:p>
          <a:p>
            <a:pPr>
              <a:lnSpc>
                <a:spcPct val="90000"/>
              </a:lnSpc>
            </a:pPr>
            <a:r>
              <a:rPr lang="en-US" sz="1700">
                <a:ea typeface="+mn-lt"/>
                <a:cs typeface="+mn-lt"/>
              </a:rPr>
              <a:t>I will be using Foursquare data for segmenting and clustering. Using Foursquare API, we will find the popular spots and bakeries in each place. The popular spots returned depends on the highest foot traffic and thus it depends on the time when the call is made. So, we may get different popular venues depending upon different time of the day.</a:t>
            </a:r>
            <a:endParaRPr lang="en-US" sz="1700"/>
          </a:p>
          <a:p>
            <a:pPr>
              <a:lnSpc>
                <a:spcPct val="90000"/>
              </a:lnSpc>
            </a:pPr>
            <a:endParaRPr lang="en-US" sz="1700">
              <a:cs typeface="Calibri"/>
            </a:endParaRPr>
          </a:p>
        </p:txBody>
      </p:sp>
      <p:sp>
        <p:nvSpPr>
          <p:cNvPr id="12" name="Rectangle 11">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145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AC6A7-9CD4-4AE1-86CA-E53901957127}"/>
              </a:ext>
            </a:extLst>
          </p:cNvPr>
          <p:cNvSpPr>
            <a:spLocks noGrp="1"/>
          </p:cNvSpPr>
          <p:nvPr>
            <p:ph type="title"/>
          </p:nvPr>
        </p:nvSpPr>
        <p:spPr>
          <a:xfrm>
            <a:off x="643468" y="643467"/>
            <a:ext cx="3073550" cy="5126203"/>
          </a:xfrm>
        </p:spPr>
        <p:txBody>
          <a:bodyPr anchor="ctr">
            <a:normAutofit/>
          </a:bodyPr>
          <a:lstStyle/>
          <a:p>
            <a:pPr algn="r"/>
            <a:r>
              <a:rPr lang="en-US" b="1" dirty="0">
                <a:latin typeface="Calibri"/>
                <a:cs typeface="Calibri"/>
              </a:rPr>
              <a:t>Approach</a:t>
            </a:r>
            <a:endParaRPr lang="en-US" b="1">
              <a:latin typeface="Calibri"/>
              <a:cs typeface="Calibri"/>
            </a:endParaRP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A36921-BFBA-4187-A12B-757A0C6672A9}"/>
              </a:ext>
            </a:extLst>
          </p:cNvPr>
          <p:cNvSpPr>
            <a:spLocks noGrp="1"/>
          </p:cNvSpPr>
          <p:nvPr>
            <p:ph idx="1"/>
          </p:nvPr>
        </p:nvSpPr>
        <p:spPr>
          <a:xfrm>
            <a:off x="4363786" y="621697"/>
            <a:ext cx="6791894" cy="5147973"/>
          </a:xfrm>
        </p:spPr>
        <p:txBody>
          <a:bodyPr vert="horz" lIns="0" tIns="45720" rIns="0" bIns="45720" rtlCol="0" anchor="ctr">
            <a:normAutofit/>
          </a:bodyPr>
          <a:lstStyle/>
          <a:p>
            <a:pPr>
              <a:buFont typeface="Wingdings" panose="020F0502020204030204" pitchFamily="34" charset="0"/>
              <a:buChar char="Ø"/>
            </a:pPr>
            <a:r>
              <a:rPr lang="en-US" dirty="0">
                <a:ea typeface="+mn-lt"/>
                <a:cs typeface="+mn-lt"/>
              </a:rPr>
              <a:t>Collect the Toronto city data from </a:t>
            </a:r>
            <a:r>
              <a:rPr lang="en-US" dirty="0">
                <a:ea typeface="+mn-lt"/>
                <a:cs typeface="+mn-lt"/>
                <a:hlinkClick r:id="rId2"/>
              </a:rPr>
              <a:t>https://en.wikipedia.org/wiki/List_of_postal_codes_of_Canada:_M</a:t>
            </a:r>
            <a:r>
              <a:rPr lang="en-US" dirty="0">
                <a:ea typeface="+mn-lt"/>
                <a:cs typeface="+mn-lt"/>
              </a:rPr>
              <a:t>.</a:t>
            </a:r>
            <a:endParaRPr lang="en-US">
              <a:cs typeface="Calibri" panose="020F0502020204030204"/>
            </a:endParaRPr>
          </a:p>
          <a:p>
            <a:pPr>
              <a:buFont typeface="Wingdings" panose="020F0502020204030204" pitchFamily="34" charset="0"/>
              <a:buChar char="Ø"/>
            </a:pPr>
            <a:r>
              <a:rPr lang="en-US" dirty="0">
                <a:ea typeface="+mn-lt"/>
                <a:cs typeface="+mn-lt"/>
              </a:rPr>
              <a:t>Using Foursquare API, we will find all venues for each neighborhood.</a:t>
            </a:r>
            <a:endParaRPr lang="en-US" dirty="0">
              <a:cs typeface="Calibri" panose="020F0502020204030204"/>
            </a:endParaRPr>
          </a:p>
          <a:p>
            <a:pPr>
              <a:buFont typeface="Wingdings" panose="020F0502020204030204" pitchFamily="34" charset="0"/>
              <a:buChar char="Ø"/>
            </a:pPr>
            <a:r>
              <a:rPr lang="en-US" dirty="0">
                <a:ea typeface="+mn-lt"/>
                <a:cs typeface="+mn-lt"/>
              </a:rPr>
              <a:t>Filter out all venues that are Bakery.</a:t>
            </a:r>
            <a:endParaRPr lang="en-US" dirty="0">
              <a:cs typeface="Calibri" panose="020F0502020204030204"/>
            </a:endParaRPr>
          </a:p>
          <a:p>
            <a:pPr>
              <a:buFont typeface="Wingdings" panose="020F0502020204030204" pitchFamily="34" charset="0"/>
              <a:buChar char="Ø"/>
            </a:pPr>
            <a:r>
              <a:rPr lang="en-US" dirty="0">
                <a:ea typeface="+mn-lt"/>
                <a:cs typeface="+mn-lt"/>
              </a:rPr>
              <a:t>Find the count of bakery in each neighborhood.</a:t>
            </a:r>
            <a:endParaRPr lang="en-US" dirty="0">
              <a:cs typeface="Calibri" panose="020F0502020204030204"/>
            </a:endParaRPr>
          </a:p>
          <a:p>
            <a:pPr>
              <a:buFont typeface="Wingdings" panose="020F0502020204030204" pitchFamily="34" charset="0"/>
              <a:buChar char="Ø"/>
            </a:pPr>
            <a:r>
              <a:rPr lang="en-US" dirty="0">
                <a:ea typeface="+mn-lt"/>
                <a:cs typeface="+mn-lt"/>
              </a:rPr>
              <a:t> Count residences and schools in each neighborhood as they are good target customers.</a:t>
            </a:r>
            <a:endParaRPr lang="en-US" dirty="0">
              <a:cs typeface="Calibri" panose="020F0502020204030204"/>
            </a:endParaRPr>
          </a:p>
          <a:p>
            <a:pPr>
              <a:buFont typeface="Wingdings" panose="020F0502020204030204" pitchFamily="34" charset="0"/>
              <a:buChar char="Ø"/>
            </a:pPr>
            <a:r>
              <a:rPr lang="en-US" dirty="0">
                <a:ea typeface="+mn-lt"/>
                <a:cs typeface="+mn-lt"/>
              </a:rPr>
              <a:t>Find the best place to open the bakery using these data.</a:t>
            </a:r>
            <a:endParaRPr lang="en-US" dirty="0">
              <a:cs typeface="Calibri" panose="020F0502020204030204"/>
            </a:endParaRPr>
          </a:p>
          <a:p>
            <a:pPr>
              <a:buFont typeface="Wingdings" panose="020F0502020204030204" pitchFamily="34" charset="0"/>
              <a:buChar char="Ø"/>
            </a:pPr>
            <a:r>
              <a:rPr lang="en-US" dirty="0">
                <a:ea typeface="+mn-lt"/>
                <a:cs typeface="+mn-lt"/>
              </a:rPr>
              <a:t>Visualize the neighborhood using folium library.</a:t>
            </a:r>
            <a:endParaRPr lang="en-US" dirty="0">
              <a:cs typeface="Calibri"/>
            </a:endParaRPr>
          </a:p>
          <a:p>
            <a:endParaRPr lang="en-US" dirty="0">
              <a:cs typeface="Calibri"/>
            </a:endParaRPr>
          </a:p>
        </p:txBody>
      </p:sp>
      <p:sp>
        <p:nvSpPr>
          <p:cNvPr id="12" name="Rectangle 11">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82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E92EF-E74F-4222-8F00-8EE6BF5A5E11}"/>
              </a:ext>
            </a:extLst>
          </p:cNvPr>
          <p:cNvSpPr>
            <a:spLocks noGrp="1"/>
          </p:cNvSpPr>
          <p:nvPr>
            <p:ph type="title"/>
          </p:nvPr>
        </p:nvSpPr>
        <p:spPr>
          <a:xfrm>
            <a:off x="643468" y="643467"/>
            <a:ext cx="3073550" cy="5126203"/>
          </a:xfrm>
        </p:spPr>
        <p:txBody>
          <a:bodyPr anchor="ctr">
            <a:normAutofit/>
          </a:bodyPr>
          <a:lstStyle/>
          <a:p>
            <a:pPr algn="r"/>
            <a:r>
              <a:rPr lang="en-US" sz="3400" b="1">
                <a:latin typeface="Calibri"/>
                <a:cs typeface="Calibri"/>
              </a:rPr>
              <a:t>METHODOLOGY</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B027DD-DFEC-4617-B74C-B7331C0693E4}"/>
              </a:ext>
            </a:extLst>
          </p:cNvPr>
          <p:cNvSpPr>
            <a:spLocks noGrp="1"/>
          </p:cNvSpPr>
          <p:nvPr>
            <p:ph idx="1"/>
          </p:nvPr>
        </p:nvSpPr>
        <p:spPr>
          <a:xfrm>
            <a:off x="4363786" y="621697"/>
            <a:ext cx="6791894" cy="5147973"/>
          </a:xfrm>
        </p:spPr>
        <p:txBody>
          <a:bodyPr vert="horz" lIns="0" tIns="45720" rIns="0" bIns="45720" rtlCol="0" anchor="ctr">
            <a:normAutofit/>
          </a:bodyPr>
          <a:lstStyle/>
          <a:p>
            <a:pPr>
              <a:lnSpc>
                <a:spcPct val="90000"/>
              </a:lnSpc>
              <a:buFont typeface="Wingdings" panose="020F0502020204030204" pitchFamily="34" charset="0"/>
              <a:buChar char="Ø"/>
            </a:pPr>
            <a:r>
              <a:rPr lang="en-US" sz="1700">
                <a:ea typeface="+mn-lt"/>
                <a:cs typeface="+mn-lt"/>
              </a:rPr>
              <a:t>For each locality, all residences, schools, universities and bakery venues data have been collected from Foursquare. </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 Then for each locality, the sums of the residences, school and bakery were computed. </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 For each of these 4 categories, a weight (or penalty) has been defined.</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 Bakeries have been weighted with -1, to avoid concurrence. </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 Schools have been weighted with 1, since student are good customers. </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College &amp; Universities have been weighted with 2 as they are also good customers</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 Residential areas have been weighted with 3, since residents are even better customers. </a:t>
            </a:r>
            <a:endParaRPr lang="en-US" sz="1700">
              <a:cs typeface="Calibri" panose="020F0502020204030204"/>
            </a:endParaRPr>
          </a:p>
          <a:p>
            <a:pPr>
              <a:lnSpc>
                <a:spcPct val="90000"/>
              </a:lnSpc>
              <a:buFont typeface="Wingdings" panose="020F0502020204030204" pitchFamily="34" charset="0"/>
              <a:buChar char="Ø"/>
            </a:pPr>
            <a:r>
              <a:rPr lang="en-US" sz="1700">
                <a:ea typeface="+mn-lt"/>
                <a:cs typeface="+mn-lt"/>
              </a:rPr>
              <a:t> Lastly, a score was computed for each locality as the weighted sum of the number of venues in each of the 4 categories. </a:t>
            </a:r>
            <a:endParaRPr lang="en-US" sz="1700">
              <a:cs typeface="Calibri"/>
            </a:endParaRPr>
          </a:p>
          <a:p>
            <a:pPr>
              <a:lnSpc>
                <a:spcPct val="90000"/>
              </a:lnSpc>
            </a:pPr>
            <a:endParaRPr lang="en-US" sz="1700">
              <a:cs typeface="Calibri"/>
            </a:endParaRPr>
          </a:p>
        </p:txBody>
      </p:sp>
      <p:sp>
        <p:nvSpPr>
          <p:cNvPr id="12" name="Rectangle 11">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569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E92EF-E74F-4222-8F00-8EE6BF5A5E11}"/>
              </a:ext>
            </a:extLst>
          </p:cNvPr>
          <p:cNvSpPr>
            <a:spLocks noGrp="1"/>
          </p:cNvSpPr>
          <p:nvPr>
            <p:ph type="title"/>
          </p:nvPr>
        </p:nvSpPr>
        <p:spPr>
          <a:xfrm>
            <a:off x="878911" y="643468"/>
            <a:ext cx="3177847" cy="1674180"/>
          </a:xfrm>
        </p:spPr>
        <p:txBody>
          <a:bodyPr>
            <a:normAutofit/>
          </a:bodyPr>
          <a:lstStyle/>
          <a:p>
            <a:r>
              <a:rPr lang="en-US" sz="3700" b="1">
                <a:latin typeface="Calibri"/>
                <a:ea typeface="+mj-lt"/>
                <a:cs typeface="Calibri"/>
              </a:rPr>
              <a:t>Toronto Neighborhoods </a:t>
            </a:r>
            <a:endParaRPr lang="en-US" sz="3700"/>
          </a:p>
        </p:txBody>
      </p:sp>
      <p:cxnSp>
        <p:nvCxnSpPr>
          <p:cNvPr id="10"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B027DD-DFEC-4617-B74C-B7331C0693E4}"/>
              </a:ext>
            </a:extLst>
          </p:cNvPr>
          <p:cNvSpPr>
            <a:spLocks noGrp="1"/>
          </p:cNvSpPr>
          <p:nvPr>
            <p:ph idx="1"/>
          </p:nvPr>
        </p:nvSpPr>
        <p:spPr>
          <a:xfrm>
            <a:off x="858064" y="2639380"/>
            <a:ext cx="3205049" cy="3229714"/>
          </a:xfrm>
        </p:spPr>
        <p:txBody>
          <a:bodyPr vert="horz" lIns="0" tIns="45720" rIns="0" bIns="45720" rtlCol="0">
            <a:normAutofit/>
          </a:bodyPr>
          <a:lstStyle/>
          <a:p>
            <a:pPr>
              <a:buFont typeface="Wingdings" panose="020F0502020204030204" pitchFamily="34" charset="0"/>
              <a:buChar char="Ø"/>
            </a:pPr>
            <a:endParaRPr lang="en-US" dirty="0">
              <a:cs typeface="Calibri" panose="020F0502020204030204"/>
            </a:endParaRPr>
          </a:p>
          <a:p>
            <a:endParaRPr lang="en-US" dirty="0">
              <a:cs typeface="Calibri" panose="020F0502020204030204"/>
            </a:endParaRPr>
          </a:p>
        </p:txBody>
      </p:sp>
      <p:pic>
        <p:nvPicPr>
          <p:cNvPr id="4" name="Picture 4" descr="A close up of a map&#10;&#10;Description generated with high confidence">
            <a:extLst>
              <a:ext uri="{FF2B5EF4-FFF2-40B4-BE49-F238E27FC236}">
                <a16:creationId xmlns:a16="http://schemas.microsoft.com/office/drawing/2014/main" id="{5B377D6A-5C84-41D3-878C-A80FC2B223C6}"/>
              </a:ext>
            </a:extLst>
          </p:cNvPr>
          <p:cNvPicPr>
            <a:picLocks noChangeAspect="1"/>
          </p:cNvPicPr>
          <p:nvPr/>
        </p:nvPicPr>
        <p:blipFill>
          <a:blip r:embed="rId2"/>
          <a:stretch>
            <a:fillRect/>
          </a:stretch>
        </p:blipFill>
        <p:spPr>
          <a:xfrm>
            <a:off x="4653447" y="1016194"/>
            <a:ext cx="6892560" cy="4480164"/>
          </a:xfrm>
          <a:prstGeom prst="rect">
            <a:avLst/>
          </a:prstGeom>
        </p:spPr>
      </p:pic>
      <p:sp>
        <p:nvSpPr>
          <p:cNvPr id="12" name="Rectangle 1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631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E92EF-E74F-4222-8F00-8EE6BF5A5E11}"/>
              </a:ext>
            </a:extLst>
          </p:cNvPr>
          <p:cNvSpPr>
            <a:spLocks noGrp="1"/>
          </p:cNvSpPr>
          <p:nvPr>
            <p:ph type="title"/>
          </p:nvPr>
        </p:nvSpPr>
        <p:spPr>
          <a:xfrm>
            <a:off x="642257" y="634946"/>
            <a:ext cx="3690257" cy="1450757"/>
          </a:xfrm>
        </p:spPr>
        <p:txBody>
          <a:bodyPr>
            <a:normAutofit/>
          </a:bodyPr>
          <a:lstStyle/>
          <a:p>
            <a:r>
              <a:rPr lang="en-US" sz="4400" b="1" dirty="0">
                <a:latin typeface="Calibri"/>
                <a:ea typeface="+mj-lt"/>
                <a:cs typeface="Calibri"/>
              </a:rPr>
              <a:t>Bakeries in the </a:t>
            </a:r>
            <a:r>
              <a:rPr lang="en-US" sz="4400" b="1" dirty="0">
                <a:latin typeface="Calibri"/>
                <a:cs typeface="Calibri"/>
              </a:rPr>
              <a:t>neighborhoods</a:t>
            </a:r>
            <a:endParaRPr lang="en-US" dirty="0"/>
          </a:p>
        </p:txBody>
      </p:sp>
      <p:cxnSp>
        <p:nvCxnSpPr>
          <p:cNvPr id="20" name="Straight Connector 1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B027DD-DFEC-4617-B74C-B7331C0693E4}"/>
              </a:ext>
            </a:extLst>
          </p:cNvPr>
          <p:cNvSpPr>
            <a:spLocks noGrp="1"/>
          </p:cNvSpPr>
          <p:nvPr>
            <p:ph idx="1"/>
          </p:nvPr>
        </p:nvSpPr>
        <p:spPr>
          <a:xfrm>
            <a:off x="642257" y="2407436"/>
            <a:ext cx="3690257" cy="3461658"/>
          </a:xfrm>
        </p:spPr>
        <p:txBody>
          <a:bodyPr vert="horz" lIns="0" tIns="45720" rIns="0" bIns="45720" rtlCol="0">
            <a:normAutofit/>
          </a:bodyPr>
          <a:lstStyle/>
          <a:p>
            <a:pPr>
              <a:buFont typeface="Wingdings" panose="020F0502020204030204" pitchFamily="34" charset="0"/>
              <a:buChar char="Ø"/>
            </a:pPr>
            <a:endParaRPr lang="en-US" dirty="0">
              <a:cs typeface="Calibri" panose="020F0502020204030204"/>
            </a:endParaRPr>
          </a:p>
          <a:p>
            <a:endParaRPr lang="en-US" dirty="0">
              <a:cs typeface="Calibri" panose="020F0502020204030204"/>
            </a:endParaRPr>
          </a:p>
        </p:txBody>
      </p:sp>
      <p:pic>
        <p:nvPicPr>
          <p:cNvPr id="5" name="Picture 5" descr="A close up of a map&#10;&#10;Description generated with high confidence">
            <a:extLst>
              <a:ext uri="{FF2B5EF4-FFF2-40B4-BE49-F238E27FC236}">
                <a16:creationId xmlns:a16="http://schemas.microsoft.com/office/drawing/2014/main" id="{D346B3BE-9B9A-42D6-A062-39B4C1EBF03E}"/>
              </a:ext>
            </a:extLst>
          </p:cNvPr>
          <p:cNvPicPr>
            <a:picLocks noChangeAspect="1"/>
          </p:cNvPicPr>
          <p:nvPr/>
        </p:nvPicPr>
        <p:blipFill rotWithShape="1">
          <a:blip r:embed="rId2"/>
          <a:srcRect l="11497" r="29668" b="-1"/>
          <a:stretch/>
        </p:blipFill>
        <p:spPr>
          <a:xfrm>
            <a:off x="4648201" y="640081"/>
            <a:ext cx="6909801" cy="5314406"/>
          </a:xfrm>
          <a:prstGeom prst="rect">
            <a:avLst/>
          </a:prstGeom>
        </p:spPr>
      </p:pic>
      <p:sp>
        <p:nvSpPr>
          <p:cNvPr id="22" name="Rectangle 2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060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E92EF-E74F-4222-8F00-8EE6BF5A5E11}"/>
              </a:ext>
            </a:extLst>
          </p:cNvPr>
          <p:cNvSpPr>
            <a:spLocks noGrp="1"/>
          </p:cNvSpPr>
          <p:nvPr>
            <p:ph type="title"/>
          </p:nvPr>
        </p:nvSpPr>
        <p:spPr>
          <a:xfrm>
            <a:off x="642257" y="634946"/>
            <a:ext cx="3690257" cy="1450757"/>
          </a:xfrm>
        </p:spPr>
        <p:txBody>
          <a:bodyPr>
            <a:normAutofit/>
          </a:bodyPr>
          <a:lstStyle/>
          <a:p>
            <a:r>
              <a:rPr lang="en-US" sz="4400" b="1" dirty="0">
                <a:latin typeface="Calibri"/>
                <a:ea typeface="+mj-lt"/>
                <a:cs typeface="Calibri"/>
              </a:rPr>
              <a:t>Schools in the neighborhoods</a:t>
            </a:r>
            <a:endParaRPr lang="en-US" sz="4400"/>
          </a:p>
        </p:txBody>
      </p:sp>
      <p:cxnSp>
        <p:nvCxnSpPr>
          <p:cNvPr id="25" name="Straight Connector 2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B027DD-DFEC-4617-B74C-B7331C0693E4}"/>
              </a:ext>
            </a:extLst>
          </p:cNvPr>
          <p:cNvSpPr>
            <a:spLocks noGrp="1"/>
          </p:cNvSpPr>
          <p:nvPr>
            <p:ph idx="1"/>
          </p:nvPr>
        </p:nvSpPr>
        <p:spPr>
          <a:xfrm>
            <a:off x="642257" y="2407436"/>
            <a:ext cx="3690257" cy="3461658"/>
          </a:xfrm>
        </p:spPr>
        <p:txBody>
          <a:bodyPr vert="horz" lIns="0" tIns="45720" rIns="0" bIns="45720" rtlCol="0">
            <a:normAutofit/>
          </a:bodyPr>
          <a:lstStyle/>
          <a:p>
            <a:pPr>
              <a:buFont typeface="Wingdings" panose="020F0502020204030204" pitchFamily="34" charset="0"/>
              <a:buChar char="Ø"/>
            </a:pPr>
            <a:endParaRPr lang="en-US" dirty="0">
              <a:cs typeface="Calibri" panose="020F0502020204030204"/>
            </a:endParaRPr>
          </a:p>
          <a:p>
            <a:endParaRPr lang="en-US" dirty="0">
              <a:cs typeface="Calibri" panose="020F0502020204030204"/>
            </a:endParaRPr>
          </a:p>
        </p:txBody>
      </p:sp>
      <p:pic>
        <p:nvPicPr>
          <p:cNvPr id="4" name="Picture 5" descr="A picture containing text, map&#10;&#10;Description generated with very high confidence">
            <a:extLst>
              <a:ext uri="{FF2B5EF4-FFF2-40B4-BE49-F238E27FC236}">
                <a16:creationId xmlns:a16="http://schemas.microsoft.com/office/drawing/2014/main" id="{D40B8CEB-EDA8-4D3A-AC7A-F3D92FF49277}"/>
              </a:ext>
            </a:extLst>
          </p:cNvPr>
          <p:cNvPicPr>
            <a:picLocks noChangeAspect="1"/>
          </p:cNvPicPr>
          <p:nvPr/>
        </p:nvPicPr>
        <p:blipFill rotWithShape="1">
          <a:blip r:embed="rId2"/>
          <a:srcRect l="5136" r="36029" b="-1"/>
          <a:stretch/>
        </p:blipFill>
        <p:spPr>
          <a:xfrm>
            <a:off x="4648201" y="640081"/>
            <a:ext cx="6909801" cy="5314406"/>
          </a:xfrm>
          <a:prstGeom prst="rect">
            <a:avLst/>
          </a:prstGeom>
        </p:spPr>
      </p:pic>
      <p:sp>
        <p:nvSpPr>
          <p:cNvPr id="26" name="Rectangle 3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323974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2A24"/>
      </a:dk2>
      <a:lt2>
        <a:srgbClr val="E2E5E8"/>
      </a:lt2>
      <a:accent1>
        <a:srgbClr val="CE9188"/>
      </a:accent1>
      <a:accent2>
        <a:srgbClr val="C39B6B"/>
      </a:accent2>
      <a:accent3>
        <a:srgbClr val="A5A46F"/>
      </a:accent3>
      <a:accent4>
        <a:srgbClr val="7387C6"/>
      </a:accent4>
      <a:accent5>
        <a:srgbClr val="988CD0"/>
      </a:accent5>
      <a:accent6>
        <a:srgbClr val="A473C6"/>
      </a:accent6>
      <a:hlink>
        <a:srgbClr val="6383AB"/>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RetrospectVTI</vt:lpstr>
      <vt:lpstr>BATTLE OF NEIGHBORHOOD</vt:lpstr>
      <vt:lpstr>INTRODUCTION</vt:lpstr>
      <vt:lpstr>Target Audience </vt:lpstr>
      <vt:lpstr>DATA</vt:lpstr>
      <vt:lpstr>Approach</vt:lpstr>
      <vt:lpstr>METHODOLOGY</vt:lpstr>
      <vt:lpstr>Toronto Neighborhoods </vt:lpstr>
      <vt:lpstr>Bakeries in the neighborhoods</vt:lpstr>
      <vt:lpstr>Schools in the neighborhoods</vt:lpstr>
      <vt:lpstr>College &amp; Universities in the neighborhood</vt:lpstr>
      <vt:lpstr>RESULTS</vt:lpstr>
      <vt:lpstr>Best location for bakery in Toronto is Church and Wellesley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Unnikrishnan TP</cp:lastModifiedBy>
  <cp:revision>221</cp:revision>
  <dcterms:created xsi:type="dcterms:W3CDTF">2013-07-15T20:26:40Z</dcterms:created>
  <dcterms:modified xsi:type="dcterms:W3CDTF">2019-10-14T19:15:13Z</dcterms:modified>
</cp:coreProperties>
</file>