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ikit-learn.org/stab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6BCF-C0CE-4B09-BD65-35BFB1D0F6C6}"/>
              </a:ext>
            </a:extLst>
          </p:cNvPr>
          <p:cNvSpPr>
            <a:spLocks noGrp="1"/>
          </p:cNvSpPr>
          <p:nvPr>
            <p:ph type="ctrTitle"/>
          </p:nvPr>
        </p:nvSpPr>
        <p:spPr/>
        <p:txBody>
          <a:bodyPr/>
          <a:lstStyle/>
          <a:p>
            <a:r>
              <a:rPr lang="en-US" dirty="0"/>
              <a:t>Machine Learning Based Spam Filter</a:t>
            </a:r>
          </a:p>
        </p:txBody>
      </p:sp>
      <p:sp>
        <p:nvSpPr>
          <p:cNvPr id="3" name="Subtitle 2">
            <a:extLst>
              <a:ext uri="{FF2B5EF4-FFF2-40B4-BE49-F238E27FC236}">
                <a16:creationId xmlns:a16="http://schemas.microsoft.com/office/drawing/2014/main" id="{311D16EF-1327-4E15-80D2-466126551022}"/>
              </a:ext>
            </a:extLst>
          </p:cNvPr>
          <p:cNvSpPr>
            <a:spLocks noGrp="1"/>
          </p:cNvSpPr>
          <p:nvPr>
            <p:ph type="subTitle" idx="1"/>
          </p:nvPr>
        </p:nvSpPr>
        <p:spPr/>
        <p:txBody>
          <a:bodyPr/>
          <a:lstStyle/>
          <a:p>
            <a:r>
              <a:rPr lang="en-US" dirty="0" err="1"/>
              <a:t>Ayush</a:t>
            </a:r>
            <a:r>
              <a:rPr lang="en-US" dirty="0"/>
              <a:t> Kumar</a:t>
            </a:r>
          </a:p>
        </p:txBody>
      </p:sp>
    </p:spTree>
    <p:extLst>
      <p:ext uri="{BB962C8B-B14F-4D97-AF65-F5344CB8AC3E}">
        <p14:creationId xmlns:p14="http://schemas.microsoft.com/office/powerpoint/2010/main" val="296812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6E8F-773E-4C6A-9EE4-C62DD868CC11}"/>
              </a:ext>
            </a:extLst>
          </p:cNvPr>
          <p:cNvSpPr>
            <a:spLocks noGrp="1"/>
          </p:cNvSpPr>
          <p:nvPr>
            <p:ph type="title"/>
          </p:nvPr>
        </p:nvSpPr>
        <p:spPr/>
        <p:txBody>
          <a:bodyPr/>
          <a:lstStyle/>
          <a:p>
            <a:r>
              <a:rPr lang="en-US" dirty="0"/>
              <a:t>Training classifier</a:t>
            </a:r>
          </a:p>
        </p:txBody>
      </p:sp>
      <p:sp>
        <p:nvSpPr>
          <p:cNvPr id="3" name="Content Placeholder 2">
            <a:extLst>
              <a:ext uri="{FF2B5EF4-FFF2-40B4-BE49-F238E27FC236}">
                <a16:creationId xmlns:a16="http://schemas.microsoft.com/office/drawing/2014/main" id="{DE3059AD-A728-48D7-BFEF-E188E8D410CB}"/>
              </a:ext>
            </a:extLst>
          </p:cNvPr>
          <p:cNvSpPr>
            <a:spLocks noGrp="1"/>
          </p:cNvSpPr>
          <p:nvPr>
            <p:ph idx="1"/>
          </p:nvPr>
        </p:nvSpPr>
        <p:spPr>
          <a:xfrm>
            <a:off x="677333" y="1626781"/>
            <a:ext cx="8679317" cy="4414581"/>
          </a:xfrm>
        </p:spPr>
        <p:txBody>
          <a:bodyPr>
            <a:normAutofit/>
          </a:bodyPr>
          <a:lstStyle/>
          <a:p>
            <a:r>
              <a:rPr lang="en-US" dirty="0"/>
              <a:t>Here, we will be using </a:t>
            </a:r>
            <a:r>
              <a:rPr lang="en-US" dirty="0" err="1">
                <a:hlinkClick r:id="rId2"/>
              </a:rPr>
              <a:t>scikit</a:t>
            </a:r>
            <a:r>
              <a:rPr lang="en-US" dirty="0">
                <a:hlinkClick r:id="rId2"/>
              </a:rPr>
              <a:t>-learn ML library</a:t>
            </a:r>
            <a:r>
              <a:rPr lang="en-US" dirty="0"/>
              <a:t> for training classifiers.</a:t>
            </a:r>
          </a:p>
          <a:p>
            <a:r>
              <a:rPr lang="en-US" dirty="0"/>
              <a:t>I have trained two models here namely </a:t>
            </a:r>
          </a:p>
          <a:p>
            <a:pPr>
              <a:buFont typeface="+mj-lt"/>
              <a:buAutoNum type="alphaLcParenR"/>
            </a:pPr>
            <a:r>
              <a:rPr lang="en-US" dirty="0"/>
              <a:t>Naive Bayes classifier </a:t>
            </a:r>
          </a:p>
          <a:p>
            <a:pPr>
              <a:buFont typeface="+mj-lt"/>
              <a:buAutoNum type="alphaLcParenR"/>
            </a:pPr>
            <a:r>
              <a:rPr lang="en-US" dirty="0"/>
              <a:t>Support Vector Machines (SVM).</a:t>
            </a:r>
          </a:p>
          <a:p>
            <a:r>
              <a:rPr lang="en-US" dirty="0"/>
              <a:t>Naive Bayes classifier is a conventional and very popular method for document classification problem. It is a supervised probabilistic classifier based on Bayes theorem assuming independence between every pair of features.</a:t>
            </a:r>
          </a:p>
          <a:p>
            <a:r>
              <a:rPr lang="en-US" dirty="0"/>
              <a:t>SVMs are supervised binary classifiers which are very effective when you have higher number of features. The goal of SVM is to separate some subset of training data from rest called the support vectors (boundary of separating hyper-plane). The decision function of SVM model that predicts the class of the test data is based on support vectors and makes use of a kernel trick.</a:t>
            </a:r>
          </a:p>
        </p:txBody>
      </p:sp>
    </p:spTree>
    <p:extLst>
      <p:ext uri="{BB962C8B-B14F-4D97-AF65-F5344CB8AC3E}">
        <p14:creationId xmlns:p14="http://schemas.microsoft.com/office/powerpoint/2010/main" val="300885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6C27-5DC3-4B29-9D94-710235567652}"/>
              </a:ext>
            </a:extLst>
          </p:cNvPr>
          <p:cNvSpPr>
            <a:spLocks noGrp="1"/>
          </p:cNvSpPr>
          <p:nvPr>
            <p:ph type="title"/>
          </p:nvPr>
        </p:nvSpPr>
        <p:spPr/>
        <p:txBody>
          <a:bodyPr/>
          <a:lstStyle/>
          <a:p>
            <a:r>
              <a:rPr lang="en-US" dirty="0"/>
              <a:t>Training classifier Code</a:t>
            </a:r>
          </a:p>
        </p:txBody>
      </p:sp>
      <p:pic>
        <p:nvPicPr>
          <p:cNvPr id="4" name="Content Placeholder 3">
            <a:extLst>
              <a:ext uri="{FF2B5EF4-FFF2-40B4-BE49-F238E27FC236}">
                <a16:creationId xmlns:a16="http://schemas.microsoft.com/office/drawing/2014/main" id="{CC4FB2DF-8DF7-4FE7-A339-1A9E6A6531A1}"/>
              </a:ext>
            </a:extLst>
          </p:cNvPr>
          <p:cNvPicPr>
            <a:picLocks noGrp="1" noChangeAspect="1"/>
          </p:cNvPicPr>
          <p:nvPr>
            <p:ph idx="1"/>
          </p:nvPr>
        </p:nvPicPr>
        <p:blipFill>
          <a:blip r:embed="rId2"/>
          <a:stretch>
            <a:fillRect/>
          </a:stretch>
        </p:blipFill>
        <p:spPr>
          <a:xfrm>
            <a:off x="863938" y="1597062"/>
            <a:ext cx="4462974" cy="5067734"/>
          </a:xfrm>
          <a:prstGeom prst="rect">
            <a:avLst/>
          </a:prstGeom>
        </p:spPr>
      </p:pic>
    </p:spTree>
    <p:extLst>
      <p:ext uri="{BB962C8B-B14F-4D97-AF65-F5344CB8AC3E}">
        <p14:creationId xmlns:p14="http://schemas.microsoft.com/office/powerpoint/2010/main" val="159701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739B-A0CD-41A5-92A5-32EF295D97A2}"/>
              </a:ext>
            </a:extLst>
          </p:cNvPr>
          <p:cNvSpPr>
            <a:spLocks noGrp="1"/>
          </p:cNvSpPr>
          <p:nvPr>
            <p:ph type="title"/>
          </p:nvPr>
        </p:nvSpPr>
        <p:spPr/>
        <p:txBody>
          <a:bodyPr/>
          <a:lstStyle/>
          <a:p>
            <a:r>
              <a:rPr lang="en-US" dirty="0"/>
              <a:t>Performance Checking</a:t>
            </a:r>
          </a:p>
        </p:txBody>
      </p:sp>
      <p:sp>
        <p:nvSpPr>
          <p:cNvPr id="3" name="Content Placeholder 2">
            <a:extLst>
              <a:ext uri="{FF2B5EF4-FFF2-40B4-BE49-F238E27FC236}">
                <a16:creationId xmlns:a16="http://schemas.microsoft.com/office/drawing/2014/main" id="{9F96DB18-FB1C-4E7F-9DF8-AA2125F9672B}"/>
              </a:ext>
            </a:extLst>
          </p:cNvPr>
          <p:cNvSpPr>
            <a:spLocks noGrp="1"/>
          </p:cNvSpPr>
          <p:nvPr>
            <p:ph idx="1"/>
          </p:nvPr>
        </p:nvSpPr>
        <p:spPr/>
        <p:txBody>
          <a:bodyPr/>
          <a:lstStyle/>
          <a:p>
            <a:r>
              <a:rPr lang="en-US" dirty="0"/>
              <a:t>Test-set contains 130 spam emails and 130 non-spam emails.</a:t>
            </a:r>
          </a:p>
          <a:p>
            <a:pPr marL="0" indent="0">
              <a:buNone/>
            </a:pPr>
            <a:endParaRPr lang="en-US" dirty="0"/>
          </a:p>
        </p:txBody>
      </p:sp>
      <p:pic>
        <p:nvPicPr>
          <p:cNvPr id="4" name="Picture 3">
            <a:extLst>
              <a:ext uri="{FF2B5EF4-FFF2-40B4-BE49-F238E27FC236}">
                <a16:creationId xmlns:a16="http://schemas.microsoft.com/office/drawing/2014/main" id="{DDCF82F0-735A-43C3-9FAB-DC0036FD0D15}"/>
              </a:ext>
            </a:extLst>
          </p:cNvPr>
          <p:cNvPicPr>
            <a:picLocks noChangeAspect="1"/>
          </p:cNvPicPr>
          <p:nvPr/>
        </p:nvPicPr>
        <p:blipFill>
          <a:blip r:embed="rId2"/>
          <a:stretch>
            <a:fillRect/>
          </a:stretch>
        </p:blipFill>
        <p:spPr>
          <a:xfrm>
            <a:off x="1088286" y="2719850"/>
            <a:ext cx="6801071" cy="3110900"/>
          </a:xfrm>
          <a:prstGeom prst="rect">
            <a:avLst/>
          </a:prstGeom>
        </p:spPr>
      </p:pic>
    </p:spTree>
    <p:extLst>
      <p:ext uri="{BB962C8B-B14F-4D97-AF65-F5344CB8AC3E}">
        <p14:creationId xmlns:p14="http://schemas.microsoft.com/office/powerpoint/2010/main" val="364839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F637-DCFB-4EC0-AEBF-EBA826B08307}"/>
              </a:ext>
            </a:extLst>
          </p:cNvPr>
          <p:cNvSpPr>
            <a:spLocks noGrp="1"/>
          </p:cNvSpPr>
          <p:nvPr>
            <p:ph type="title"/>
          </p:nvPr>
        </p:nvSpPr>
        <p:spPr/>
        <p:txBody>
          <a:bodyPr/>
          <a:lstStyle/>
          <a:p>
            <a:r>
              <a:rPr lang="en-US" dirty="0"/>
              <a:t>SPAM</a:t>
            </a:r>
          </a:p>
        </p:txBody>
      </p:sp>
      <p:sp>
        <p:nvSpPr>
          <p:cNvPr id="3" name="Content Placeholder 2">
            <a:extLst>
              <a:ext uri="{FF2B5EF4-FFF2-40B4-BE49-F238E27FC236}">
                <a16:creationId xmlns:a16="http://schemas.microsoft.com/office/drawing/2014/main" id="{E5EE8B57-D5A1-440B-839B-F6C898D2B889}"/>
              </a:ext>
            </a:extLst>
          </p:cNvPr>
          <p:cNvSpPr>
            <a:spLocks noGrp="1"/>
          </p:cNvSpPr>
          <p:nvPr>
            <p:ph idx="1"/>
          </p:nvPr>
        </p:nvSpPr>
        <p:spPr/>
        <p:txBody>
          <a:bodyPr/>
          <a:lstStyle/>
          <a:p>
            <a:r>
              <a:rPr lang="en-US" sz="2800" dirty="0"/>
              <a:t>Unsolicited bulk e-mail, major issue affecting everyone using an email service.</a:t>
            </a:r>
          </a:p>
          <a:p>
            <a:r>
              <a:rPr lang="en-US" sz="2800" dirty="0"/>
              <a:t>Provides a huge audience, incurs no expense to the spamming party.</a:t>
            </a:r>
          </a:p>
          <a:p>
            <a:r>
              <a:rPr lang="en-US" sz="2800" dirty="0"/>
              <a:t>Cost time and money, affects productivity</a:t>
            </a:r>
          </a:p>
          <a:p>
            <a:r>
              <a:rPr lang="en-US" sz="2800" dirty="0"/>
              <a:t>Initially these were built to filter out text but soon there was a need to filter images</a:t>
            </a:r>
          </a:p>
        </p:txBody>
      </p:sp>
    </p:spTree>
    <p:extLst>
      <p:ext uri="{BB962C8B-B14F-4D97-AF65-F5344CB8AC3E}">
        <p14:creationId xmlns:p14="http://schemas.microsoft.com/office/powerpoint/2010/main" val="221199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D6B-606C-49E0-8EC7-484CC97D6BFF}"/>
              </a:ext>
            </a:extLst>
          </p:cNvPr>
          <p:cNvSpPr>
            <a:spLocks noGrp="1"/>
          </p:cNvSpPr>
          <p:nvPr>
            <p:ph type="title"/>
          </p:nvPr>
        </p:nvSpPr>
        <p:spPr/>
        <p:txBody>
          <a:bodyPr/>
          <a:lstStyle/>
          <a:p>
            <a:r>
              <a:rPr lang="en-US" dirty="0"/>
              <a:t>Example of spam</a:t>
            </a:r>
          </a:p>
        </p:txBody>
      </p:sp>
      <p:sp>
        <p:nvSpPr>
          <p:cNvPr id="3" name="Content Placeholder 2">
            <a:extLst>
              <a:ext uri="{FF2B5EF4-FFF2-40B4-BE49-F238E27FC236}">
                <a16:creationId xmlns:a16="http://schemas.microsoft.com/office/drawing/2014/main" id="{ABD13C77-A9A2-4C58-87B5-DD89F3FC2B74}"/>
              </a:ext>
            </a:extLst>
          </p:cNvPr>
          <p:cNvSpPr>
            <a:spLocks noGrp="1"/>
          </p:cNvSpPr>
          <p:nvPr>
            <p:ph idx="1"/>
          </p:nvPr>
        </p:nvSpPr>
        <p:spPr/>
        <p:txBody>
          <a:bodyPr/>
          <a:lstStyle/>
          <a:p>
            <a:r>
              <a:rPr lang="en-US" sz="2800" dirty="0"/>
              <a:t>Pump and dump scheme</a:t>
            </a:r>
          </a:p>
          <a:p>
            <a:r>
              <a:rPr lang="en-US" sz="2800" dirty="0"/>
              <a:t>Spammers sent mail to promote a stock and create artificial inflation of stock price</a:t>
            </a:r>
          </a:p>
          <a:p>
            <a:r>
              <a:rPr lang="en-US" sz="2800" dirty="0"/>
              <a:t>When  price increases, they would sell their stock at profit</a:t>
            </a:r>
          </a:p>
          <a:p>
            <a:r>
              <a:rPr lang="en-US" sz="2800" dirty="0"/>
              <a:t>Necessary to stop such parties</a:t>
            </a:r>
          </a:p>
        </p:txBody>
      </p:sp>
    </p:spTree>
    <p:extLst>
      <p:ext uri="{BB962C8B-B14F-4D97-AF65-F5344CB8AC3E}">
        <p14:creationId xmlns:p14="http://schemas.microsoft.com/office/powerpoint/2010/main" val="26667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398B-2DF5-4B6D-AF0A-00C14C778420}"/>
              </a:ext>
            </a:extLst>
          </p:cNvPr>
          <p:cNvSpPr>
            <a:spLocks noGrp="1"/>
          </p:cNvSpPr>
          <p:nvPr>
            <p:ph type="title"/>
          </p:nvPr>
        </p:nvSpPr>
        <p:spPr/>
        <p:txBody>
          <a:bodyPr/>
          <a:lstStyle/>
          <a:p>
            <a:r>
              <a:rPr lang="en-US" dirty="0"/>
              <a:t>Spam Filter</a:t>
            </a:r>
          </a:p>
        </p:txBody>
      </p:sp>
      <p:sp>
        <p:nvSpPr>
          <p:cNvPr id="3" name="Content Placeholder 2">
            <a:extLst>
              <a:ext uri="{FF2B5EF4-FFF2-40B4-BE49-F238E27FC236}">
                <a16:creationId xmlns:a16="http://schemas.microsoft.com/office/drawing/2014/main" id="{3521AE41-46FF-454F-ABE1-83368F8B827B}"/>
              </a:ext>
            </a:extLst>
          </p:cNvPr>
          <p:cNvSpPr>
            <a:spLocks noGrp="1"/>
          </p:cNvSpPr>
          <p:nvPr>
            <p:ph idx="1"/>
          </p:nvPr>
        </p:nvSpPr>
        <p:spPr/>
        <p:txBody>
          <a:bodyPr/>
          <a:lstStyle/>
          <a:p>
            <a:r>
              <a:rPr lang="en-US" sz="2000" dirty="0"/>
              <a:t>Program to detect spam</a:t>
            </a:r>
          </a:p>
          <a:p>
            <a:r>
              <a:rPr lang="en-US" sz="2000" dirty="0"/>
              <a:t>Require training</a:t>
            </a:r>
          </a:p>
          <a:p>
            <a:r>
              <a:rPr lang="en-US" sz="2000" dirty="0"/>
              <a:t>Make decision based on the training set</a:t>
            </a:r>
          </a:p>
          <a:p>
            <a:r>
              <a:rPr lang="en-US" sz="2000" dirty="0"/>
              <a:t>Able to adapt to the new words and act accordingly</a:t>
            </a:r>
            <a:r>
              <a:rPr lang="en-US" dirty="0"/>
              <a:t>.</a:t>
            </a:r>
          </a:p>
        </p:txBody>
      </p:sp>
      <p:sp>
        <p:nvSpPr>
          <p:cNvPr id="4" name="Rectangle 3">
            <a:extLst>
              <a:ext uri="{FF2B5EF4-FFF2-40B4-BE49-F238E27FC236}">
                <a16:creationId xmlns:a16="http://schemas.microsoft.com/office/drawing/2014/main" id="{D3FD3DBE-D9E2-4A5F-8EA3-04864BFBB5F9}"/>
              </a:ext>
            </a:extLst>
          </p:cNvPr>
          <p:cNvSpPr/>
          <p:nvPr/>
        </p:nvSpPr>
        <p:spPr>
          <a:xfrm>
            <a:off x="1105786" y="401910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cxnSp>
        <p:nvCxnSpPr>
          <p:cNvPr id="6" name="Straight Arrow Connector 5">
            <a:extLst>
              <a:ext uri="{FF2B5EF4-FFF2-40B4-BE49-F238E27FC236}">
                <a16:creationId xmlns:a16="http://schemas.microsoft.com/office/drawing/2014/main" id="{86FCF6FE-BEC2-4DEA-BDD3-6C473D88C2C5}"/>
              </a:ext>
            </a:extLst>
          </p:cNvPr>
          <p:cNvCxnSpPr/>
          <p:nvPr/>
        </p:nvCxnSpPr>
        <p:spPr>
          <a:xfrm>
            <a:off x="2052084" y="4486940"/>
            <a:ext cx="723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FA08F52-AFC0-48C0-8C27-ADACD76F0746}"/>
              </a:ext>
            </a:extLst>
          </p:cNvPr>
          <p:cNvSpPr/>
          <p:nvPr/>
        </p:nvSpPr>
        <p:spPr>
          <a:xfrm>
            <a:off x="2806996" y="401910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a:t>
            </a:r>
          </a:p>
        </p:txBody>
      </p:sp>
      <p:sp>
        <p:nvSpPr>
          <p:cNvPr id="8" name="Flowchart: Decision 7">
            <a:extLst>
              <a:ext uri="{FF2B5EF4-FFF2-40B4-BE49-F238E27FC236}">
                <a16:creationId xmlns:a16="http://schemas.microsoft.com/office/drawing/2014/main" id="{5AA0C619-FB9F-4647-9CA9-79F62BEEDC04}"/>
              </a:ext>
            </a:extLst>
          </p:cNvPr>
          <p:cNvSpPr/>
          <p:nvPr/>
        </p:nvSpPr>
        <p:spPr>
          <a:xfrm>
            <a:off x="4741751" y="4688957"/>
            <a:ext cx="914400" cy="55087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Spam</a:t>
            </a:r>
          </a:p>
        </p:txBody>
      </p:sp>
      <p:cxnSp>
        <p:nvCxnSpPr>
          <p:cNvPr id="12" name="Connector: Elbow 11">
            <a:extLst>
              <a:ext uri="{FF2B5EF4-FFF2-40B4-BE49-F238E27FC236}">
                <a16:creationId xmlns:a16="http://schemas.microsoft.com/office/drawing/2014/main" id="{53019B0B-9889-42F5-B0A9-3728666E8E87}"/>
              </a:ext>
            </a:extLst>
          </p:cNvPr>
          <p:cNvCxnSpPr>
            <a:cxnSpLocks/>
            <a:stCxn id="7" idx="3"/>
            <a:endCxn id="8" idx="0"/>
          </p:cNvCxnSpPr>
          <p:nvPr/>
        </p:nvCxnSpPr>
        <p:spPr>
          <a:xfrm>
            <a:off x="3721396" y="4476307"/>
            <a:ext cx="1477555" cy="2126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0A1635BE-756D-4ADE-B8E9-AADA45AD2669}"/>
              </a:ext>
            </a:extLst>
          </p:cNvPr>
          <p:cNvSpPr/>
          <p:nvPr/>
        </p:nvSpPr>
        <p:spPr>
          <a:xfrm>
            <a:off x="3870251" y="5239831"/>
            <a:ext cx="871500" cy="469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Inbox</a:t>
            </a:r>
          </a:p>
        </p:txBody>
      </p:sp>
      <p:sp>
        <p:nvSpPr>
          <p:cNvPr id="15" name="Rectangle: Rounded Corners 14">
            <a:extLst>
              <a:ext uri="{FF2B5EF4-FFF2-40B4-BE49-F238E27FC236}">
                <a16:creationId xmlns:a16="http://schemas.microsoft.com/office/drawing/2014/main" id="{BC35E78F-90EC-41E9-9040-C83C8B6DF85D}"/>
              </a:ext>
            </a:extLst>
          </p:cNvPr>
          <p:cNvSpPr/>
          <p:nvPr/>
        </p:nvSpPr>
        <p:spPr>
          <a:xfrm>
            <a:off x="5879805" y="5239830"/>
            <a:ext cx="903768" cy="469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Junk Folder</a:t>
            </a:r>
          </a:p>
        </p:txBody>
      </p:sp>
      <p:cxnSp>
        <p:nvCxnSpPr>
          <p:cNvPr id="17" name="Connector: Elbow 16">
            <a:extLst>
              <a:ext uri="{FF2B5EF4-FFF2-40B4-BE49-F238E27FC236}">
                <a16:creationId xmlns:a16="http://schemas.microsoft.com/office/drawing/2014/main" id="{FF6DB312-16B7-4D5B-8512-80A4F9582286}"/>
              </a:ext>
            </a:extLst>
          </p:cNvPr>
          <p:cNvCxnSpPr>
            <a:cxnSpLocks/>
            <a:stCxn id="8" idx="3"/>
          </p:cNvCxnSpPr>
          <p:nvPr/>
        </p:nvCxnSpPr>
        <p:spPr>
          <a:xfrm>
            <a:off x="5656151" y="4964394"/>
            <a:ext cx="1138054" cy="2754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C265D275-1698-4B88-8871-B8451057AB81}"/>
              </a:ext>
            </a:extLst>
          </p:cNvPr>
          <p:cNvCxnSpPr>
            <a:cxnSpLocks/>
            <a:stCxn id="8" idx="1"/>
          </p:cNvCxnSpPr>
          <p:nvPr/>
        </p:nvCxnSpPr>
        <p:spPr>
          <a:xfrm rot="10800000" flipV="1">
            <a:off x="3870251" y="4964394"/>
            <a:ext cx="871500" cy="2754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04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19AF-F1E5-4F62-9A13-5FCF34CD0A6F}"/>
              </a:ext>
            </a:extLst>
          </p:cNvPr>
          <p:cNvSpPr>
            <a:spLocks noGrp="1"/>
          </p:cNvSpPr>
          <p:nvPr>
            <p:ph type="title"/>
          </p:nvPr>
        </p:nvSpPr>
        <p:spPr>
          <a:xfrm>
            <a:off x="677334" y="652130"/>
            <a:ext cx="8596668" cy="1320800"/>
          </a:xfrm>
        </p:spPr>
        <p:txBody>
          <a:bodyPr/>
          <a:lstStyle/>
          <a:p>
            <a:r>
              <a:rPr lang="en-US" dirty="0"/>
              <a:t>DATA SET</a:t>
            </a:r>
          </a:p>
        </p:txBody>
      </p:sp>
      <p:sp>
        <p:nvSpPr>
          <p:cNvPr id="3" name="Content Placeholder 2">
            <a:extLst>
              <a:ext uri="{FF2B5EF4-FFF2-40B4-BE49-F238E27FC236}">
                <a16:creationId xmlns:a16="http://schemas.microsoft.com/office/drawing/2014/main" id="{1B00F7A1-D059-47C3-A670-CA3FC719B0DE}"/>
              </a:ext>
            </a:extLst>
          </p:cNvPr>
          <p:cNvSpPr>
            <a:spLocks noGrp="1"/>
          </p:cNvSpPr>
          <p:nvPr>
            <p:ph idx="1"/>
          </p:nvPr>
        </p:nvSpPr>
        <p:spPr>
          <a:xfrm>
            <a:off x="677333" y="1679945"/>
            <a:ext cx="8785643" cy="4361418"/>
          </a:xfrm>
        </p:spPr>
        <p:txBody>
          <a:bodyPr>
            <a:normAutofit/>
          </a:bodyPr>
          <a:lstStyle/>
          <a:p>
            <a:r>
              <a:rPr lang="en-US" dirty="0"/>
              <a:t>The data-set used here, is split into a training set and a test set containing 702 mails and 260 mails respectively, divided equally between spam and ham mails.</a:t>
            </a:r>
          </a:p>
          <a:p>
            <a:r>
              <a:rPr lang="en-US" dirty="0"/>
              <a:t>The emails in corpus have been already preprocessed in the following ways:</a:t>
            </a:r>
          </a:p>
          <a:p>
            <a:pPr>
              <a:buFont typeface="+mj-lt"/>
              <a:buAutoNum type="arabicPeriod"/>
            </a:pPr>
            <a:r>
              <a:rPr lang="en-US" dirty="0"/>
              <a:t> Removal of stop words – Stop words like “and”, “the”, “of”, etc. are very common in all English sentences and are not very meaningful in deciding spam or legitimate status, so these words have been removed from the emails.</a:t>
            </a:r>
          </a:p>
          <a:p>
            <a:pPr>
              <a:buFont typeface="+mj-lt"/>
              <a:buAutoNum type="arabicPeriod"/>
            </a:pPr>
            <a:r>
              <a:rPr lang="en-US" dirty="0"/>
              <a:t>Lemmatization – It is the process of grouping together the different inflected forms of a word so they can be analyzed as a single item. For example, “include”, “includes,” and “included” would all be represented as “include”. The context of the sentence is also preserved in lemmatization as opposed to stemming (another buzz word in text mining which does not consider meaning of the sentence).</a:t>
            </a:r>
          </a:p>
          <a:p>
            <a:endParaRPr lang="en-US" dirty="0"/>
          </a:p>
        </p:txBody>
      </p:sp>
    </p:spTree>
    <p:extLst>
      <p:ext uri="{BB962C8B-B14F-4D97-AF65-F5344CB8AC3E}">
        <p14:creationId xmlns:p14="http://schemas.microsoft.com/office/powerpoint/2010/main" val="269260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E0CE-E488-44F4-A8FD-3779FE74598D}"/>
              </a:ext>
            </a:extLst>
          </p:cNvPr>
          <p:cNvSpPr>
            <a:spLocks noGrp="1"/>
          </p:cNvSpPr>
          <p:nvPr>
            <p:ph type="title"/>
          </p:nvPr>
        </p:nvSpPr>
        <p:spPr/>
        <p:txBody>
          <a:bodyPr/>
          <a:lstStyle/>
          <a:p>
            <a:r>
              <a:rPr lang="en-US" b="1" dirty="0"/>
              <a:t>Creating a word dictionary</a:t>
            </a:r>
            <a:br>
              <a:rPr lang="en-US" b="1" dirty="0"/>
            </a:br>
            <a:endParaRPr lang="en-US" dirty="0"/>
          </a:p>
        </p:txBody>
      </p:sp>
      <p:pic>
        <p:nvPicPr>
          <p:cNvPr id="8" name="Content Placeholder 7">
            <a:extLst>
              <a:ext uri="{FF2B5EF4-FFF2-40B4-BE49-F238E27FC236}">
                <a16:creationId xmlns:a16="http://schemas.microsoft.com/office/drawing/2014/main" id="{2CBCA1A8-7890-432E-85F9-785D489E4334}"/>
              </a:ext>
            </a:extLst>
          </p:cNvPr>
          <p:cNvPicPr>
            <a:picLocks noGrp="1" noChangeAspect="1"/>
          </p:cNvPicPr>
          <p:nvPr>
            <p:ph idx="1"/>
          </p:nvPr>
        </p:nvPicPr>
        <p:blipFill>
          <a:blip r:embed="rId2"/>
          <a:stretch>
            <a:fillRect/>
          </a:stretch>
        </p:blipFill>
        <p:spPr>
          <a:xfrm>
            <a:off x="841205" y="1930400"/>
            <a:ext cx="8284000" cy="3683322"/>
          </a:xfrm>
          <a:prstGeom prst="rect">
            <a:avLst/>
          </a:prstGeom>
        </p:spPr>
      </p:pic>
    </p:spTree>
    <p:extLst>
      <p:ext uri="{BB962C8B-B14F-4D97-AF65-F5344CB8AC3E}">
        <p14:creationId xmlns:p14="http://schemas.microsoft.com/office/powerpoint/2010/main" val="247511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852F-8308-4561-B518-4EC7FE3B8592}"/>
              </a:ext>
            </a:extLst>
          </p:cNvPr>
          <p:cNvSpPr>
            <a:spLocks noGrp="1"/>
          </p:cNvSpPr>
          <p:nvPr>
            <p:ph type="title"/>
          </p:nvPr>
        </p:nvSpPr>
        <p:spPr/>
        <p:txBody>
          <a:bodyPr/>
          <a:lstStyle/>
          <a:p>
            <a:r>
              <a:rPr lang="en-US" b="1" dirty="0"/>
              <a:t>Creating a word dictionary</a:t>
            </a:r>
            <a:endParaRPr lang="en-US" dirty="0"/>
          </a:p>
        </p:txBody>
      </p:sp>
      <p:sp>
        <p:nvSpPr>
          <p:cNvPr id="3" name="Content Placeholder 2">
            <a:extLst>
              <a:ext uri="{FF2B5EF4-FFF2-40B4-BE49-F238E27FC236}">
                <a16:creationId xmlns:a16="http://schemas.microsoft.com/office/drawing/2014/main" id="{F815F149-B61F-4E54-8F30-DADF19B0EA99}"/>
              </a:ext>
            </a:extLst>
          </p:cNvPr>
          <p:cNvSpPr>
            <a:spLocks noGrp="1"/>
          </p:cNvSpPr>
          <p:nvPr>
            <p:ph idx="1"/>
          </p:nvPr>
        </p:nvSpPr>
        <p:spPr/>
        <p:txBody>
          <a:bodyPr/>
          <a:lstStyle/>
          <a:p>
            <a:r>
              <a:rPr lang="en-US" dirty="0"/>
              <a:t>As a first step, we need to create a dictionary of words and their frequency. For this task, training set of 700 mails is utilized. This python function creates the dictionary for you.</a:t>
            </a:r>
          </a:p>
          <a:p>
            <a:r>
              <a:rPr lang="en-US" dirty="0"/>
              <a:t>Once the dictionary is created we can add just a few lines of code remove non-words</a:t>
            </a:r>
          </a:p>
          <a:p>
            <a:r>
              <a:rPr lang="en-US" dirty="0"/>
              <a:t>Dictionary can be seen by the command </a:t>
            </a:r>
            <a:r>
              <a:rPr lang="en-US" dirty="0">
                <a:highlight>
                  <a:srgbClr val="FFFF00"/>
                </a:highlight>
              </a:rPr>
              <a:t>print dictionary.</a:t>
            </a:r>
          </a:p>
          <a:p>
            <a:r>
              <a:rPr lang="en-US" dirty="0"/>
              <a:t>Output will be something like this</a:t>
            </a:r>
          </a:p>
        </p:txBody>
      </p:sp>
      <p:pic>
        <p:nvPicPr>
          <p:cNvPr id="5" name="Picture 4">
            <a:extLst>
              <a:ext uri="{FF2B5EF4-FFF2-40B4-BE49-F238E27FC236}">
                <a16:creationId xmlns:a16="http://schemas.microsoft.com/office/drawing/2014/main" id="{1091A93F-B072-406A-9421-EC92751861DD}"/>
              </a:ext>
            </a:extLst>
          </p:cNvPr>
          <p:cNvPicPr>
            <a:picLocks noChangeAspect="1"/>
          </p:cNvPicPr>
          <p:nvPr/>
        </p:nvPicPr>
        <p:blipFill>
          <a:blip r:embed="rId2"/>
          <a:stretch>
            <a:fillRect/>
          </a:stretch>
        </p:blipFill>
        <p:spPr>
          <a:xfrm>
            <a:off x="1136243" y="4601571"/>
            <a:ext cx="5857875" cy="1057275"/>
          </a:xfrm>
          <a:prstGeom prst="rect">
            <a:avLst/>
          </a:prstGeom>
        </p:spPr>
      </p:pic>
    </p:spTree>
    <p:extLst>
      <p:ext uri="{BB962C8B-B14F-4D97-AF65-F5344CB8AC3E}">
        <p14:creationId xmlns:p14="http://schemas.microsoft.com/office/powerpoint/2010/main" val="90785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3FD3-B2C0-4A43-B4EC-40BBB7C1F7FB}"/>
              </a:ext>
            </a:extLst>
          </p:cNvPr>
          <p:cNvSpPr>
            <a:spLocks noGrp="1"/>
          </p:cNvSpPr>
          <p:nvPr>
            <p:ph type="title"/>
          </p:nvPr>
        </p:nvSpPr>
        <p:spPr/>
        <p:txBody>
          <a:bodyPr/>
          <a:lstStyle/>
          <a:p>
            <a:r>
              <a:rPr lang="en-US" dirty="0"/>
              <a:t>Extraction Process</a:t>
            </a:r>
          </a:p>
        </p:txBody>
      </p:sp>
      <p:sp>
        <p:nvSpPr>
          <p:cNvPr id="3" name="Content Placeholder 2">
            <a:extLst>
              <a:ext uri="{FF2B5EF4-FFF2-40B4-BE49-F238E27FC236}">
                <a16:creationId xmlns:a16="http://schemas.microsoft.com/office/drawing/2014/main" id="{07A10D63-E719-49AF-B77E-3876A0CF7BC9}"/>
              </a:ext>
            </a:extLst>
          </p:cNvPr>
          <p:cNvSpPr>
            <a:spLocks noGrp="1"/>
          </p:cNvSpPr>
          <p:nvPr>
            <p:ph idx="1"/>
          </p:nvPr>
        </p:nvSpPr>
        <p:spPr>
          <a:xfrm>
            <a:off x="677334" y="2160589"/>
            <a:ext cx="8596668" cy="4250844"/>
          </a:xfrm>
        </p:spPr>
        <p:txBody>
          <a:bodyPr/>
          <a:lstStyle/>
          <a:p>
            <a:r>
              <a:rPr lang="en-US" sz="2800" dirty="0"/>
              <a:t>Once the dictionary is ready, we can extract word count vector (our feature here) of 3000 dimensions for each email of training set. Each word count vector contains the frequency of 3000 words in the training file.</a:t>
            </a:r>
          </a:p>
          <a:p>
            <a:r>
              <a:rPr lang="en-US" sz="2800" dirty="0"/>
              <a:t>The python code will generate a feature vector matrix whose rows denote 700 files of training set and columns denote 3000 words of dictionary</a:t>
            </a:r>
          </a:p>
          <a:p>
            <a:pPr marL="0" indent="0">
              <a:buNone/>
            </a:pPr>
            <a:endParaRPr lang="en-US" dirty="0"/>
          </a:p>
        </p:txBody>
      </p:sp>
    </p:spTree>
    <p:extLst>
      <p:ext uri="{BB962C8B-B14F-4D97-AF65-F5344CB8AC3E}">
        <p14:creationId xmlns:p14="http://schemas.microsoft.com/office/powerpoint/2010/main" val="92331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8067-C902-4752-9BE5-4EC138E5C715}"/>
              </a:ext>
            </a:extLst>
          </p:cNvPr>
          <p:cNvSpPr>
            <a:spLocks noGrp="1"/>
          </p:cNvSpPr>
          <p:nvPr>
            <p:ph type="title"/>
          </p:nvPr>
        </p:nvSpPr>
        <p:spPr/>
        <p:txBody>
          <a:bodyPr/>
          <a:lstStyle/>
          <a:p>
            <a:r>
              <a:rPr lang="en-US" dirty="0"/>
              <a:t>Extraction Process</a:t>
            </a:r>
          </a:p>
        </p:txBody>
      </p:sp>
      <p:pic>
        <p:nvPicPr>
          <p:cNvPr id="4" name="Content Placeholder 3">
            <a:extLst>
              <a:ext uri="{FF2B5EF4-FFF2-40B4-BE49-F238E27FC236}">
                <a16:creationId xmlns:a16="http://schemas.microsoft.com/office/drawing/2014/main" id="{1DB1617E-F5C4-4AE7-A552-D399D32C0876}"/>
              </a:ext>
            </a:extLst>
          </p:cNvPr>
          <p:cNvPicPr>
            <a:picLocks noGrp="1" noChangeAspect="1"/>
          </p:cNvPicPr>
          <p:nvPr>
            <p:ph idx="1"/>
          </p:nvPr>
        </p:nvPicPr>
        <p:blipFill>
          <a:blip r:embed="rId2"/>
          <a:stretch>
            <a:fillRect/>
          </a:stretch>
        </p:blipFill>
        <p:spPr>
          <a:xfrm>
            <a:off x="677335" y="2104821"/>
            <a:ext cx="7254554" cy="4281777"/>
          </a:xfrm>
          <a:prstGeom prst="rect">
            <a:avLst/>
          </a:prstGeom>
        </p:spPr>
      </p:pic>
    </p:spTree>
    <p:extLst>
      <p:ext uri="{BB962C8B-B14F-4D97-AF65-F5344CB8AC3E}">
        <p14:creationId xmlns:p14="http://schemas.microsoft.com/office/powerpoint/2010/main" val="10450442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306</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Machine Learning Based Spam Filter</vt:lpstr>
      <vt:lpstr>SPAM</vt:lpstr>
      <vt:lpstr>Example of spam</vt:lpstr>
      <vt:lpstr>Spam Filter</vt:lpstr>
      <vt:lpstr>DATA SET</vt:lpstr>
      <vt:lpstr>Creating a word dictionary </vt:lpstr>
      <vt:lpstr>Creating a word dictionary</vt:lpstr>
      <vt:lpstr>Extraction Process</vt:lpstr>
      <vt:lpstr>Extraction Process</vt:lpstr>
      <vt:lpstr>Training classifier</vt:lpstr>
      <vt:lpstr>Training classifier Code</vt:lpstr>
      <vt:lpstr>Performance Checking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Spam Filter</dc:title>
  <dc:creator>Kumar, Ankit</dc:creator>
  <cp:lastModifiedBy>Kumar, Ankit</cp:lastModifiedBy>
  <cp:revision>7</cp:revision>
  <dcterms:created xsi:type="dcterms:W3CDTF">2017-11-26T07:43:16Z</dcterms:created>
  <dcterms:modified xsi:type="dcterms:W3CDTF">2017-11-26T08:28:51Z</dcterms:modified>
</cp:coreProperties>
</file>