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nalyticsvidhya.com/blog/2014/08/visualizing-market-basket-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DFF2-EE39-4EE3-96B5-4707FFA73B96}"/>
              </a:ext>
            </a:extLst>
          </p:cNvPr>
          <p:cNvSpPr>
            <a:spLocks noGrp="1"/>
          </p:cNvSpPr>
          <p:nvPr>
            <p:ph type="ctrTitle"/>
          </p:nvPr>
        </p:nvSpPr>
        <p:spPr/>
        <p:txBody>
          <a:bodyPr/>
          <a:lstStyle/>
          <a:p>
            <a:r>
              <a:rPr lang="en-US" dirty="0"/>
              <a:t>Recommendation Engine </a:t>
            </a:r>
          </a:p>
        </p:txBody>
      </p:sp>
      <p:sp>
        <p:nvSpPr>
          <p:cNvPr id="3" name="Subtitle 2">
            <a:extLst>
              <a:ext uri="{FF2B5EF4-FFF2-40B4-BE49-F238E27FC236}">
                <a16:creationId xmlns:a16="http://schemas.microsoft.com/office/drawing/2014/main" id="{74A420B4-3ED7-4728-A350-6CBB9405FF41}"/>
              </a:ext>
            </a:extLst>
          </p:cNvPr>
          <p:cNvSpPr>
            <a:spLocks noGrp="1"/>
          </p:cNvSpPr>
          <p:nvPr>
            <p:ph type="subTitle" idx="1"/>
          </p:nvPr>
        </p:nvSpPr>
        <p:spPr/>
        <p:txBody>
          <a:bodyPr/>
          <a:lstStyle/>
          <a:p>
            <a:r>
              <a:rPr lang="en-US" dirty="0" err="1"/>
              <a:t>Ayush</a:t>
            </a:r>
            <a:r>
              <a:rPr lang="en-US" dirty="0"/>
              <a:t> Kumar</a:t>
            </a:r>
          </a:p>
        </p:txBody>
      </p:sp>
    </p:spTree>
    <p:extLst>
      <p:ext uri="{BB962C8B-B14F-4D97-AF65-F5344CB8AC3E}">
        <p14:creationId xmlns:p14="http://schemas.microsoft.com/office/powerpoint/2010/main" val="120428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DC5D-FF9E-4A0B-952B-8C6B40B56464}"/>
              </a:ext>
            </a:extLst>
          </p:cNvPr>
          <p:cNvSpPr>
            <a:spLocks noGrp="1"/>
          </p:cNvSpPr>
          <p:nvPr>
            <p:ph type="title"/>
          </p:nvPr>
        </p:nvSpPr>
        <p:spPr/>
        <p:txBody>
          <a:bodyPr/>
          <a:lstStyle/>
          <a:p>
            <a:r>
              <a:rPr lang="en-US" dirty="0"/>
              <a:t>A Simple Popularity Model</a:t>
            </a:r>
          </a:p>
        </p:txBody>
      </p:sp>
      <p:sp>
        <p:nvSpPr>
          <p:cNvPr id="3" name="Content Placeholder 2">
            <a:extLst>
              <a:ext uri="{FF2B5EF4-FFF2-40B4-BE49-F238E27FC236}">
                <a16:creationId xmlns:a16="http://schemas.microsoft.com/office/drawing/2014/main" id="{3FA9051C-5A02-440F-B1ED-4290D0BEFE3C}"/>
              </a:ext>
            </a:extLst>
          </p:cNvPr>
          <p:cNvSpPr>
            <a:spLocks noGrp="1"/>
          </p:cNvSpPr>
          <p:nvPr>
            <p:ph idx="1"/>
          </p:nvPr>
        </p:nvSpPr>
        <p:spPr/>
        <p:txBody>
          <a:bodyPr/>
          <a:lstStyle/>
          <a:p>
            <a:r>
              <a:rPr lang="en-US" dirty="0"/>
              <a:t>Lets use this model to make top 5 recommendations for first 5 users and see what comes out:</a:t>
            </a:r>
          </a:p>
          <a:p>
            <a:endParaRPr lang="en-US" dirty="0"/>
          </a:p>
          <a:p>
            <a:endParaRPr lang="en-US" dirty="0"/>
          </a:p>
          <a:p>
            <a:endParaRPr lang="en-US" dirty="0"/>
          </a:p>
          <a:p>
            <a:endParaRPr lang="en-US" dirty="0"/>
          </a:p>
          <a:p>
            <a:r>
              <a:rPr lang="en-US" dirty="0"/>
              <a:t>This can be verified by checking the movies with highest mean recommendations in our ratings base data set: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E3F5DFE-295D-4E5C-8592-9B93A5CED703}"/>
              </a:ext>
            </a:extLst>
          </p:cNvPr>
          <p:cNvPicPr>
            <a:picLocks noChangeAspect="1"/>
          </p:cNvPicPr>
          <p:nvPr/>
        </p:nvPicPr>
        <p:blipFill>
          <a:blip r:embed="rId2"/>
          <a:stretch>
            <a:fillRect/>
          </a:stretch>
        </p:blipFill>
        <p:spPr>
          <a:xfrm>
            <a:off x="1075439" y="3055199"/>
            <a:ext cx="6000750" cy="1343025"/>
          </a:xfrm>
          <a:prstGeom prst="rect">
            <a:avLst/>
          </a:prstGeom>
        </p:spPr>
      </p:pic>
      <p:pic>
        <p:nvPicPr>
          <p:cNvPr id="5" name="Picture 4">
            <a:extLst>
              <a:ext uri="{FF2B5EF4-FFF2-40B4-BE49-F238E27FC236}">
                <a16:creationId xmlns:a16="http://schemas.microsoft.com/office/drawing/2014/main" id="{0767E035-CFFC-4C91-9E52-14352BE5A6B1}"/>
              </a:ext>
            </a:extLst>
          </p:cNvPr>
          <p:cNvPicPr>
            <a:picLocks noChangeAspect="1"/>
          </p:cNvPicPr>
          <p:nvPr/>
        </p:nvPicPr>
        <p:blipFill>
          <a:blip r:embed="rId3"/>
          <a:stretch>
            <a:fillRect/>
          </a:stretch>
        </p:blipFill>
        <p:spPr>
          <a:xfrm>
            <a:off x="1075439" y="5292834"/>
            <a:ext cx="6305550" cy="371475"/>
          </a:xfrm>
          <a:prstGeom prst="rect">
            <a:avLst/>
          </a:prstGeom>
        </p:spPr>
      </p:pic>
    </p:spTree>
    <p:extLst>
      <p:ext uri="{BB962C8B-B14F-4D97-AF65-F5344CB8AC3E}">
        <p14:creationId xmlns:p14="http://schemas.microsoft.com/office/powerpoint/2010/main" val="289279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9F03-44BA-4371-A4BE-78C9DA926977}"/>
              </a:ext>
            </a:extLst>
          </p:cNvPr>
          <p:cNvSpPr>
            <a:spLocks noGrp="1"/>
          </p:cNvSpPr>
          <p:nvPr>
            <p:ph type="title"/>
          </p:nvPr>
        </p:nvSpPr>
        <p:spPr/>
        <p:txBody>
          <a:bodyPr/>
          <a:lstStyle/>
          <a:p>
            <a:r>
              <a:rPr lang="en-US" dirty="0"/>
              <a:t>Collaborative Filtering Model</a:t>
            </a:r>
            <a:br>
              <a:rPr lang="en-US" dirty="0"/>
            </a:br>
            <a:endParaRPr lang="en-US" dirty="0"/>
          </a:p>
        </p:txBody>
      </p:sp>
      <p:sp>
        <p:nvSpPr>
          <p:cNvPr id="3" name="Content Placeholder 2">
            <a:extLst>
              <a:ext uri="{FF2B5EF4-FFF2-40B4-BE49-F238E27FC236}">
                <a16:creationId xmlns:a16="http://schemas.microsoft.com/office/drawing/2014/main" id="{6C726DE8-7A0D-4694-92D9-DA6628E1B27C}"/>
              </a:ext>
            </a:extLst>
          </p:cNvPr>
          <p:cNvSpPr>
            <a:spLocks noGrp="1"/>
          </p:cNvSpPr>
          <p:nvPr>
            <p:ph idx="1"/>
          </p:nvPr>
        </p:nvSpPr>
        <p:spPr/>
        <p:txBody>
          <a:bodyPr/>
          <a:lstStyle/>
          <a:p>
            <a:r>
              <a:rPr lang="en-US" dirty="0"/>
              <a:t>Lets start by understanding the basics of a collaborative filtering algorithm. The core idea works in 2 steps:</a:t>
            </a:r>
          </a:p>
          <a:p>
            <a:r>
              <a:rPr lang="en-US" dirty="0"/>
              <a:t>Find similar items by using a similarity metric</a:t>
            </a:r>
          </a:p>
          <a:p>
            <a:r>
              <a:rPr lang="en-US" dirty="0"/>
              <a:t>For a user, recommend the items most similar to the items (s)he already likes</a:t>
            </a:r>
          </a:p>
          <a:p>
            <a:r>
              <a:rPr lang="en-US" dirty="0"/>
              <a:t>In this case, an item is a movie. Once we have the matrix, we use it to determine the best recommendations for a user based on the movies he has already rated. Note that there a few more things to take care in actual implementation which would require deeper mathematical introspection, which I’ll skip for now.</a:t>
            </a:r>
          </a:p>
        </p:txBody>
      </p:sp>
    </p:spTree>
    <p:extLst>
      <p:ext uri="{BB962C8B-B14F-4D97-AF65-F5344CB8AC3E}">
        <p14:creationId xmlns:p14="http://schemas.microsoft.com/office/powerpoint/2010/main" val="234681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E325-CE38-4BF7-93D0-2E2F4B6E8F91}"/>
              </a:ext>
            </a:extLst>
          </p:cNvPr>
          <p:cNvSpPr>
            <a:spLocks noGrp="1"/>
          </p:cNvSpPr>
          <p:nvPr>
            <p:ph type="title"/>
          </p:nvPr>
        </p:nvSpPr>
        <p:spPr/>
        <p:txBody>
          <a:bodyPr/>
          <a:lstStyle/>
          <a:p>
            <a:r>
              <a:rPr lang="en-US" dirty="0"/>
              <a:t>Metrics supported by Graph-lab</a:t>
            </a:r>
          </a:p>
        </p:txBody>
      </p:sp>
      <p:sp>
        <p:nvSpPr>
          <p:cNvPr id="3" name="Content Placeholder 2">
            <a:extLst>
              <a:ext uri="{FF2B5EF4-FFF2-40B4-BE49-F238E27FC236}">
                <a16:creationId xmlns:a16="http://schemas.microsoft.com/office/drawing/2014/main" id="{5A6F2CB2-C3BD-48F8-B833-724EF824DFEB}"/>
              </a:ext>
            </a:extLst>
          </p:cNvPr>
          <p:cNvSpPr>
            <a:spLocks noGrp="1"/>
          </p:cNvSpPr>
          <p:nvPr>
            <p:ph idx="1"/>
          </p:nvPr>
        </p:nvSpPr>
        <p:spPr/>
        <p:txBody>
          <a:bodyPr>
            <a:normAutofit lnSpcReduction="10000"/>
          </a:bodyPr>
          <a:lstStyle/>
          <a:p>
            <a:r>
              <a:rPr lang="en-US" dirty="0"/>
              <a:t>Three types of item similarity metrics supported by </a:t>
            </a:r>
            <a:r>
              <a:rPr lang="en-US" dirty="0" err="1"/>
              <a:t>graphlab</a:t>
            </a:r>
            <a:r>
              <a:rPr lang="en-US" dirty="0"/>
              <a:t>. These are:</a:t>
            </a:r>
          </a:p>
          <a:p>
            <a:pPr marL="400050" indent="-400050">
              <a:buFont typeface="+mj-lt"/>
              <a:buAutoNum type="romanLcPeriod"/>
            </a:pPr>
            <a:r>
              <a:rPr lang="en-US" b="1" dirty="0" err="1"/>
              <a:t>Jaccard</a:t>
            </a:r>
            <a:r>
              <a:rPr lang="en-US" b="1" dirty="0"/>
              <a:t> Similarity: </a:t>
            </a:r>
            <a:endParaRPr lang="en-US" dirty="0"/>
          </a:p>
          <a:p>
            <a:pPr marL="857250" lvl="1" indent="-400050">
              <a:buFont typeface="+mj-lt"/>
              <a:buAutoNum type="alphaLcPeriod"/>
            </a:pPr>
            <a:r>
              <a:rPr lang="en-US" dirty="0"/>
              <a:t>Similarity is based on the number of users which have rated item A and B divided by the number of users who have rated either A or B</a:t>
            </a:r>
          </a:p>
          <a:p>
            <a:pPr marL="857250" lvl="1" indent="-400050">
              <a:buFont typeface="+mj-lt"/>
              <a:buAutoNum type="alphaLcPeriod"/>
            </a:pPr>
            <a:r>
              <a:rPr lang="en-US" dirty="0"/>
              <a:t>It is typically used where we don’t have a numeric rating but just a </a:t>
            </a:r>
            <a:r>
              <a:rPr lang="en-US" dirty="0" err="1"/>
              <a:t>boolean</a:t>
            </a:r>
            <a:r>
              <a:rPr lang="en-US" dirty="0"/>
              <a:t> value like a product being bought or an add being clicked</a:t>
            </a:r>
          </a:p>
          <a:p>
            <a:pPr marL="400050" indent="-400050">
              <a:buFont typeface="+mj-lt"/>
              <a:buAutoNum type="romanLcPeriod"/>
            </a:pPr>
            <a:r>
              <a:rPr lang="en-US" b="1" dirty="0"/>
              <a:t>Cosine Similarity:</a:t>
            </a:r>
            <a:endParaRPr lang="en-US" dirty="0"/>
          </a:p>
          <a:p>
            <a:pPr marL="800100" lvl="1" indent="-342900">
              <a:buFont typeface="+mj-lt"/>
              <a:buAutoNum type="alphaLcPeriod"/>
            </a:pPr>
            <a:r>
              <a:rPr lang="en-US" dirty="0"/>
              <a:t>Similarity is the cosine of the angle between the 2 vectors of the item vectors of A and B</a:t>
            </a:r>
          </a:p>
          <a:p>
            <a:pPr marL="800100" lvl="1" indent="-342900">
              <a:buFont typeface="+mj-lt"/>
              <a:buAutoNum type="alphaLcPeriod"/>
            </a:pPr>
            <a:r>
              <a:rPr lang="en-US" dirty="0"/>
              <a:t>Closer the vectors, smaller will be the angle and larger the cosine</a:t>
            </a:r>
          </a:p>
          <a:p>
            <a:pPr marL="400050" indent="-400050">
              <a:buFont typeface="+mj-lt"/>
              <a:buAutoNum type="romanLcPeriod"/>
            </a:pPr>
            <a:r>
              <a:rPr lang="en-US" b="1" dirty="0"/>
              <a:t>Pearson Similarity</a:t>
            </a:r>
            <a:endParaRPr lang="en-US" dirty="0"/>
          </a:p>
          <a:p>
            <a:pPr marL="857250" lvl="1" indent="-400050">
              <a:buFont typeface="+mj-lt"/>
              <a:buAutoNum type="alphaLcPeriod"/>
            </a:pPr>
            <a:r>
              <a:rPr lang="en-US" dirty="0"/>
              <a:t>Similarity is the </a:t>
            </a:r>
            <a:r>
              <a:rPr lang="en-US" dirty="0" err="1"/>
              <a:t>pearson</a:t>
            </a:r>
            <a:r>
              <a:rPr lang="en-US" dirty="0"/>
              <a:t> coefficient between the two vectors.</a:t>
            </a:r>
          </a:p>
          <a:p>
            <a:endParaRPr lang="en-US" dirty="0"/>
          </a:p>
        </p:txBody>
      </p:sp>
    </p:spTree>
    <p:extLst>
      <p:ext uri="{BB962C8B-B14F-4D97-AF65-F5344CB8AC3E}">
        <p14:creationId xmlns:p14="http://schemas.microsoft.com/office/powerpoint/2010/main" val="255167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65EB-2E4A-47E6-9188-30ECBDA24E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F73D0D-1A50-40C8-B437-EB7D53C65E9C}"/>
              </a:ext>
            </a:extLst>
          </p:cNvPr>
          <p:cNvSpPr>
            <a:spLocks noGrp="1"/>
          </p:cNvSpPr>
          <p:nvPr>
            <p:ph idx="1"/>
          </p:nvPr>
        </p:nvSpPr>
        <p:spPr/>
        <p:txBody>
          <a:bodyPr/>
          <a:lstStyle/>
          <a:p>
            <a:r>
              <a:rPr lang="en-US" dirty="0"/>
              <a:t>Lets create a mode based on the similarity</a:t>
            </a:r>
          </a:p>
          <a:p>
            <a:pPr marL="0" indent="0">
              <a:buNone/>
            </a:pPr>
            <a:endParaRPr lang="en-US" dirty="0"/>
          </a:p>
        </p:txBody>
      </p:sp>
      <p:pic>
        <p:nvPicPr>
          <p:cNvPr id="4" name="Picture 3">
            <a:extLst>
              <a:ext uri="{FF2B5EF4-FFF2-40B4-BE49-F238E27FC236}">
                <a16:creationId xmlns:a16="http://schemas.microsoft.com/office/drawing/2014/main" id="{6369F2A7-991F-4B13-AF46-FFF7CA6FBB28}"/>
              </a:ext>
            </a:extLst>
          </p:cNvPr>
          <p:cNvPicPr>
            <a:picLocks noChangeAspect="1"/>
          </p:cNvPicPr>
          <p:nvPr/>
        </p:nvPicPr>
        <p:blipFill>
          <a:blip r:embed="rId2"/>
          <a:stretch>
            <a:fillRect/>
          </a:stretch>
        </p:blipFill>
        <p:spPr>
          <a:xfrm>
            <a:off x="1106898" y="3322229"/>
            <a:ext cx="7143750" cy="1885950"/>
          </a:xfrm>
          <a:prstGeom prst="rect">
            <a:avLst/>
          </a:prstGeom>
        </p:spPr>
      </p:pic>
    </p:spTree>
    <p:extLst>
      <p:ext uri="{BB962C8B-B14F-4D97-AF65-F5344CB8AC3E}">
        <p14:creationId xmlns:p14="http://schemas.microsoft.com/office/powerpoint/2010/main" val="136073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F61B-2F97-415B-A536-04F7C44F6226}"/>
              </a:ext>
            </a:extLst>
          </p:cNvPr>
          <p:cNvSpPr>
            <a:spLocks noGrp="1"/>
          </p:cNvSpPr>
          <p:nvPr>
            <p:ph type="title"/>
          </p:nvPr>
        </p:nvSpPr>
        <p:spPr/>
        <p:txBody>
          <a:bodyPr/>
          <a:lstStyle/>
          <a:p>
            <a:r>
              <a:rPr lang="en-US" dirty="0"/>
              <a:t>Evaluating Recommendation Engines</a:t>
            </a:r>
            <a:br>
              <a:rPr lang="en-US" dirty="0"/>
            </a:br>
            <a:endParaRPr lang="en-US" dirty="0"/>
          </a:p>
        </p:txBody>
      </p:sp>
      <p:sp>
        <p:nvSpPr>
          <p:cNvPr id="3" name="Content Placeholder 2">
            <a:extLst>
              <a:ext uri="{FF2B5EF4-FFF2-40B4-BE49-F238E27FC236}">
                <a16:creationId xmlns:a16="http://schemas.microsoft.com/office/drawing/2014/main" id="{50ABFA3A-BC7F-4377-BF01-61B48E58711F}"/>
              </a:ext>
            </a:extLst>
          </p:cNvPr>
          <p:cNvSpPr>
            <a:spLocks noGrp="1"/>
          </p:cNvSpPr>
          <p:nvPr>
            <p:ph idx="1"/>
          </p:nvPr>
        </p:nvSpPr>
        <p:spPr/>
        <p:txBody>
          <a:bodyPr/>
          <a:lstStyle/>
          <a:p>
            <a:r>
              <a:rPr lang="en-US" dirty="0"/>
              <a:t>For evaluating recommendation engines, we can use the concept of precision-recall. You must be familiar with this in terms of classification and the idea is very similar. Let me define them in terms of recommendations.</a:t>
            </a:r>
          </a:p>
          <a:p>
            <a:r>
              <a:rPr lang="en-US" b="1" dirty="0"/>
              <a:t>Recall:</a:t>
            </a:r>
            <a:endParaRPr lang="en-US" dirty="0"/>
          </a:p>
          <a:p>
            <a:pPr lvl="1"/>
            <a:r>
              <a:rPr lang="en-US" dirty="0"/>
              <a:t>What ratio of items that a user likes were actually recommended.</a:t>
            </a:r>
          </a:p>
          <a:p>
            <a:pPr lvl="1"/>
            <a:r>
              <a:rPr lang="en-US" dirty="0"/>
              <a:t>If a user likes say 5 items and the recommendation decided to show 3 of them, then the recall is 0.6</a:t>
            </a:r>
          </a:p>
          <a:p>
            <a:r>
              <a:rPr lang="en-US" b="1" dirty="0"/>
              <a:t>Precision</a:t>
            </a:r>
            <a:endParaRPr lang="en-US" dirty="0"/>
          </a:p>
          <a:p>
            <a:pPr lvl="1"/>
            <a:r>
              <a:rPr lang="en-US" dirty="0"/>
              <a:t>Out of all the recommended items, how many the user actually liked?</a:t>
            </a:r>
          </a:p>
          <a:p>
            <a:pPr lvl="1"/>
            <a:r>
              <a:rPr lang="en-US" dirty="0"/>
              <a:t>If 5 items were recommended to the user out of which he liked say 4 of them, then precision is 0.8</a:t>
            </a:r>
          </a:p>
          <a:p>
            <a:endParaRPr lang="en-US" dirty="0"/>
          </a:p>
        </p:txBody>
      </p:sp>
    </p:spTree>
    <p:extLst>
      <p:ext uri="{BB962C8B-B14F-4D97-AF65-F5344CB8AC3E}">
        <p14:creationId xmlns:p14="http://schemas.microsoft.com/office/powerpoint/2010/main" val="35047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24D5-916E-4F7B-BCD8-1F5BFE497D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67C4CC-7BC8-40E6-8C1C-C28845B70291}"/>
              </a:ext>
            </a:extLst>
          </p:cNvPr>
          <p:cNvSpPr>
            <a:spLocks noGrp="1"/>
          </p:cNvSpPr>
          <p:nvPr>
            <p:ph idx="1"/>
          </p:nvPr>
        </p:nvSpPr>
        <p:spPr/>
        <p:txBody>
          <a:bodyPr/>
          <a:lstStyle/>
          <a:p>
            <a:r>
              <a:rPr lang="en-US" dirty="0"/>
              <a:t>Now if we think about recall, how can we maximize it? If we simply recommend all the items, they will definitely cover the items which the user likes. So we have 100% recall! But think about precision for a second. If we recommend say 1000 items and user like only say 10 of them then precision is 0.1%. This is really low. Our aim is to maximize both precision and recall.</a:t>
            </a:r>
          </a:p>
          <a:p>
            <a:r>
              <a:rPr lang="en-US" dirty="0"/>
              <a:t>An idea recommender system is the one which only recommends the items which user likes. So in this case precision=recall=1. This is an optimal recommender and we should try and get as close as possible.</a:t>
            </a:r>
          </a:p>
          <a:p>
            <a:r>
              <a:rPr lang="en-US" dirty="0"/>
              <a:t>Lets compare both the models we have built till now based on precision-recall characteristics:</a:t>
            </a:r>
          </a:p>
          <a:p>
            <a:pPr marL="0" indent="0">
              <a:buNone/>
            </a:pPr>
            <a:endParaRPr lang="en-US" dirty="0"/>
          </a:p>
        </p:txBody>
      </p:sp>
      <p:pic>
        <p:nvPicPr>
          <p:cNvPr id="4" name="Picture 3">
            <a:extLst>
              <a:ext uri="{FF2B5EF4-FFF2-40B4-BE49-F238E27FC236}">
                <a16:creationId xmlns:a16="http://schemas.microsoft.com/office/drawing/2014/main" id="{FEC70112-F485-4E56-885B-D9555EAA5E8F}"/>
              </a:ext>
            </a:extLst>
          </p:cNvPr>
          <p:cNvPicPr>
            <a:picLocks noChangeAspect="1"/>
          </p:cNvPicPr>
          <p:nvPr/>
        </p:nvPicPr>
        <p:blipFill>
          <a:blip r:embed="rId2"/>
          <a:stretch>
            <a:fillRect/>
          </a:stretch>
        </p:blipFill>
        <p:spPr>
          <a:xfrm>
            <a:off x="1098586" y="5300219"/>
            <a:ext cx="6124575" cy="638175"/>
          </a:xfrm>
          <a:prstGeom prst="rect">
            <a:avLst/>
          </a:prstGeom>
        </p:spPr>
      </p:pic>
    </p:spTree>
    <p:extLst>
      <p:ext uri="{BB962C8B-B14F-4D97-AF65-F5344CB8AC3E}">
        <p14:creationId xmlns:p14="http://schemas.microsoft.com/office/powerpoint/2010/main" val="4271972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96A2-78C1-474E-863D-8F61CF4B8DF9}"/>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CAFF5920-A5E1-4CB3-91D9-C3AB8C51F389}"/>
              </a:ext>
            </a:extLst>
          </p:cNvPr>
          <p:cNvSpPr>
            <a:spLocks noGrp="1"/>
          </p:cNvSpPr>
          <p:nvPr>
            <p:ph idx="1"/>
          </p:nvPr>
        </p:nvSpPr>
        <p:spPr/>
        <p:txBody>
          <a:bodyPr>
            <a:normAutofit fontScale="92500" lnSpcReduction="20000"/>
          </a:bodyPr>
          <a:lstStyle/>
          <a:p>
            <a:r>
              <a:rPr lang="en-US" dirty="0"/>
              <a:t>The item similarity model is definitely better than the popularity model (by </a:t>
            </a:r>
            <a:r>
              <a:rPr lang="en-US" dirty="0" err="1"/>
              <a:t>atleast</a:t>
            </a:r>
            <a:r>
              <a:rPr lang="en-US" dirty="0"/>
              <a:t> 10x)</a:t>
            </a:r>
          </a:p>
          <a:p>
            <a:r>
              <a:rPr lang="en-US" dirty="0"/>
              <a:t>On an absolute level, even the item similarity model appears to have a poor performance. It is far from being a useful recommendation system.</a:t>
            </a:r>
          </a:p>
          <a:p>
            <a:r>
              <a:rPr lang="en-US" dirty="0"/>
              <a:t>In this PPT, we traversed through the process of making a basic recommendation engine in Python using </a:t>
            </a:r>
            <a:r>
              <a:rPr lang="en-US" dirty="0" err="1"/>
              <a:t>GrpahLab</a:t>
            </a:r>
            <a:r>
              <a:rPr lang="en-US" dirty="0"/>
              <a:t>. We started by understanding the fundamentals of recommendations. Then we went on to load the </a:t>
            </a:r>
            <a:r>
              <a:rPr lang="en-US" dirty="0" err="1"/>
              <a:t>MovieLens</a:t>
            </a:r>
            <a:r>
              <a:rPr lang="en-US" dirty="0"/>
              <a:t> 100K data set for the purpose of experimentation.</a:t>
            </a:r>
          </a:p>
          <a:p>
            <a:r>
              <a:rPr lang="en-US" dirty="0"/>
              <a:t>Subsequently we made a first model as a simple popularity model in which the most popular movies were recommended for each user. Since this lacked personalization, we made another model based on collaborative filtering and observed the impact of personalization.</a:t>
            </a:r>
          </a:p>
          <a:p>
            <a:r>
              <a:rPr lang="en-US" dirty="0"/>
              <a:t>Finally, we discussed precision-recall as evaluation metrics for recommendation systems and on comparison found the collaborative filtering model to be more than 10x better than the popularity model.</a:t>
            </a:r>
          </a:p>
          <a:p>
            <a:endParaRPr lang="en-US" dirty="0"/>
          </a:p>
        </p:txBody>
      </p:sp>
    </p:spTree>
    <p:extLst>
      <p:ext uri="{BB962C8B-B14F-4D97-AF65-F5344CB8AC3E}">
        <p14:creationId xmlns:p14="http://schemas.microsoft.com/office/powerpoint/2010/main" val="230216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F615-7500-45A3-B2A2-2624FD30A58C}"/>
              </a:ext>
            </a:extLst>
          </p:cNvPr>
          <p:cNvSpPr>
            <a:spLocks noGrp="1"/>
          </p:cNvSpPr>
          <p:nvPr>
            <p:ph type="title"/>
          </p:nvPr>
        </p:nvSpPr>
        <p:spPr/>
        <p:txBody>
          <a:bodyPr/>
          <a:lstStyle/>
          <a:p>
            <a:r>
              <a:rPr lang="en-US" dirty="0"/>
              <a:t>Types of Recommendation Engine</a:t>
            </a:r>
          </a:p>
        </p:txBody>
      </p:sp>
      <p:sp>
        <p:nvSpPr>
          <p:cNvPr id="3" name="Content Placeholder 2">
            <a:extLst>
              <a:ext uri="{FF2B5EF4-FFF2-40B4-BE49-F238E27FC236}">
                <a16:creationId xmlns:a16="http://schemas.microsoft.com/office/drawing/2014/main" id="{EC9A583B-156A-4B3F-A158-527384796BF0}"/>
              </a:ext>
            </a:extLst>
          </p:cNvPr>
          <p:cNvSpPr>
            <a:spLocks noGrp="1"/>
          </p:cNvSpPr>
          <p:nvPr>
            <p:ph idx="1"/>
          </p:nvPr>
        </p:nvSpPr>
        <p:spPr/>
        <p:txBody>
          <a:bodyPr>
            <a:normAutofit fontScale="85000" lnSpcReduction="10000"/>
          </a:bodyPr>
          <a:lstStyle/>
          <a:p>
            <a:r>
              <a:rPr lang="en-US" dirty="0"/>
              <a:t>Recommend the most popular items</a:t>
            </a:r>
          </a:p>
          <a:p>
            <a:pPr marL="400050" indent="-400050">
              <a:buFont typeface="+mj-lt"/>
              <a:buAutoNum type="romanLcPeriod"/>
            </a:pPr>
            <a:r>
              <a:rPr lang="en-US" dirty="0"/>
              <a:t>A simple approach could be to recommend the items which are liked by most number of users. This is a blazing fast and dirty approach and thus has a major drawback. The things is, there is </a:t>
            </a:r>
            <a:r>
              <a:rPr lang="en-US" b="1" dirty="0"/>
              <a:t>no personalization </a:t>
            </a:r>
            <a:r>
              <a:rPr lang="en-US" dirty="0"/>
              <a:t>involved with this approach.</a:t>
            </a:r>
          </a:p>
          <a:p>
            <a:pPr marL="400050" indent="-400050">
              <a:buFont typeface="+mj-lt"/>
              <a:buAutoNum type="romanLcPeriod"/>
            </a:pPr>
            <a:r>
              <a:rPr lang="en-US" dirty="0"/>
              <a:t>Basically the most popular items would be same for each user since popularity is defined on the entire user pool. So everybody will see the same results. It sounds like, ‘a website recommends you to buy microwave just because it’s been liked by other users and doesn’t care if you are even interested in buying or not’.</a:t>
            </a:r>
          </a:p>
          <a:p>
            <a:pPr marL="400050" indent="-400050">
              <a:buFont typeface="+mj-lt"/>
              <a:buAutoNum type="romanLcPeriod"/>
            </a:pPr>
            <a:r>
              <a:rPr lang="en-US" dirty="0"/>
              <a:t>Surprisingly, such approach still works in places like news portals. Whenever you login to say </a:t>
            </a:r>
            <a:r>
              <a:rPr lang="en-US" dirty="0" err="1"/>
              <a:t>bbcnews</a:t>
            </a:r>
            <a:r>
              <a:rPr lang="en-US" dirty="0"/>
              <a:t>, you’ll see a column of “Popular News” which is subdivided into sections and the most read articles of each sections are displayed. This approach can work in this case because:</a:t>
            </a:r>
          </a:p>
          <a:p>
            <a:pPr marL="400050" indent="-400050">
              <a:buFont typeface="+mj-lt"/>
              <a:buAutoNum type="romanLcPeriod"/>
            </a:pPr>
            <a:r>
              <a:rPr lang="en-US" dirty="0"/>
              <a:t>There is division by section so user can look at the section of his interest.</a:t>
            </a:r>
          </a:p>
          <a:p>
            <a:pPr marL="400050" indent="-400050">
              <a:buFont typeface="+mj-lt"/>
              <a:buAutoNum type="romanLcPeriod"/>
            </a:pPr>
            <a:r>
              <a:rPr lang="en-US" dirty="0"/>
              <a:t>At a time there are only a few hot topics and there is a high chance that a user wants to read the news which is being read by most others</a:t>
            </a:r>
          </a:p>
          <a:p>
            <a:pPr marL="0" indent="0">
              <a:buNone/>
            </a:pPr>
            <a:endParaRPr lang="en-US" dirty="0"/>
          </a:p>
        </p:txBody>
      </p:sp>
    </p:spTree>
    <p:extLst>
      <p:ext uri="{BB962C8B-B14F-4D97-AF65-F5344CB8AC3E}">
        <p14:creationId xmlns:p14="http://schemas.microsoft.com/office/powerpoint/2010/main" val="159974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873B-96D4-4851-B3FD-1F361BCFD89C}"/>
              </a:ext>
            </a:extLst>
          </p:cNvPr>
          <p:cNvSpPr>
            <a:spLocks noGrp="1"/>
          </p:cNvSpPr>
          <p:nvPr>
            <p:ph type="title"/>
          </p:nvPr>
        </p:nvSpPr>
        <p:spPr/>
        <p:txBody>
          <a:bodyPr/>
          <a:lstStyle/>
          <a:p>
            <a:r>
              <a:rPr lang="en-US" dirty="0"/>
              <a:t>Types of Recommendation Engine</a:t>
            </a:r>
          </a:p>
        </p:txBody>
      </p:sp>
      <p:sp>
        <p:nvSpPr>
          <p:cNvPr id="3" name="Content Placeholder 2">
            <a:extLst>
              <a:ext uri="{FF2B5EF4-FFF2-40B4-BE49-F238E27FC236}">
                <a16:creationId xmlns:a16="http://schemas.microsoft.com/office/drawing/2014/main" id="{F85287B3-9538-4AFE-98C3-BE2090CE7563}"/>
              </a:ext>
            </a:extLst>
          </p:cNvPr>
          <p:cNvSpPr>
            <a:spLocks noGrp="1"/>
          </p:cNvSpPr>
          <p:nvPr>
            <p:ph idx="1"/>
          </p:nvPr>
        </p:nvSpPr>
        <p:spPr/>
        <p:txBody>
          <a:bodyPr>
            <a:normAutofit fontScale="92500" lnSpcReduction="20000"/>
          </a:bodyPr>
          <a:lstStyle/>
          <a:p>
            <a:r>
              <a:rPr lang="en-US" dirty="0"/>
              <a:t>Using a classifier to make recommendation</a:t>
            </a:r>
          </a:p>
          <a:p>
            <a:pPr marL="400050" indent="-400050">
              <a:buFont typeface="+mj-lt"/>
              <a:buAutoNum type="romanLcPeriod"/>
            </a:pPr>
            <a:r>
              <a:rPr lang="en-US" dirty="0"/>
              <a:t>We already know lots of </a:t>
            </a:r>
            <a:r>
              <a:rPr lang="en-US" b="1" dirty="0"/>
              <a:t>classification algorithms</a:t>
            </a:r>
            <a:r>
              <a:rPr lang="en-US" dirty="0"/>
              <a:t>. Let’s see how we can use the same technique to make recommendations. Classifiers are parametric solutions so we just need to define some parameters (features) of the user and the item. The outcome can be 1 if the user likes it or 0 otherwise. This might work out in some cases because of following advantages:</a:t>
            </a:r>
          </a:p>
          <a:p>
            <a:pPr marL="400050" indent="-400050">
              <a:buFont typeface="+mj-lt"/>
              <a:buAutoNum type="romanLcPeriod"/>
            </a:pPr>
            <a:r>
              <a:rPr lang="en-US" dirty="0"/>
              <a:t>Incorporates personalization</a:t>
            </a:r>
          </a:p>
          <a:p>
            <a:pPr marL="400050" indent="-400050">
              <a:buFont typeface="+mj-lt"/>
              <a:buAutoNum type="romanLcPeriod"/>
            </a:pPr>
            <a:r>
              <a:rPr lang="en-US" dirty="0"/>
              <a:t>It can work even if the user’s past history is short or not available</a:t>
            </a:r>
          </a:p>
          <a:p>
            <a:pPr marL="400050" indent="-400050">
              <a:buFont typeface="+mj-lt"/>
              <a:buAutoNum type="romanLcPeriod"/>
            </a:pPr>
            <a:r>
              <a:rPr lang="en-US" dirty="0"/>
              <a:t>But has some major drawbacks as well because of which it is not used much in practice:</a:t>
            </a:r>
          </a:p>
          <a:p>
            <a:pPr marL="400050" indent="-400050">
              <a:buFont typeface="+mj-lt"/>
              <a:buAutoNum type="romanLcPeriod"/>
            </a:pPr>
            <a:r>
              <a:rPr lang="en-US" dirty="0"/>
              <a:t>The features might actually not be available or even if they are, they may not be sufficient to make a good classifier</a:t>
            </a:r>
          </a:p>
          <a:p>
            <a:pPr marL="400050" indent="-400050">
              <a:buFont typeface="+mj-lt"/>
              <a:buAutoNum type="romanLcPeriod"/>
            </a:pPr>
            <a:r>
              <a:rPr lang="en-US" dirty="0"/>
              <a:t>As the number of users and items grow, making a good classifier will become exponentially difficult</a:t>
            </a:r>
          </a:p>
          <a:p>
            <a:pPr marL="0" indent="0">
              <a:buNone/>
            </a:pPr>
            <a:endParaRPr lang="en-US" dirty="0"/>
          </a:p>
        </p:txBody>
      </p:sp>
    </p:spTree>
    <p:extLst>
      <p:ext uri="{BB962C8B-B14F-4D97-AF65-F5344CB8AC3E}">
        <p14:creationId xmlns:p14="http://schemas.microsoft.com/office/powerpoint/2010/main" val="131869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0E1A-BC9B-4FD4-BE6D-9E16AF29DD8A}"/>
              </a:ext>
            </a:extLst>
          </p:cNvPr>
          <p:cNvSpPr>
            <a:spLocks noGrp="1"/>
          </p:cNvSpPr>
          <p:nvPr>
            <p:ph type="title"/>
          </p:nvPr>
        </p:nvSpPr>
        <p:spPr/>
        <p:txBody>
          <a:bodyPr/>
          <a:lstStyle/>
          <a:p>
            <a:r>
              <a:rPr lang="en-US" dirty="0"/>
              <a:t>Types of Recommendation Engine</a:t>
            </a:r>
          </a:p>
        </p:txBody>
      </p:sp>
      <p:sp>
        <p:nvSpPr>
          <p:cNvPr id="3" name="Content Placeholder 2">
            <a:extLst>
              <a:ext uri="{FF2B5EF4-FFF2-40B4-BE49-F238E27FC236}">
                <a16:creationId xmlns:a16="http://schemas.microsoft.com/office/drawing/2014/main" id="{2B760DF1-3247-4677-B9C4-8124013A001D}"/>
              </a:ext>
            </a:extLst>
          </p:cNvPr>
          <p:cNvSpPr>
            <a:spLocks noGrp="1"/>
          </p:cNvSpPr>
          <p:nvPr>
            <p:ph idx="1"/>
          </p:nvPr>
        </p:nvSpPr>
        <p:spPr/>
        <p:txBody>
          <a:bodyPr>
            <a:normAutofit lnSpcReduction="10000"/>
          </a:bodyPr>
          <a:lstStyle/>
          <a:p>
            <a:r>
              <a:rPr lang="en-US" sz="2400" dirty="0"/>
              <a:t>Recommendation Algorithms</a:t>
            </a:r>
          </a:p>
          <a:p>
            <a:r>
              <a:rPr lang="en-US" sz="2400" b="1" dirty="0"/>
              <a:t>Content based algorithms:</a:t>
            </a:r>
            <a:endParaRPr lang="en-US" sz="2400" dirty="0"/>
          </a:p>
          <a:p>
            <a:pPr lvl="1"/>
            <a:r>
              <a:rPr lang="en-US" sz="2400" b="1" dirty="0"/>
              <a:t>Idea:</a:t>
            </a:r>
            <a:r>
              <a:rPr lang="en-US" sz="2400" dirty="0"/>
              <a:t> If you like an item then you will also like a “similar” item</a:t>
            </a:r>
          </a:p>
          <a:p>
            <a:pPr lvl="1"/>
            <a:r>
              <a:rPr lang="en-US" sz="2400" dirty="0"/>
              <a:t>Based on similarity of the items being recommended</a:t>
            </a:r>
          </a:p>
          <a:p>
            <a:pPr lvl="1"/>
            <a:r>
              <a:rPr lang="en-US" sz="2400" dirty="0"/>
              <a:t>It generally works well when its easy to determine the context/properties of each item. For instance when we are recommending the same kind of item like a movie recommendation or song recommendation.</a:t>
            </a:r>
          </a:p>
          <a:p>
            <a:pPr marL="0" indent="0">
              <a:buNone/>
            </a:pPr>
            <a:endParaRPr lang="en-US" dirty="0"/>
          </a:p>
        </p:txBody>
      </p:sp>
    </p:spTree>
    <p:extLst>
      <p:ext uri="{BB962C8B-B14F-4D97-AF65-F5344CB8AC3E}">
        <p14:creationId xmlns:p14="http://schemas.microsoft.com/office/powerpoint/2010/main" val="101811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D8F7-A781-4A18-803E-E90F5FFEB539}"/>
              </a:ext>
            </a:extLst>
          </p:cNvPr>
          <p:cNvSpPr>
            <a:spLocks noGrp="1"/>
          </p:cNvSpPr>
          <p:nvPr>
            <p:ph type="title"/>
          </p:nvPr>
        </p:nvSpPr>
        <p:spPr/>
        <p:txBody>
          <a:bodyPr/>
          <a:lstStyle/>
          <a:p>
            <a:r>
              <a:rPr lang="en-US" dirty="0"/>
              <a:t>Types of Recommendation Engine</a:t>
            </a:r>
          </a:p>
        </p:txBody>
      </p:sp>
      <p:sp>
        <p:nvSpPr>
          <p:cNvPr id="3" name="Content Placeholder 2">
            <a:extLst>
              <a:ext uri="{FF2B5EF4-FFF2-40B4-BE49-F238E27FC236}">
                <a16:creationId xmlns:a16="http://schemas.microsoft.com/office/drawing/2014/main" id="{236A121E-13F4-48D1-B6B6-E74ECB682FE0}"/>
              </a:ext>
            </a:extLst>
          </p:cNvPr>
          <p:cNvSpPr>
            <a:spLocks noGrp="1"/>
          </p:cNvSpPr>
          <p:nvPr>
            <p:ph idx="1"/>
          </p:nvPr>
        </p:nvSpPr>
        <p:spPr/>
        <p:txBody>
          <a:bodyPr>
            <a:normAutofit/>
          </a:bodyPr>
          <a:lstStyle/>
          <a:p>
            <a:r>
              <a:rPr lang="en-US" sz="2000" b="1" dirty="0"/>
              <a:t>Collaborative filtering algorithms:</a:t>
            </a:r>
            <a:endParaRPr lang="en-US" sz="2000" dirty="0"/>
          </a:p>
          <a:p>
            <a:pPr lvl="1"/>
            <a:r>
              <a:rPr lang="en-US" sz="2000" b="1" dirty="0"/>
              <a:t>Idea:</a:t>
            </a:r>
            <a:r>
              <a:rPr lang="en-US" sz="2000" dirty="0"/>
              <a:t> If a person A likes item 1, 2, 3 and B like 2,3,4 then they have similar interests and A should like item 4 and B should like item 1.</a:t>
            </a:r>
          </a:p>
          <a:p>
            <a:pPr lvl="1"/>
            <a:r>
              <a:rPr lang="en-US" sz="2000" dirty="0"/>
              <a:t>This algorithm is entirely based on the past behavior and not on the context. This makes it one of the most commonly used algorithm as it is not dependent on any additional information.</a:t>
            </a:r>
          </a:p>
          <a:p>
            <a:pPr lvl="1"/>
            <a:r>
              <a:rPr lang="en-US" sz="2000" dirty="0"/>
              <a:t>For instance: product recommendations by e-commerce player like Amazon and merchant recommendations by banks like American Express.</a:t>
            </a:r>
          </a:p>
          <a:p>
            <a:endParaRPr lang="en-US" dirty="0"/>
          </a:p>
        </p:txBody>
      </p:sp>
    </p:spTree>
    <p:extLst>
      <p:ext uri="{BB962C8B-B14F-4D97-AF65-F5344CB8AC3E}">
        <p14:creationId xmlns:p14="http://schemas.microsoft.com/office/powerpoint/2010/main" val="295287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64C1-0682-4D52-9036-8504B92CAEB7}"/>
              </a:ext>
            </a:extLst>
          </p:cNvPr>
          <p:cNvSpPr>
            <a:spLocks noGrp="1"/>
          </p:cNvSpPr>
          <p:nvPr>
            <p:ph type="title"/>
          </p:nvPr>
        </p:nvSpPr>
        <p:spPr/>
        <p:txBody>
          <a:bodyPr/>
          <a:lstStyle/>
          <a:p>
            <a:r>
              <a:rPr lang="en-US" dirty="0"/>
              <a:t>Types of Recommendation Engine</a:t>
            </a:r>
          </a:p>
        </p:txBody>
      </p:sp>
      <p:sp>
        <p:nvSpPr>
          <p:cNvPr id="3" name="Content Placeholder 2">
            <a:extLst>
              <a:ext uri="{FF2B5EF4-FFF2-40B4-BE49-F238E27FC236}">
                <a16:creationId xmlns:a16="http://schemas.microsoft.com/office/drawing/2014/main" id="{78019550-DB4D-45AC-B626-E2A33F6E4433}"/>
              </a:ext>
            </a:extLst>
          </p:cNvPr>
          <p:cNvSpPr>
            <a:spLocks noGrp="1"/>
          </p:cNvSpPr>
          <p:nvPr>
            <p:ph idx="1"/>
          </p:nvPr>
        </p:nvSpPr>
        <p:spPr/>
        <p:txBody>
          <a:bodyPr/>
          <a:lstStyle/>
          <a:p>
            <a:pPr lvl="1"/>
            <a:r>
              <a:rPr lang="en-US" sz="1400" dirty="0"/>
              <a:t>Further, there are several types of collaborative filtering algorithms :</a:t>
            </a:r>
          </a:p>
          <a:p>
            <a:pPr lvl="2"/>
            <a:r>
              <a:rPr lang="en-US" b="1" dirty="0"/>
              <a:t>User-User Collaborative filtering:</a:t>
            </a:r>
            <a:r>
              <a:rPr lang="en-US" dirty="0"/>
              <a:t> Here we find look alike customers (based on similarity) and offer products which first customer’s look alike has chosen in past. This algorithm is very effective but takes a lot of time and resources. It requires to compute every customer pair information which takes time. Therefore, for big base platforms, this algorithm is hard to implement without a very strong parallelizable system.</a:t>
            </a:r>
          </a:p>
          <a:p>
            <a:pPr lvl="2"/>
            <a:r>
              <a:rPr lang="en-US" b="1" dirty="0"/>
              <a:t>Item-Item Collaborative filtering:</a:t>
            </a:r>
            <a:r>
              <a:rPr lang="en-US" dirty="0"/>
              <a:t> It is quite similar to previous algorithm, but instead of finding customer look alike, we try finding item look alike. Once we have item look alike matrix, we can easily recommend alike items to customer who have purchased any item from the store. This algorithm is far less resource consuming than user-user collaborative filtering. Hence, for a new customer the algorithm takes far lesser time than user-user collaborate as we don’t need all similarity scores between customers. And with fixed number of products, product-product look alike matrix is fixed over time.</a:t>
            </a:r>
          </a:p>
          <a:p>
            <a:pPr lvl="2"/>
            <a:r>
              <a:rPr lang="en-US" b="1" dirty="0"/>
              <a:t>Other simpler algorithms:</a:t>
            </a:r>
            <a:r>
              <a:rPr lang="en-US" dirty="0"/>
              <a:t> There are other approaches like </a:t>
            </a:r>
            <a:r>
              <a:rPr lang="en-US" dirty="0">
                <a:hlinkClick r:id="rId2"/>
              </a:rPr>
              <a:t>market basket analysis</a:t>
            </a:r>
            <a:r>
              <a:rPr lang="en-US" dirty="0"/>
              <a:t>, which generally do not have high predictive power than the algorithms described above.</a:t>
            </a:r>
          </a:p>
          <a:p>
            <a:endParaRPr lang="en-US" dirty="0"/>
          </a:p>
        </p:txBody>
      </p:sp>
    </p:spTree>
    <p:extLst>
      <p:ext uri="{BB962C8B-B14F-4D97-AF65-F5344CB8AC3E}">
        <p14:creationId xmlns:p14="http://schemas.microsoft.com/office/powerpoint/2010/main" val="388048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2F89-0816-48FB-8A26-FF705F711073}"/>
              </a:ext>
            </a:extLst>
          </p:cNvPr>
          <p:cNvSpPr>
            <a:spLocks noGrp="1"/>
          </p:cNvSpPr>
          <p:nvPr>
            <p:ph type="title"/>
          </p:nvPr>
        </p:nvSpPr>
        <p:spPr/>
        <p:txBody>
          <a:bodyPr/>
          <a:lstStyle/>
          <a:p>
            <a:r>
              <a:rPr lang="en-US" dirty="0"/>
              <a:t>The </a:t>
            </a:r>
            <a:r>
              <a:rPr lang="en-US" dirty="0" err="1"/>
              <a:t>MovieLens</a:t>
            </a:r>
            <a:r>
              <a:rPr lang="en-US" dirty="0"/>
              <a:t> </a:t>
            </a:r>
            <a:r>
              <a:rPr lang="en-US" dirty="0" err="1"/>
              <a:t>DataSet</a:t>
            </a:r>
            <a:br>
              <a:rPr lang="en-US" dirty="0"/>
            </a:br>
            <a:endParaRPr lang="en-US" dirty="0"/>
          </a:p>
        </p:txBody>
      </p:sp>
      <p:sp>
        <p:nvSpPr>
          <p:cNvPr id="3" name="Content Placeholder 2">
            <a:extLst>
              <a:ext uri="{FF2B5EF4-FFF2-40B4-BE49-F238E27FC236}">
                <a16:creationId xmlns:a16="http://schemas.microsoft.com/office/drawing/2014/main" id="{B817760A-C349-48DF-8A6F-F3F9DA041E68}"/>
              </a:ext>
            </a:extLst>
          </p:cNvPr>
          <p:cNvSpPr>
            <a:spLocks noGrp="1"/>
          </p:cNvSpPr>
          <p:nvPr>
            <p:ph idx="1"/>
          </p:nvPr>
        </p:nvSpPr>
        <p:spPr/>
        <p:txBody>
          <a:bodyPr/>
          <a:lstStyle/>
          <a:p>
            <a:r>
              <a:rPr lang="en-US" dirty="0"/>
              <a:t>We will be using the </a:t>
            </a:r>
            <a:r>
              <a:rPr lang="en-US" dirty="0" err="1"/>
              <a:t>MovieLens</a:t>
            </a:r>
            <a:r>
              <a:rPr lang="en-US" dirty="0"/>
              <a:t> dataset for this purpose. It has been collected by the </a:t>
            </a:r>
            <a:r>
              <a:rPr lang="en-US" dirty="0" err="1"/>
              <a:t>GroupLens</a:t>
            </a:r>
            <a:r>
              <a:rPr lang="en-US" dirty="0"/>
              <a:t> Research Project at the University of Minnesota</a:t>
            </a:r>
          </a:p>
          <a:p>
            <a:r>
              <a:rPr lang="en-US" dirty="0"/>
              <a:t>It consists of:</a:t>
            </a:r>
          </a:p>
          <a:p>
            <a:pPr marL="400050" indent="-400050">
              <a:buFont typeface="+mj-lt"/>
              <a:buAutoNum type="romanLcPeriod"/>
            </a:pPr>
            <a:r>
              <a:rPr lang="en-US" b="1" dirty="0"/>
              <a:t>100,000 ratings</a:t>
            </a:r>
            <a:r>
              <a:rPr lang="en-US" dirty="0"/>
              <a:t> (1-5) from 943 users on 1682 movies.</a:t>
            </a:r>
          </a:p>
          <a:p>
            <a:pPr marL="400050" indent="-400050">
              <a:buFont typeface="+mj-lt"/>
              <a:buAutoNum type="romanLcPeriod"/>
            </a:pPr>
            <a:r>
              <a:rPr lang="en-US" dirty="0"/>
              <a:t>Each user has rated </a:t>
            </a:r>
            <a:r>
              <a:rPr lang="en-US" b="1" dirty="0"/>
              <a:t>at least 20 movies.</a:t>
            </a:r>
            <a:endParaRPr lang="en-US" dirty="0"/>
          </a:p>
          <a:p>
            <a:pPr marL="400050" indent="-400050">
              <a:buFont typeface="+mj-lt"/>
              <a:buAutoNum type="romanLcPeriod"/>
            </a:pPr>
            <a:r>
              <a:rPr lang="en-US" dirty="0"/>
              <a:t>Simple demographic info for the users (age, gender, occupation, zip)</a:t>
            </a:r>
          </a:p>
          <a:p>
            <a:pPr marL="400050" indent="-400050">
              <a:buFont typeface="+mj-lt"/>
              <a:buAutoNum type="romanLcPeriod"/>
            </a:pPr>
            <a:r>
              <a:rPr lang="en-US" dirty="0"/>
              <a:t>Genre information of movies</a:t>
            </a:r>
          </a:p>
          <a:p>
            <a:pPr marL="0" indent="0">
              <a:buNone/>
            </a:pPr>
            <a:endParaRPr lang="en-US" dirty="0"/>
          </a:p>
        </p:txBody>
      </p:sp>
    </p:spTree>
    <p:extLst>
      <p:ext uri="{BB962C8B-B14F-4D97-AF65-F5344CB8AC3E}">
        <p14:creationId xmlns:p14="http://schemas.microsoft.com/office/powerpoint/2010/main" val="411992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3B3E-F9EE-4000-AB08-958041C05E17}"/>
              </a:ext>
            </a:extLst>
          </p:cNvPr>
          <p:cNvSpPr>
            <a:spLocks noGrp="1"/>
          </p:cNvSpPr>
          <p:nvPr>
            <p:ph type="title"/>
          </p:nvPr>
        </p:nvSpPr>
        <p:spPr/>
        <p:txBody>
          <a:bodyPr/>
          <a:lstStyle/>
          <a:p>
            <a:r>
              <a:rPr lang="en-US" dirty="0"/>
              <a:t>The </a:t>
            </a:r>
            <a:r>
              <a:rPr lang="en-US" dirty="0" err="1"/>
              <a:t>MovieLens</a:t>
            </a:r>
            <a:r>
              <a:rPr lang="en-US" dirty="0"/>
              <a:t> </a:t>
            </a:r>
            <a:r>
              <a:rPr lang="en-US" dirty="0" err="1"/>
              <a:t>DataSet</a:t>
            </a:r>
            <a:br>
              <a:rPr lang="en-US" dirty="0"/>
            </a:br>
            <a:endParaRPr lang="en-US" dirty="0"/>
          </a:p>
        </p:txBody>
      </p:sp>
      <p:pic>
        <p:nvPicPr>
          <p:cNvPr id="4" name="Content Placeholder 3">
            <a:extLst>
              <a:ext uri="{FF2B5EF4-FFF2-40B4-BE49-F238E27FC236}">
                <a16:creationId xmlns:a16="http://schemas.microsoft.com/office/drawing/2014/main" id="{A864EEBA-7951-4EFB-8232-9F0C92D26A2A}"/>
              </a:ext>
            </a:extLst>
          </p:cNvPr>
          <p:cNvPicPr>
            <a:picLocks noGrp="1" noChangeAspect="1"/>
          </p:cNvPicPr>
          <p:nvPr>
            <p:ph idx="1"/>
          </p:nvPr>
        </p:nvPicPr>
        <p:blipFill>
          <a:blip r:embed="rId2"/>
          <a:stretch>
            <a:fillRect/>
          </a:stretch>
        </p:blipFill>
        <p:spPr>
          <a:xfrm>
            <a:off x="677334" y="1930400"/>
            <a:ext cx="7216600" cy="4367085"/>
          </a:xfrm>
          <a:prstGeom prst="rect">
            <a:avLst/>
          </a:prstGeom>
        </p:spPr>
      </p:pic>
    </p:spTree>
    <p:extLst>
      <p:ext uri="{BB962C8B-B14F-4D97-AF65-F5344CB8AC3E}">
        <p14:creationId xmlns:p14="http://schemas.microsoft.com/office/powerpoint/2010/main" val="343980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D56E-B0F7-438D-8116-9528BE730F03}"/>
              </a:ext>
            </a:extLst>
          </p:cNvPr>
          <p:cNvSpPr>
            <a:spLocks noGrp="1"/>
          </p:cNvSpPr>
          <p:nvPr>
            <p:ph type="title"/>
          </p:nvPr>
        </p:nvSpPr>
        <p:spPr/>
        <p:txBody>
          <a:bodyPr/>
          <a:lstStyle/>
          <a:p>
            <a:r>
              <a:rPr lang="en-US" dirty="0"/>
              <a:t>A Simple Popularity Model</a:t>
            </a:r>
            <a:br>
              <a:rPr lang="en-US" dirty="0"/>
            </a:br>
            <a:endParaRPr lang="en-US" dirty="0"/>
          </a:p>
        </p:txBody>
      </p:sp>
      <p:sp>
        <p:nvSpPr>
          <p:cNvPr id="3" name="Content Placeholder 2">
            <a:extLst>
              <a:ext uri="{FF2B5EF4-FFF2-40B4-BE49-F238E27FC236}">
                <a16:creationId xmlns:a16="http://schemas.microsoft.com/office/drawing/2014/main" id="{51D973A2-06B7-4F99-B846-ACC7E65FE6A8}"/>
              </a:ext>
            </a:extLst>
          </p:cNvPr>
          <p:cNvSpPr>
            <a:spLocks noGrp="1"/>
          </p:cNvSpPr>
          <p:nvPr>
            <p:ph idx="1"/>
          </p:nvPr>
        </p:nvSpPr>
        <p:spPr/>
        <p:txBody>
          <a:bodyPr/>
          <a:lstStyle/>
          <a:p>
            <a:r>
              <a:rPr lang="en-US" dirty="0"/>
              <a:t>We can train a recommendation as:</a:t>
            </a:r>
          </a:p>
          <a:p>
            <a:pPr marL="0" indent="0">
              <a:buNone/>
            </a:pPr>
            <a:endParaRPr lang="en-US" dirty="0"/>
          </a:p>
          <a:p>
            <a:pPr marL="0" indent="0">
              <a:buNone/>
            </a:pPr>
            <a:endParaRPr lang="en-US" dirty="0"/>
          </a:p>
          <a:p>
            <a:pPr marL="0" indent="0">
              <a:buNone/>
            </a:pPr>
            <a:endParaRPr lang="en-US" dirty="0"/>
          </a:p>
          <a:p>
            <a:r>
              <a:rPr lang="en-US" dirty="0"/>
              <a:t>Arguments:</a:t>
            </a:r>
          </a:p>
          <a:p>
            <a:pPr>
              <a:buFont typeface="+mj-lt"/>
              <a:buAutoNum type="alphaLcParenR"/>
            </a:pPr>
            <a:r>
              <a:rPr lang="en-US" b="1" dirty="0" err="1"/>
              <a:t>train_data</a:t>
            </a:r>
            <a:r>
              <a:rPr lang="en-US" dirty="0"/>
              <a:t>: the </a:t>
            </a:r>
            <a:r>
              <a:rPr lang="en-US" dirty="0" err="1"/>
              <a:t>SFrame</a:t>
            </a:r>
            <a:r>
              <a:rPr lang="en-US" dirty="0"/>
              <a:t> which contains the required data</a:t>
            </a:r>
          </a:p>
          <a:p>
            <a:pPr>
              <a:buFont typeface="+mj-lt"/>
              <a:buAutoNum type="alphaLcParenR"/>
            </a:pPr>
            <a:r>
              <a:rPr lang="en-US" b="1" dirty="0" err="1"/>
              <a:t>user_id</a:t>
            </a:r>
            <a:r>
              <a:rPr lang="en-US" dirty="0"/>
              <a:t>: the column name which represents each user ID</a:t>
            </a:r>
          </a:p>
          <a:p>
            <a:pPr>
              <a:buFont typeface="+mj-lt"/>
              <a:buAutoNum type="alphaLcParenR"/>
            </a:pPr>
            <a:r>
              <a:rPr lang="en-US" b="1" dirty="0" err="1"/>
              <a:t>item_id</a:t>
            </a:r>
            <a:r>
              <a:rPr lang="en-US" dirty="0"/>
              <a:t>: the column name which represents each item to be recommended</a:t>
            </a:r>
          </a:p>
          <a:p>
            <a:pPr>
              <a:buFont typeface="+mj-lt"/>
              <a:buAutoNum type="alphaLcParenR"/>
            </a:pPr>
            <a:r>
              <a:rPr lang="en-US" b="1" dirty="0"/>
              <a:t>target:</a:t>
            </a:r>
            <a:r>
              <a:rPr lang="en-US" dirty="0"/>
              <a:t> the column name representing scores/ratings given by the user</a:t>
            </a:r>
          </a:p>
          <a:p>
            <a:pPr marL="0" indent="0">
              <a:buNone/>
            </a:pPr>
            <a:endParaRPr lang="en-US" dirty="0"/>
          </a:p>
        </p:txBody>
      </p:sp>
      <p:pic>
        <p:nvPicPr>
          <p:cNvPr id="4" name="Picture 3">
            <a:extLst>
              <a:ext uri="{FF2B5EF4-FFF2-40B4-BE49-F238E27FC236}">
                <a16:creationId xmlns:a16="http://schemas.microsoft.com/office/drawing/2014/main" id="{B844BB5F-7BDE-4E45-97D4-BC0718F7BC62}"/>
              </a:ext>
            </a:extLst>
          </p:cNvPr>
          <p:cNvPicPr>
            <a:picLocks noChangeAspect="1"/>
          </p:cNvPicPr>
          <p:nvPr/>
        </p:nvPicPr>
        <p:blipFill>
          <a:blip r:embed="rId2"/>
          <a:stretch>
            <a:fillRect/>
          </a:stretch>
        </p:blipFill>
        <p:spPr>
          <a:xfrm>
            <a:off x="766097" y="2793150"/>
            <a:ext cx="7172325" cy="676275"/>
          </a:xfrm>
          <a:prstGeom prst="rect">
            <a:avLst/>
          </a:prstGeom>
        </p:spPr>
      </p:pic>
    </p:spTree>
    <p:extLst>
      <p:ext uri="{BB962C8B-B14F-4D97-AF65-F5344CB8AC3E}">
        <p14:creationId xmlns:p14="http://schemas.microsoft.com/office/powerpoint/2010/main" val="26407567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TotalTime>
  <Words>310</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Recommendation Engine </vt:lpstr>
      <vt:lpstr>Types of Recommendation Engine</vt:lpstr>
      <vt:lpstr>Types of Recommendation Engine</vt:lpstr>
      <vt:lpstr>Types of Recommendation Engine</vt:lpstr>
      <vt:lpstr>Types of Recommendation Engine</vt:lpstr>
      <vt:lpstr>Types of Recommendation Engine</vt:lpstr>
      <vt:lpstr>The MovieLens DataSet </vt:lpstr>
      <vt:lpstr>The MovieLens DataSet </vt:lpstr>
      <vt:lpstr>A Simple Popularity Model </vt:lpstr>
      <vt:lpstr>A Simple Popularity Model</vt:lpstr>
      <vt:lpstr>Collaborative Filtering Model </vt:lpstr>
      <vt:lpstr>Metrics supported by Graph-lab</vt:lpstr>
      <vt:lpstr>PowerPoint Presentation</vt:lpstr>
      <vt:lpstr>Evaluating Recommendation Engines </vt:lpstr>
      <vt:lpstr>PowerPoint Presentation</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Engine</dc:title>
  <dc:creator>Kumar, Ankit</dc:creator>
  <cp:lastModifiedBy>Kumar, Ankit</cp:lastModifiedBy>
  <cp:revision>3</cp:revision>
  <dcterms:created xsi:type="dcterms:W3CDTF">2017-11-27T16:42:36Z</dcterms:created>
  <dcterms:modified xsi:type="dcterms:W3CDTF">2017-11-27T17:04:28Z</dcterms:modified>
</cp:coreProperties>
</file>