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67" r:id="rId4"/>
    <p:sldId id="268" r:id="rId5"/>
    <p:sldId id="261" r:id="rId6"/>
    <p:sldId id="276" r:id="rId7"/>
    <p:sldId id="263" r:id="rId8"/>
    <p:sldId id="274" r:id="rId9"/>
    <p:sldId id="275" r:id="rId10"/>
    <p:sldId id="277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FEF6F0"/>
    <a:srgbClr val="82C3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476D-38C8-45AF-908E-E17F9721FA46}" type="datetimeFigureOut">
              <a:rPr lang="de-DE" smtClean="0"/>
              <a:pPr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9A3E-AF25-4BDD-AE40-ADB4CE75A9A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uppe5/SecondHan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ramelow.com/de/marken/details/lieblingsstueck/Bild1_K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-1620687" y="-6502"/>
            <a:ext cx="12241360" cy="689188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4" name="Rechteck 3"/>
          <p:cNvSpPr/>
          <p:nvPr/>
        </p:nvSpPr>
        <p:spPr>
          <a:xfrm>
            <a:off x="-1980728" y="4653136"/>
            <a:ext cx="12889432" cy="1080120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42900" y="4551263"/>
            <a:ext cx="2644924" cy="1470025"/>
          </a:xfrm>
        </p:spPr>
        <p:txBody>
          <a:bodyPr>
            <a:noAutofit/>
          </a:bodyPr>
          <a:lstStyle/>
          <a:p>
            <a:r>
              <a:rPr lang="de-DE" sz="8000" dirty="0" err="1" smtClean="0">
                <a:latin typeface="Freestyle Script" pitchFamily="66" charset="0"/>
                <a:cs typeface="Times New Roman" pitchFamily="18" charset="0"/>
              </a:rPr>
              <a:t>My</a:t>
            </a:r>
            <a:r>
              <a:rPr lang="de-DE" sz="8000" dirty="0" smtClean="0">
                <a:latin typeface="Freestyle Script" pitchFamily="66" charset="0"/>
                <a:cs typeface="Times New Roman" pitchFamily="18" charset="0"/>
              </a:rPr>
              <a:t> </a:t>
            </a:r>
            <a:endParaRPr lang="de-DE" sz="8000" dirty="0">
              <a:latin typeface="Freestyle Script" pitchFamily="66" charset="0"/>
              <a:cs typeface="Times New Roman" pitchFamily="18" charset="0"/>
            </a:endParaRPr>
          </a:p>
        </p:txBody>
      </p:sp>
      <p:pic>
        <p:nvPicPr>
          <p:cNvPr id="6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908386" y="3068960"/>
            <a:ext cx="4463814" cy="3184130"/>
          </a:xfrm>
          <a:prstGeom prst="rect">
            <a:avLst/>
          </a:prstGeom>
          <a:noFill/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4716016" y="5805264"/>
            <a:ext cx="4320480" cy="1080120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solidFill>
                  <a:schemeClr val="bg1"/>
                </a:solidFill>
              </a:rPr>
              <a:t>von Ann-Katrin </a:t>
            </a:r>
            <a:r>
              <a:rPr lang="de-DE" sz="2000" b="1" dirty="0" err="1" smtClean="0">
                <a:solidFill>
                  <a:schemeClr val="bg1"/>
                </a:solidFill>
              </a:rPr>
              <a:t>Landherr</a:t>
            </a:r>
            <a:r>
              <a:rPr lang="de-DE" sz="2000" b="1" dirty="0" smtClean="0">
                <a:solidFill>
                  <a:schemeClr val="bg1"/>
                </a:solidFill>
              </a:rPr>
              <a:t>, Ümran </a:t>
            </a:r>
            <a:r>
              <a:rPr lang="de-DE" sz="2000" b="1" dirty="0" err="1" smtClean="0">
                <a:solidFill>
                  <a:schemeClr val="bg1"/>
                </a:solidFill>
                <a:latin typeface="Cambria Math"/>
                <a:ea typeface="Cambria Math"/>
              </a:rPr>
              <a:t>Ç</a:t>
            </a:r>
            <a:r>
              <a:rPr lang="de-DE" sz="2000" b="1" dirty="0" err="1" smtClean="0">
                <a:solidFill>
                  <a:schemeClr val="bg1"/>
                </a:solidFill>
              </a:rPr>
              <a:t>elen</a:t>
            </a:r>
            <a:r>
              <a:rPr lang="de-DE" sz="2000" b="1" dirty="0" smtClean="0">
                <a:solidFill>
                  <a:schemeClr val="bg1"/>
                </a:solidFill>
              </a:rPr>
              <a:t>, Melissa </a:t>
            </a:r>
            <a:r>
              <a:rPr lang="de-DE" sz="2000" b="1" dirty="0" err="1" smtClean="0">
                <a:solidFill>
                  <a:schemeClr val="bg1"/>
                </a:solidFill>
              </a:rPr>
              <a:t>Spinuzza</a:t>
            </a:r>
            <a:r>
              <a:rPr lang="de-DE" sz="2000" b="1" dirty="0" smtClean="0">
                <a:solidFill>
                  <a:schemeClr val="bg1"/>
                </a:solidFill>
              </a:rPr>
              <a:t> &amp; Isabell Koch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Ausblick:</a:t>
            </a:r>
            <a:endParaRPr lang="de-DE" sz="1400" dirty="0">
              <a:latin typeface="Freestyle Script" pitchFamily="66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83568" y="2244928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eine 2. Version der Web-Applikation herausbringen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Umsatzabrechnung über das online-Portal</a:t>
            </a:r>
          </a:p>
          <a:p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weitere Filialen innerhalb Deutschlands eröffnen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in Werbung investieren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</p:txBody>
      </p:sp>
      <p:pic>
        <p:nvPicPr>
          <p:cNvPr id="11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ramelow.com/de/marken/details/lieblingsstueck/Bild1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20687" y="-6502"/>
            <a:ext cx="12241360" cy="689188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4" name="Rechteck 3"/>
          <p:cNvSpPr/>
          <p:nvPr/>
        </p:nvSpPr>
        <p:spPr>
          <a:xfrm>
            <a:off x="-1692696" y="4725144"/>
            <a:ext cx="12889432" cy="1080120"/>
          </a:xfrm>
          <a:prstGeom prst="rect">
            <a:avLst/>
          </a:prstGeom>
          <a:solidFill>
            <a:srgbClr val="EEECE1">
              <a:alpha val="5019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42900" y="4551263"/>
            <a:ext cx="8458200" cy="1470025"/>
          </a:xfrm>
        </p:spPr>
        <p:txBody>
          <a:bodyPr>
            <a:noAutofit/>
          </a:bodyPr>
          <a:lstStyle/>
          <a:p>
            <a:r>
              <a:rPr lang="de-DE" sz="6000" dirty="0" smtClean="0">
                <a:latin typeface="Freestyle Script" pitchFamily="66" charset="0"/>
                <a:cs typeface="Times New Roman" pitchFamily="18" charset="0"/>
              </a:rPr>
              <a:t>Vielen Dank für Eure Aufmerksamkeit</a:t>
            </a:r>
            <a:endParaRPr lang="de-DE" sz="6000" dirty="0">
              <a:latin typeface="Freestyle Script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pic>
        <p:nvPicPr>
          <p:cNvPr id="1026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Agenda</a:t>
            </a:r>
            <a:endParaRPr lang="de-DE" sz="1400" dirty="0">
              <a:latin typeface="Freestyle Script" pitchFamily="66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5576" y="227687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Was ist die Idee von „My2Hand“ ?</a:t>
            </a:r>
          </a:p>
          <a:p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Vorstellung der Web-Applikation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MVC-Architektur am Beispiel unserer Implementierung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Was sind unsere Zukünftigen Ziele?</a:t>
            </a:r>
          </a:p>
          <a:p>
            <a:pPr>
              <a:buFont typeface="Wingdings" pitchFamily="2" charset="2"/>
              <a:buChar char="§"/>
            </a:pPr>
            <a:endParaRPr lang="de-DE" sz="2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Was ist „My2Hand“?</a:t>
            </a:r>
            <a:endParaRPr lang="de-DE" sz="1400" dirty="0">
              <a:latin typeface="Freestyle Script" pitchFamily="66" charset="0"/>
            </a:endParaRPr>
          </a:p>
        </p:txBody>
      </p:sp>
      <p:pic>
        <p:nvPicPr>
          <p:cNvPr id="9" name="Grafik 19" descr="Bildergebnis für profilbild ide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8936" r="17005"/>
          <a:stretch>
            <a:fillRect/>
          </a:stretch>
        </p:blipFill>
        <p:spPr bwMode="auto">
          <a:xfrm>
            <a:off x="395536" y="1988840"/>
            <a:ext cx="3011708" cy="3528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3635896" y="2132856"/>
            <a:ext cx="5508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Lotta Hoffmann (23)</a:t>
            </a:r>
          </a:p>
          <a:p>
            <a:endParaRPr lang="de-DE" sz="2400" dirty="0" smtClean="0"/>
          </a:p>
          <a:p>
            <a:r>
              <a:rPr lang="de-DE" sz="2400" dirty="0" smtClean="0"/>
              <a:t>Wohnort:	Karlsruhe</a:t>
            </a:r>
          </a:p>
          <a:p>
            <a:r>
              <a:rPr lang="de-DE" sz="2400" dirty="0" smtClean="0"/>
              <a:t>Beruf:		Studentin</a:t>
            </a:r>
          </a:p>
          <a:p>
            <a:endParaRPr lang="de-DE" sz="2400" dirty="0" smtClean="0"/>
          </a:p>
          <a:p>
            <a:r>
              <a:rPr lang="de-DE" sz="2400" b="1" dirty="0" smtClean="0"/>
              <a:t>Problem:	</a:t>
            </a:r>
            <a:r>
              <a:rPr lang="de-DE" sz="2400" dirty="0" smtClean="0"/>
              <a:t>in Ihrem Kleiderschrank </a:t>
            </a:r>
          </a:p>
          <a:p>
            <a:r>
              <a:rPr lang="de-DE" sz="2400" dirty="0" smtClean="0"/>
              <a:t>		ist kein Platz</a:t>
            </a:r>
          </a:p>
          <a:p>
            <a:endParaRPr lang="de-DE" sz="2400" dirty="0" smtClean="0"/>
          </a:p>
        </p:txBody>
      </p:sp>
      <p:pic>
        <p:nvPicPr>
          <p:cNvPr id="15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6" name="Gerade Verbindung 15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Lotta hat ein Problem:</a:t>
            </a:r>
            <a:endParaRPr lang="de-DE" sz="1400" dirty="0">
              <a:latin typeface="Freestyle Script" pitchFamily="66" charset="0"/>
            </a:endParaRPr>
          </a:p>
        </p:txBody>
      </p:sp>
      <p:pic>
        <p:nvPicPr>
          <p:cNvPr id="9" name="Grafik 19" descr="Bildergebnis für profilbild ide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8936" r="17005"/>
          <a:stretch>
            <a:fillRect/>
          </a:stretch>
        </p:blipFill>
        <p:spPr bwMode="auto">
          <a:xfrm>
            <a:off x="539552" y="2548651"/>
            <a:ext cx="2103630" cy="246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2564904"/>
            <a:ext cx="1760373" cy="24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 descr="C:\Users\Isabell\AppData\Local\Microsoft\Windows\INetCache\IE\UZT65IU1\trashcan-155299_64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365104"/>
            <a:ext cx="1463824" cy="1463824"/>
          </a:xfrm>
          <a:prstGeom prst="rect">
            <a:avLst/>
          </a:prstGeom>
          <a:noFill/>
        </p:spPr>
      </p:pic>
      <p:pic>
        <p:nvPicPr>
          <p:cNvPr id="18440" name="Picture 8" descr="Sell Things On Ebay To Make Money - Make Easy Money! |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2132856"/>
            <a:ext cx="1946431" cy="1296144"/>
          </a:xfrm>
          <a:prstGeom prst="rect">
            <a:avLst/>
          </a:prstGeom>
          <a:noFill/>
        </p:spPr>
      </p:pic>
      <p:sp>
        <p:nvSpPr>
          <p:cNvPr id="15" name="Kreuz 14"/>
          <p:cNvSpPr/>
          <p:nvPr/>
        </p:nvSpPr>
        <p:spPr>
          <a:xfrm rot="2582105">
            <a:off x="6644326" y="3779931"/>
            <a:ext cx="2320507" cy="2304256"/>
          </a:xfrm>
          <a:prstGeom prst="plus">
            <a:avLst>
              <a:gd name="adj" fmla="val 46841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bogener Pfeil 22"/>
          <p:cNvSpPr/>
          <p:nvPr/>
        </p:nvSpPr>
        <p:spPr>
          <a:xfrm rot="20077061">
            <a:off x="4465075" y="3300899"/>
            <a:ext cx="2721005" cy="2801647"/>
          </a:xfrm>
          <a:prstGeom prst="circularArrow">
            <a:avLst>
              <a:gd name="adj1" fmla="val 12500"/>
              <a:gd name="adj2" fmla="val 1107789"/>
              <a:gd name="adj3" fmla="val 20457681"/>
              <a:gd name="adj4" fmla="val 15436093"/>
              <a:gd name="adj5" fmla="val 125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uz 13"/>
          <p:cNvSpPr/>
          <p:nvPr/>
        </p:nvSpPr>
        <p:spPr>
          <a:xfrm rot="2582105">
            <a:off x="6572318" y="1763708"/>
            <a:ext cx="2320506" cy="2304256"/>
          </a:xfrm>
          <a:prstGeom prst="plus">
            <a:avLst>
              <a:gd name="adj" fmla="val 46841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7" name="Gebogener Pfeil 16"/>
          <p:cNvSpPr/>
          <p:nvPr/>
        </p:nvSpPr>
        <p:spPr>
          <a:xfrm rot="5906694" flipH="1">
            <a:off x="4378098" y="1507484"/>
            <a:ext cx="2908086" cy="2989715"/>
          </a:xfrm>
          <a:prstGeom prst="circularArrow">
            <a:avLst>
              <a:gd name="adj1" fmla="val 11664"/>
              <a:gd name="adj2" fmla="val 1107789"/>
              <a:gd name="adj3" fmla="val 13508649"/>
              <a:gd name="adj4" fmla="val 9323136"/>
              <a:gd name="adj5" fmla="val 125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5940152" y="2793927"/>
            <a:ext cx="2808312" cy="2003225"/>
          </a:xfrm>
          <a:prstGeom prst="rect">
            <a:avLst/>
          </a:prstGeom>
          <a:noFill/>
        </p:spPr>
      </p:pic>
      <p:pic>
        <p:nvPicPr>
          <p:cNvPr id="18" name="Grafik 17" descr="ttp://files.edelight.de/img/posts/228x228_christian-louboutin-balota-150-suede-royal-blue-new-arrival-vo"/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21088"/>
            <a:ext cx="1340485" cy="134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22" name="Gerade Verbindung 21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23" grpId="1" animBg="1"/>
      <p:bldP spid="14" grpId="0" animBg="1"/>
      <p:bldP spid="14" grpId="1" animBg="1"/>
      <p:bldP spid="17" grpId="0" animBg="1"/>
      <p:bldP spid="17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Was ist „My2Hand“?</a:t>
            </a:r>
            <a:endParaRPr lang="de-DE" sz="1400" dirty="0">
              <a:latin typeface="Freestyle Script" pitchFamily="66" charset="0"/>
            </a:endParaRPr>
          </a:p>
        </p:txBody>
      </p:sp>
      <p:pic>
        <p:nvPicPr>
          <p:cNvPr id="16" name="Picture 4" descr="http://4.bp.blogspot.com/__V7kcyTharI/TC6WE_284OI/AAAAAAAAAEc/HztLrPrjY3M/s1600/privilege+014.JPG"/>
          <p:cNvPicPr>
            <a:picLocks noChangeAspect="1" noChangeArrowheads="1"/>
          </p:cNvPicPr>
          <p:nvPr/>
        </p:nvPicPr>
        <p:blipFill>
          <a:blip r:embed="rId3" cstate="print"/>
          <a:srcRect t="28937" b="19640"/>
          <a:stretch>
            <a:fillRect/>
          </a:stretch>
        </p:blipFill>
        <p:spPr bwMode="auto">
          <a:xfrm>
            <a:off x="2159732" y="1926939"/>
            <a:ext cx="4824536" cy="186210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827584" y="39330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Ein Laden der für seine Kunden 2Hand-Ware verkauft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Die Verkäufer zahlen eine Kleiderstangengebühr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 Verkäufer können auf der Webseite: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die Preise der Artikel verwalten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ihre Artikel bewerben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</p:txBody>
      </p:sp>
      <p:pic>
        <p:nvPicPr>
          <p:cNvPr id="12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4" name="Gerade Verbindung 13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8263" t="16734" r="19752" b="10423"/>
          <a:stretch>
            <a:fillRect/>
          </a:stretch>
        </p:blipFill>
        <p:spPr bwMode="auto">
          <a:xfrm>
            <a:off x="67211" y="404664"/>
            <a:ext cx="9113301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Unsere Webseite:</a:t>
            </a:r>
            <a:endParaRPr lang="de-DE" sz="1400" dirty="0">
              <a:latin typeface="Freestyle Script" pitchFamily="66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151620" y="321297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Ihr findet uns unter:	</a:t>
            </a:r>
            <a:r>
              <a:rPr lang="de-DE" sz="3200" u="sng" dirty="0" smtClean="0">
                <a:solidFill>
                  <a:schemeClr val="accent1"/>
                </a:solidFill>
                <a:hlinkClick r:id="rId3"/>
              </a:rPr>
              <a:t>www.my2hand.com</a:t>
            </a:r>
            <a:endParaRPr lang="de-DE" sz="3200" u="sng" dirty="0">
              <a:solidFill>
                <a:schemeClr val="accent1"/>
              </a:solidFill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MVC-Architektur</a:t>
            </a:r>
            <a:endParaRPr lang="de-DE" sz="1400" dirty="0">
              <a:latin typeface="Freestyle Script" pitchFamily="66" charset="0"/>
            </a:endParaRPr>
          </a:p>
        </p:txBody>
      </p:sp>
      <p:pic>
        <p:nvPicPr>
          <p:cNvPr id="9" name="Grafik 3" descr="C:\Users\Melissa\Desktop\model-view-controller-mvc-6-638.jpg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0309" t="17591" r="9688" b="14238"/>
          <a:stretch/>
        </p:blipFill>
        <p:spPr bwMode="auto">
          <a:xfrm>
            <a:off x="539552" y="2132856"/>
            <a:ext cx="7992888" cy="3826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5" name="Gerade Verbindung 14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.shopify.com/s/files/1/0242/4607/products/Kleiderstange_Walden_Collage.jpg?v=138774628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1676" t="32012" r="-2122" b="31761"/>
          <a:stretch>
            <a:fillRect/>
          </a:stretch>
        </p:blipFill>
        <p:spPr bwMode="auto">
          <a:xfrm>
            <a:off x="0" y="-171400"/>
            <a:ext cx="9396536" cy="19142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683568" y="182250"/>
            <a:ext cx="7247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latin typeface="Freestyle Script" pitchFamily="66" charset="0"/>
              </a:rPr>
              <a:t>unsere Umsetzung:</a:t>
            </a:r>
            <a:endParaRPr lang="de-DE" sz="1400" dirty="0">
              <a:latin typeface="Freestyle Script" pitchFamily="66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209162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Model: </a:t>
            </a:r>
            <a:r>
              <a:rPr lang="de-DE" sz="2400" dirty="0" smtClean="0"/>
              <a:t>Erzeugt die anzuzeigende Daten</a:t>
            </a:r>
          </a:p>
          <a:p>
            <a:pPr>
              <a:buFont typeface="Wingdings"/>
              <a:buChar char="à"/>
            </a:pPr>
            <a:r>
              <a:rPr lang="de-DE" sz="2400" dirty="0" smtClean="0">
                <a:sym typeface="Wingdings" panose="05000000000000000000" pitchFamily="2" charset="2"/>
              </a:rPr>
              <a:t>Methoden der Java-Klasse </a:t>
            </a:r>
            <a:r>
              <a:rPr lang="de-DE" sz="2400" dirty="0" err="1" smtClean="0">
                <a:sym typeface="Wingdings" panose="05000000000000000000" pitchFamily="2" charset="2"/>
              </a:rPr>
              <a:t>DatabaseFacade</a:t>
            </a:r>
            <a:r>
              <a:rPr lang="de-DE" sz="2400" dirty="0" smtClean="0">
                <a:sym typeface="Wingdings" panose="05000000000000000000" pitchFamily="2" charset="2"/>
              </a:rPr>
              <a:t>, die auf Datenbank zugreifen</a:t>
            </a:r>
          </a:p>
          <a:p>
            <a:endParaRPr lang="de-DE" sz="2400" dirty="0" smtClean="0">
              <a:sym typeface="Wingdings" panose="05000000000000000000" pitchFamily="2" charset="2"/>
            </a:endParaRPr>
          </a:p>
          <a:p>
            <a:r>
              <a:rPr lang="de-DE" sz="2400" b="1" dirty="0" smtClean="0">
                <a:sym typeface="Wingdings" panose="05000000000000000000" pitchFamily="2" charset="2"/>
              </a:rPr>
              <a:t>View: </a:t>
            </a:r>
            <a:r>
              <a:rPr lang="de-DE" sz="2400" dirty="0" smtClean="0"/>
              <a:t>Kümmert sich um die Anzeige der Daten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 smtClean="0">
                <a:sym typeface="Wingdings" panose="05000000000000000000" pitchFamily="2" charset="2"/>
              </a:rPr>
              <a:t>JavaScript-Funktionen, die HTML-Code generieren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2400" dirty="0" smtClean="0">
              <a:sym typeface="Wingdings" panose="05000000000000000000" pitchFamily="2" charset="2"/>
            </a:endParaRPr>
          </a:p>
          <a:p>
            <a:r>
              <a:rPr lang="de-DE" sz="2400" b="1" dirty="0" smtClean="0">
                <a:sym typeface="Wingdings" panose="05000000000000000000" pitchFamily="2" charset="2"/>
              </a:rPr>
              <a:t>Controller: </a:t>
            </a:r>
            <a:r>
              <a:rPr lang="de-DE" sz="2400" dirty="0" smtClean="0">
                <a:sym typeface="Wingdings" panose="05000000000000000000" pitchFamily="2" charset="2"/>
              </a:rPr>
              <a:t>Definiert die Systemreaktionen auf Benutzereingaben</a:t>
            </a:r>
          </a:p>
          <a:p>
            <a:r>
              <a:rPr lang="de-DE" sz="2400" dirty="0" smtClean="0">
                <a:sym typeface="Wingdings" panose="05000000000000000000" pitchFamily="2" charset="2"/>
              </a:rPr>
              <a:t> Java-</a:t>
            </a:r>
            <a:r>
              <a:rPr lang="de-DE" sz="2400" dirty="0" err="1" smtClean="0">
                <a:sym typeface="Wingdings" panose="05000000000000000000" pitchFamily="2" charset="2"/>
              </a:rPr>
              <a:t>Servlets</a:t>
            </a:r>
            <a:r>
              <a:rPr lang="de-DE" sz="2400" dirty="0" smtClean="0">
                <a:sym typeface="Wingdings" panose="05000000000000000000" pitchFamily="2" charset="2"/>
              </a:rPr>
              <a:t>, die HTTP-Anfragen verarbeiten</a:t>
            </a:r>
          </a:p>
          <a:p>
            <a:endParaRPr lang="de-DE" sz="2400" dirty="0" smtClean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2" descr="https://raw.githubusercontent.com/anka95/Gruppe5/master/Log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55" t="43897" r="9433" b="15126"/>
          <a:stretch>
            <a:fillRect/>
          </a:stretch>
        </p:blipFill>
        <p:spPr bwMode="auto">
          <a:xfrm>
            <a:off x="179512" y="5805264"/>
            <a:ext cx="1475826" cy="1052736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1475656" y="6237312"/>
            <a:ext cx="74888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Bildschirmpräsentation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My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Vielen Dank für Eure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My2Hand</dc:title>
  <dc:creator>Isabell</dc:creator>
  <cp:lastModifiedBy>Isabell</cp:lastModifiedBy>
  <cp:revision>127</cp:revision>
  <dcterms:created xsi:type="dcterms:W3CDTF">2017-03-23T20:15:38Z</dcterms:created>
  <dcterms:modified xsi:type="dcterms:W3CDTF">2017-04-04T12:01:35Z</dcterms:modified>
</cp:coreProperties>
</file>