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482" r:id="rId2"/>
    <p:sldId id="566" r:id="rId3"/>
    <p:sldId id="551" r:id="rId4"/>
    <p:sldId id="606" r:id="rId5"/>
    <p:sldId id="607" r:id="rId6"/>
    <p:sldId id="608" r:id="rId7"/>
    <p:sldId id="578" r:id="rId8"/>
    <p:sldId id="579" r:id="rId9"/>
    <p:sldId id="580" r:id="rId10"/>
    <p:sldId id="581" r:id="rId11"/>
    <p:sldId id="582" r:id="rId12"/>
    <p:sldId id="583" r:id="rId13"/>
    <p:sldId id="604" r:id="rId14"/>
    <p:sldId id="605" r:id="rId15"/>
    <p:sldId id="584" r:id="rId16"/>
    <p:sldId id="585" r:id="rId17"/>
    <p:sldId id="587" r:id="rId18"/>
    <p:sldId id="588" r:id="rId19"/>
    <p:sldId id="589" r:id="rId20"/>
    <p:sldId id="571" r:id="rId21"/>
    <p:sldId id="598" r:id="rId22"/>
    <p:sldId id="599" r:id="rId23"/>
    <p:sldId id="600" r:id="rId24"/>
    <p:sldId id="601" r:id="rId25"/>
    <p:sldId id="602" r:id="rId26"/>
    <p:sldId id="603" r:id="rId27"/>
    <p:sldId id="597" r:id="rId28"/>
    <p:sldId id="593" r:id="rId29"/>
    <p:sldId id="577" r:id="rId30"/>
    <p:sldId id="594" r:id="rId31"/>
    <p:sldId id="595" r:id="rId32"/>
    <p:sldId id="572" r:id="rId33"/>
    <p:sldId id="596" r:id="rId34"/>
    <p:sldId id="592" r:id="rId35"/>
    <p:sldId id="575" r:id="rId36"/>
    <p:sldId id="57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31" autoAdjust="0"/>
  </p:normalViewPr>
  <p:slideViewPr>
    <p:cSldViewPr>
      <p:cViewPr varScale="1">
        <p:scale>
          <a:sx n="72" d="100"/>
          <a:sy n="72" d="100"/>
        </p:scale>
        <p:origin x="-4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9DCC3-0F23-4E9D-BCA1-9F0AAF44AA76}" type="datetimeFigureOut">
              <a:rPr lang="en-IN" smtClean="0"/>
              <a:t>25-10-2015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5EF5-F892-47FD-836A-7C2FFED3B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5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752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5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0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E3BA-4492-4FD6-92BB-D0327B6537A8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facebook.github.io/react/docs/component-specs.html#displaynam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rep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html-js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rizontal Scroll 5"/>
          <p:cNvSpPr/>
          <p:nvPr/>
        </p:nvSpPr>
        <p:spPr bwMode="auto">
          <a:xfrm>
            <a:off x="0" y="2484189"/>
            <a:ext cx="9036050" cy="1651248"/>
          </a:xfrm>
          <a:prstGeom prst="horizontalScroll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036050" y="1412875"/>
            <a:ext cx="107950" cy="544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036050" y="0"/>
            <a:ext cx="107950" cy="14128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7112" y="1524000"/>
            <a:ext cx="54117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400" dirty="0"/>
          </a:p>
          <a:p>
            <a:endParaRPr lang="en-IN" sz="4400" dirty="0"/>
          </a:p>
          <a:p>
            <a:pPr algn="ctr"/>
            <a:r>
              <a:rPr lang="en-IN" sz="4400" dirty="0" smtClean="0">
                <a:solidFill>
                  <a:srgbClr val="FFC000"/>
                </a:solidFill>
              </a:rPr>
              <a:t>JSX</a:t>
            </a:r>
            <a:endParaRPr lang="en-IN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561109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/>
              <a:t>An example of a </a:t>
            </a:r>
            <a:r>
              <a:rPr lang="en-US" sz="2800" dirty="0" err="1"/>
              <a:t>polyfill</a:t>
            </a:r>
            <a:r>
              <a:rPr lang="en-US" sz="2800" dirty="0"/>
              <a:t> is adding a method to </a:t>
            </a:r>
            <a:r>
              <a:rPr lang="en-US" sz="2800" dirty="0" err="1"/>
              <a:t>Array.prototype</a:t>
            </a:r>
            <a:r>
              <a:rPr lang="en-US" sz="2800" dirty="0"/>
              <a:t> such as map() which was introduced in </a:t>
            </a:r>
            <a:r>
              <a:rPr lang="en-US" sz="2800" dirty="0" smtClean="0"/>
              <a:t>ECMAScript5  </a:t>
            </a:r>
            <a:r>
              <a:rPr lang="en-US" sz="2800" dirty="0"/>
              <a:t>and making it work in browsers that support</a:t>
            </a:r>
          </a:p>
          <a:p>
            <a:pPr marL="0" indent="0">
              <a:buNone/>
            </a:pPr>
            <a:r>
              <a:rPr lang="en-US" sz="2800" dirty="0"/>
              <a:t>ECMAScript3, like so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pPr marL="800100" lvl="2" indent="0">
              <a:buNone/>
            </a:pPr>
            <a:r>
              <a:rPr lang="en-US" sz="2800" b="1" dirty="0"/>
              <a:t>if </a:t>
            </a:r>
            <a:r>
              <a:rPr lang="en-US" sz="2800" dirty="0"/>
              <a:t>(!</a:t>
            </a:r>
            <a:r>
              <a:rPr lang="en-US" sz="2800" dirty="0" err="1"/>
              <a:t>Array.prototype.map</a:t>
            </a:r>
            <a:r>
              <a:rPr lang="en-US" sz="2800" dirty="0"/>
              <a:t>) {</a:t>
            </a:r>
          </a:p>
          <a:p>
            <a:pPr marL="800100" lvl="2" indent="0">
              <a:buNone/>
            </a:pPr>
            <a:r>
              <a:rPr lang="en-US" sz="2800" dirty="0" err="1"/>
              <a:t>Array.prototype.map</a:t>
            </a:r>
            <a:r>
              <a:rPr lang="en-US" sz="2800" dirty="0"/>
              <a:t> = </a:t>
            </a:r>
            <a:r>
              <a:rPr lang="en-US" sz="2800" b="1" dirty="0"/>
              <a:t>function</a:t>
            </a:r>
            <a:r>
              <a:rPr lang="en-US" sz="2800" dirty="0"/>
              <a:t>() {</a:t>
            </a:r>
          </a:p>
          <a:p>
            <a:pPr marL="800100" lvl="2" indent="0">
              <a:buNone/>
            </a:pPr>
            <a:r>
              <a:rPr lang="en-US" sz="2800" i="1" dirty="0"/>
              <a:t>// implement the method</a:t>
            </a:r>
          </a:p>
          <a:p>
            <a:pPr marL="800100" lvl="2" indent="0">
              <a:buNone/>
            </a:pPr>
            <a:r>
              <a:rPr lang="en-US" sz="2800" dirty="0"/>
              <a:t>};</a:t>
            </a:r>
          </a:p>
          <a:p>
            <a:pPr marL="800100" lvl="2" indent="0">
              <a:buNone/>
            </a:pPr>
            <a:r>
              <a:rPr lang="en-US" sz="2800" dirty="0"/>
              <a:t>}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6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561109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Steps for </a:t>
            </a:r>
            <a:r>
              <a:rPr lang="en-US" sz="2800" dirty="0" err="1" smtClean="0"/>
              <a:t>Transpiling</a:t>
            </a:r>
            <a:r>
              <a:rPr lang="en-US" sz="2800" dirty="0" smtClean="0"/>
              <a:t>: 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Add </a:t>
            </a:r>
            <a:r>
              <a:rPr lang="en-US" sz="2800" dirty="0" err="1" smtClean="0"/>
              <a:t>jsxtransformer.jsx</a:t>
            </a:r>
            <a:r>
              <a:rPr lang="en-US" sz="2800" dirty="0" smtClean="0"/>
              <a:t> along with react.js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&lt;script </a:t>
            </a:r>
            <a:r>
              <a:rPr lang="en-US" sz="2800" dirty="0" err="1">
                <a:solidFill>
                  <a:srgbClr val="FF0000"/>
                </a:solidFill>
              </a:rPr>
              <a:t>src</a:t>
            </a:r>
            <a:r>
              <a:rPr lang="en-US" sz="2800" dirty="0">
                <a:solidFill>
                  <a:srgbClr val="FF0000"/>
                </a:solidFill>
              </a:rPr>
              <a:t>="react/build/react.js"</a:t>
            </a:r>
            <a:r>
              <a:rPr lang="en-US" sz="2800" b="1" dirty="0">
                <a:solidFill>
                  <a:srgbClr val="FF0000"/>
                </a:solidFill>
              </a:rPr>
              <a:t>&gt;&lt;/script&gt;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&lt;script </a:t>
            </a:r>
            <a:r>
              <a:rPr lang="en-US" sz="2800" dirty="0" err="1" smtClean="0">
                <a:solidFill>
                  <a:srgbClr val="FF0000"/>
                </a:solidFill>
              </a:rPr>
              <a:t>src</a:t>
            </a:r>
            <a:r>
              <a:rPr lang="en-US" sz="2800" dirty="0" smtClean="0">
                <a:solidFill>
                  <a:srgbClr val="FF0000"/>
                </a:solidFill>
              </a:rPr>
              <a:t>="react/build/JSXTransformer.js"</a:t>
            </a:r>
            <a:r>
              <a:rPr lang="en-US" sz="2800" b="1" dirty="0" smtClean="0">
                <a:solidFill>
                  <a:srgbClr val="FF0000"/>
                </a:solidFill>
              </a:rPr>
              <a:t>&gt;&lt;/script&gt;</a:t>
            </a:r>
            <a:r>
              <a:rPr lang="en-US" sz="2800" dirty="0" smtClean="0"/>
              <a:t>	</a:t>
            </a:r>
          </a:p>
          <a:p>
            <a:pPr marL="0" indent="0">
              <a:buNone/>
            </a:pP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2. Add type  attribute to script with text/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jsx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&lt;script </a:t>
            </a:r>
            <a:r>
              <a:rPr lang="en-US" sz="2800" dirty="0">
                <a:solidFill>
                  <a:srgbClr val="FF0000"/>
                </a:solidFill>
              </a:rPr>
              <a:t>type="text/</a:t>
            </a:r>
            <a:r>
              <a:rPr lang="en-US" sz="2800" dirty="0" err="1">
                <a:solidFill>
                  <a:srgbClr val="FF0000"/>
                </a:solidFill>
              </a:rPr>
              <a:t>jsx</a:t>
            </a:r>
            <a:r>
              <a:rPr lang="en-US" sz="2800" dirty="0">
                <a:solidFill>
                  <a:srgbClr val="FF0000"/>
                </a:solidFill>
              </a:rPr>
              <a:t>"</a:t>
            </a:r>
            <a:r>
              <a:rPr lang="en-US" sz="2800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React.render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i="1" dirty="0">
                <a:solidFill>
                  <a:srgbClr val="FF0000"/>
                </a:solidFill>
              </a:rPr>
              <a:t>/*...*/</a:t>
            </a:r>
            <a:r>
              <a:rPr lang="en-US" sz="2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&lt;/script</a:t>
            </a:r>
            <a:r>
              <a:rPr lang="en-US" sz="28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800" dirty="0" smtClean="0"/>
              <a:t>When page is loaded, </a:t>
            </a:r>
            <a:r>
              <a:rPr lang="en-US" sz="2800" dirty="0"/>
              <a:t>the </a:t>
            </a:r>
            <a:r>
              <a:rPr lang="en-US" sz="2800" dirty="0" err="1"/>
              <a:t>JSXTransformer</a:t>
            </a:r>
            <a:r>
              <a:rPr lang="en-US" sz="2800" dirty="0"/>
              <a:t> will kick in, find all the text/</a:t>
            </a:r>
            <a:r>
              <a:rPr lang="en-US" sz="2800" dirty="0" err="1"/>
              <a:t>jsx</a:t>
            </a:r>
            <a:r>
              <a:rPr lang="en-US" sz="2800" dirty="0"/>
              <a:t> </a:t>
            </a:r>
            <a:r>
              <a:rPr lang="en-US" sz="2800" dirty="0" smtClean="0"/>
              <a:t>script and </a:t>
            </a:r>
            <a:r>
              <a:rPr lang="en-US" sz="2800" dirty="0"/>
              <a:t>transform their content into something the browsers can use.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070" y="4724400"/>
            <a:ext cx="730253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59145" y="3502967"/>
            <a:ext cx="37060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If type=“text/</a:t>
            </a:r>
            <a:r>
              <a:rPr lang="en-US" sz="2400" b="1" dirty="0" err="1" smtClean="0"/>
              <a:t>jsx</a:t>
            </a:r>
            <a:r>
              <a:rPr lang="en-US" sz="2400" b="1" dirty="0" smtClean="0"/>
              <a:t>” is missing </a:t>
            </a:r>
            <a:endParaRPr lang="en-US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10000" y="3733799"/>
            <a:ext cx="1649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312190" y="3964632"/>
            <a:ext cx="0" cy="759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09" y="561109"/>
            <a:ext cx="4625217" cy="46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3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701166"/>
            <a:ext cx="88392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Build process</a:t>
            </a:r>
          </a:p>
          <a:p>
            <a:endParaRPr lang="en-US" sz="2800" dirty="0" smtClean="0"/>
          </a:p>
          <a:p>
            <a:r>
              <a:rPr lang="en-US" sz="2800" dirty="0" smtClean="0"/>
              <a:t>To </a:t>
            </a:r>
            <a:r>
              <a:rPr lang="en-US" sz="2800" dirty="0"/>
              <a:t>get a command-line version of the </a:t>
            </a:r>
            <a:r>
              <a:rPr lang="en-US" sz="2800" dirty="0" err="1"/>
              <a:t>JSXTransformer</a:t>
            </a:r>
            <a:r>
              <a:rPr lang="en-US" sz="2800" dirty="0"/>
              <a:t> </a:t>
            </a:r>
            <a:r>
              <a:rPr lang="en-US" sz="2800" dirty="0" smtClean="0"/>
              <a:t>install </a:t>
            </a:r>
            <a:r>
              <a:rPr lang="en-US" sz="2800" dirty="0"/>
              <a:t>the react-tools </a:t>
            </a:r>
            <a:r>
              <a:rPr lang="en-US" sz="2800" dirty="0" smtClean="0"/>
              <a:t>NPM package:</a:t>
            </a:r>
          </a:p>
          <a:p>
            <a:endParaRPr lang="en-US" sz="2800" dirty="0"/>
          </a:p>
          <a:p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$ </a:t>
            </a:r>
            <a:r>
              <a:rPr lang="en-US" sz="2800" dirty="0" err="1">
                <a:solidFill>
                  <a:srgbClr val="FF0000"/>
                </a:solidFill>
              </a:rPr>
              <a:t>npm</a:t>
            </a:r>
            <a:r>
              <a:rPr lang="en-US" sz="2800" dirty="0">
                <a:solidFill>
                  <a:srgbClr val="FF0000"/>
                </a:solidFill>
              </a:rPr>
              <a:t> install -g </a:t>
            </a:r>
            <a:r>
              <a:rPr lang="en-US" sz="2800" dirty="0" smtClean="0">
                <a:solidFill>
                  <a:srgbClr val="FF0000"/>
                </a:solidFill>
              </a:rPr>
              <a:t>react-tools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Testing a successful installation:</a:t>
            </a:r>
          </a:p>
          <a:p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$ </a:t>
            </a:r>
            <a:r>
              <a:rPr lang="en-US" sz="2800" dirty="0" err="1" smtClean="0">
                <a:solidFill>
                  <a:srgbClr val="FF0000"/>
                </a:solidFill>
              </a:rPr>
              <a:t>jsx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start.jsx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/>
              <a:t>Usage</a:t>
            </a:r>
            <a:r>
              <a:rPr lang="en-US" sz="2800" dirty="0"/>
              <a:t>: </a:t>
            </a:r>
            <a:r>
              <a:rPr lang="en-US" sz="2800" dirty="0" err="1"/>
              <a:t>jsx</a:t>
            </a:r>
            <a:r>
              <a:rPr lang="en-US" sz="2800" dirty="0"/>
              <a:t> [options] &lt;source directory&gt; &lt;output directory&gt; ...</a:t>
            </a:r>
          </a:p>
          <a:p>
            <a:r>
              <a:rPr lang="en-US" sz="28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55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701166"/>
            <a:ext cx="88392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/>
              <a:t>Precompiled JSX</a:t>
            </a:r>
          </a:p>
          <a:p>
            <a:pPr lvl="1"/>
            <a:r>
              <a:rPr lang="en-US" sz="2500" dirty="0" smtClean="0">
                <a:solidFill>
                  <a:srgbClr val="FF0000"/>
                </a:solidFill>
              </a:rPr>
              <a:t>			</a:t>
            </a:r>
            <a:r>
              <a:rPr lang="en-US" sz="2500" dirty="0" err="1" smtClean="0">
                <a:solidFill>
                  <a:srgbClr val="FF0000"/>
                </a:solidFill>
              </a:rPr>
              <a:t>npm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>
                <a:solidFill>
                  <a:srgbClr val="FF0000"/>
                </a:solidFill>
              </a:rPr>
              <a:t>install -g </a:t>
            </a:r>
            <a:r>
              <a:rPr lang="en-US" sz="2500" dirty="0" smtClean="0">
                <a:solidFill>
                  <a:srgbClr val="FF0000"/>
                </a:solidFill>
              </a:rPr>
              <a:t> babel</a:t>
            </a:r>
          </a:p>
          <a:p>
            <a:endParaRPr lang="en-US" sz="2500" dirty="0" smtClean="0"/>
          </a:p>
          <a:p>
            <a:r>
              <a:rPr lang="en-US" sz="2500" dirty="0" smtClean="0"/>
              <a:t>Babel </a:t>
            </a:r>
            <a:r>
              <a:rPr lang="en-US" sz="2500" dirty="0"/>
              <a:t>has built-in support for React v0.12 and v0.13. Tags are automatically transformed to their </a:t>
            </a:r>
            <a:r>
              <a:rPr lang="en-US" sz="2500" dirty="0" smtClean="0"/>
              <a:t>equivalent </a:t>
            </a:r>
            <a:r>
              <a:rPr lang="en-US" sz="2500" dirty="0" err="1" smtClean="0"/>
              <a:t>React.createElement</a:t>
            </a:r>
            <a:r>
              <a:rPr lang="en-US" sz="2500" dirty="0"/>
              <a:t>(...), </a:t>
            </a:r>
            <a:r>
              <a:rPr lang="en-US" sz="2500" dirty="0" err="1"/>
              <a:t>displayName</a:t>
            </a:r>
            <a:r>
              <a:rPr lang="en-US" sz="2500" dirty="0"/>
              <a:t> is automatically inferred and added to all </a:t>
            </a:r>
            <a:r>
              <a:rPr lang="en-US" sz="2500" dirty="0" err="1"/>
              <a:t>React.createClass</a:t>
            </a:r>
            <a:r>
              <a:rPr lang="en-US" sz="2500" dirty="0"/>
              <a:t> calls</a:t>
            </a:r>
            <a:r>
              <a:rPr lang="en-US" sz="2500" dirty="0" smtClean="0"/>
              <a:t>.</a:t>
            </a:r>
          </a:p>
          <a:p>
            <a:endParaRPr lang="en-US" sz="2500" dirty="0"/>
          </a:p>
          <a:p>
            <a:r>
              <a:rPr lang="en-US" sz="2500" dirty="0"/>
              <a:t>This tool will translate files that use JSX syntax to plain JavaScript files that can run directly in the browser</a:t>
            </a:r>
            <a:r>
              <a:rPr lang="en-US" sz="2500" dirty="0" smtClean="0"/>
              <a:t>.</a:t>
            </a:r>
          </a:p>
          <a:p>
            <a:endParaRPr lang="en-US" sz="2500" dirty="0"/>
          </a:p>
          <a:p>
            <a:r>
              <a:rPr lang="en-US" sz="2500" dirty="0" smtClean="0"/>
              <a:t> </a:t>
            </a:r>
            <a:r>
              <a:rPr lang="en-US" sz="2500" dirty="0"/>
              <a:t>It will also watch directories for you and automatically transform files when they are </a:t>
            </a:r>
            <a:r>
              <a:rPr lang="en-US" sz="2500" dirty="0" smtClean="0"/>
              <a:t>changed.</a:t>
            </a:r>
          </a:p>
          <a:p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701166"/>
            <a:ext cx="88392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test.jsx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HelloMessage</a:t>
            </a:r>
            <a:r>
              <a:rPr lang="en-US" sz="2400" dirty="0"/>
              <a:t> = </a:t>
            </a:r>
            <a:r>
              <a:rPr lang="en-US" sz="2400" dirty="0" err="1"/>
              <a:t>React.createClass</a:t>
            </a:r>
            <a:r>
              <a:rPr lang="en-US" sz="2400" dirty="0"/>
              <a:t>({  </a:t>
            </a:r>
            <a:endParaRPr lang="en-US" sz="2400" dirty="0" smtClean="0"/>
          </a:p>
          <a:p>
            <a:r>
              <a:rPr lang="en-US" sz="2400" dirty="0" smtClean="0"/>
              <a:t>render</a:t>
            </a:r>
            <a:r>
              <a:rPr lang="en-US" sz="2400" dirty="0"/>
              <a:t>: function() {  </a:t>
            </a:r>
            <a:endParaRPr lang="en-US" sz="2400" dirty="0" smtClean="0"/>
          </a:p>
          <a:p>
            <a:r>
              <a:rPr lang="en-US" sz="2400" dirty="0" smtClean="0"/>
              <a:t>  </a:t>
            </a:r>
            <a:r>
              <a:rPr lang="en-US" sz="2400" dirty="0"/>
              <a:t>return &lt;div&gt;Hello {this.props.name}&lt;/div&gt;;  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});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 err="1" smtClean="0"/>
              <a:t>React.render</a:t>
            </a:r>
            <a:r>
              <a:rPr lang="en-US" sz="2400" dirty="0"/>
              <a:t>(&lt;</a:t>
            </a:r>
            <a:r>
              <a:rPr lang="en-US" sz="2400" dirty="0" err="1"/>
              <a:t>HelloMessage</a:t>
            </a:r>
            <a:r>
              <a:rPr lang="en-US" sz="2400" dirty="0"/>
              <a:t> name</a:t>
            </a:r>
            <a:r>
              <a:rPr lang="en-US" sz="2400" dirty="0" smtClean="0"/>
              <a:t>=“Murthy" </a:t>
            </a:r>
            <a:r>
              <a:rPr lang="en-US" sz="2400" dirty="0"/>
              <a:t>/&gt;, </a:t>
            </a:r>
            <a:r>
              <a:rPr lang="en-US" sz="2400" dirty="0" err="1"/>
              <a:t>mountNode</a:t>
            </a:r>
            <a:r>
              <a:rPr lang="en-US" sz="2400" dirty="0" smtClean="0"/>
              <a:t>);</a:t>
            </a:r>
          </a:p>
          <a:p>
            <a:endParaRPr lang="en-US" sz="2400" dirty="0" smtClean="0"/>
          </a:p>
          <a:p>
            <a:pPr marL="342900" indent="-342900">
              <a:buFont typeface="Wingdings"/>
              <a:buChar char="Ø"/>
            </a:pPr>
            <a:r>
              <a:rPr lang="en-US" sz="2400" dirty="0" smtClean="0"/>
              <a:t>babel </a:t>
            </a:r>
            <a:r>
              <a:rPr lang="en-US" sz="2400" dirty="0" err="1" smtClean="0"/>
              <a:t>test.jsx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Output: </a:t>
            </a:r>
            <a:endParaRPr lang="en-US" sz="2400" dirty="0"/>
          </a:p>
          <a:p>
            <a:r>
              <a:rPr lang="en-US" sz="2000" dirty="0" smtClean="0"/>
              <a:t>"</a:t>
            </a:r>
            <a:r>
              <a:rPr lang="en-US" sz="2000" dirty="0"/>
              <a:t>use strict"; 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HelloMessage</a:t>
            </a:r>
            <a:r>
              <a:rPr lang="en-US" sz="2000" dirty="0"/>
              <a:t> = </a:t>
            </a:r>
            <a:r>
              <a:rPr lang="en-US" sz="2000" dirty="0" err="1"/>
              <a:t>React.createClass</a:t>
            </a:r>
            <a:r>
              <a:rPr lang="en-US" sz="2000" dirty="0"/>
              <a:t>({  </a:t>
            </a:r>
            <a:r>
              <a:rPr lang="en-US" sz="2000" dirty="0" err="1"/>
              <a:t>displayName</a:t>
            </a:r>
            <a:r>
              <a:rPr lang="en-US" sz="2000" dirty="0"/>
              <a:t>: "</a:t>
            </a:r>
            <a:r>
              <a:rPr lang="en-US" sz="2000" dirty="0" err="1"/>
              <a:t>HelloMessage</a:t>
            </a:r>
            <a:r>
              <a:rPr lang="en-US" sz="2000" dirty="0"/>
              <a:t>", 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render: function render() {    </a:t>
            </a:r>
            <a:endParaRPr lang="en-US" sz="2000" dirty="0" smtClean="0"/>
          </a:p>
          <a:p>
            <a:r>
              <a:rPr lang="en-US" sz="2000" dirty="0" smtClean="0"/>
              <a:t>return </a:t>
            </a:r>
            <a:r>
              <a:rPr lang="en-US" sz="2000" dirty="0" err="1"/>
              <a:t>React.createElement</a:t>
            </a:r>
            <a:r>
              <a:rPr lang="en-US" sz="2000" dirty="0"/>
              <a:t>(   </a:t>
            </a:r>
            <a:endParaRPr lang="en-US" sz="2000" dirty="0" smtClean="0"/>
          </a:p>
          <a:p>
            <a:r>
              <a:rPr lang="en-US" sz="2000" dirty="0" smtClean="0"/>
              <a:t>   </a:t>
            </a:r>
            <a:r>
              <a:rPr lang="en-US" sz="2000" dirty="0"/>
              <a:t>"div",      null,      "Hello ",      this.props.name    );  }}); </a:t>
            </a:r>
            <a:endParaRPr lang="en-US" sz="2000" dirty="0" smtClean="0"/>
          </a:p>
          <a:p>
            <a:r>
              <a:rPr lang="en-US" sz="2000" dirty="0" err="1" smtClean="0"/>
              <a:t>React.render</a:t>
            </a:r>
            <a:r>
              <a:rPr lang="en-US" sz="2000" dirty="0" smtClean="0"/>
              <a:t>(</a:t>
            </a:r>
            <a:r>
              <a:rPr lang="en-US" sz="2000" dirty="0" err="1" smtClean="0"/>
              <a:t>React.createElement</a:t>
            </a:r>
            <a:r>
              <a:rPr lang="en-US" sz="2000" dirty="0" smtClean="0"/>
              <a:t>(</a:t>
            </a:r>
            <a:r>
              <a:rPr lang="en-US" sz="2000" dirty="0" err="1" smtClean="0"/>
              <a:t>HelloMessage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{ name: </a:t>
            </a:r>
            <a:r>
              <a:rPr lang="en-US" sz="2000" dirty="0" smtClean="0"/>
              <a:t>“Murthy" </a:t>
            </a:r>
            <a:r>
              <a:rPr lang="en-US" sz="2000" dirty="0"/>
              <a:t>}), </a:t>
            </a:r>
            <a:r>
              <a:rPr lang="en-US" sz="2000" dirty="0" err="1"/>
              <a:t>mountNode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967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701166"/>
            <a:ext cx="8839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Let’s </a:t>
            </a:r>
            <a:r>
              <a:rPr lang="en-US" sz="2800" dirty="0" smtClean="0"/>
              <a:t>have all </a:t>
            </a:r>
            <a:r>
              <a:rPr lang="en-US" sz="2800" dirty="0"/>
              <a:t>source files into a source/ directory and all the results from the transformation </a:t>
            </a:r>
            <a:r>
              <a:rPr lang="en-US" sz="2800" dirty="0" smtClean="0"/>
              <a:t>into a </a:t>
            </a:r>
            <a:r>
              <a:rPr lang="en-US" sz="2800" dirty="0"/>
              <a:t>build/ directory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$ cd </a:t>
            </a:r>
            <a:r>
              <a:rPr lang="en-US" sz="2800" dirty="0" err="1" smtClean="0">
                <a:solidFill>
                  <a:srgbClr val="FF0000"/>
                </a:solidFill>
              </a:rPr>
              <a:t>myapp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$ </a:t>
            </a:r>
            <a:r>
              <a:rPr lang="en-US" sz="2800" dirty="0" err="1">
                <a:solidFill>
                  <a:srgbClr val="FF0000"/>
                </a:solidFill>
              </a:rPr>
              <a:t>mkdir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src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$ </a:t>
            </a:r>
            <a:r>
              <a:rPr lang="en-US" sz="2800" dirty="0" err="1">
                <a:solidFill>
                  <a:srgbClr val="FF0000"/>
                </a:solidFill>
              </a:rPr>
              <a:t>mkdir</a:t>
            </a:r>
            <a:r>
              <a:rPr lang="en-US" sz="2800" dirty="0">
                <a:solidFill>
                  <a:srgbClr val="FF0000"/>
                </a:solidFill>
              </a:rPr>
              <a:t> build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$ touch </a:t>
            </a:r>
            <a:r>
              <a:rPr lang="en-US" sz="2800" dirty="0" smtClean="0">
                <a:solidFill>
                  <a:srgbClr val="FF0000"/>
                </a:solidFill>
              </a:rPr>
              <a:t> JSX-hello-build.html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$ </a:t>
            </a:r>
            <a:r>
              <a:rPr lang="en-US" sz="2800" dirty="0" smtClean="0">
                <a:solidFill>
                  <a:srgbClr val="FF0000"/>
                </a:solidFill>
              </a:rPr>
              <a:t>touch  </a:t>
            </a:r>
            <a:r>
              <a:rPr lang="en-US" sz="2800" dirty="0" err="1" smtClean="0">
                <a:solidFill>
                  <a:srgbClr val="FF0000"/>
                </a:solidFill>
              </a:rPr>
              <a:t>src</a:t>
            </a:r>
            <a:r>
              <a:rPr lang="en-US" sz="2800" dirty="0" smtClean="0">
                <a:solidFill>
                  <a:srgbClr val="FF0000"/>
                </a:solidFill>
              </a:rPr>
              <a:t>/</a:t>
            </a:r>
            <a:r>
              <a:rPr lang="en-US" sz="2800" dirty="0" err="1" smtClean="0">
                <a:solidFill>
                  <a:srgbClr val="FF0000"/>
                </a:solidFill>
              </a:rPr>
              <a:t>hello.jsx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88227"/>
            <a:ext cx="8381999" cy="236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5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467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29200" y="674824"/>
            <a:ext cx="28194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JSX-hello-build.html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64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87629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Babel is a </a:t>
            </a:r>
            <a:r>
              <a:rPr lang="en-US" sz="2800" b="1" dirty="0" err="1" smtClean="0">
                <a:solidFill>
                  <a:srgbClr val="FF0000"/>
                </a:solidFill>
              </a:rPr>
              <a:t>transpiler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$ </a:t>
            </a:r>
            <a:r>
              <a:rPr lang="en-US" sz="2800" dirty="0" err="1">
                <a:solidFill>
                  <a:srgbClr val="FF0000"/>
                </a:solidFill>
              </a:rPr>
              <a:t>npm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install  </a:t>
            </a:r>
            <a:r>
              <a:rPr lang="en-US" sz="2800" dirty="0">
                <a:solidFill>
                  <a:srgbClr val="FF0000"/>
                </a:solidFill>
              </a:rPr>
              <a:t>--global </a:t>
            </a:r>
            <a:r>
              <a:rPr lang="en-US" sz="2800" dirty="0" smtClean="0">
                <a:solidFill>
                  <a:srgbClr val="FF0000"/>
                </a:solidFill>
              </a:rPr>
              <a:t> babel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/>
          </a:p>
          <a:p>
            <a:r>
              <a:rPr lang="en-US" sz="2800" dirty="0" err="1"/>
              <a:t>Transpiling</a:t>
            </a:r>
            <a:r>
              <a:rPr lang="en-US" sz="2800" dirty="0"/>
              <a:t> on the fly as soon as you change a file:</a:t>
            </a:r>
          </a:p>
          <a:p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$ </a:t>
            </a:r>
            <a:r>
              <a:rPr lang="en-US" sz="2800" dirty="0" smtClean="0">
                <a:solidFill>
                  <a:srgbClr val="FF0000"/>
                </a:solidFill>
              </a:rPr>
              <a:t> babel  </a:t>
            </a:r>
            <a:r>
              <a:rPr lang="en-US" sz="2800" dirty="0" err="1" smtClean="0">
                <a:solidFill>
                  <a:srgbClr val="FF0000"/>
                </a:solidFill>
              </a:rPr>
              <a:t>src</a:t>
            </a:r>
            <a:r>
              <a:rPr lang="en-US" sz="2800" dirty="0" smtClean="0">
                <a:solidFill>
                  <a:srgbClr val="FF0000"/>
                </a:solidFill>
              </a:rPr>
              <a:t>/   </a:t>
            </a:r>
            <a:r>
              <a:rPr lang="en-US" sz="2800" dirty="0" smtClean="0">
                <a:solidFill>
                  <a:srgbClr val="FF0000"/>
                </a:solidFill>
              </a:rPr>
              <a:t>--</a:t>
            </a:r>
            <a:r>
              <a:rPr lang="en-US" sz="2800" dirty="0">
                <a:solidFill>
                  <a:srgbClr val="FF0000"/>
                </a:solidFill>
              </a:rPr>
              <a:t>watch 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--out-</a:t>
            </a:r>
            <a:r>
              <a:rPr lang="en-US" sz="2800" dirty="0" err="1" smtClean="0">
                <a:solidFill>
                  <a:srgbClr val="FF0000"/>
                </a:solidFill>
              </a:rPr>
              <a:t>dir</a:t>
            </a:r>
            <a:r>
              <a:rPr lang="en-US" sz="2800" dirty="0" smtClean="0">
                <a:solidFill>
                  <a:srgbClr val="FF0000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build</a:t>
            </a:r>
            <a:r>
              <a:rPr lang="en-US" sz="2800" dirty="0" smtClean="0">
                <a:solidFill>
                  <a:srgbClr val="FF0000"/>
                </a:solidFill>
              </a:rPr>
              <a:t>/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4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JSX – 0.14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876299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For in-browser transformations, you need the file called browser.js, which </a:t>
            </a:r>
            <a:r>
              <a:rPr lang="en-US" sz="2800" dirty="0" smtClean="0"/>
              <a:t>we can find </a:t>
            </a:r>
            <a:r>
              <a:rPr lang="en-US" sz="2800" dirty="0"/>
              <a:t>in </a:t>
            </a:r>
            <a:r>
              <a:rPr lang="en-US" sz="2800" dirty="0" smtClean="0"/>
              <a:t> </a:t>
            </a:r>
            <a:r>
              <a:rPr lang="en-US" sz="2800" dirty="0"/>
              <a:t>/</a:t>
            </a:r>
            <a:r>
              <a:rPr lang="en-US" sz="2800" dirty="0" err="1"/>
              <a:t>node_modules</a:t>
            </a:r>
            <a:r>
              <a:rPr lang="en-US" sz="2800" dirty="0"/>
              <a:t> directory.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Copy </a:t>
            </a:r>
            <a:r>
              <a:rPr lang="en-US" sz="2800" dirty="0"/>
              <a:t>to </a:t>
            </a:r>
            <a:r>
              <a:rPr lang="en-US" sz="2800" dirty="0" smtClean="0"/>
              <a:t>our </a:t>
            </a:r>
            <a:r>
              <a:rPr lang="en-US" sz="2800" dirty="0"/>
              <a:t>working </a:t>
            </a:r>
            <a:r>
              <a:rPr lang="en-US" sz="2800" dirty="0" smtClean="0"/>
              <a:t>directory</a:t>
            </a:r>
            <a:r>
              <a:rPr lang="en-US" sz="2800" dirty="0"/>
              <a:t>: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/>
              <a:t>cp</a:t>
            </a:r>
            <a:r>
              <a:rPr lang="en-US" sz="2800" dirty="0"/>
              <a:t> /</a:t>
            </a:r>
            <a:r>
              <a:rPr lang="en-US" sz="2800" dirty="0" err="1"/>
              <a:t>usr</a:t>
            </a:r>
            <a:r>
              <a:rPr lang="en-US" sz="2800" dirty="0"/>
              <a:t>/local/lib/</a:t>
            </a:r>
            <a:r>
              <a:rPr lang="en-US" sz="2800" dirty="0" err="1"/>
              <a:t>node_modules</a:t>
            </a:r>
            <a:r>
              <a:rPr lang="en-US" sz="2800" dirty="0"/>
              <a:t>/babel/</a:t>
            </a:r>
            <a:r>
              <a:rPr lang="en-US" sz="2800" dirty="0" err="1"/>
              <a:t>node_modules</a:t>
            </a:r>
            <a:r>
              <a:rPr lang="en-US" sz="2800" dirty="0"/>
              <a:t>/babel-core/browser.js ~/</a:t>
            </a:r>
            <a:r>
              <a:rPr lang="en-US" sz="2800" dirty="0" err="1"/>
              <a:t>reactbook</a:t>
            </a:r>
            <a:r>
              <a:rPr lang="en-US" sz="2800" dirty="0"/>
              <a:t>/react/babel/browser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Include </a:t>
            </a:r>
            <a:r>
              <a:rPr lang="en-US" sz="2800" dirty="0"/>
              <a:t>the in-browser transformer (replace the JSXTransformer.js):</a:t>
            </a:r>
          </a:p>
          <a:p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&lt;</a:t>
            </a:r>
            <a:r>
              <a:rPr lang="en-US" sz="2800" b="1" dirty="0">
                <a:solidFill>
                  <a:srgbClr val="FF0000"/>
                </a:solidFill>
              </a:rPr>
              <a:t>script </a:t>
            </a:r>
            <a:r>
              <a:rPr lang="en-US" sz="2800" dirty="0" err="1">
                <a:solidFill>
                  <a:srgbClr val="FF0000"/>
                </a:solidFill>
              </a:rPr>
              <a:t>src</a:t>
            </a:r>
            <a:r>
              <a:rPr lang="en-US" sz="2800" dirty="0">
                <a:solidFill>
                  <a:srgbClr val="FF0000"/>
                </a:solidFill>
              </a:rPr>
              <a:t>="babel/browser.js"</a:t>
            </a:r>
            <a:r>
              <a:rPr lang="en-US" sz="2800" b="1" dirty="0">
                <a:solidFill>
                  <a:srgbClr val="FF0000"/>
                </a:solidFill>
              </a:rPr>
              <a:t>&gt;&lt;/script&gt;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3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JSX – 0.14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87629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And finally, instead of type="</a:t>
            </a:r>
            <a:r>
              <a:rPr lang="en-US" sz="2800" dirty="0" smtClean="0"/>
              <a:t>text/</a:t>
            </a:r>
            <a:r>
              <a:rPr lang="en-US" sz="2800" dirty="0" err="1" smtClean="0"/>
              <a:t>jsx</a:t>
            </a:r>
            <a:r>
              <a:rPr lang="en-US" sz="2800" dirty="0" smtClean="0"/>
              <a:t>“ , use  text/babel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4" y="2066065"/>
            <a:ext cx="7592700" cy="395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9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-124692" y="673575"/>
            <a:ext cx="926869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1" dirty="0" smtClean="0"/>
              <a:t>JSX (Java Script and Xml) to </a:t>
            </a:r>
            <a:r>
              <a:rPr lang="en-US" sz="2800" b="1" dirty="0"/>
              <a:t>create JavaScript objects using HTML syntax.</a:t>
            </a:r>
            <a:r>
              <a:rPr lang="en-US" sz="2800" dirty="0"/>
              <a:t> To generate a link in React using pure JavaScript </a:t>
            </a:r>
            <a:endParaRPr lang="en-US" sz="2800" dirty="0" smtClean="0"/>
          </a:p>
          <a:p>
            <a:r>
              <a:rPr lang="en-US" sz="2800" b="1" dirty="0"/>
              <a:t>JSX - </a:t>
            </a:r>
            <a:r>
              <a:rPr lang="en-US" sz="2800" dirty="0" err="1"/>
              <a:t>Javascript</a:t>
            </a:r>
            <a:r>
              <a:rPr lang="en-US" sz="2800" dirty="0"/>
              <a:t> XML syntax transform. </a:t>
            </a:r>
            <a:r>
              <a:rPr lang="en-US" sz="2800" dirty="0" smtClean="0"/>
              <a:t>To </a:t>
            </a:r>
            <a:r>
              <a:rPr lang="en-US" sz="2800" dirty="0"/>
              <a:t>write HTML-</a:t>
            </a:r>
            <a:r>
              <a:rPr lang="en-US" sz="2800" i="1" dirty="0" err="1"/>
              <a:t>ish</a:t>
            </a:r>
            <a:r>
              <a:rPr lang="en-US" sz="2800" dirty="0"/>
              <a:t> tags in </a:t>
            </a:r>
            <a:r>
              <a:rPr lang="en-US" sz="2800" dirty="0" err="1"/>
              <a:t>Javascript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React.createElement</a:t>
            </a:r>
            <a:r>
              <a:rPr lang="en-US" sz="2800" dirty="0"/>
              <a:t>('a</a:t>
            </a:r>
            <a:r>
              <a:rPr lang="en-US" sz="2800" dirty="0" smtClean="0"/>
              <a:t>',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</a:t>
            </a:r>
            <a:r>
              <a:rPr lang="en-US" sz="2800" dirty="0"/>
              <a:t>{</a:t>
            </a:r>
            <a:r>
              <a:rPr lang="en-US" sz="2800" dirty="0" err="1"/>
              <a:t>href</a:t>
            </a:r>
            <a:r>
              <a:rPr lang="en-US" sz="2800" dirty="0"/>
              <a:t>:  </a:t>
            </a:r>
            <a:r>
              <a:rPr lang="en-US" sz="2800" dirty="0" smtClean="0"/>
              <a:t>'https</a:t>
            </a:r>
            <a:r>
              <a:rPr lang="en-US" sz="2800" dirty="0"/>
              <a:t>://facebook.github.io/react/'}, 'Hello!')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With </a:t>
            </a:r>
            <a:r>
              <a:rPr lang="en-US" sz="2800" dirty="0">
                <a:solidFill>
                  <a:srgbClr val="FF0000"/>
                </a:solidFill>
              </a:rPr>
              <a:t>JSX this becomes:</a:t>
            </a:r>
          </a:p>
          <a:p>
            <a:pPr marL="0" indent="0">
              <a:buNone/>
            </a:pPr>
            <a:r>
              <a:rPr lang="en-US" sz="2800" dirty="0"/>
              <a:t>&lt;a </a:t>
            </a:r>
            <a:r>
              <a:rPr lang="en-US" sz="2800" dirty="0" err="1"/>
              <a:t>href</a:t>
            </a:r>
            <a:r>
              <a:rPr lang="en-US" sz="2800" dirty="0"/>
              <a:t>="https://facebook.github.io/react/"&gt;Hello!&lt;/a</a:t>
            </a:r>
            <a:r>
              <a:rPr lang="en-US" sz="2800" dirty="0" smtClean="0"/>
              <a:t>&gt;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 </a:t>
            </a:r>
            <a:r>
              <a:rPr lang="en-US" sz="2800" b="1" dirty="0">
                <a:solidFill>
                  <a:srgbClr val="FF0000"/>
                </a:solidFill>
              </a:rPr>
              <a:t>JSX is not required to use React.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- 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JSX - Gotchas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523367"/>
            <a:ext cx="8763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 </a:t>
            </a:r>
            <a:r>
              <a:rPr lang="en-US" sz="2800" b="1" dirty="0"/>
              <a:t>class</a:t>
            </a:r>
            <a:r>
              <a:rPr lang="en-US" sz="2800" dirty="0"/>
              <a:t>, what </a:t>
            </a:r>
            <a:r>
              <a:rPr lang="en-US" sz="2800" b="1" dirty="0"/>
              <a:t>for</a:t>
            </a:r>
            <a:r>
              <a:rPr lang="en-US" sz="2800" dirty="0"/>
              <a:t>?</a:t>
            </a:r>
          </a:p>
          <a:p>
            <a:r>
              <a:rPr lang="en-US" sz="2800" dirty="0"/>
              <a:t>Instead of the </a:t>
            </a:r>
            <a:r>
              <a:rPr lang="en-US" sz="2800" dirty="0">
                <a:solidFill>
                  <a:srgbClr val="FF0000"/>
                </a:solidFill>
              </a:rPr>
              <a:t>class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for</a:t>
            </a:r>
            <a:r>
              <a:rPr lang="en-US" sz="2800" dirty="0"/>
              <a:t> attributes (both reserved words in </a:t>
            </a:r>
            <a:r>
              <a:rPr lang="en-US" sz="2800" dirty="0" err="1"/>
              <a:t>ECMAScript</a:t>
            </a:r>
            <a:r>
              <a:rPr lang="en-US" sz="2800" dirty="0"/>
              <a:t>), you </a:t>
            </a:r>
            <a:r>
              <a:rPr lang="en-US" sz="2800" dirty="0" smtClean="0"/>
              <a:t>need to </a:t>
            </a:r>
            <a:r>
              <a:rPr lang="en-US" sz="2800" dirty="0"/>
              <a:t>use </a:t>
            </a:r>
            <a:r>
              <a:rPr lang="en-US" sz="2800" dirty="0" err="1"/>
              <a:t>className</a:t>
            </a:r>
            <a:r>
              <a:rPr lang="en-US" sz="2800" dirty="0"/>
              <a:t> and </a:t>
            </a:r>
            <a:r>
              <a:rPr lang="en-US" sz="2800" dirty="0" err="1" smtClean="0"/>
              <a:t>htmlFor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i="1" dirty="0">
                <a:solidFill>
                  <a:srgbClr val="FF0000"/>
                </a:solidFill>
              </a:rPr>
              <a:t>// NO-NO!</a:t>
            </a:r>
          </a:p>
          <a:p>
            <a:pPr lvl="1"/>
            <a:r>
              <a:rPr lang="pt-BR" sz="2800" b="1" dirty="0"/>
              <a:t>var </a:t>
            </a:r>
            <a:r>
              <a:rPr lang="pt-BR" sz="2800" dirty="0"/>
              <a:t>em = &lt;em </a:t>
            </a:r>
            <a:r>
              <a:rPr lang="pt-BR" sz="2800" b="1" dirty="0"/>
              <a:t>class</a:t>
            </a:r>
            <a:r>
              <a:rPr lang="pt-BR" sz="2800" dirty="0"/>
              <a:t>="important" /&gt;;</a:t>
            </a:r>
          </a:p>
          <a:p>
            <a:pPr lvl="1"/>
            <a:r>
              <a:rPr lang="en-US" sz="2800" b="1" dirty="0" err="1"/>
              <a:t>var</a:t>
            </a:r>
            <a:r>
              <a:rPr lang="en-US" sz="2800" b="1" dirty="0"/>
              <a:t> </a:t>
            </a:r>
            <a:r>
              <a:rPr lang="en-US" sz="2800" dirty="0"/>
              <a:t>label = &lt;label </a:t>
            </a:r>
            <a:r>
              <a:rPr lang="en-US" sz="2800" b="1" dirty="0"/>
              <a:t>for</a:t>
            </a:r>
            <a:r>
              <a:rPr lang="en-US" sz="2800" dirty="0"/>
              <a:t>="</a:t>
            </a:r>
            <a:r>
              <a:rPr lang="en-US" sz="2800" dirty="0" err="1"/>
              <a:t>thatInput</a:t>
            </a:r>
            <a:r>
              <a:rPr lang="en-US" sz="2800" dirty="0"/>
              <a:t>" </a:t>
            </a:r>
            <a:r>
              <a:rPr lang="en-US" sz="2800" dirty="0" smtClean="0"/>
              <a:t>/&gt;;</a:t>
            </a:r>
          </a:p>
          <a:p>
            <a:endParaRPr lang="en-US" sz="2800" dirty="0"/>
          </a:p>
          <a:p>
            <a:r>
              <a:rPr lang="en-US" sz="2800" i="1" dirty="0">
                <a:solidFill>
                  <a:srgbClr val="FF0000"/>
                </a:solidFill>
              </a:rPr>
              <a:t>// OK</a:t>
            </a:r>
          </a:p>
          <a:p>
            <a:pPr lvl="1"/>
            <a:r>
              <a:rPr lang="pt-BR" sz="2800" b="1" dirty="0"/>
              <a:t>var </a:t>
            </a:r>
            <a:r>
              <a:rPr lang="pt-BR" sz="2800" dirty="0"/>
              <a:t>em = &lt;em className="important" /&gt;;</a:t>
            </a:r>
          </a:p>
          <a:p>
            <a:pPr lvl="1"/>
            <a:r>
              <a:rPr lang="en-US" sz="2800" b="1" dirty="0" err="1"/>
              <a:t>var</a:t>
            </a:r>
            <a:r>
              <a:rPr lang="en-US" sz="2800" b="1" dirty="0"/>
              <a:t> </a:t>
            </a:r>
            <a:r>
              <a:rPr lang="en-US" sz="2800" dirty="0"/>
              <a:t>label = &lt;label </a:t>
            </a:r>
            <a:r>
              <a:rPr lang="en-US" sz="2800" dirty="0" err="1"/>
              <a:t>htmlFor</a:t>
            </a:r>
            <a:r>
              <a:rPr lang="en-US" sz="2800" dirty="0"/>
              <a:t>="</a:t>
            </a:r>
            <a:r>
              <a:rPr lang="en-US" sz="2800" dirty="0" err="1"/>
              <a:t>thatInput</a:t>
            </a:r>
            <a:r>
              <a:rPr lang="en-US" sz="2800" dirty="0"/>
              <a:t>" /&gt;;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03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JSX - Gotchas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523367"/>
            <a:ext cx="8763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rgbClr val="FF0000"/>
                </a:solidFill>
              </a:rPr>
              <a:t>style </a:t>
            </a:r>
            <a:r>
              <a:rPr lang="en-US" sz="2700" dirty="0">
                <a:solidFill>
                  <a:srgbClr val="FF0000"/>
                </a:solidFill>
              </a:rPr>
              <a:t>is an object</a:t>
            </a:r>
          </a:p>
          <a:p>
            <a:r>
              <a:rPr lang="en-US" sz="2700" dirty="0"/>
              <a:t>The style attribute takes an object value, not a ;-separated string. And the names </a:t>
            </a:r>
            <a:r>
              <a:rPr lang="en-US" sz="2700" dirty="0" smtClean="0"/>
              <a:t>of the </a:t>
            </a:r>
            <a:r>
              <a:rPr lang="en-US" sz="2700" dirty="0"/>
              <a:t>CSS properties are </a:t>
            </a:r>
            <a:r>
              <a:rPr lang="en-US" sz="2700" dirty="0" err="1"/>
              <a:t>camelCase</a:t>
            </a:r>
            <a:r>
              <a:rPr lang="en-US" sz="2700" dirty="0"/>
              <a:t>, not dash-delimited.</a:t>
            </a:r>
          </a:p>
          <a:p>
            <a:r>
              <a:rPr lang="en-US" sz="2700" dirty="0">
                <a:solidFill>
                  <a:srgbClr val="FF0000"/>
                </a:solidFill>
              </a:rPr>
              <a:t>NO-NO!</a:t>
            </a:r>
          </a:p>
          <a:p>
            <a:r>
              <a:rPr lang="pt-BR" sz="2700" b="1" dirty="0"/>
              <a:t> </a:t>
            </a:r>
            <a:r>
              <a:rPr lang="pt-BR" sz="2700" b="1" dirty="0" smtClean="0"/>
              <a:t>  var </a:t>
            </a:r>
            <a:r>
              <a:rPr lang="pt-BR" sz="2700" dirty="0"/>
              <a:t>em = &lt;em style="font-size: 2em; line-height: 1.6" /&gt;;</a:t>
            </a:r>
          </a:p>
          <a:p>
            <a:r>
              <a:rPr lang="en-US" sz="2700" i="1" dirty="0">
                <a:solidFill>
                  <a:srgbClr val="FF0000"/>
                </a:solidFill>
              </a:rPr>
              <a:t>// OK</a:t>
            </a:r>
          </a:p>
          <a:p>
            <a:pPr lvl="1"/>
            <a:r>
              <a:rPr lang="en-US" sz="2700" b="1" dirty="0" err="1"/>
              <a:t>var</a:t>
            </a:r>
            <a:r>
              <a:rPr lang="en-US" sz="2700" b="1" dirty="0"/>
              <a:t> </a:t>
            </a:r>
            <a:r>
              <a:rPr lang="en-US" sz="2700" dirty="0"/>
              <a:t>styles = </a:t>
            </a:r>
            <a:r>
              <a:rPr lang="en-US" sz="2700" dirty="0" smtClean="0"/>
              <a:t>{    </a:t>
            </a:r>
            <a:r>
              <a:rPr lang="en-US" sz="2700" dirty="0" err="1" smtClean="0"/>
              <a:t>fontSize</a:t>
            </a:r>
            <a:r>
              <a:rPr lang="en-US" sz="2700" dirty="0"/>
              <a:t>: '2em</a:t>
            </a:r>
            <a:r>
              <a:rPr lang="en-US" sz="2700" dirty="0" smtClean="0"/>
              <a:t>',  </a:t>
            </a:r>
            <a:r>
              <a:rPr lang="en-US" sz="2700" dirty="0" err="1" smtClean="0"/>
              <a:t>lineHeight</a:t>
            </a:r>
            <a:r>
              <a:rPr lang="en-US" sz="2700" dirty="0"/>
              <a:t>: </a:t>
            </a:r>
            <a:r>
              <a:rPr lang="en-US" sz="2700" dirty="0" smtClean="0"/>
              <a:t>'1.6‘ };</a:t>
            </a:r>
            <a:endParaRPr lang="en-US" sz="2700" dirty="0"/>
          </a:p>
          <a:p>
            <a:r>
              <a:rPr lang="pt-BR" sz="2700" b="1" dirty="0"/>
              <a:t> </a:t>
            </a:r>
            <a:r>
              <a:rPr lang="pt-BR" sz="2700" b="1" dirty="0" smtClean="0"/>
              <a:t>    var </a:t>
            </a:r>
            <a:r>
              <a:rPr lang="pt-BR" sz="2700" dirty="0"/>
              <a:t>em = &lt;em style={styles} </a:t>
            </a:r>
            <a:r>
              <a:rPr lang="pt-BR" sz="2700" dirty="0" smtClean="0"/>
              <a:t>/&gt;;</a:t>
            </a:r>
          </a:p>
          <a:p>
            <a:endParaRPr lang="pt-BR" sz="2700" dirty="0"/>
          </a:p>
          <a:p>
            <a:r>
              <a:rPr lang="en-US" sz="2700" i="1" dirty="0">
                <a:solidFill>
                  <a:srgbClr val="FF0000"/>
                </a:solidFill>
              </a:rPr>
              <a:t>// inline is also OK</a:t>
            </a:r>
          </a:p>
          <a:p>
            <a:r>
              <a:rPr lang="en-US" sz="2700" i="1" dirty="0"/>
              <a:t>// note the double {{}} - one for dynamic value in JSX, one for JS object</a:t>
            </a:r>
          </a:p>
          <a:p>
            <a:r>
              <a:rPr lang="en-US" sz="2700" b="1" dirty="0" err="1"/>
              <a:t>var</a:t>
            </a:r>
            <a:r>
              <a:rPr lang="en-US" sz="2700" b="1" dirty="0"/>
              <a:t> </a:t>
            </a:r>
            <a:r>
              <a:rPr lang="en-US" sz="2700" dirty="0" err="1"/>
              <a:t>em</a:t>
            </a:r>
            <a:r>
              <a:rPr lang="en-US" sz="2700" dirty="0"/>
              <a:t> = &lt;</a:t>
            </a:r>
            <a:r>
              <a:rPr lang="en-US" sz="2700" dirty="0" err="1"/>
              <a:t>em</a:t>
            </a:r>
            <a:r>
              <a:rPr lang="en-US" sz="2700" dirty="0"/>
              <a:t> style={{</a:t>
            </a:r>
            <a:r>
              <a:rPr lang="en-US" sz="2700" dirty="0" err="1"/>
              <a:t>fontSize</a:t>
            </a:r>
            <a:r>
              <a:rPr lang="en-US" sz="2700" dirty="0"/>
              <a:t>: '2em', </a:t>
            </a:r>
            <a:r>
              <a:rPr lang="en-US" sz="2700" dirty="0" err="1"/>
              <a:t>lineHeight</a:t>
            </a:r>
            <a:r>
              <a:rPr lang="en-US" sz="2700" dirty="0"/>
              <a:t>: '1.6'}} /&gt;;</a:t>
            </a:r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22304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JSX - Gotchas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523367"/>
            <a:ext cx="8763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Closing tags</a:t>
            </a:r>
          </a:p>
          <a:p>
            <a:r>
              <a:rPr lang="en-US" sz="2800" dirty="0"/>
              <a:t>In HTML some tags don’t need to be closed, in JSX (XML) they do.</a:t>
            </a:r>
          </a:p>
          <a:p>
            <a:r>
              <a:rPr lang="en-US" sz="2800" i="1" dirty="0">
                <a:solidFill>
                  <a:srgbClr val="FF0000"/>
                </a:solidFill>
              </a:rPr>
              <a:t>// NO-NO, unclosed tags, though fine in HTML</a:t>
            </a:r>
          </a:p>
          <a:p>
            <a:pPr lvl="1"/>
            <a:r>
              <a:rPr lang="en-US" sz="2800" b="1" dirty="0" err="1"/>
              <a:t>var</a:t>
            </a:r>
            <a:r>
              <a:rPr lang="en-US" sz="2800" b="1" dirty="0"/>
              <a:t> </a:t>
            </a:r>
            <a:r>
              <a:rPr lang="en-US" sz="2800" dirty="0" err="1"/>
              <a:t>gimmeabreak</a:t>
            </a:r>
            <a:r>
              <a:rPr lang="en-US" sz="2800" dirty="0"/>
              <a:t> = &lt;</a:t>
            </a:r>
            <a:r>
              <a:rPr lang="en-US" sz="2800" dirty="0" err="1"/>
              <a:t>br</a:t>
            </a:r>
            <a:r>
              <a:rPr lang="en-US" sz="2800" dirty="0"/>
              <a:t>&gt;;</a:t>
            </a:r>
          </a:p>
          <a:p>
            <a:pPr lvl="1"/>
            <a:r>
              <a:rPr lang="pl-PL" sz="2800" b="1" dirty="0"/>
              <a:t>var </a:t>
            </a:r>
            <a:r>
              <a:rPr lang="pl-PL" sz="2800" dirty="0"/>
              <a:t>list = &lt;ul&gt;&lt;li&gt;item&lt;/ul&gt;;</a:t>
            </a:r>
          </a:p>
          <a:p>
            <a:pPr lvl="1"/>
            <a:r>
              <a:rPr lang="en-US" sz="2800" b="1" dirty="0" err="1"/>
              <a:t>var</a:t>
            </a:r>
            <a:r>
              <a:rPr lang="en-US" sz="2800" b="1" dirty="0"/>
              <a:t> </a:t>
            </a:r>
            <a:r>
              <a:rPr lang="en-US" sz="2800" dirty="0"/>
              <a:t>meta = &lt;meta charset="utf-8</a:t>
            </a:r>
            <a:r>
              <a:rPr lang="en-US" sz="2800" dirty="0" smtClean="0"/>
              <a:t>"&gt;;</a:t>
            </a:r>
          </a:p>
          <a:p>
            <a:pPr lvl="1"/>
            <a:endParaRPr lang="en-US" sz="2800" dirty="0"/>
          </a:p>
          <a:p>
            <a:r>
              <a:rPr lang="en-US" sz="2800" i="1" dirty="0">
                <a:solidFill>
                  <a:srgbClr val="FF0000"/>
                </a:solidFill>
              </a:rPr>
              <a:t>// OK</a:t>
            </a:r>
          </a:p>
          <a:p>
            <a:pPr lvl="1"/>
            <a:r>
              <a:rPr lang="en-US" sz="2800" b="1" dirty="0" err="1"/>
              <a:t>var</a:t>
            </a:r>
            <a:r>
              <a:rPr lang="en-US" sz="2800" b="1" dirty="0"/>
              <a:t> </a:t>
            </a:r>
            <a:r>
              <a:rPr lang="en-US" sz="2800" dirty="0" err="1"/>
              <a:t>gimmeabreak</a:t>
            </a:r>
            <a:r>
              <a:rPr lang="en-US" sz="2800" dirty="0"/>
              <a:t> = &lt;</a:t>
            </a:r>
            <a:r>
              <a:rPr lang="en-US" sz="2800" dirty="0" err="1"/>
              <a:t>br</a:t>
            </a:r>
            <a:r>
              <a:rPr lang="en-US" sz="2800" dirty="0"/>
              <a:t> /&gt;;</a:t>
            </a:r>
          </a:p>
          <a:p>
            <a:pPr lvl="1"/>
            <a:r>
              <a:rPr lang="pl-PL" sz="2800" b="1" dirty="0"/>
              <a:t>var </a:t>
            </a:r>
            <a:r>
              <a:rPr lang="pl-PL" sz="2800" dirty="0"/>
              <a:t>list = &lt;ul&gt;&lt;li&gt;item&lt;/li&gt;&lt;/ul&gt;;</a:t>
            </a:r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17103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JSX - Gotchas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523367"/>
            <a:ext cx="8763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camelCase</a:t>
            </a:r>
            <a:r>
              <a:rPr lang="en-US" sz="2800" dirty="0">
                <a:solidFill>
                  <a:srgbClr val="FF0000"/>
                </a:solidFill>
              </a:rPr>
              <a:t> attributes</a:t>
            </a:r>
          </a:p>
          <a:p>
            <a:r>
              <a:rPr lang="en-US" sz="2800" dirty="0" smtClean="0"/>
              <a:t>All </a:t>
            </a:r>
            <a:r>
              <a:rPr lang="en-US" sz="2800" dirty="0"/>
              <a:t>attributes in JSX </a:t>
            </a:r>
            <a:r>
              <a:rPr lang="en-US" sz="2800" dirty="0" smtClean="0"/>
              <a:t>need to </a:t>
            </a:r>
            <a:r>
              <a:rPr lang="en-US" sz="2800" dirty="0"/>
              <a:t>be </a:t>
            </a:r>
            <a:r>
              <a:rPr lang="en-US" sz="2800" dirty="0" err="1"/>
              <a:t>camelCase</a:t>
            </a:r>
            <a:r>
              <a:rPr lang="en-US" sz="2800" dirty="0"/>
              <a:t>. </a:t>
            </a:r>
            <a:endParaRPr lang="en-US" sz="2800" dirty="0" smtClean="0"/>
          </a:p>
          <a:p>
            <a:endParaRPr lang="en-US" sz="2800" i="1" dirty="0"/>
          </a:p>
          <a:p>
            <a:r>
              <a:rPr lang="en-US" sz="2800" i="1" dirty="0" smtClean="0">
                <a:solidFill>
                  <a:srgbClr val="FF0000"/>
                </a:solidFill>
              </a:rPr>
              <a:t>// </a:t>
            </a:r>
            <a:r>
              <a:rPr lang="en-US" sz="2800" i="1" dirty="0">
                <a:solidFill>
                  <a:srgbClr val="FF0000"/>
                </a:solidFill>
              </a:rPr>
              <a:t>NO-NO!</a:t>
            </a:r>
          </a:p>
          <a:p>
            <a:r>
              <a:rPr lang="en-US" sz="2800" b="1" dirty="0" smtClean="0"/>
              <a:t>	</a:t>
            </a:r>
            <a:r>
              <a:rPr lang="en-US" sz="2800" b="1" dirty="0" err="1" smtClean="0"/>
              <a:t>var</a:t>
            </a:r>
            <a:r>
              <a:rPr lang="en-US" sz="2800" b="1" dirty="0" smtClean="0"/>
              <a:t> </a:t>
            </a:r>
            <a:r>
              <a:rPr lang="en-US" sz="2800" dirty="0"/>
              <a:t>a = &lt;a </a:t>
            </a:r>
            <a:r>
              <a:rPr lang="en-US" sz="2800" dirty="0" err="1"/>
              <a:t>onclick</a:t>
            </a:r>
            <a:r>
              <a:rPr lang="en-US" sz="2800" dirty="0"/>
              <a:t>="</a:t>
            </a:r>
            <a:r>
              <a:rPr lang="en-US" sz="2800" dirty="0" err="1"/>
              <a:t>reticulateSplines</a:t>
            </a:r>
            <a:r>
              <a:rPr lang="en-US" sz="2800" dirty="0"/>
              <a:t>()" </a:t>
            </a:r>
            <a:r>
              <a:rPr lang="en-US" sz="2800" dirty="0" smtClean="0"/>
              <a:t>/&gt;;</a:t>
            </a:r>
          </a:p>
          <a:p>
            <a:endParaRPr lang="en-US" sz="2800" dirty="0"/>
          </a:p>
          <a:p>
            <a:r>
              <a:rPr lang="en-US" sz="2800" i="1" dirty="0">
                <a:solidFill>
                  <a:srgbClr val="FF0000"/>
                </a:solidFill>
              </a:rPr>
              <a:t>// OK</a:t>
            </a:r>
          </a:p>
          <a:p>
            <a:r>
              <a:rPr lang="en-US" sz="2800" b="1" dirty="0" smtClean="0"/>
              <a:t>	</a:t>
            </a:r>
            <a:r>
              <a:rPr lang="en-US" sz="2800" b="1" dirty="0" err="1" smtClean="0"/>
              <a:t>var</a:t>
            </a:r>
            <a:r>
              <a:rPr lang="en-US" sz="2800" b="1" dirty="0" smtClean="0"/>
              <a:t> </a:t>
            </a:r>
            <a:r>
              <a:rPr lang="en-US" sz="2800" dirty="0"/>
              <a:t>a = &lt;a </a:t>
            </a:r>
            <a:r>
              <a:rPr lang="en-US" sz="2800" dirty="0" err="1"/>
              <a:t>onClick</a:t>
            </a:r>
            <a:r>
              <a:rPr lang="en-US" sz="2800" dirty="0"/>
              <a:t>={</a:t>
            </a:r>
            <a:r>
              <a:rPr lang="en-US" sz="2800" dirty="0" err="1"/>
              <a:t>reticulateSplines</a:t>
            </a:r>
            <a:r>
              <a:rPr lang="en-US" sz="2800" dirty="0"/>
              <a:t>} /&gt;;</a:t>
            </a:r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178013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JSX - Gotchas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523367"/>
            <a:ext cx="8763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value </a:t>
            </a:r>
            <a:r>
              <a:rPr lang="en-US" sz="2800" dirty="0" err="1">
                <a:solidFill>
                  <a:srgbClr val="FF0000"/>
                </a:solidFill>
              </a:rPr>
              <a:t>vs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defaultValue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In HTML if you have an &lt;input id="i" value="hello" /&gt; and then change the </a:t>
            </a:r>
            <a:r>
              <a:rPr lang="en-US" sz="2800" dirty="0" smtClean="0"/>
              <a:t>value by </a:t>
            </a:r>
            <a:r>
              <a:rPr lang="en-US" sz="2800" dirty="0"/>
              <a:t>typing “bye”, then</a:t>
            </a:r>
            <a:r>
              <a:rPr lang="en-US" sz="2800" dirty="0" smtClean="0"/>
              <a:t>…</a:t>
            </a:r>
          </a:p>
          <a:p>
            <a:endParaRPr lang="en-US" sz="2800" dirty="0"/>
          </a:p>
          <a:p>
            <a:pPr lvl="1"/>
            <a:r>
              <a:rPr lang="en-US" sz="2800" dirty="0" err="1"/>
              <a:t>i.value</a:t>
            </a:r>
            <a:r>
              <a:rPr lang="en-US" sz="2800" dirty="0"/>
              <a:t>; </a:t>
            </a:r>
            <a:r>
              <a:rPr lang="en-US" sz="2800" i="1" dirty="0"/>
              <a:t>// "bye"</a:t>
            </a:r>
          </a:p>
          <a:p>
            <a:pPr lvl="1"/>
            <a:r>
              <a:rPr lang="en-US" sz="2800" dirty="0" err="1"/>
              <a:t>i.getAttribute</a:t>
            </a:r>
            <a:r>
              <a:rPr lang="en-US" sz="2800" dirty="0"/>
              <a:t>('value'); </a:t>
            </a:r>
            <a:r>
              <a:rPr lang="en-US" sz="2800" i="1" dirty="0"/>
              <a:t>// "</a:t>
            </a:r>
            <a:r>
              <a:rPr lang="en-US" sz="2800" i="1" dirty="0" smtClean="0"/>
              <a:t>hello“</a:t>
            </a:r>
          </a:p>
          <a:p>
            <a:pPr lvl="1"/>
            <a:endParaRPr lang="en-US" sz="2800" i="1" dirty="0"/>
          </a:p>
          <a:p>
            <a:r>
              <a:rPr lang="en-US" sz="2800" dirty="0"/>
              <a:t>In React, the value property will always have the up-to-date content of the text input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If you want to specify a default, you can use </a:t>
            </a:r>
            <a:r>
              <a:rPr lang="en-US" sz="2800" dirty="0" err="1">
                <a:solidFill>
                  <a:srgbClr val="FF0000"/>
                </a:solidFill>
              </a:rPr>
              <a:t>defaultValue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  <a:endParaRPr lang="en-US" sz="2700" dirty="0" smtClean="0">
              <a:solidFill>
                <a:srgbClr val="FF0000"/>
              </a:solidFill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4953000" y="5791200"/>
            <a:ext cx="1676400" cy="6096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JSX - Gotchas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523367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700" dirty="0" smtClean="0">
              <a:solidFill>
                <a:srgbClr val="FF0000"/>
              </a:solidFill>
            </a:endParaRPr>
          </a:p>
          <a:p>
            <a:endParaRPr lang="en-US" sz="27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70990"/>
            <a:ext cx="8423414" cy="310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990600" y="1981200"/>
            <a:ext cx="6324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JSX - Gotchas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523367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700" dirty="0" smtClean="0">
              <a:solidFill>
                <a:srgbClr val="FF0000"/>
              </a:solidFill>
            </a:endParaRPr>
          </a:p>
          <a:p>
            <a:endParaRPr lang="en-US" sz="2700" dirty="0" smtClean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1981200"/>
            <a:ext cx="6324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" y="6858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&lt;select&gt; </a:t>
            </a:r>
            <a:r>
              <a:rPr lang="en-US" sz="2400" dirty="0">
                <a:solidFill>
                  <a:srgbClr val="FF0000"/>
                </a:solidFill>
              </a:rPr>
              <a:t>value</a:t>
            </a:r>
          </a:p>
          <a:p>
            <a:r>
              <a:rPr lang="en-US" sz="2400" dirty="0"/>
              <a:t>When </a:t>
            </a:r>
            <a:r>
              <a:rPr lang="en-US" sz="2400" dirty="0" smtClean="0"/>
              <a:t>we </a:t>
            </a:r>
            <a:r>
              <a:rPr lang="en-US" sz="2400" dirty="0"/>
              <a:t>use a &lt;select&gt; input in HTML, </a:t>
            </a:r>
            <a:r>
              <a:rPr lang="en-US" sz="2400" dirty="0" smtClean="0"/>
              <a:t>we </a:t>
            </a:r>
            <a:r>
              <a:rPr lang="en-US" sz="2400" dirty="0"/>
              <a:t>specify pre-selected </a:t>
            </a:r>
            <a:r>
              <a:rPr lang="en-US" sz="2400" dirty="0" err="1"/>
              <a:t>entires</a:t>
            </a:r>
            <a:r>
              <a:rPr lang="en-US" sz="2400" dirty="0"/>
              <a:t> using &lt;</a:t>
            </a:r>
            <a:r>
              <a:rPr lang="en-US" sz="2400" dirty="0" smtClean="0"/>
              <a:t>option </a:t>
            </a:r>
            <a:r>
              <a:rPr lang="en-US" sz="2400" dirty="0"/>
              <a:t>selected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6" y="1872877"/>
            <a:ext cx="769674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8039852" cy="215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own Arrow 8"/>
          <p:cNvSpPr/>
          <p:nvPr/>
        </p:nvSpPr>
        <p:spPr>
          <a:xfrm>
            <a:off x="3870839" y="3224627"/>
            <a:ext cx="724174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5682284"/>
            <a:ext cx="62198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72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JSX - Gotchas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523367"/>
            <a:ext cx="87630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Whitespace in JSX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Whitespace in JSX is similar to HTML but not quite.</a:t>
            </a:r>
          </a:p>
          <a:p>
            <a:r>
              <a:rPr lang="en-US" sz="2800" dirty="0"/>
              <a:t>&lt;h1&gt;</a:t>
            </a:r>
          </a:p>
          <a:p>
            <a:r>
              <a:rPr lang="en-US" sz="2800" dirty="0"/>
              <a:t>{1} plus </a:t>
            </a:r>
            <a:r>
              <a:rPr lang="en-US" sz="2800" dirty="0" smtClean="0"/>
              <a:t> {</a:t>
            </a:r>
            <a:r>
              <a:rPr lang="en-US" sz="2800" dirty="0"/>
              <a:t>2} is </a:t>
            </a:r>
            <a:r>
              <a:rPr lang="en-US" sz="2800" dirty="0" smtClean="0"/>
              <a:t>   {</a:t>
            </a:r>
            <a:r>
              <a:rPr lang="en-US" sz="2800" dirty="0"/>
              <a:t>3}</a:t>
            </a:r>
          </a:p>
          <a:p>
            <a:r>
              <a:rPr lang="en-US" sz="2800" dirty="0"/>
              <a:t>&lt;/h1</a:t>
            </a:r>
            <a:r>
              <a:rPr lang="en-US" sz="2800" dirty="0" smtClean="0"/>
              <a:t>&gt;</a:t>
            </a:r>
          </a:p>
          <a:p>
            <a:endParaRPr lang="en-US" sz="2800" dirty="0"/>
          </a:p>
          <a:p>
            <a:r>
              <a:rPr lang="en-US" sz="2800" dirty="0"/>
              <a:t>results in</a:t>
            </a:r>
          </a:p>
          <a:p>
            <a:r>
              <a:rPr lang="en-US" b="1" dirty="0"/>
              <a:t>&lt;h1&gt;</a:t>
            </a:r>
          </a:p>
          <a:p>
            <a:r>
              <a:rPr lang="sv-SE" b="1" dirty="0"/>
              <a:t>&lt;span&gt;</a:t>
            </a:r>
            <a:r>
              <a:rPr lang="sv-SE" dirty="0"/>
              <a:t>1</a:t>
            </a:r>
            <a:r>
              <a:rPr lang="sv-SE" b="1" dirty="0"/>
              <a:t>&lt;/span&gt;&lt;span&gt; </a:t>
            </a:r>
            <a:r>
              <a:rPr lang="sv-SE" dirty="0"/>
              <a:t>plus </a:t>
            </a:r>
            <a:r>
              <a:rPr lang="sv-SE" b="1" dirty="0"/>
              <a:t>&lt;/span&gt;&lt;span&gt;</a:t>
            </a:r>
            <a:r>
              <a:rPr lang="sv-SE" dirty="0"/>
              <a:t>2</a:t>
            </a:r>
            <a:r>
              <a:rPr lang="sv-SE" b="1" dirty="0"/>
              <a:t>&lt;/span&gt;&lt;</a:t>
            </a:r>
            <a:r>
              <a:rPr lang="sv-SE" b="1" dirty="0" smtClean="0"/>
              <a:t>span&gt;</a:t>
            </a:r>
            <a:r>
              <a:rPr lang="sv-SE" dirty="0" smtClean="0"/>
              <a:t>is     </a:t>
            </a:r>
            <a:r>
              <a:rPr lang="sv-SE" b="1" dirty="0"/>
              <a:t>&lt;/span&gt;&lt;span&gt;</a:t>
            </a:r>
            <a:r>
              <a:rPr lang="sv-SE" dirty="0"/>
              <a:t>3</a:t>
            </a:r>
            <a:r>
              <a:rPr lang="sv-SE" b="1" dirty="0"/>
              <a:t>&lt;/span&gt;</a:t>
            </a:r>
          </a:p>
          <a:p>
            <a:r>
              <a:rPr lang="en-US" b="1" dirty="0"/>
              <a:t>&lt;/h1&gt;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883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JSX - Gotchas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523367"/>
            <a:ext cx="87630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&lt;h1&gt;</a:t>
            </a:r>
          </a:p>
          <a:p>
            <a:r>
              <a:rPr lang="en-US" sz="2800" dirty="0"/>
              <a:t>{1}</a:t>
            </a:r>
          </a:p>
          <a:p>
            <a:r>
              <a:rPr lang="en-US" sz="2800" dirty="0"/>
              <a:t>plus</a:t>
            </a:r>
          </a:p>
          <a:p>
            <a:r>
              <a:rPr lang="en-US" sz="2800" dirty="0"/>
              <a:t>{2}</a:t>
            </a:r>
          </a:p>
          <a:p>
            <a:r>
              <a:rPr lang="en-US" sz="2800" dirty="0"/>
              <a:t>is</a:t>
            </a:r>
          </a:p>
          <a:p>
            <a:r>
              <a:rPr lang="en-US" sz="2800" dirty="0"/>
              <a:t>{3}</a:t>
            </a:r>
          </a:p>
          <a:p>
            <a:r>
              <a:rPr lang="en-US" sz="2800" dirty="0"/>
              <a:t>&lt;/h1</a:t>
            </a:r>
            <a:r>
              <a:rPr lang="en-US" sz="2800" dirty="0" smtClean="0"/>
              <a:t>&gt;</a:t>
            </a:r>
          </a:p>
          <a:p>
            <a:endParaRPr lang="en-US" sz="2800" dirty="0" smtClean="0"/>
          </a:p>
          <a:p>
            <a:r>
              <a:rPr lang="en-US" sz="2400" dirty="0"/>
              <a:t>you end up with</a:t>
            </a:r>
          </a:p>
          <a:p>
            <a:r>
              <a:rPr lang="en-US" b="1" dirty="0"/>
              <a:t>&lt;h1&gt;</a:t>
            </a:r>
          </a:p>
          <a:p>
            <a:r>
              <a:rPr lang="sv-SE" b="1" dirty="0"/>
              <a:t>&lt;span&gt;</a:t>
            </a:r>
            <a:r>
              <a:rPr lang="sv-SE" dirty="0"/>
              <a:t>1</a:t>
            </a:r>
            <a:r>
              <a:rPr lang="sv-SE" b="1" dirty="0"/>
              <a:t>&lt;/span&gt;&lt;span&gt;</a:t>
            </a:r>
            <a:r>
              <a:rPr lang="sv-SE" dirty="0"/>
              <a:t>plus</a:t>
            </a:r>
            <a:r>
              <a:rPr lang="sv-SE" b="1" dirty="0"/>
              <a:t>&lt;/span&gt;&lt;span&gt;</a:t>
            </a:r>
            <a:r>
              <a:rPr lang="sv-SE" dirty="0"/>
              <a:t>2</a:t>
            </a:r>
            <a:r>
              <a:rPr lang="sv-SE" b="1" dirty="0"/>
              <a:t>&lt;/span&gt;&lt;span&gt;</a:t>
            </a:r>
            <a:r>
              <a:rPr lang="sv-SE" dirty="0"/>
              <a:t>is</a:t>
            </a:r>
            <a:r>
              <a:rPr lang="sv-SE" b="1" dirty="0"/>
              <a:t>&lt;/span&gt;&lt;span&gt;</a:t>
            </a:r>
            <a:r>
              <a:rPr lang="sv-SE" dirty="0"/>
              <a:t>3</a:t>
            </a:r>
            <a:r>
              <a:rPr lang="sv-SE" b="1" dirty="0"/>
              <a:t>&lt;/span&gt;</a:t>
            </a:r>
          </a:p>
          <a:p>
            <a:r>
              <a:rPr lang="en-US" b="1" dirty="0"/>
              <a:t>&lt;/h1</a:t>
            </a:r>
            <a:r>
              <a:rPr lang="en-US" b="1" dirty="0" smtClean="0"/>
              <a:t>&gt;</a:t>
            </a:r>
          </a:p>
          <a:p>
            <a:endParaRPr lang="en-US" b="1" dirty="0"/>
          </a:p>
          <a:p>
            <a:r>
              <a:rPr lang="en-US" sz="2800" dirty="0"/>
              <a:t>As you can see all the whitespace is trimmed, so and the end result is “1plus2is3”.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609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JSX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367"/>
            <a:ext cx="9220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Comments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 smtClean="0"/>
              <a:t>Since </a:t>
            </a:r>
            <a:r>
              <a:rPr lang="en-US" sz="2800" dirty="0"/>
              <a:t>the {} expressions are just JavaScript, </a:t>
            </a:r>
            <a:r>
              <a:rPr lang="en-US" sz="2800" dirty="0" smtClean="0"/>
              <a:t> </a:t>
            </a:r>
            <a:r>
              <a:rPr lang="en-US" sz="2800" dirty="0"/>
              <a:t>add multi-line </a:t>
            </a:r>
            <a:r>
              <a:rPr lang="en-US" sz="2800" dirty="0" smtClean="0"/>
              <a:t>comments using </a:t>
            </a:r>
            <a:r>
              <a:rPr lang="en-US" sz="2800" dirty="0"/>
              <a:t>/* comment */.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You </a:t>
            </a:r>
            <a:r>
              <a:rPr lang="en-US" sz="2800" dirty="0"/>
              <a:t>can also add single-line comments using // </a:t>
            </a:r>
            <a:r>
              <a:rPr lang="en-US" sz="2800" dirty="0" smtClean="0"/>
              <a:t>comment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70136"/>
            <a:ext cx="4961364" cy="401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44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561109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700" dirty="0" smtClean="0"/>
              <a:t>JSX is convenient </a:t>
            </a:r>
            <a:r>
              <a:rPr lang="en-US" sz="2700" dirty="0"/>
              <a:t>XML-based extension to </a:t>
            </a:r>
            <a:r>
              <a:rPr lang="en-US" sz="2700" dirty="0" smtClean="0"/>
              <a:t>JavaScript to </a:t>
            </a:r>
            <a:r>
              <a:rPr lang="en-US" sz="2700" dirty="0"/>
              <a:t>build the component tree as a set of XML </a:t>
            </a:r>
            <a:r>
              <a:rPr lang="en-US" sz="2700" dirty="0" smtClean="0"/>
              <a:t>nodes</a:t>
            </a:r>
            <a:r>
              <a:rPr lang="en-US" sz="2700" dirty="0"/>
              <a:t> </a:t>
            </a:r>
            <a:r>
              <a:rPr lang="en-US" sz="2700" dirty="0" smtClean="0"/>
              <a:t> </a:t>
            </a:r>
            <a:r>
              <a:rPr lang="en-US" sz="2700" dirty="0"/>
              <a:t>to visualize </a:t>
            </a:r>
            <a:r>
              <a:rPr lang="en-US" sz="2700" dirty="0" smtClean="0"/>
              <a:t> </a:t>
            </a:r>
            <a:r>
              <a:rPr lang="en-US" sz="2700" dirty="0"/>
              <a:t>DOM</a:t>
            </a:r>
            <a:r>
              <a:rPr lang="en-US" sz="2700" dirty="0" smtClean="0"/>
              <a:t>.</a:t>
            </a:r>
          </a:p>
          <a:p>
            <a:endParaRPr lang="en-US" sz="2700" dirty="0"/>
          </a:p>
          <a:p>
            <a:r>
              <a:rPr lang="en-US" sz="2700" dirty="0" smtClean="0"/>
              <a:t> </a:t>
            </a:r>
            <a:r>
              <a:rPr lang="en-US" sz="2700" dirty="0"/>
              <a:t>JSX </a:t>
            </a:r>
            <a:r>
              <a:rPr lang="en-US" sz="2700" dirty="0" smtClean="0"/>
              <a:t> </a:t>
            </a:r>
            <a:r>
              <a:rPr lang="en-US" sz="2700" dirty="0"/>
              <a:t>simplifies the association of event-handlers and properties as xml attributes</a:t>
            </a:r>
            <a:r>
              <a:rPr lang="en-US" sz="2700" dirty="0" smtClean="0"/>
              <a:t>.</a:t>
            </a:r>
          </a:p>
          <a:p>
            <a:endParaRPr lang="en-US" sz="2700" dirty="0"/>
          </a:p>
          <a:p>
            <a:r>
              <a:rPr lang="en-US" sz="2700" dirty="0" smtClean="0"/>
              <a:t>A </a:t>
            </a:r>
            <a:r>
              <a:rPr lang="en-US" sz="2700" dirty="0"/>
              <a:t>JSX XML node maps directly to a Component</a:t>
            </a:r>
            <a:r>
              <a:rPr lang="en-US" sz="2700" dirty="0" smtClean="0"/>
              <a:t>.</a:t>
            </a:r>
          </a:p>
          <a:p>
            <a:endParaRPr lang="en-US" sz="2700" dirty="0" smtClean="0"/>
          </a:p>
          <a:p>
            <a:pPr lvl="1" algn="just"/>
            <a:endParaRPr lang="en-US" sz="27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7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7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2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JSX - Gotchas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367"/>
            <a:ext cx="9220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HTML entities</a:t>
            </a:r>
          </a:p>
          <a:p>
            <a:r>
              <a:rPr lang="en-US" sz="2800" dirty="0" smtClean="0"/>
              <a:t>Use HTML </a:t>
            </a:r>
            <a:r>
              <a:rPr lang="en-US" sz="2800" dirty="0"/>
              <a:t>entities in JSX like so:</a:t>
            </a:r>
          </a:p>
          <a:p>
            <a:pPr lvl="1"/>
            <a:r>
              <a:rPr lang="en-US" sz="2800" b="1" dirty="0"/>
              <a:t>&lt;h2&gt;</a:t>
            </a:r>
          </a:p>
          <a:p>
            <a:pPr lvl="1"/>
            <a:r>
              <a:rPr lang="en-US" sz="2800" dirty="0"/>
              <a:t>More info </a:t>
            </a:r>
            <a:r>
              <a:rPr lang="en-US" sz="2800" b="1" dirty="0"/>
              <a:t>&amp;</a:t>
            </a:r>
            <a:r>
              <a:rPr lang="en-US" sz="2800" b="1" dirty="0" err="1"/>
              <a:t>raquo</a:t>
            </a:r>
            <a:r>
              <a:rPr lang="en-US" sz="2800" b="1" dirty="0"/>
              <a:t>;</a:t>
            </a:r>
          </a:p>
          <a:p>
            <a:pPr lvl="1"/>
            <a:r>
              <a:rPr lang="en-US" sz="2800" b="1" dirty="0"/>
              <a:t>&lt;/h2&gt;</a:t>
            </a:r>
          </a:p>
          <a:p>
            <a:pPr lvl="1"/>
            <a:r>
              <a:rPr lang="en-US" sz="2800" dirty="0"/>
              <a:t>This examples produces a “right-angle quote”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343400"/>
            <a:ext cx="67056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1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544603"/>
            <a:ext cx="8763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Anti-XSS</a:t>
            </a:r>
          </a:p>
          <a:p>
            <a:r>
              <a:rPr lang="en-US" sz="2400" dirty="0" smtClean="0"/>
              <a:t>React </a:t>
            </a:r>
            <a:r>
              <a:rPr lang="en-US" sz="2400" dirty="0"/>
              <a:t>escapes all strings in order to prevent a class of XSS (</a:t>
            </a:r>
            <a:r>
              <a:rPr lang="en-US" sz="2400" i="1" dirty="0"/>
              <a:t>Cross-site scripting</a:t>
            </a:r>
            <a:r>
              <a:rPr lang="en-US" sz="2400" dirty="0"/>
              <a:t>) attacks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So when you ask the user to give  some input </a:t>
            </a:r>
            <a:r>
              <a:rPr lang="en-US" sz="2400" dirty="0"/>
              <a:t>and they provide a malicious </a:t>
            </a:r>
            <a:r>
              <a:rPr lang="en-US" sz="2400" dirty="0" smtClean="0"/>
              <a:t>string, React </a:t>
            </a:r>
            <a:r>
              <a:rPr lang="en-US" sz="2400" dirty="0"/>
              <a:t>protects you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 err="1">
                <a:solidFill>
                  <a:srgbClr val="FF0000"/>
                </a:solidFill>
              </a:rPr>
              <a:t>var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firstname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smtClean="0">
                <a:solidFill>
                  <a:srgbClr val="FF0000"/>
                </a:solidFill>
              </a:rPr>
              <a:t>‘Sri&lt;</a:t>
            </a:r>
            <a:r>
              <a:rPr lang="en-US" sz="2400" dirty="0" err="1" smtClean="0">
                <a:solidFill>
                  <a:srgbClr val="FF0000"/>
                </a:solidFill>
              </a:rPr>
              <a:t>scr</a:t>
            </a:r>
            <a:r>
              <a:rPr lang="en-US" sz="2400" dirty="0">
                <a:solidFill>
                  <a:srgbClr val="FF0000"/>
                </a:solidFill>
              </a:rPr>
              <a:t>'+'</a:t>
            </a:r>
            <a:r>
              <a:rPr lang="en-US" sz="2400" dirty="0" err="1">
                <a:solidFill>
                  <a:srgbClr val="FF0000"/>
                </a:solidFill>
              </a:rPr>
              <a:t>ipt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src</a:t>
            </a:r>
            <a:r>
              <a:rPr lang="en-US" sz="2400" dirty="0">
                <a:solidFill>
                  <a:srgbClr val="FF0000"/>
                </a:solidFill>
              </a:rPr>
              <a:t>="http://evil/co.js"&gt;&lt;/</a:t>
            </a:r>
            <a:r>
              <a:rPr lang="en-US" sz="2400" dirty="0" err="1">
                <a:solidFill>
                  <a:srgbClr val="FF0000"/>
                </a:solidFill>
              </a:rPr>
              <a:t>scr</a:t>
            </a:r>
            <a:r>
              <a:rPr lang="en-US" sz="2400" dirty="0">
                <a:solidFill>
                  <a:srgbClr val="FF0000"/>
                </a:solidFill>
              </a:rPr>
              <a:t>'+'</a:t>
            </a:r>
            <a:r>
              <a:rPr lang="en-US" sz="2400" dirty="0" err="1">
                <a:solidFill>
                  <a:srgbClr val="FF0000"/>
                </a:solidFill>
              </a:rPr>
              <a:t>ipt</a:t>
            </a:r>
            <a:r>
              <a:rPr lang="en-US" sz="2400" dirty="0" smtClean="0">
                <a:solidFill>
                  <a:srgbClr val="FF0000"/>
                </a:solidFill>
              </a:rPr>
              <a:t>&gt;';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If you naively write this input into the DOM, like:</a:t>
            </a:r>
          </a:p>
          <a:p>
            <a:r>
              <a:rPr lang="en-US" sz="2400" dirty="0" err="1"/>
              <a:t>document.getElementById</a:t>
            </a:r>
            <a:r>
              <a:rPr lang="en-US" sz="2400" dirty="0"/>
              <a:t>('app').</a:t>
            </a:r>
            <a:r>
              <a:rPr lang="en-US" sz="2400" dirty="0" err="1"/>
              <a:t>innerHTML</a:t>
            </a:r>
            <a:r>
              <a:rPr lang="en-US" sz="2400" dirty="0"/>
              <a:t> = </a:t>
            </a:r>
            <a:r>
              <a:rPr lang="en-US" sz="2400" dirty="0" err="1"/>
              <a:t>firstname</a:t>
            </a:r>
            <a:r>
              <a:rPr lang="en-US" sz="2400" dirty="0"/>
              <a:t>;</a:t>
            </a:r>
          </a:p>
          <a:p>
            <a:r>
              <a:rPr lang="en-US" sz="2400" dirty="0"/>
              <a:t>i. then this is a disaster because the page will say </a:t>
            </a:r>
            <a:r>
              <a:rPr lang="en-US" sz="2400" dirty="0" smtClean="0"/>
              <a:t>“Sri”, </a:t>
            </a:r>
            <a:r>
              <a:rPr lang="en-US" sz="2400" dirty="0"/>
              <a:t>but the &lt;script&gt; tag will </a:t>
            </a:r>
            <a:r>
              <a:rPr lang="en-US" sz="2400" dirty="0" smtClean="0"/>
              <a:t>load a </a:t>
            </a:r>
            <a:r>
              <a:rPr lang="en-US" sz="2400" dirty="0"/>
              <a:t>malicious JavaScript and compromise your app.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5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066800"/>
            <a:ext cx="8763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JSX will infer the class's </a:t>
            </a:r>
            <a:r>
              <a:rPr lang="en-US" sz="2800" dirty="0" err="1">
                <a:hlinkClick r:id="rId3"/>
              </a:rPr>
              <a:t>displayName</a:t>
            </a:r>
            <a:r>
              <a:rPr lang="en-US" sz="2800" dirty="0"/>
              <a:t> from the variable assignment when the </a:t>
            </a:r>
            <a:r>
              <a:rPr lang="en-US" sz="2800" dirty="0" err="1"/>
              <a:t>displayName</a:t>
            </a:r>
            <a:r>
              <a:rPr lang="en-US" sz="2800" dirty="0"/>
              <a:t> is undefined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/>
              <a:t>Nav</a:t>
            </a:r>
            <a:r>
              <a:rPr lang="en-US" sz="2800" dirty="0"/>
              <a:t> = </a:t>
            </a:r>
            <a:r>
              <a:rPr lang="en-US" sz="2800" dirty="0" err="1"/>
              <a:t>React.createClass</a:t>
            </a:r>
            <a:r>
              <a:rPr lang="en-US" sz="2800" dirty="0"/>
              <a:t>({ </a:t>
            </a:r>
            <a:r>
              <a:rPr lang="en-US" sz="2800" dirty="0" smtClean="0"/>
              <a:t>});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/>
              <a:t>Nav</a:t>
            </a:r>
            <a:r>
              <a:rPr lang="en-US" sz="2800" dirty="0"/>
              <a:t> = </a:t>
            </a:r>
            <a:r>
              <a:rPr lang="en-US" sz="2800" dirty="0" err="1"/>
              <a:t>React.createClass</a:t>
            </a:r>
            <a:r>
              <a:rPr lang="en-US" sz="2800" dirty="0"/>
              <a:t>({</a:t>
            </a:r>
            <a:r>
              <a:rPr lang="en-US" sz="2800" dirty="0" err="1"/>
              <a:t>displayName</a:t>
            </a:r>
            <a:r>
              <a:rPr lang="en-US" sz="2800" dirty="0"/>
              <a:t>: "</a:t>
            </a:r>
            <a:r>
              <a:rPr lang="en-US" sz="2800" dirty="0" err="1"/>
              <a:t>Nav</a:t>
            </a:r>
            <a:r>
              <a:rPr lang="en-US" sz="2800" dirty="0"/>
              <a:t>", }); </a:t>
            </a:r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365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544603"/>
            <a:ext cx="87630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Anti-XSS</a:t>
            </a:r>
          </a:p>
          <a:p>
            <a:r>
              <a:rPr lang="en-US" sz="2400" dirty="0"/>
              <a:t>React protects you from cases like this out of the box. If you do:</a:t>
            </a:r>
          </a:p>
          <a:p>
            <a:pPr lvl="2"/>
            <a:r>
              <a:rPr lang="en-US" sz="2400" dirty="0" err="1">
                <a:solidFill>
                  <a:srgbClr val="FF0000"/>
                </a:solidFill>
              </a:rPr>
              <a:t>React.render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&lt;h2&gt;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Hello {</a:t>
            </a:r>
            <a:r>
              <a:rPr lang="en-US" sz="2400" dirty="0" err="1">
                <a:solidFill>
                  <a:srgbClr val="FF0000"/>
                </a:solidFill>
              </a:rPr>
              <a:t>firstname</a:t>
            </a:r>
            <a:r>
              <a:rPr lang="en-US" sz="2400" dirty="0">
                <a:solidFill>
                  <a:srgbClr val="FF0000"/>
                </a:solidFill>
              </a:rPr>
              <a:t>}!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&lt;/h2&gt;,</a:t>
            </a:r>
          </a:p>
          <a:p>
            <a:pPr lvl="2"/>
            <a:r>
              <a:rPr lang="en-US" sz="2400" dirty="0" err="1">
                <a:solidFill>
                  <a:srgbClr val="FF0000"/>
                </a:solidFill>
              </a:rPr>
              <a:t>document.getElementById</a:t>
            </a:r>
            <a:r>
              <a:rPr lang="en-US" sz="2400" dirty="0">
                <a:solidFill>
                  <a:srgbClr val="FF0000"/>
                </a:solidFill>
              </a:rPr>
              <a:t>('app')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endParaRPr lang="en-US" sz="2400" dirty="0"/>
          </a:p>
          <a:p>
            <a:r>
              <a:rPr lang="en-US" sz="2400" dirty="0" smtClean="0"/>
              <a:t>then </a:t>
            </a:r>
            <a:r>
              <a:rPr lang="en-US" sz="2400" dirty="0"/>
              <a:t>React escapes the content of </a:t>
            </a:r>
            <a:r>
              <a:rPr lang="en-US" sz="2400" dirty="0" err="1"/>
              <a:t>firstname</a:t>
            </a:r>
            <a:r>
              <a:rPr lang="en-US" sz="2400" dirty="0"/>
              <a:t> and the page displays “</a:t>
            </a:r>
            <a:r>
              <a:rPr lang="en-US" sz="2400" dirty="0" smtClean="0"/>
              <a:t>Hello Sri&lt;script </a:t>
            </a:r>
            <a:r>
              <a:rPr lang="en-US" sz="2400" dirty="0" err="1"/>
              <a:t>src</a:t>
            </a:r>
            <a:r>
              <a:rPr lang="en-US" sz="2400" dirty="0"/>
              <a:t>="http://evil/co.js"&gt;&lt;/script&gt;!”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6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523367"/>
            <a:ext cx="8763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The </a:t>
            </a:r>
            <a:r>
              <a:rPr lang="en-US" sz="2800" b="1" dirty="0" smtClean="0">
                <a:solidFill>
                  <a:srgbClr val="FF0000"/>
                </a:solidFill>
              </a:rPr>
              <a:t>Transform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React JSX transforms from an XML-like syntax into native JavaScript.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XML </a:t>
            </a:r>
            <a:r>
              <a:rPr lang="en-US" sz="2800" dirty="0"/>
              <a:t>elements, attributes and children are transformed into arguments that are passed </a:t>
            </a:r>
            <a:r>
              <a:rPr lang="en-US" sz="2800" dirty="0" smtClean="0"/>
              <a:t>to </a:t>
            </a:r>
            <a:r>
              <a:rPr lang="en-US" sz="2800" dirty="0" err="1" smtClean="0"/>
              <a:t>React.createElement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/>
              <a:t>Nav</a:t>
            </a:r>
            <a:r>
              <a:rPr lang="en-US" sz="2800" dirty="0" smtClean="0"/>
              <a:t>;// </a:t>
            </a:r>
            <a:r>
              <a:rPr lang="en-US" sz="2800" dirty="0"/>
              <a:t>Input (JSX</a:t>
            </a:r>
            <a:r>
              <a:rPr lang="en-US" sz="2800" dirty="0" smtClean="0"/>
              <a:t>):</a:t>
            </a:r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/>
              <a:t>app = &lt;</a:t>
            </a:r>
            <a:r>
              <a:rPr lang="en-US" sz="2800" dirty="0" err="1"/>
              <a:t>Nav</a:t>
            </a:r>
            <a:r>
              <a:rPr lang="en-US" sz="2800" dirty="0"/>
              <a:t> color="blue" /&gt;;// Output (JS</a:t>
            </a:r>
            <a:r>
              <a:rPr lang="en-US" sz="2800" dirty="0" smtClean="0"/>
              <a:t>):</a:t>
            </a:r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/>
              <a:t>app = </a:t>
            </a:r>
            <a:r>
              <a:rPr lang="en-US" sz="2800" dirty="0" err="1"/>
              <a:t>React.createElement</a:t>
            </a:r>
            <a:r>
              <a:rPr lang="en-US" sz="2800" dirty="0"/>
              <a:t>(</a:t>
            </a:r>
            <a:r>
              <a:rPr lang="en-US" sz="2800" dirty="0" err="1"/>
              <a:t>Nav</a:t>
            </a:r>
            <a:r>
              <a:rPr lang="en-US" sz="2800" dirty="0"/>
              <a:t>, {</a:t>
            </a:r>
            <a:r>
              <a:rPr lang="en-US" sz="2800" dirty="0" err="1"/>
              <a:t>color:"blue</a:t>
            </a:r>
            <a:r>
              <a:rPr lang="en-US" sz="2800" dirty="0"/>
              <a:t>"});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273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JSX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367"/>
            <a:ext cx="9220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JavaScript </a:t>
            </a:r>
            <a:r>
              <a:rPr lang="en-US" sz="2800" b="1" dirty="0" smtClean="0">
                <a:solidFill>
                  <a:srgbClr val="FF0000"/>
                </a:solidFill>
              </a:rPr>
              <a:t>Expressions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Attribute Expressions</a:t>
            </a:r>
          </a:p>
          <a:p>
            <a:r>
              <a:rPr lang="en-US" sz="2800" dirty="0"/>
              <a:t>To use a JavaScript expression as an attribute value, wrap the expression in a pair of curly braces ({}) instead of quotes </a:t>
            </a:r>
            <a:r>
              <a:rPr lang="en-US" sz="2800" dirty="0" smtClean="0"/>
              <a:t>("").</a:t>
            </a:r>
          </a:p>
          <a:p>
            <a:endParaRPr lang="en-US" sz="2800" dirty="0"/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/>
              <a:t>person = </a:t>
            </a:r>
            <a:endParaRPr lang="en-US" sz="2800" dirty="0" smtClean="0"/>
          </a:p>
          <a:p>
            <a:r>
              <a:rPr lang="en-US" sz="2800" dirty="0" smtClean="0"/>
              <a:t>&lt;</a:t>
            </a:r>
            <a:r>
              <a:rPr lang="en-US" sz="2800" dirty="0"/>
              <a:t>Person name={</a:t>
            </a:r>
            <a:r>
              <a:rPr lang="en-US" sz="2800" dirty="0" err="1"/>
              <a:t>window.isLoggedIn</a:t>
            </a:r>
            <a:r>
              <a:rPr lang="en-US" sz="2800" dirty="0"/>
              <a:t> ? window.name : ''} </a:t>
            </a:r>
            <a:r>
              <a:rPr lang="en-US" sz="2800" dirty="0" smtClean="0"/>
              <a:t>/&gt;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/>
              <a:t>person = </a:t>
            </a:r>
            <a:r>
              <a:rPr lang="en-US" sz="2800" dirty="0" err="1"/>
              <a:t>React.createElement</a:t>
            </a:r>
            <a:r>
              <a:rPr lang="en-US" sz="2800" dirty="0"/>
              <a:t>(  Person,  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{</a:t>
            </a:r>
            <a:r>
              <a:rPr lang="en-US" sz="2800" dirty="0"/>
              <a:t>name: </a:t>
            </a:r>
            <a:r>
              <a:rPr lang="en-US" sz="2800" dirty="0" err="1"/>
              <a:t>window.isLoggedIn</a:t>
            </a:r>
            <a:r>
              <a:rPr lang="en-US" sz="2800" dirty="0"/>
              <a:t> ? window.name : ''});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9062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JSX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367"/>
            <a:ext cx="92202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JavaScript </a:t>
            </a:r>
            <a:r>
              <a:rPr lang="en-US" sz="2800" b="1" dirty="0" smtClean="0">
                <a:solidFill>
                  <a:srgbClr val="FF0000"/>
                </a:solidFill>
              </a:rPr>
              <a:t>Expressions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Boolean Attributes</a:t>
            </a:r>
          </a:p>
          <a:p>
            <a:r>
              <a:rPr lang="en-US" sz="2800" dirty="0"/>
              <a:t>Omitting the value of an attribute causes JSX to treat it as true. To pass false an attribute expression must be used.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// </a:t>
            </a:r>
            <a:r>
              <a:rPr lang="en-US" sz="2800" dirty="0"/>
              <a:t>These two are equivalent in JSX for disabling a </a:t>
            </a:r>
            <a:r>
              <a:rPr lang="en-US" sz="2800" dirty="0" smtClean="0"/>
              <a:t>button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&lt;</a:t>
            </a:r>
            <a:r>
              <a:rPr lang="en-US" sz="2800" dirty="0">
                <a:solidFill>
                  <a:srgbClr val="FF0000"/>
                </a:solidFill>
              </a:rPr>
              <a:t>input type="button" disabled </a:t>
            </a:r>
            <a:r>
              <a:rPr lang="en-US" sz="2800" dirty="0" smtClean="0">
                <a:solidFill>
                  <a:srgbClr val="FF0000"/>
                </a:solidFill>
              </a:rPr>
              <a:t>/&gt;;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&lt;</a:t>
            </a:r>
            <a:r>
              <a:rPr lang="en-US" sz="2800" dirty="0">
                <a:solidFill>
                  <a:srgbClr val="FF0000"/>
                </a:solidFill>
              </a:rPr>
              <a:t>input type="button" disabled={true} /&gt;; 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/>
          </a:p>
          <a:p>
            <a:r>
              <a:rPr lang="en-US" sz="2800" dirty="0" smtClean="0"/>
              <a:t>// </a:t>
            </a:r>
            <a:r>
              <a:rPr lang="en-US" sz="2800" dirty="0"/>
              <a:t>And these two are equivalent in JSX for not disabling a </a:t>
            </a:r>
            <a:r>
              <a:rPr lang="en-US" sz="2800" dirty="0" smtClean="0"/>
              <a:t>button</a:t>
            </a:r>
          </a:p>
          <a:p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&lt;</a:t>
            </a:r>
            <a:r>
              <a:rPr lang="en-US" sz="2800" dirty="0">
                <a:solidFill>
                  <a:srgbClr val="FF0000"/>
                </a:solidFill>
              </a:rPr>
              <a:t>input type="button" </a:t>
            </a:r>
            <a:r>
              <a:rPr lang="en-US" sz="2800" dirty="0" smtClean="0">
                <a:solidFill>
                  <a:srgbClr val="FF0000"/>
                </a:solidFill>
              </a:rPr>
              <a:t>/&gt;;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	&lt;</a:t>
            </a:r>
            <a:r>
              <a:rPr lang="en-US" sz="2800" dirty="0">
                <a:solidFill>
                  <a:srgbClr val="FF0000"/>
                </a:solidFill>
              </a:rPr>
              <a:t>input type="button" disabled={false} /&gt;;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2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561109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&lt;div id=“container”/&gt;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script type="text/</a:t>
            </a:r>
            <a:r>
              <a:rPr lang="en-US" sz="2400" dirty="0" err="1"/>
              <a:t>jsx</a:t>
            </a:r>
            <a:r>
              <a:rPr lang="en-US" sz="2400" dirty="0" smtClean="0"/>
              <a:t>"&gt;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var</a:t>
            </a:r>
            <a:r>
              <a:rPr lang="en-US" sz="2400" dirty="0"/>
              <a:t> Comp= </a:t>
            </a:r>
            <a:r>
              <a:rPr lang="en-US" sz="2400" dirty="0" err="1"/>
              <a:t>React.createClass</a:t>
            </a:r>
            <a:r>
              <a:rPr lang="en-US" sz="2400" dirty="0"/>
              <a:t>({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render:function</a:t>
            </a:r>
            <a:r>
              <a:rPr lang="en-US" sz="2400" dirty="0"/>
              <a:t>(){</a:t>
            </a:r>
          </a:p>
          <a:p>
            <a:pPr marL="0" indent="0">
              <a:buNone/>
            </a:pPr>
            <a:r>
              <a:rPr lang="en-US" sz="2400" dirty="0"/>
              <a:t>       return (</a:t>
            </a:r>
          </a:p>
          <a:p>
            <a:pPr marL="0" indent="0">
              <a:buNone/>
            </a:pPr>
            <a:r>
              <a:rPr lang="en-US" sz="2400" dirty="0"/>
              <a:t>       &lt;h1 </a:t>
            </a:r>
            <a:r>
              <a:rPr lang="en-US" sz="2400" dirty="0" err="1"/>
              <a:t>className</a:t>
            </a:r>
            <a:r>
              <a:rPr lang="en-US" sz="2400" dirty="0"/>
              <a:t>="text-success" id="info"&gt;welcome to React with JSX transformer&lt;/h1&gt;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smtClean="0"/>
              <a:t>    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}</a:t>
            </a:r>
          </a:p>
          <a:p>
            <a:pPr marL="0" indent="0">
              <a:buNone/>
            </a:pPr>
            <a:r>
              <a:rPr lang="en-US" sz="2400" dirty="0"/>
              <a:t>       });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React.render</a:t>
            </a:r>
            <a:r>
              <a:rPr lang="en-US" sz="2400" dirty="0"/>
              <a:t>(&lt;Comp /&gt;,</a:t>
            </a:r>
            <a:r>
              <a:rPr lang="en-US" sz="2400" dirty="0" err="1"/>
              <a:t>document.getElementById</a:t>
            </a:r>
            <a:r>
              <a:rPr lang="en-US" sz="2400" dirty="0"/>
              <a:t>('container</a:t>
            </a:r>
            <a:r>
              <a:rPr lang="en-US" sz="2400" dirty="0" smtClean="0"/>
              <a:t>'));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&lt;/script&gt;</a:t>
            </a:r>
          </a:p>
          <a:p>
            <a:pPr marL="0" indent="0">
              <a:buNone/>
            </a:pPr>
            <a:r>
              <a:rPr lang="en-US" sz="2400" dirty="0"/>
              <a:t>&lt;/body&gt;</a:t>
            </a:r>
          </a:p>
          <a:p>
            <a:pPr marL="0" indent="0">
              <a:buNone/>
            </a:pPr>
            <a:r>
              <a:rPr lang="en-US" sz="2400" dirty="0"/>
              <a:t>&lt;/html&gt;</a:t>
            </a:r>
            <a:endParaRPr lang="en-US" sz="2400" dirty="0" smtClean="0"/>
          </a:p>
          <a:p>
            <a:pPr marL="457200" lvl="1" indent="0" algn="just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lvl="1" indent="0" algn="just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lvl="1" indent="0" algn="just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6019" y="658585"/>
            <a:ext cx="87629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To experiment and get familiar with the JSX transforms, </a:t>
            </a:r>
            <a:r>
              <a:rPr lang="en-US" sz="2800" dirty="0" smtClean="0"/>
              <a:t> </a:t>
            </a:r>
            <a:r>
              <a:rPr lang="en-US" sz="2800" dirty="0"/>
              <a:t>play with the live </a:t>
            </a:r>
            <a:r>
              <a:rPr lang="en-US" sz="2800" dirty="0" smtClean="0"/>
              <a:t>editor </a:t>
            </a:r>
            <a:r>
              <a:rPr lang="en-US" sz="2800" dirty="0" smtClean="0"/>
              <a:t>at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2514600"/>
            <a:ext cx="716280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://babeljs.io/repl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44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6019" y="658585"/>
            <a:ext cx="92565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Use below link for transitioning </a:t>
            </a:r>
            <a:r>
              <a:rPr lang="en-US" sz="2800" dirty="0" smtClean="0"/>
              <a:t>an </a:t>
            </a:r>
            <a:r>
              <a:rPr lang="en-US" sz="2800" dirty="0"/>
              <a:t>app’s markup from HTML: an HTML-to-JSX transformer </a:t>
            </a:r>
            <a:endParaRPr lang="en-US" sz="2800" dirty="0" smtClean="0"/>
          </a:p>
          <a:p>
            <a:r>
              <a:rPr lang="en-US" sz="2800" i="1" dirty="0" smtClean="0">
                <a:hlinkClick r:id="rId3"/>
              </a:rPr>
              <a:t>https</a:t>
            </a:r>
            <a:r>
              <a:rPr lang="en-US" sz="2800" i="1" dirty="0">
                <a:hlinkClick r:id="rId3"/>
              </a:rPr>
              <a:t>://</a:t>
            </a:r>
            <a:r>
              <a:rPr lang="en-US" sz="2800" i="1" dirty="0" smtClean="0">
                <a:hlinkClick r:id="rId3"/>
              </a:rPr>
              <a:t>facebook.github.io/react/html-jsx.html</a:t>
            </a:r>
            <a:r>
              <a:rPr lang="en-US" sz="2800" dirty="0" smtClean="0"/>
              <a:t>)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0" y="2743200"/>
            <a:ext cx="8991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8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561109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Without JSX :  </a:t>
            </a:r>
          </a:p>
          <a:p>
            <a:pPr marL="0" indent="0">
              <a:buNone/>
            </a:pPr>
            <a:r>
              <a:rPr lang="en-US" sz="2800" dirty="0" err="1" smtClean="0"/>
              <a:t>React.render</a:t>
            </a:r>
            <a:r>
              <a:rPr lang="en-US" sz="2800" dirty="0"/>
              <a:t>(</a:t>
            </a:r>
          </a:p>
          <a:p>
            <a:pPr marL="0" indent="0">
              <a:buNone/>
            </a:pPr>
            <a:r>
              <a:rPr lang="en-US" sz="2800" dirty="0"/>
              <a:t>React.DOM.h1(</a:t>
            </a:r>
          </a:p>
          <a:p>
            <a:pPr marL="0" indent="0">
              <a:buNone/>
            </a:pPr>
            <a:r>
              <a:rPr lang="en-US" sz="2800" dirty="0" smtClean="0"/>
              <a:t>	{</a:t>
            </a:r>
            <a:r>
              <a:rPr lang="en-US" sz="2800" dirty="0"/>
              <a:t>id: "my-heading"},</a:t>
            </a:r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React.DOM.span</a:t>
            </a:r>
            <a:r>
              <a:rPr lang="en-US" sz="2800" dirty="0" smtClean="0"/>
              <a:t>(</a:t>
            </a:r>
            <a:r>
              <a:rPr lang="en-US" sz="2800" b="1" dirty="0" smtClean="0"/>
              <a:t>null</a:t>
            </a:r>
            <a:r>
              <a:rPr lang="en-US" sz="2800" dirty="0"/>
              <a:t>,</a:t>
            </a:r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800" dirty="0" err="1" smtClean="0"/>
              <a:t>React.DOM.em</a:t>
            </a:r>
            <a:r>
              <a:rPr lang="en-US" sz="2800" dirty="0" smtClean="0"/>
              <a:t>(</a:t>
            </a:r>
            <a:r>
              <a:rPr lang="en-US" sz="2800" b="1" dirty="0" smtClean="0"/>
              <a:t>null</a:t>
            </a:r>
            <a:r>
              <a:rPr lang="en-US" sz="2800" dirty="0"/>
              <a:t>, "Hell</a:t>
            </a:r>
            <a:r>
              <a:rPr lang="en-US" sz="2800" dirty="0" smtClean="0"/>
              <a:t>"),"</a:t>
            </a:r>
            <a:r>
              <a:rPr lang="en-US" sz="2800" dirty="0"/>
              <a:t>o"</a:t>
            </a:r>
          </a:p>
          <a:p>
            <a:pPr marL="0" indent="0">
              <a:buNone/>
            </a:pPr>
            <a:r>
              <a:rPr lang="en-US" sz="2800" dirty="0" smtClean="0"/>
              <a:t>		),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" </a:t>
            </a:r>
            <a:r>
              <a:rPr lang="en-US" sz="2800" dirty="0"/>
              <a:t>world!"</a:t>
            </a:r>
          </a:p>
          <a:p>
            <a:pPr marL="0" indent="0">
              <a:buNone/>
            </a:pPr>
            <a:r>
              <a:rPr lang="en-US" sz="2800" dirty="0" smtClean="0"/>
              <a:t>	),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document.getElementById</a:t>
            </a:r>
            <a:r>
              <a:rPr lang="en-US" sz="2800" dirty="0"/>
              <a:t>('app</a:t>
            </a:r>
            <a:r>
              <a:rPr lang="en-US" sz="2800" dirty="0" smtClean="0"/>
              <a:t>')</a:t>
            </a:r>
          </a:p>
          <a:p>
            <a:pPr marL="0" indent="0">
              <a:buNone/>
            </a:pP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  <a:endParaRPr lang="en-US" sz="27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lvl="1" indent="0" algn="just">
              <a:buNone/>
            </a:pPr>
            <a:endParaRPr lang="en-US" sz="27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lvl="1" indent="0" algn="just">
              <a:buNone/>
            </a:pPr>
            <a:endParaRPr lang="en-US" sz="27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6400800" y="5742709"/>
            <a:ext cx="914400" cy="810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8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561109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With JSX :  (clean code)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sz="3200" dirty="0" err="1"/>
              <a:t>React.render</a:t>
            </a:r>
            <a:r>
              <a:rPr lang="en-US" sz="3200" dirty="0"/>
              <a:t>(</a:t>
            </a:r>
          </a:p>
          <a:p>
            <a:pPr marL="800100" lvl="2" indent="0">
              <a:buNone/>
            </a:pPr>
            <a:r>
              <a:rPr lang="en-US" sz="3200" dirty="0"/>
              <a:t>&lt;h1 id="my-heading"&gt;</a:t>
            </a:r>
          </a:p>
          <a:p>
            <a:pPr marL="800100" lvl="2" indent="0">
              <a:buNone/>
            </a:pPr>
            <a:r>
              <a:rPr lang="en-US" sz="3200" dirty="0" smtClean="0"/>
              <a:t>		&lt;</a:t>
            </a:r>
            <a:r>
              <a:rPr lang="en-US" sz="3200" dirty="0"/>
              <a:t>span&gt;&lt;</a:t>
            </a:r>
            <a:r>
              <a:rPr lang="en-US" sz="3200" dirty="0" err="1"/>
              <a:t>em</a:t>
            </a:r>
            <a:r>
              <a:rPr lang="en-US" sz="3200" dirty="0"/>
              <a:t>&gt;Hell&lt;/</a:t>
            </a:r>
            <a:r>
              <a:rPr lang="en-US" sz="3200" dirty="0" err="1"/>
              <a:t>em</a:t>
            </a:r>
            <a:r>
              <a:rPr lang="en-US" sz="3200" dirty="0"/>
              <a:t>&gt;o&lt;/span&gt; world!</a:t>
            </a:r>
          </a:p>
          <a:p>
            <a:pPr marL="800100" lvl="2" indent="0">
              <a:buNone/>
            </a:pPr>
            <a:r>
              <a:rPr lang="en-US" sz="3200" dirty="0"/>
              <a:t>&lt;/h1&gt;,</a:t>
            </a:r>
          </a:p>
          <a:p>
            <a:pPr marL="800100" lvl="2" indent="0">
              <a:buNone/>
            </a:pPr>
            <a:r>
              <a:rPr lang="en-US" sz="3200" dirty="0" err="1"/>
              <a:t>document.getElementById</a:t>
            </a:r>
            <a:r>
              <a:rPr lang="en-US" sz="3200" dirty="0"/>
              <a:t>('app')</a:t>
            </a:r>
          </a:p>
          <a:p>
            <a:pPr marL="800100" lvl="2" indent="0">
              <a:buNone/>
            </a:pPr>
            <a:r>
              <a:rPr lang="en-US" sz="3200" dirty="0"/>
              <a:t>);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lvl="1" indent="0" algn="just">
              <a:buNone/>
            </a:pPr>
            <a:endParaRPr lang="en-US" sz="27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57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561109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Transpiling</a:t>
            </a:r>
            <a:r>
              <a:rPr lang="en-US" sz="2800" dirty="0">
                <a:solidFill>
                  <a:srgbClr val="FF0000"/>
                </a:solidFill>
              </a:rPr>
              <a:t> JSX</a:t>
            </a:r>
          </a:p>
          <a:p>
            <a:pPr marL="0" indent="0">
              <a:buNone/>
            </a:pPr>
            <a:r>
              <a:rPr lang="en-US" sz="2800" smtClean="0"/>
              <a:t>Transpilation</a:t>
            </a:r>
            <a:r>
              <a:rPr lang="en-US" sz="2800" dirty="0" smtClean="0"/>
              <a:t> </a:t>
            </a:r>
            <a:r>
              <a:rPr lang="en-US" sz="2800" dirty="0"/>
              <a:t>is a process of taking source code and rewriting it to </a:t>
            </a:r>
            <a:r>
              <a:rPr lang="en-US" sz="2800" dirty="0" smtClean="0"/>
              <a:t>work the </a:t>
            </a:r>
            <a:r>
              <a:rPr lang="en-US" sz="2800" dirty="0"/>
              <a:t>same but using syntax that’s understood by older browsers.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It’s </a:t>
            </a:r>
            <a:r>
              <a:rPr lang="en-US" sz="2800" dirty="0"/>
              <a:t>different than </a:t>
            </a:r>
            <a:r>
              <a:rPr lang="en-US" sz="2800" dirty="0" smtClean="0"/>
              <a:t>using </a:t>
            </a:r>
            <a:r>
              <a:rPr lang="en-US" sz="2800" i="1" dirty="0" err="1" smtClean="0"/>
              <a:t>polyfills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6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1387</Words>
  <Application>Microsoft Office PowerPoint</Application>
  <PresentationFormat>On-screen Show (4:3)</PresentationFormat>
  <Paragraphs>390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Administrator</cp:lastModifiedBy>
  <cp:revision>1427</cp:revision>
  <dcterms:created xsi:type="dcterms:W3CDTF">2011-02-15T15:40:35Z</dcterms:created>
  <dcterms:modified xsi:type="dcterms:W3CDTF">2015-10-26T09:21:29Z</dcterms:modified>
</cp:coreProperties>
</file>