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35" r:id="rId2"/>
    <p:sldId id="336" r:id="rId3"/>
    <p:sldId id="337" r:id="rId4"/>
    <p:sldId id="338" r:id="rId5"/>
    <p:sldId id="340" r:id="rId6"/>
    <p:sldId id="341" r:id="rId7"/>
    <p:sldId id="342" r:id="rId8"/>
    <p:sldId id="343" r:id="rId9"/>
    <p:sldId id="344" r:id="rId10"/>
    <p:sldId id="315" r:id="rId11"/>
    <p:sldId id="276" r:id="rId12"/>
    <p:sldId id="260" r:id="rId13"/>
    <p:sldId id="271" r:id="rId14"/>
    <p:sldId id="324" r:id="rId15"/>
    <p:sldId id="282" r:id="rId16"/>
    <p:sldId id="325" r:id="rId17"/>
    <p:sldId id="326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294" r:id="rId26"/>
    <p:sldId id="290" r:id="rId27"/>
    <p:sldId id="292" r:id="rId28"/>
    <p:sldId id="291" r:id="rId29"/>
    <p:sldId id="298" r:id="rId30"/>
    <p:sldId id="295" r:id="rId31"/>
    <p:sldId id="301" r:id="rId32"/>
    <p:sldId id="300" r:id="rId33"/>
    <p:sldId id="310" r:id="rId34"/>
    <p:sldId id="299" r:id="rId35"/>
    <p:sldId id="303" r:id="rId36"/>
    <p:sldId id="306" r:id="rId37"/>
    <p:sldId id="308" r:id="rId38"/>
    <p:sldId id="345" r:id="rId39"/>
    <p:sldId id="346" r:id="rId40"/>
    <p:sldId id="347" r:id="rId41"/>
    <p:sldId id="348" r:id="rId42"/>
    <p:sldId id="34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>
      <p:cViewPr>
        <p:scale>
          <a:sx n="62" d="100"/>
          <a:sy n="62" d="100"/>
        </p:scale>
        <p:origin x="-1566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5AFAE3-E90A-4C9C-8E00-FB15289B7DE6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549A24-85FA-4954-A08A-68A78221916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 smtClean="0">
                <a:latin typeface="Arial Rounded MT Bold" pitchFamily="34" charset="0"/>
              </a:rPr>
              <a:t>Project Presentation On</a:t>
            </a:r>
            <a:r>
              <a:rPr lang="en-US" sz="5400" dirty="0" smtClean="0">
                <a:latin typeface="Arial Rounded MT Bold" pitchFamily="34" charset="0"/>
              </a:rPr>
              <a:t> </a:t>
            </a:r>
            <a:r>
              <a:rPr lang="en-US" sz="3600" dirty="0" smtClean="0">
                <a:latin typeface="Arial Rounded MT Bold" pitchFamily="34" charset="0"/>
              </a:rPr>
              <a:t/>
            </a:r>
            <a:br>
              <a:rPr lang="en-US" sz="3600" dirty="0" smtClean="0">
                <a:latin typeface="Arial Rounded MT Bold" pitchFamily="34" charset="0"/>
              </a:rPr>
            </a:br>
            <a:r>
              <a:rPr lang="en-US" sz="5400" i="1" dirty="0" smtClean="0">
                <a:solidFill>
                  <a:srgbClr val="92D050"/>
                </a:solidFill>
                <a:latin typeface="Arial Black" pitchFamily="34" charset="0"/>
              </a:rPr>
              <a:t>Data Security in Cloud Computing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718560"/>
            <a:ext cx="4038600" cy="4434840"/>
          </a:xfrm>
        </p:spPr>
        <p:txBody>
          <a:bodyPr>
            <a:normAutofit fontScale="55000" lnSpcReduction="2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3800" dirty="0" smtClean="0"/>
              <a:t>By                                                                     </a:t>
            </a:r>
            <a:r>
              <a:rPr lang="nb-NO" sz="3800" dirty="0" smtClean="0">
                <a:solidFill>
                  <a:schemeClr val="bg2">
                    <a:lumMod val="50000"/>
                  </a:schemeClr>
                </a:solidFill>
              </a:rPr>
              <a:t>Debkumar Giri                                                         Santanu Das                                                                     Ankan Mazumdar</a:t>
            </a:r>
            <a:endParaRPr lang="en-US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3505200"/>
            <a:ext cx="3962400" cy="3383124"/>
          </a:xfrm>
        </p:spPr>
        <p:txBody>
          <a:bodyPr>
            <a:normAutofit fontScale="55000" lnSpcReduction="2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</a:t>
            </a:r>
            <a:r>
              <a:rPr lang="en-US" sz="3400" dirty="0" smtClean="0"/>
              <a:t>Under the guidance of </a:t>
            </a:r>
            <a:br>
              <a:rPr lang="en-US" sz="3400" dirty="0" smtClean="0"/>
            </a:br>
            <a:r>
              <a:rPr lang="en-US" sz="3400" b="1" dirty="0" smtClean="0">
                <a:solidFill>
                  <a:srgbClr val="00B0F0"/>
                </a:solidFill>
              </a:rPr>
              <a:t>Prof. </a:t>
            </a:r>
            <a:r>
              <a:rPr lang="en-US" sz="3400" b="1" dirty="0" err="1" smtClean="0">
                <a:solidFill>
                  <a:srgbClr val="00B0F0"/>
                </a:solidFill>
              </a:rPr>
              <a:t>Runa</a:t>
            </a:r>
            <a:r>
              <a:rPr lang="en-US" sz="3400" b="1" dirty="0" smtClean="0">
                <a:solidFill>
                  <a:srgbClr val="00B0F0"/>
                </a:solidFill>
              </a:rPr>
              <a:t> Seth </a:t>
            </a:r>
            <a:r>
              <a:rPr lang="en-US" sz="3400" dirty="0" smtClean="0">
                <a:solidFill>
                  <a:srgbClr val="00B0F0"/>
                </a:solidFill>
              </a:rPr>
              <a:t/>
            </a:r>
            <a:br>
              <a:rPr lang="en-US" sz="3400" dirty="0" smtClean="0">
                <a:solidFill>
                  <a:srgbClr val="00B0F0"/>
                </a:solidFill>
              </a:rPr>
            </a:br>
            <a:r>
              <a:rPr lang="en-US" sz="3400" dirty="0" smtClean="0">
                <a:solidFill>
                  <a:srgbClr val="00B0F0"/>
                </a:solidFill>
              </a:rPr>
              <a:t>Asst. Professor </a:t>
            </a:r>
            <a:br>
              <a:rPr lang="en-US" sz="3400" dirty="0" smtClean="0">
                <a:solidFill>
                  <a:srgbClr val="00B0F0"/>
                </a:solidFill>
              </a:rPr>
            </a:br>
            <a:r>
              <a:rPr lang="en-US" sz="3400" dirty="0" smtClean="0">
                <a:solidFill>
                  <a:srgbClr val="00B0F0"/>
                </a:solidFill>
              </a:rPr>
              <a:t>DEPARTMENT OF CSE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00B0F0"/>
                </a:solidFill>
              </a:rPr>
              <a:t>NSEC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pl-PL" sz="3400" dirty="0" smtClean="0"/>
              <a:t> </a:t>
            </a:r>
            <a:br>
              <a:rPr lang="pl-PL" sz="3400" dirty="0" smtClean="0"/>
            </a:br>
            <a:endParaRPr lang="en-US" sz="3400" dirty="0"/>
          </a:p>
        </p:txBody>
      </p:sp>
      <p:pic>
        <p:nvPicPr>
          <p:cNvPr id="5" name="Picture 3" descr="C:\Users\User\Downloads\th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876550"/>
            <a:ext cx="2873181" cy="1619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11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MD5 Hashing Algorithm:-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974771"/>
            <a:ext cx="8001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 processes a variable-length message into a fixed-length output of 128 bits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message is broken up into chunks of 512-bit blocks sixteen 32-bit words; the message is padded so that its length is divisible by 512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MD5 algorithm operates on a 128-bit state, divided into four 32-bit words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algorithm then uses each 512-bit message block in turn to modify the state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processing of a message block consists of four similar stages, termed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</a:t>
            </a:r>
            <a:r>
              <a:rPr lang="en-US" b="1" u="sng" dirty="0" smtClean="0"/>
              <a:t>One time password:-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79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one-time password (OTP) is a password that is valid for only one login session or transaction, on a computer system or other digital device. </a:t>
            </a:r>
          </a:p>
          <a:p>
            <a:r>
              <a:rPr lang="en-US" sz="2400" dirty="0" smtClean="0"/>
              <a:t>The most important advantage that is addressed by OTPs is that, in contrast to static passwords, they are not vulnerable to replay attacks. </a:t>
            </a:r>
          </a:p>
          <a:p>
            <a:r>
              <a:rPr lang="en-US" sz="2400" dirty="0" smtClean="0"/>
              <a:t>Based on time-synchronization between the authentication server and the client providing the password (OTPs are valid only for a short period of time) </a:t>
            </a:r>
          </a:p>
          <a:p>
            <a:r>
              <a:rPr lang="en-US" sz="2400" dirty="0" smtClean="0"/>
              <a:t>Using a mathematical algorithm to generate a new password based on the previous password (OTPs are effectively a chain and must be used in a predefined order).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/>
              <a:t> Previous work:- 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752600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based cloud computing security model have been worked out by different researchers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RSA, being a public key cryptosystem, is slower than its private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counterparts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Takes more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Encrypt /Decrypt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dirty="0" smtClean="0"/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based file encryption system is used in some of these models.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more frequent repetition of plain text.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successful malicious attack in the server may open the whole information files to the hacker.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057400" y="304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1" dirty="0" smtClean="0"/>
              <a:t> </a:t>
            </a:r>
            <a:r>
              <a:rPr lang="en-US" sz="4000" b="1" u="sng" dirty="0" smtClean="0"/>
              <a:t>Proposed model:- </a:t>
            </a:r>
            <a:br>
              <a:rPr lang="en-US" sz="4000" b="1" u="sng" dirty="0" smtClean="0"/>
            </a:b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Debkumar\Desktop\MODEL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154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057400" y="3048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dirty="0" smtClean="0"/>
              <a:t>Contd.</a:t>
            </a:r>
            <a:endParaRPr lang="en-US" sz="4000" u="sng" dirty="0"/>
          </a:p>
        </p:txBody>
      </p:sp>
      <p:sp>
        <p:nvSpPr>
          <p:cNvPr id="4" name="Rectangle 3"/>
          <p:cNvSpPr/>
          <p:nvPr/>
        </p:nvSpPr>
        <p:spPr>
          <a:xfrm>
            <a:off x="609600" y="2377857"/>
            <a:ext cx="7924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proposed model we have worked with the following security algorithms:-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RPSPNC algorithm for cover the tables from user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Triangular algorithm for Secured file encryption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MD5 hashing for secure  password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One time password for authentication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 </a:t>
            </a:r>
            <a:r>
              <a:rPr lang="en-US" b="1" u="sng" dirty="0" smtClean="0"/>
              <a:t>Hardware &amp; Software Constraints</a:t>
            </a:r>
            <a:r>
              <a:rPr lang="en-US" b="1" dirty="0" smtClean="0"/>
              <a:t>: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685800"/>
            <a:ext cx="8763000" cy="6324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Hardware Constraints: 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     Client </a:t>
            </a:r>
            <a:r>
              <a:rPr lang="en-US" dirty="0" smtClean="0"/>
              <a:t>side: System, RAM 2GB, HDD 500GB, INTEL i3 </a:t>
            </a:r>
          </a:p>
          <a:p>
            <a:pPr marL="393192" lvl="1" indent="0">
              <a:buNone/>
            </a:pPr>
            <a:r>
              <a:rPr lang="en-US" dirty="0" smtClean="0"/>
              <a:t>     Server </a:t>
            </a:r>
            <a:r>
              <a:rPr lang="en-US" dirty="0" smtClean="0"/>
              <a:t>side :System, RAM 8G, HDD 500TB, INTEL i7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 Software Constraints: 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2700" dirty="0" smtClean="0"/>
              <a:t>Front </a:t>
            </a:r>
            <a:r>
              <a:rPr lang="en-US" sz="2700" dirty="0" smtClean="0"/>
              <a:t>End </a:t>
            </a:r>
          </a:p>
          <a:p>
            <a:pPr marL="1527048" lvl="5" indent="0">
              <a:buNone/>
            </a:pPr>
            <a:r>
              <a:rPr lang="en-US" sz="2600" dirty="0" smtClean="0"/>
              <a:t>  Browser </a:t>
            </a:r>
            <a:r>
              <a:rPr lang="en-US" sz="2600" dirty="0" smtClean="0"/>
              <a:t>(Google chrome, Mozilla Firefox, </a:t>
            </a:r>
            <a:r>
              <a:rPr lang="en-US" sz="2600" dirty="0" smtClean="0"/>
              <a:t>etc.). </a:t>
            </a:r>
            <a:endParaRPr lang="en-US" sz="4000" dirty="0" smtClean="0"/>
          </a:p>
          <a:p>
            <a:pPr marL="978408" lvl="3" indent="0">
              <a:buNone/>
            </a:pPr>
            <a:r>
              <a:rPr lang="en-US" sz="2900" dirty="0" smtClean="0"/>
              <a:t>Back End </a:t>
            </a:r>
          </a:p>
          <a:p>
            <a:pPr marL="978408" lvl="3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Eclipse.</a:t>
            </a:r>
            <a:endParaRPr lang="en-US" sz="4000" dirty="0" smtClean="0"/>
          </a:p>
          <a:p>
            <a:pPr marL="667512" lvl="2" indent="0">
              <a:buNone/>
            </a:pPr>
            <a:r>
              <a:rPr lang="en-US" sz="2900" dirty="0" smtClean="0"/>
              <a:t>   Web </a:t>
            </a:r>
            <a:r>
              <a:rPr lang="en-US" sz="2900" dirty="0" smtClean="0"/>
              <a:t>Server </a:t>
            </a:r>
          </a:p>
          <a:p>
            <a:pPr marL="1737360" lvl="6" indent="0">
              <a:buNone/>
            </a:pPr>
            <a:r>
              <a:rPr lang="en-US" sz="2300" dirty="0" smtClean="0"/>
              <a:t>  Apache </a:t>
            </a:r>
            <a:r>
              <a:rPr lang="en-US" sz="2300" dirty="0" smtClean="0"/>
              <a:t>Tomcat 6. </a:t>
            </a:r>
            <a:endParaRPr lang="en-US" sz="4000" dirty="0" smtClean="0"/>
          </a:p>
          <a:p>
            <a:pPr marL="667512" lvl="2" indent="0">
              <a:buNone/>
            </a:pPr>
            <a:r>
              <a:rPr lang="en-US" sz="2900" dirty="0" smtClean="0"/>
              <a:t>   Database </a:t>
            </a:r>
          </a:p>
          <a:p>
            <a:pPr marL="1737360" lvl="6" indent="0">
              <a:buNone/>
            </a:pPr>
            <a:r>
              <a:rPr lang="en-US" sz="2300" dirty="0" smtClean="0"/>
              <a:t> My </a:t>
            </a:r>
            <a:r>
              <a:rPr lang="en-US" sz="2300" dirty="0" err="1" smtClean="0"/>
              <a:t>sql</a:t>
            </a:r>
            <a:r>
              <a:rPr lang="en-US" sz="23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b="1" i="1" dirty="0" smtClean="0">
                <a:latin typeface="+mn-lt"/>
              </a:rPr>
              <a:t>Result </a:t>
            </a:r>
            <a:r>
              <a:rPr lang="en-US" b="1" i="1" dirty="0">
                <a:latin typeface="+mn-lt"/>
              </a:rPr>
              <a:t>and Analysis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r>
              <a:rPr lang="en-US" dirty="0" smtClean="0"/>
              <a:t>RSA </a:t>
            </a:r>
            <a:r>
              <a:rPr lang="en-US" dirty="0"/>
              <a:t>VS </a:t>
            </a:r>
            <a:r>
              <a:rPr lang="en-US" dirty="0" smtClean="0"/>
              <a:t>RPSPNC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dirty="0" smtClean="0"/>
              <a:t> </a:t>
            </a:r>
            <a:r>
              <a:rPr lang="en-US" sz="2400" b="1" i="1" dirty="0" smtClean="0"/>
              <a:t>  </a:t>
            </a:r>
            <a:r>
              <a:rPr lang="en-US" sz="2400" b="1" i="1" dirty="0"/>
              <a:t>FREQUENCY DISTRIBUTION </a:t>
            </a:r>
            <a:r>
              <a:rPr lang="en-US" sz="2400" b="1" i="1" dirty="0" smtClean="0"/>
              <a:t>GRAPH</a:t>
            </a:r>
            <a:endParaRPr lang="en-US" sz="1800" b="1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E:\Study\cloud computing\project sumission doc\1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0386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Study\cloud computing\project sumission doc\1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403415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876799" y="6031915"/>
            <a:ext cx="4034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frequency distribution graph of RSA encrypted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3161" y="6170414"/>
            <a:ext cx="3782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Frequency distribution of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4" name="Content Placeholder 3" descr="E:\Study\cloud computing\project sumission doc\1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3505200" cy="3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343400" y="59552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Chi-Square values of RSA and RPSPNC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5867400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frequency distribution graph of RPSPNC encrypted file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807753"/>
              </p:ext>
            </p:extLst>
          </p:nvPr>
        </p:nvGraphicFramePr>
        <p:xfrm>
          <a:off x="4267200" y="1676400"/>
          <a:ext cx="4648201" cy="4038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205"/>
                <a:gridCol w="702293"/>
                <a:gridCol w="758477"/>
                <a:gridCol w="778075"/>
                <a:gridCol w="531130"/>
                <a:gridCol w="75782"/>
                <a:gridCol w="721239"/>
              </a:tblGrid>
              <a:tr h="3106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File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635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Chi-Square Values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35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Degree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91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Source File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91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63500" algn="l">
                        <a:lnSpc>
                          <a:spcPts val="885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freedom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15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(Bytes)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RPSPNC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RPSPNC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license.txt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17,632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5668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7058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cs405(ei).txt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25,422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2654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88395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acread9.txt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35,121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447984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581067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73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deutsch.txt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47,829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685963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1840256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genesis.txt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49,600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3318506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6091523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pod.txt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69,981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694410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6916935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mspaint.txt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136,463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2667664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8608307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cmd.txt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152,028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2216429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9514025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73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d3dim.txt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193,189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906300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9930856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0662">
                <a:tc>
                  <a:txBody>
                    <a:bodyPr/>
                    <a:lstStyle/>
                    <a:p>
                      <a:pPr marL="762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clbcatq.txt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403,901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3896171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9968012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255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>
                <a:latin typeface="+mn-lt"/>
              </a:rPr>
              <a:t>NON-HOMOGENEITY TEST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 descr="E:\Study\cloud computing\project sumission doc\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024856"/>
            <a:ext cx="680085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19200" y="6260068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Graphical representation of Chi-Square value of   RSA and RPSPNC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+mn-lt"/>
              </a:rPr>
              <a:t>TIME COMPLEXITY ANALYSIS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85493"/>
              </p:ext>
            </p:extLst>
          </p:nvPr>
        </p:nvGraphicFramePr>
        <p:xfrm>
          <a:off x="1143000" y="1828804"/>
          <a:ext cx="7086600" cy="434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736"/>
                <a:gridCol w="1104199"/>
                <a:gridCol w="829194"/>
                <a:gridCol w="1257165"/>
                <a:gridCol w="888542"/>
                <a:gridCol w="1289764"/>
              </a:tblGrid>
              <a:tr h="460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95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File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ts val="895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Encryption 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ts val="895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Decryption 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1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Source File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1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RPSPNC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RPSPNC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460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85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(Bytes)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license.txt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17,632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cs405(ei).txt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25,422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acread9.txt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35,121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1.67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deutsch.txt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47,829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3.51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2.90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genesis.txt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49,600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5.06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2.55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pod.txt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69,981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4.34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3.60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mspaint.txt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136,463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8.37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4.80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cmd.txt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152,028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6.59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6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6.33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d3dim.txt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193,189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10.15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8.68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311129">
                <a:tc>
                  <a:txBody>
                    <a:bodyPr/>
                    <a:lstStyle/>
                    <a:p>
                      <a:pPr marL="762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clbcatq.txt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403,901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11.70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87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10.90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0" y="63362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Encryption and decryption time of RSA and RPSPNC</a:t>
            </a:r>
          </a:p>
        </p:txBody>
      </p:sp>
    </p:spTree>
    <p:extLst>
      <p:ext uri="{BB962C8B-B14F-4D97-AF65-F5344CB8AC3E}">
        <p14:creationId xmlns:p14="http://schemas.microsoft.com/office/powerpoint/2010/main" val="29284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Contents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Previous Works</a:t>
            </a:r>
          </a:p>
          <a:p>
            <a:r>
              <a:rPr lang="en-US" dirty="0" smtClean="0"/>
              <a:t>Proposed Model</a:t>
            </a:r>
          </a:p>
          <a:p>
            <a:r>
              <a:rPr lang="en-US" dirty="0" smtClean="0"/>
              <a:t>Hardware &amp; Software constraints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Future Works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648744"/>
            <a:ext cx="4419600" cy="2962275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67000"/>
            <a:ext cx="4314825" cy="2895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37160" y="5943600"/>
            <a:ext cx="4434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Graphical Representation of Encryption time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399" y="5791200"/>
            <a:ext cx="4330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Graphical Representation of Decryption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sz="4400" b="1" i="1" dirty="0">
                <a:latin typeface="+mn-lt"/>
              </a:rPr>
              <a:t>AVALANCHE RATIO TEST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683401"/>
              </p:ext>
            </p:extLst>
          </p:nvPr>
        </p:nvGraphicFramePr>
        <p:xfrm>
          <a:off x="1143000" y="1600200"/>
          <a:ext cx="7086599" cy="449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8620"/>
                <a:gridCol w="1817318"/>
                <a:gridCol w="1126753"/>
                <a:gridCol w="1743908"/>
              </a:tblGrid>
              <a:tr h="392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Avalanche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5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Source File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File Size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Ratio(in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(Bytes)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Percentage)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8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8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RPSPNC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license.txt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17,632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58.0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88.8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cs405(ei).doc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25,422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60.0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88.0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acread9.txt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35,121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75.0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88.8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deutsch.txt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47,829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78.9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95.5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genesis.txt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49,600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80.9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95.5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pod.exe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69,981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58.0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95.0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mspaint.exe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136,463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58.9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96.5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cmd.exe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152,028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67.0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95.0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d3dim.dll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193,189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67.9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95.0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87534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clbcatq.dll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403,901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68.0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ts val="1095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95.5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6248400"/>
            <a:ext cx="418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avalanche ratio of RSA and RPSPNC</a:t>
            </a:r>
          </a:p>
        </p:txBody>
      </p:sp>
    </p:spTree>
    <p:extLst>
      <p:ext uri="{BB962C8B-B14F-4D97-AF65-F5344CB8AC3E}">
        <p14:creationId xmlns:p14="http://schemas.microsoft.com/office/powerpoint/2010/main" val="35672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/>
              <a:t>TE VS </a:t>
            </a:r>
            <a:r>
              <a:rPr lang="en-US" sz="4400" b="1" dirty="0" smtClean="0"/>
              <a:t>DES</a:t>
            </a:r>
            <a:r>
              <a:rPr lang="en-US" sz="4400" b="1" i="1" dirty="0" smtClean="0"/>
              <a:t/>
            </a:r>
            <a:br>
              <a:rPr lang="en-US" sz="4400" b="1" i="1" dirty="0" smtClean="0"/>
            </a:br>
            <a:r>
              <a:rPr lang="en-IN" sz="5400" b="1" dirty="0"/>
              <a:t>Entropy test</a:t>
            </a:r>
            <a:endParaRPr lang="en-US" sz="4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480287"/>
              </p:ext>
            </p:extLst>
          </p:nvPr>
        </p:nvGraphicFramePr>
        <p:xfrm>
          <a:off x="685800" y="2209800"/>
          <a:ext cx="7696199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617"/>
                <a:gridCol w="1100028"/>
                <a:gridCol w="833016"/>
                <a:gridCol w="836213"/>
                <a:gridCol w="823422"/>
                <a:gridCol w="806634"/>
                <a:gridCol w="836213"/>
                <a:gridCol w="823422"/>
                <a:gridCol w="806634"/>
              </a:tblGrid>
              <a:tr h="955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Serial no.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File size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Entropy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2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4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84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2kb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98.75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84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Om.jpg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12KB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94.75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82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bb.exe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25kb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95.87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81.12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82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Out.dll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132kb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99.75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94.87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9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6700"/>
            <a:ext cx="58674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u="sng" dirty="0"/>
              <a:t>N-gram analysis</a:t>
            </a:r>
            <a:endParaRPr lang="en-US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45282"/>
              </p:ext>
            </p:extLst>
          </p:nvPr>
        </p:nvGraphicFramePr>
        <p:xfrm>
          <a:off x="1219200" y="2158365"/>
          <a:ext cx="6629401" cy="3404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214"/>
                <a:gridCol w="987701"/>
                <a:gridCol w="1075692"/>
                <a:gridCol w="1690897"/>
                <a:gridCol w="1690897"/>
              </a:tblGrid>
              <a:tr h="659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Serial no.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size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Input.txt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2kb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Om.jpg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12KB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bb.exe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25kb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Out.dll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132kb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232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IN" sz="4800" dirty="0">
                <a:latin typeface="+mn-lt"/>
              </a:rPr>
              <a:t>Frequency distribution graph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 descr="C:\Users\nsec\Desktop\om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2262670"/>
            <a:ext cx="4648200" cy="360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nsec\Desktop\om-d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252663"/>
            <a:ext cx="4191001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00599" y="6019800"/>
            <a:ext cx="4191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shows the frequency distribution graph of DES encrypted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0197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shows the frequency distribution graph of proposed technique encrypted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1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Screenshots- 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Login </a:t>
            </a:r>
            <a:r>
              <a:rPr lang="en-US" u="sng" dirty="0" smtClean="0"/>
              <a:t>Page</a:t>
            </a:r>
            <a:endParaRPr lang="en-US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687911"/>
            <a:ext cx="8653625" cy="486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u="sng" dirty="0" smtClean="0"/>
              <a:t>Registration </a:t>
            </a:r>
            <a:r>
              <a:rPr lang="en-US" u="sng" dirty="0" smtClean="0"/>
              <a:t>Page</a:t>
            </a:r>
            <a:endParaRPr lang="en-US" u="sn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687911"/>
            <a:ext cx="8653625" cy="486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OTP Verification</a:t>
            </a:r>
            <a:endParaRPr lang="en-US" b="1" u="sng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687911"/>
            <a:ext cx="8653625" cy="486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Sending OTP in registered e-mail</a:t>
            </a:r>
            <a:endParaRPr lang="en-US" b="1" u="sng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1773595"/>
            <a:ext cx="8501225" cy="477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Home page(Admin): </a:t>
            </a:r>
            <a:endParaRPr lang="en-US" u="sng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687911"/>
            <a:ext cx="8653625" cy="486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</a:t>
            </a:r>
            <a:r>
              <a:rPr lang="en-US" b="1" dirty="0" smtClean="0"/>
              <a:t>     </a:t>
            </a:r>
            <a:r>
              <a:rPr lang="en-US" b="1" u="sng" dirty="0" smtClean="0"/>
              <a:t>Abstract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58674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one the most important and developing concept for both the developers and the users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shared among all of the servers, users and individuals.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area of cloud computing different security models and algorithms are applied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proposed new security architecture for cloud computing platform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high ranked security algorithms are used for giving secured communication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3423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Continued:-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" y="1645070"/>
            <a:ext cx="8865357" cy="498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File upload in cloud server: </a:t>
            </a:r>
            <a:endParaRPr lang="en-US" u="sng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687911"/>
            <a:ext cx="8653625" cy="486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Show all upload file for download: </a:t>
            </a:r>
            <a:endParaRPr lang="en-US" u="sng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1730753"/>
            <a:ext cx="8534400" cy="479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Multiple file delete and show encrypted file: </a:t>
            </a:r>
            <a:endParaRPr lang="en-US" u="sng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Update Any account details</a:t>
            </a:r>
            <a:r>
              <a:rPr lang="en-US" b="1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7420"/>
            <a:ext cx="8763000" cy="512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 smtClean="0"/>
              <a:t>User Home </a:t>
            </a:r>
            <a:r>
              <a:rPr lang="en-US" sz="4000" b="1" u="sng" dirty="0" smtClean="0"/>
              <a:t>Page </a:t>
            </a:r>
            <a:r>
              <a:rPr lang="en-US" sz="4000" b="1" u="sng" dirty="0" smtClean="0"/>
              <a:t> </a:t>
            </a:r>
            <a:endParaRPr lang="en-US" sz="4000" u="sng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892829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User Add Money page: </a:t>
            </a:r>
            <a:endParaRPr lang="en-US" u="sng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242" y="1447801"/>
            <a:ext cx="8789158" cy="545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/>
              <a:t>Encrypted data store: </a:t>
            </a:r>
            <a:endParaRPr lang="en-US" u="sng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242" y="1143000"/>
            <a:ext cx="8789158" cy="573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Advantage:- 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Advantages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Encryption is done with </a:t>
            </a:r>
            <a:r>
              <a:rPr lang="en-US" b="1" dirty="0" smtClean="0"/>
              <a:t>secured symmetric </a:t>
            </a:r>
            <a:r>
              <a:rPr lang="en-US" dirty="0" smtClean="0"/>
              <a:t>or </a:t>
            </a:r>
            <a:r>
              <a:rPr lang="en-US" b="1" dirty="0" smtClean="0"/>
              <a:t>asymmetric encryption algorithms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b="1" dirty="0" smtClean="0"/>
              <a:t>security</a:t>
            </a:r>
            <a:r>
              <a:rPr lang="en-US" dirty="0" smtClean="0"/>
              <a:t> and </a:t>
            </a:r>
            <a:r>
              <a:rPr lang="en-US" b="1" dirty="0" smtClean="0"/>
              <a:t>flexibility</a:t>
            </a:r>
            <a:r>
              <a:rPr lang="en-US" dirty="0" smtClean="0"/>
              <a:t> on </a:t>
            </a:r>
            <a:r>
              <a:rPr lang="en-US" b="1" dirty="0" smtClean="0"/>
              <a:t>data</a:t>
            </a:r>
            <a:r>
              <a:rPr lang="en-US" dirty="0" smtClean="0"/>
              <a:t> for </a:t>
            </a:r>
            <a:r>
              <a:rPr lang="en-US" b="1" dirty="0" smtClean="0"/>
              <a:t>permission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Segmentation</a:t>
            </a:r>
            <a:r>
              <a:rPr lang="en-US" dirty="0" smtClean="0"/>
              <a:t> of </a:t>
            </a:r>
            <a:r>
              <a:rPr lang="en-US" b="1" dirty="0" smtClean="0"/>
              <a:t>data</a:t>
            </a:r>
            <a:r>
              <a:rPr lang="en-US" dirty="0" smtClean="0"/>
              <a:t> provides an </a:t>
            </a:r>
            <a:r>
              <a:rPr lang="en-US" b="1" dirty="0" smtClean="0"/>
              <a:t>enhanced level </a:t>
            </a:r>
            <a:r>
              <a:rPr lang="en-US" dirty="0" smtClean="0"/>
              <a:t>of </a:t>
            </a:r>
            <a:r>
              <a:rPr lang="en-US" b="1" dirty="0" smtClean="0"/>
              <a:t>security control</a:t>
            </a:r>
            <a:r>
              <a:rPr lang="en-US" dirty="0" smtClean="0"/>
              <a:t> over the </a:t>
            </a:r>
            <a:r>
              <a:rPr lang="en-US" b="1" dirty="0" smtClean="0"/>
              <a:t>encrypted data. </a:t>
            </a:r>
          </a:p>
          <a:p>
            <a:endParaRPr lang="en-US" dirty="0" smtClean="0"/>
          </a:p>
          <a:p>
            <a:r>
              <a:rPr lang="en-US" b="1" dirty="0" smtClean="0"/>
              <a:t>Reliability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06680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b="1" u="sng" dirty="0" smtClean="0"/>
              <a:t>Future Work</a:t>
            </a:r>
            <a:endParaRPr lang="en-US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future, we want to work with ensuring </a:t>
            </a:r>
            <a:r>
              <a:rPr lang="en-US" b="1" dirty="0" smtClean="0"/>
              <a:t>secure communication system </a:t>
            </a:r>
            <a:r>
              <a:rPr lang="en-US" dirty="0" smtClean="0"/>
              <a:t>between </a:t>
            </a:r>
            <a:r>
              <a:rPr lang="en-US" b="1" dirty="0" smtClean="0"/>
              <a:t>users</a:t>
            </a:r>
            <a:r>
              <a:rPr lang="en-US" dirty="0" smtClean="0"/>
              <a:t> and </a:t>
            </a:r>
            <a:r>
              <a:rPr lang="en-US" b="1" dirty="0" smtClean="0"/>
              <a:t>system</a:t>
            </a:r>
            <a:r>
              <a:rPr lang="en-US" dirty="0" smtClean="0"/>
              <a:t>, </a:t>
            </a:r>
            <a:r>
              <a:rPr lang="en-US" b="1" dirty="0" smtClean="0"/>
              <a:t>user  </a:t>
            </a:r>
            <a:r>
              <a:rPr lang="en-US" dirty="0" smtClean="0"/>
              <a:t>to</a:t>
            </a:r>
            <a:r>
              <a:rPr lang="en-US" b="1" dirty="0" smtClean="0"/>
              <a:t> user, client &amp; servers.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Working with </a:t>
            </a:r>
            <a:r>
              <a:rPr lang="en-US" sz="3200" b="1" dirty="0" smtClean="0"/>
              <a:t>128 bit encryption.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OTP</a:t>
            </a:r>
            <a:r>
              <a:rPr lang="en-US" dirty="0" smtClean="0"/>
              <a:t> can be send through </a:t>
            </a:r>
            <a:r>
              <a:rPr lang="en-US" b="1" dirty="0" err="1" smtClean="0"/>
              <a:t>sms</a:t>
            </a:r>
            <a:r>
              <a:rPr lang="en-US" dirty="0" smtClean="0"/>
              <a:t> along with email.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Payment system</a:t>
            </a:r>
            <a:r>
              <a:rPr lang="en-US" dirty="0" smtClean="0"/>
              <a:t> can be improved.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We also want to work with </a:t>
            </a:r>
            <a:r>
              <a:rPr lang="en-US" b="1" dirty="0" smtClean="0"/>
              <a:t>encryption algorithms </a:t>
            </a:r>
            <a:r>
              <a:rPr lang="en-US" dirty="0" smtClean="0"/>
              <a:t>to find out more </a:t>
            </a:r>
            <a:r>
              <a:rPr lang="en-US" b="1" dirty="0" smtClean="0"/>
              <a:t>light</a:t>
            </a:r>
            <a:r>
              <a:rPr lang="en-US" dirty="0" smtClean="0"/>
              <a:t> and </a:t>
            </a:r>
            <a:r>
              <a:rPr lang="en-US" b="1" dirty="0" smtClean="0"/>
              <a:t>secure</a:t>
            </a:r>
            <a:r>
              <a:rPr lang="en-US" dirty="0" smtClean="0"/>
              <a:t> encryption system for </a:t>
            </a:r>
            <a:r>
              <a:rPr lang="en-US" b="1" dirty="0" smtClean="0"/>
              <a:t>secured file </a:t>
            </a:r>
            <a:r>
              <a:rPr lang="en-US" dirty="0" smtClean="0"/>
              <a:t>information preserving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712"/>
            <a:ext cx="8229600" cy="780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867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In Cloud computing technology , the most important issue is </a:t>
            </a:r>
            <a:r>
              <a:rPr lang="en-US" b="1" dirty="0" smtClean="0"/>
              <a:t>security</a:t>
            </a:r>
            <a:r>
              <a:rPr lang="en-US" dirty="0" smtClean="0"/>
              <a:t> and how cloud provider </a:t>
            </a:r>
            <a:r>
              <a:rPr lang="en-US" b="1" dirty="0" smtClean="0"/>
              <a:t>assures</a:t>
            </a:r>
            <a:r>
              <a:rPr lang="en-US" dirty="0" smtClean="0"/>
              <a:t> it. </a:t>
            </a:r>
          </a:p>
          <a:p>
            <a:r>
              <a:rPr lang="en-US" dirty="0" smtClean="0"/>
              <a:t> Cloud computing focuses a new challenging </a:t>
            </a:r>
            <a:r>
              <a:rPr lang="en-US" b="1" dirty="0" smtClean="0"/>
              <a:t>security threats</a:t>
            </a:r>
            <a:r>
              <a:rPr lang="en-US" dirty="0" smtClean="0"/>
              <a:t>. Therefore, a </a:t>
            </a:r>
            <a:r>
              <a:rPr lang="en-US" b="1" dirty="0" smtClean="0"/>
              <a:t>data security model </a:t>
            </a:r>
            <a:r>
              <a:rPr lang="en-US" dirty="0" smtClean="0"/>
              <a:t>must solve the most challenges .</a:t>
            </a:r>
          </a:p>
          <a:p>
            <a:r>
              <a:rPr lang="en-US" dirty="0" smtClean="0"/>
              <a:t>Default gateway platform </a:t>
            </a:r>
            <a:r>
              <a:rPr lang="en-US" b="1" dirty="0" smtClean="0"/>
              <a:t>encrypts sensitive data automatically in a real time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Unauthorized person only sees </a:t>
            </a:r>
            <a:r>
              <a:rPr lang="en-US" b="1" dirty="0" smtClean="0"/>
              <a:t>encrypted data</a:t>
            </a:r>
            <a:r>
              <a:rPr lang="en-US" dirty="0" smtClean="0"/>
              <a:t>. Authorized person accesses successfully in his cloud, the data is decrypted in real time for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-723900"/>
            <a:ext cx="8229600" cy="1447800"/>
          </a:xfrm>
        </p:spPr>
        <p:txBody>
          <a:bodyPr/>
          <a:lstStyle/>
          <a:p>
            <a:r>
              <a:rPr lang="en-US" b="1" dirty="0"/>
              <a:t>               </a:t>
            </a:r>
            <a:r>
              <a:rPr lang="en-US" b="1" u="sng" dirty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685800"/>
            <a:ext cx="8229600" cy="43894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smtClean="0"/>
              <a:t>Newer</a:t>
            </a:r>
            <a:r>
              <a:rPr lang="en-US" dirty="0" smtClean="0"/>
              <a:t> &amp;  </a:t>
            </a:r>
            <a:r>
              <a:rPr lang="en-US" b="1" dirty="0" smtClean="0"/>
              <a:t>enhanced</a:t>
            </a:r>
            <a:r>
              <a:rPr lang="en-US" dirty="0" smtClean="0"/>
              <a:t> security structure for  cloud environment.</a:t>
            </a:r>
          </a:p>
          <a:p>
            <a:r>
              <a:rPr lang="en-US" b="1" dirty="0" smtClean="0"/>
              <a:t>TE(Triangular Encryption</a:t>
            </a:r>
            <a:r>
              <a:rPr lang="en-US" dirty="0" smtClean="0"/>
              <a:t>) file encryption system, </a:t>
            </a:r>
          </a:p>
          <a:p>
            <a:r>
              <a:rPr lang="en-US" b="1" dirty="0" smtClean="0"/>
              <a:t>RPSP</a:t>
            </a:r>
            <a:r>
              <a:rPr lang="en-US" dirty="0" smtClean="0"/>
              <a:t> system for secure communication, </a:t>
            </a:r>
          </a:p>
          <a:p>
            <a:r>
              <a:rPr lang="en-US" b="1" dirty="0" smtClean="0"/>
              <a:t>OTP(One time  password) </a:t>
            </a:r>
            <a:r>
              <a:rPr lang="en-US" dirty="0" smtClean="0"/>
              <a:t>to authenticate users </a:t>
            </a:r>
          </a:p>
          <a:p>
            <a:r>
              <a:rPr lang="en-US" b="1" dirty="0" smtClean="0"/>
              <a:t>MD5 hashing </a:t>
            </a:r>
            <a:r>
              <a:rPr lang="en-US" dirty="0" smtClean="0"/>
              <a:t>for hiding password information. </a:t>
            </a:r>
          </a:p>
          <a:p>
            <a:r>
              <a:rPr lang="en-US" dirty="0" smtClean="0"/>
              <a:t>Hence, very  </a:t>
            </a:r>
            <a:r>
              <a:rPr lang="en-US" b="1" dirty="0" smtClean="0"/>
              <a:t>difficult </a:t>
            </a:r>
            <a:r>
              <a:rPr lang="en-US" dirty="0" smtClean="0"/>
              <a:t> for  an intruder  to get  </a:t>
            </a:r>
            <a:r>
              <a:rPr lang="en-US" b="1" dirty="0" smtClean="0"/>
              <a:t>control </a:t>
            </a:r>
            <a:r>
              <a:rPr lang="en-US" dirty="0" smtClean="0"/>
              <a:t>&amp; </a:t>
            </a:r>
            <a:r>
              <a:rPr lang="en-US" b="1" dirty="0" smtClean="0"/>
              <a:t>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58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010400" cy="1219200"/>
          </a:xfrm>
        </p:spPr>
        <p:txBody>
          <a:bodyPr/>
          <a:lstStyle/>
          <a:p>
            <a:pPr algn="ctr"/>
            <a:r>
              <a:rPr lang="en-US" u="sng" dirty="0" smtClean="0"/>
              <a:t>References</a:t>
            </a:r>
            <a:endParaRPr lang="en-US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048659" cy="4281055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Network Security and Cryptography by-</a:t>
            </a:r>
            <a:r>
              <a:rPr lang="en-US" sz="8000" dirty="0" err="1" smtClean="0"/>
              <a:t>Himanshu</a:t>
            </a:r>
            <a:r>
              <a:rPr lang="en-US" sz="8000" dirty="0" smtClean="0"/>
              <a:t> Gupta.</a:t>
            </a:r>
          </a:p>
          <a:p>
            <a:pPr algn="l">
              <a:buFont typeface="Arial" pitchFamily="34" charset="0"/>
              <a:buChar char="•"/>
            </a:pPr>
            <a:endParaRPr lang="en-US" sz="8000" dirty="0" smtClean="0"/>
          </a:p>
          <a:p>
            <a:pPr algn="l">
              <a:buFont typeface="Arial" pitchFamily="34" charset="0"/>
              <a:buChar char="•"/>
            </a:pPr>
            <a:r>
              <a:rPr lang="en-US" sz="8000" dirty="0" err="1" smtClean="0"/>
              <a:t>Yashpal</a:t>
            </a:r>
            <a:r>
              <a:rPr lang="en-US" sz="8000" dirty="0" smtClean="0"/>
              <a:t> </a:t>
            </a:r>
            <a:r>
              <a:rPr lang="en-US" sz="8000" dirty="0" err="1" smtClean="0"/>
              <a:t>Kadam</a:t>
            </a:r>
            <a:r>
              <a:rPr lang="en-US" sz="8000" dirty="0" smtClean="0"/>
              <a:t>, ―”Security Issues in Cloud Computing A Transparent View”,     International Journal of Computer Science Emerging Technology, Vol-2 No 5 October, 2011 , 316-322 .</a:t>
            </a:r>
          </a:p>
          <a:p>
            <a:pPr algn="l">
              <a:buFont typeface="Arial" pitchFamily="34" charset="0"/>
              <a:buChar char="•"/>
            </a:pPr>
            <a:endParaRPr lang="en-US" sz="8000" dirty="0" smtClean="0"/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Cloud Computing: Silver Lining or Storm Ahead?‖, Volume 13 Number 2, Spring 2010 .</a:t>
            </a:r>
          </a:p>
          <a:p>
            <a:pPr algn="l">
              <a:buFont typeface="Arial" pitchFamily="34" charset="0"/>
              <a:buChar char="•"/>
            </a:pPr>
            <a:endParaRPr lang="en-US" sz="8000" dirty="0" smtClean="0"/>
          </a:p>
          <a:p>
            <a:pPr algn="l">
              <a:buFont typeface="Arial" pitchFamily="34" charset="0"/>
              <a:buChar char="•"/>
            </a:pPr>
            <a:r>
              <a:rPr lang="en-US" sz="8000" dirty="0" smtClean="0"/>
              <a:t>www.ijsr.net</a:t>
            </a:r>
          </a:p>
          <a:p>
            <a:r>
              <a:rPr lang="en-US" sz="800" dirty="0" smtClean="0"/>
              <a:t>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pPr algn="l">
              <a:buFont typeface="Arial" pitchFamily="34" charset="0"/>
              <a:buChar char="•"/>
            </a:pPr>
            <a:endParaRPr lang="en-US" sz="7200" dirty="0" smtClean="0"/>
          </a:p>
          <a:p>
            <a:endParaRPr lang="en-US" sz="7200" dirty="0" smtClean="0"/>
          </a:p>
          <a:p>
            <a:endParaRPr lang="en-US" sz="96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, ‖,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22421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Activity Diagram of RPSPNC Algorithm</a:t>
            </a:r>
            <a:endParaRPr lang="en-US" u="sng" dirty="0"/>
          </a:p>
        </p:txBody>
      </p:sp>
      <p:pic>
        <p:nvPicPr>
          <p:cNvPr id="1027" name="Picture 3" descr="C:\Users\Santanucse\Desktop\rpspn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76400"/>
            <a:ext cx="88011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</a:t>
            </a:r>
            <a:r>
              <a:rPr lang="en-US" dirty="0"/>
              <a:t>of RPSPNC:</a:t>
            </a:r>
            <a:endParaRPr lang="en-US" u="sng" dirty="0"/>
          </a:p>
        </p:txBody>
      </p:sp>
      <p:pic>
        <p:nvPicPr>
          <p:cNvPr id="5" name="Picture 2" descr="C:\Users\Debkumar\Desktop\RPSPJP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007"/>
            <a:ext cx="6400800" cy="49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Triangular Algorithm:-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37488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symmetric block cipher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uses the same key for both encryption and decryption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is a bit level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Boolean operation is use(</a:t>
            </a:r>
            <a:r>
              <a:rPr lang="en-US" sz="2400" dirty="0"/>
              <a:t>exclusive NOR (XNOR</a:t>
            </a:r>
            <a:r>
              <a:rPr lang="en-US" sz="2400" dirty="0" smtClean="0"/>
              <a:t>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be applied to generate the corresponding target block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formation shape putting together either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MSBs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LSBs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blocks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Decryption: Exactly the same encryption process to be followed</a:t>
            </a:r>
          </a:p>
        </p:txBody>
      </p:sp>
    </p:spTree>
    <p:extLst>
      <p:ext uri="{BB962C8B-B14F-4D97-AF65-F5344CB8AC3E}">
        <p14:creationId xmlns:p14="http://schemas.microsoft.com/office/powerpoint/2010/main" val="19170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Example of Triangular Algorithm:- </a:t>
            </a:r>
            <a:endParaRPr lang="en-US" dirty="0"/>
          </a:p>
        </p:txBody>
      </p:sp>
      <p:pic>
        <p:nvPicPr>
          <p:cNvPr id="1026" name="Picture 2" descr="E:\Study\cloud computing\image\t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4858417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3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Example of Triangular Algorithm:- </a:t>
            </a:r>
            <a:endParaRPr lang="en-US" dirty="0"/>
          </a:p>
        </p:txBody>
      </p:sp>
      <p:pic>
        <p:nvPicPr>
          <p:cNvPr id="2050" name="Picture 2" descr="E:\Study\cloud computing\image\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970481" cy="44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2372</TotalTime>
  <Words>1302</Words>
  <Application>Microsoft Office PowerPoint</Application>
  <PresentationFormat>On-screen Show (4:3)</PresentationFormat>
  <Paragraphs>684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Project Presentation On  Data Security in Cloud Computing</vt:lpstr>
      <vt:lpstr>Contents </vt:lpstr>
      <vt:lpstr>                   Abstract</vt:lpstr>
      <vt:lpstr>Introduction</vt:lpstr>
      <vt:lpstr>Activity Diagram of RPSPNC Algorithm</vt:lpstr>
      <vt:lpstr>Example of RPSPNC:</vt:lpstr>
      <vt:lpstr>Triangular Algorithm:- </vt:lpstr>
      <vt:lpstr>Example of Triangular Algorithm:- </vt:lpstr>
      <vt:lpstr>Example of Triangular Algorithm:- </vt:lpstr>
      <vt:lpstr>MD5 Hashing Algorithm:- </vt:lpstr>
      <vt:lpstr>            One time password:- </vt:lpstr>
      <vt:lpstr> Previous work:- </vt:lpstr>
      <vt:lpstr>      </vt:lpstr>
      <vt:lpstr>      </vt:lpstr>
      <vt:lpstr>  Hardware &amp; Software Constraints:  </vt:lpstr>
      <vt:lpstr>Result and Analysis</vt:lpstr>
      <vt:lpstr>Contd.</vt:lpstr>
      <vt:lpstr>NON-HOMOGENEITY TEST</vt:lpstr>
      <vt:lpstr>TIME COMPLEXITY ANALYSIS</vt:lpstr>
      <vt:lpstr>Contd.</vt:lpstr>
      <vt:lpstr>AVALANCHE RATIO TEST</vt:lpstr>
      <vt:lpstr>TE VS DES Entropy test</vt:lpstr>
      <vt:lpstr>N-gram analysis</vt:lpstr>
      <vt:lpstr>Frequency distribution graph</vt:lpstr>
      <vt:lpstr>Screenshots-  Login Page</vt:lpstr>
      <vt:lpstr>Registration Page</vt:lpstr>
      <vt:lpstr>OTP Verification</vt:lpstr>
      <vt:lpstr>Sending OTP in registered e-mail</vt:lpstr>
      <vt:lpstr>Home page(Admin): </vt:lpstr>
      <vt:lpstr>Continued:-</vt:lpstr>
      <vt:lpstr>File upload in cloud server: </vt:lpstr>
      <vt:lpstr>Show all upload file for download: </vt:lpstr>
      <vt:lpstr>Multiple file delete and show encrypted file: </vt:lpstr>
      <vt:lpstr>Update Any account details: </vt:lpstr>
      <vt:lpstr>User Home Page  </vt:lpstr>
      <vt:lpstr>User Add Money page: </vt:lpstr>
      <vt:lpstr> Encrypted data store: </vt:lpstr>
      <vt:lpstr> Advantage:-                                      Advantages </vt:lpstr>
      <vt:lpstr>                    Future Work</vt:lpstr>
      <vt:lpstr>               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Debkumar</cp:lastModifiedBy>
  <cp:revision>108</cp:revision>
  <dcterms:created xsi:type="dcterms:W3CDTF">2016-07-30T15:56:41Z</dcterms:created>
  <dcterms:modified xsi:type="dcterms:W3CDTF">2017-05-24T18:11:13Z</dcterms:modified>
</cp:coreProperties>
</file>