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7" r:id="rId3"/>
    <p:sldId id="259" r:id="rId4"/>
    <p:sldId id="260" r:id="rId5"/>
    <p:sldId id="262" r:id="rId6"/>
    <p:sldId id="263" r:id="rId7"/>
    <p:sldId id="265" r:id="rId8"/>
    <p:sldId id="267" r:id="rId9"/>
    <p:sldId id="270" r:id="rId10"/>
    <p:sldId id="271" r:id="rId11"/>
    <p:sldId id="272" r:id="rId12"/>
    <p:sldId id="266" r:id="rId13"/>
    <p:sldId id="273" r:id="rId14"/>
    <p:sldId id="274" r:id="rId15"/>
    <p:sldId id="276" r:id="rId16"/>
    <p:sldId id="277" r:id="rId17"/>
    <p:sldId id="278" r:id="rId18"/>
    <p:sldId id="26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8DE47E8-61DE-4189-8658-728C28CF50DA}" type="datetimeFigureOut">
              <a:rPr lang="en-US" smtClean="0"/>
              <a:t>11/18/2023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F91448E-A7B4-4F9B-89F3-267389E31F09}" type="slidenum">
              <a:rPr lang="en-US" smtClean="0"/>
              <a:t>‹#›</a:t>
            </a:fld>
            <a:endParaRPr lang="en-US"/>
          </a:p>
        </p:txBody>
      </p:sp>
    </p:spTree>
    <p:extLst>
      <p:ext uri="{BB962C8B-B14F-4D97-AF65-F5344CB8AC3E}">
        <p14:creationId xmlns:p14="http://schemas.microsoft.com/office/powerpoint/2010/main" val="4068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DE47E8-61DE-4189-8658-728C28CF50DA}" type="datetimeFigureOut">
              <a:rPr lang="en-US" smtClean="0"/>
              <a:t>11/18/2023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F91448E-A7B4-4F9B-89F3-267389E31F09}" type="slidenum">
              <a:rPr lang="en-US" smtClean="0"/>
              <a:t>‹#›</a:t>
            </a:fld>
            <a:endParaRPr lang="en-US"/>
          </a:p>
        </p:txBody>
      </p:sp>
    </p:spTree>
    <p:extLst>
      <p:ext uri="{BB962C8B-B14F-4D97-AF65-F5344CB8AC3E}">
        <p14:creationId xmlns:p14="http://schemas.microsoft.com/office/powerpoint/2010/main" val="102999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8DE47E8-61DE-4189-8658-728C28CF50DA}" type="datetimeFigureOut">
              <a:rPr lang="en-US" smtClean="0"/>
              <a:t>11/18/2023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F91448E-A7B4-4F9B-89F3-267389E31F09}" type="slidenum">
              <a:rPr lang="en-US" smtClean="0"/>
              <a:t>‹#›</a:t>
            </a:fld>
            <a:endParaRPr lang="en-US"/>
          </a:p>
        </p:txBody>
      </p:sp>
    </p:spTree>
    <p:extLst>
      <p:ext uri="{BB962C8B-B14F-4D97-AF65-F5344CB8AC3E}">
        <p14:creationId xmlns:p14="http://schemas.microsoft.com/office/powerpoint/2010/main" val="3461531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8DE47E8-61DE-4189-8658-728C28CF50DA}" type="datetimeFigureOut">
              <a:rPr lang="en-US" smtClean="0"/>
              <a:t>11/18/2023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F91448E-A7B4-4F9B-89F3-267389E31F09}" type="slidenum">
              <a:rPr lang="en-US" smtClean="0"/>
              <a:t>‹#›</a:t>
            </a:fld>
            <a:endParaRPr lang="en-US"/>
          </a:p>
        </p:txBody>
      </p:sp>
    </p:spTree>
    <p:extLst>
      <p:ext uri="{BB962C8B-B14F-4D97-AF65-F5344CB8AC3E}">
        <p14:creationId xmlns:p14="http://schemas.microsoft.com/office/powerpoint/2010/main" val="13086967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DE47E8-61DE-4189-8658-728C28CF50DA}" type="datetimeFigureOut">
              <a:rPr lang="en-US" smtClean="0"/>
              <a:t>11/18/2023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F91448E-A7B4-4F9B-89F3-267389E31F09}" type="slidenum">
              <a:rPr lang="en-US" smtClean="0"/>
              <a:t>‹#›</a:t>
            </a:fld>
            <a:endParaRPr lang="en-US"/>
          </a:p>
        </p:txBody>
      </p:sp>
    </p:spTree>
    <p:extLst>
      <p:ext uri="{BB962C8B-B14F-4D97-AF65-F5344CB8AC3E}">
        <p14:creationId xmlns:p14="http://schemas.microsoft.com/office/powerpoint/2010/main" val="9346327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8DE47E8-61DE-4189-8658-728C28CF50DA}" type="datetimeFigureOut">
              <a:rPr lang="en-US" smtClean="0"/>
              <a:t>11/18/2023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91448E-A7B4-4F9B-89F3-267389E31F09}" type="slidenum">
              <a:rPr lang="en-US" smtClean="0"/>
              <a:t>‹#›</a:t>
            </a:fld>
            <a:endParaRPr lang="en-US"/>
          </a:p>
        </p:txBody>
      </p:sp>
    </p:spTree>
    <p:extLst>
      <p:ext uri="{BB962C8B-B14F-4D97-AF65-F5344CB8AC3E}">
        <p14:creationId xmlns:p14="http://schemas.microsoft.com/office/powerpoint/2010/main" val="11284274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8DE47E8-61DE-4189-8658-728C28CF50DA}" type="datetimeFigureOut">
              <a:rPr lang="en-US" smtClean="0"/>
              <a:t>11/18/2023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7F91448E-A7B4-4F9B-89F3-267389E31F09}" type="slidenum">
              <a:rPr lang="en-US" smtClean="0"/>
              <a:t>‹#›</a:t>
            </a:fld>
            <a:endParaRPr lang="en-US"/>
          </a:p>
        </p:txBody>
      </p:sp>
    </p:spTree>
    <p:extLst>
      <p:ext uri="{BB962C8B-B14F-4D97-AF65-F5344CB8AC3E}">
        <p14:creationId xmlns:p14="http://schemas.microsoft.com/office/powerpoint/2010/main" val="166609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8DE47E8-61DE-4189-8658-728C28CF50DA}" type="datetimeFigureOut">
              <a:rPr lang="en-US" smtClean="0"/>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1448E-A7B4-4F9B-89F3-267389E31F09}" type="slidenum">
              <a:rPr lang="en-US" smtClean="0"/>
              <a:t>‹#›</a:t>
            </a:fld>
            <a:endParaRPr lang="en-US"/>
          </a:p>
        </p:txBody>
      </p:sp>
    </p:spTree>
    <p:extLst>
      <p:ext uri="{BB962C8B-B14F-4D97-AF65-F5344CB8AC3E}">
        <p14:creationId xmlns:p14="http://schemas.microsoft.com/office/powerpoint/2010/main" val="29936651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8DE47E8-61DE-4189-8658-728C28CF50DA}" type="datetimeFigureOut">
              <a:rPr lang="en-US" smtClean="0"/>
              <a:t>11/18/2023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F91448E-A7B4-4F9B-89F3-267389E31F09}" type="slidenum">
              <a:rPr lang="en-US" smtClean="0"/>
              <a:t>‹#›</a:t>
            </a:fld>
            <a:endParaRPr lang="en-US"/>
          </a:p>
        </p:txBody>
      </p:sp>
    </p:spTree>
    <p:extLst>
      <p:ext uri="{BB962C8B-B14F-4D97-AF65-F5344CB8AC3E}">
        <p14:creationId xmlns:p14="http://schemas.microsoft.com/office/powerpoint/2010/main" val="1810922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DE47E8-61DE-4189-8658-728C28CF50DA}" type="datetimeFigureOut">
              <a:rPr lang="en-US" smtClean="0"/>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91448E-A7B4-4F9B-89F3-267389E31F09}" type="slidenum">
              <a:rPr lang="en-US" smtClean="0"/>
              <a:t>‹#›</a:t>
            </a:fld>
            <a:endParaRPr lang="en-US"/>
          </a:p>
        </p:txBody>
      </p:sp>
    </p:spTree>
    <p:extLst>
      <p:ext uri="{BB962C8B-B14F-4D97-AF65-F5344CB8AC3E}">
        <p14:creationId xmlns:p14="http://schemas.microsoft.com/office/powerpoint/2010/main" val="1708604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DE47E8-61DE-4189-8658-728C28CF50DA}" type="datetimeFigureOut">
              <a:rPr lang="en-US" smtClean="0"/>
              <a:t>11/18/2023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F91448E-A7B4-4F9B-89F3-267389E31F09}" type="slidenum">
              <a:rPr lang="en-US" smtClean="0"/>
              <a:t>‹#›</a:t>
            </a:fld>
            <a:endParaRPr lang="en-US"/>
          </a:p>
        </p:txBody>
      </p:sp>
    </p:spTree>
    <p:extLst>
      <p:ext uri="{BB962C8B-B14F-4D97-AF65-F5344CB8AC3E}">
        <p14:creationId xmlns:p14="http://schemas.microsoft.com/office/powerpoint/2010/main" val="2151027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DE47E8-61DE-4189-8658-728C28CF50DA}" type="datetimeFigureOut">
              <a:rPr lang="en-US" smtClean="0"/>
              <a:t>11/18/2023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91448E-A7B4-4F9B-89F3-267389E31F09}" type="slidenum">
              <a:rPr lang="en-US" smtClean="0"/>
              <a:t>‹#›</a:t>
            </a:fld>
            <a:endParaRPr lang="en-US"/>
          </a:p>
        </p:txBody>
      </p:sp>
    </p:spTree>
    <p:extLst>
      <p:ext uri="{BB962C8B-B14F-4D97-AF65-F5344CB8AC3E}">
        <p14:creationId xmlns:p14="http://schemas.microsoft.com/office/powerpoint/2010/main" val="1467486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DE47E8-61DE-4189-8658-728C28CF50DA}" type="datetimeFigureOut">
              <a:rPr lang="en-US" smtClean="0"/>
              <a:t>11/18/2023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91448E-A7B4-4F9B-89F3-267389E31F09}" type="slidenum">
              <a:rPr lang="en-US" smtClean="0"/>
              <a:t>‹#›</a:t>
            </a:fld>
            <a:endParaRPr lang="en-US"/>
          </a:p>
        </p:txBody>
      </p:sp>
    </p:spTree>
    <p:extLst>
      <p:ext uri="{BB962C8B-B14F-4D97-AF65-F5344CB8AC3E}">
        <p14:creationId xmlns:p14="http://schemas.microsoft.com/office/powerpoint/2010/main" val="1233489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DE47E8-61DE-4189-8658-728C28CF50DA}" type="datetimeFigureOut">
              <a:rPr lang="en-US" smtClean="0"/>
              <a:t>11/18/2023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91448E-A7B4-4F9B-89F3-267389E31F09}" type="slidenum">
              <a:rPr lang="en-US" smtClean="0"/>
              <a:t>‹#›</a:t>
            </a:fld>
            <a:endParaRPr lang="en-US"/>
          </a:p>
        </p:txBody>
      </p:sp>
    </p:spTree>
    <p:extLst>
      <p:ext uri="{BB962C8B-B14F-4D97-AF65-F5344CB8AC3E}">
        <p14:creationId xmlns:p14="http://schemas.microsoft.com/office/powerpoint/2010/main" val="473640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DE47E8-61DE-4189-8658-728C28CF50DA}" type="datetimeFigureOut">
              <a:rPr lang="en-US" smtClean="0"/>
              <a:t>11/18/2023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F91448E-A7B4-4F9B-89F3-267389E31F09}" type="slidenum">
              <a:rPr lang="en-US" smtClean="0"/>
              <a:t>‹#›</a:t>
            </a:fld>
            <a:endParaRPr lang="en-US"/>
          </a:p>
        </p:txBody>
      </p:sp>
    </p:spTree>
    <p:extLst>
      <p:ext uri="{BB962C8B-B14F-4D97-AF65-F5344CB8AC3E}">
        <p14:creationId xmlns:p14="http://schemas.microsoft.com/office/powerpoint/2010/main" val="893572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DE47E8-61DE-4189-8658-728C28CF50DA}" type="datetimeFigureOut">
              <a:rPr lang="en-US" smtClean="0"/>
              <a:t>11/18/2023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F91448E-A7B4-4F9B-89F3-267389E31F09}" type="slidenum">
              <a:rPr lang="en-US" smtClean="0"/>
              <a:t>‹#›</a:t>
            </a:fld>
            <a:endParaRPr lang="en-US"/>
          </a:p>
        </p:txBody>
      </p:sp>
    </p:spTree>
    <p:extLst>
      <p:ext uri="{BB962C8B-B14F-4D97-AF65-F5344CB8AC3E}">
        <p14:creationId xmlns:p14="http://schemas.microsoft.com/office/powerpoint/2010/main" val="3891566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DE47E8-61DE-4189-8658-728C28CF50DA}" type="datetimeFigureOut">
              <a:rPr lang="en-US" smtClean="0"/>
              <a:t>11/18/2023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F91448E-A7B4-4F9B-89F3-267389E31F09}" type="slidenum">
              <a:rPr lang="en-US" smtClean="0"/>
              <a:t>‹#›</a:t>
            </a:fld>
            <a:endParaRPr lang="en-US"/>
          </a:p>
        </p:txBody>
      </p:sp>
    </p:spTree>
    <p:extLst>
      <p:ext uri="{BB962C8B-B14F-4D97-AF65-F5344CB8AC3E}">
        <p14:creationId xmlns:p14="http://schemas.microsoft.com/office/powerpoint/2010/main" val="3195752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8DE47E8-61DE-4189-8658-728C28CF50DA}" type="datetimeFigureOut">
              <a:rPr lang="en-US" smtClean="0"/>
              <a:t>11/18/2023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F91448E-A7B4-4F9B-89F3-267389E31F09}" type="slidenum">
              <a:rPr lang="en-US" smtClean="0"/>
              <a:t>‹#›</a:t>
            </a:fld>
            <a:endParaRPr lang="en-US"/>
          </a:p>
        </p:txBody>
      </p:sp>
    </p:spTree>
    <p:extLst>
      <p:ext uri="{BB962C8B-B14F-4D97-AF65-F5344CB8AC3E}">
        <p14:creationId xmlns:p14="http://schemas.microsoft.com/office/powerpoint/2010/main" val="40833283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3.xml"/><Relationship Id="rId5" Type="http://schemas.openxmlformats.org/officeDocument/2006/relationships/image" Target="../media/image8.jpeg"/><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0708B-F01A-7184-153A-7EB0EE2F85EF}"/>
              </a:ext>
            </a:extLst>
          </p:cNvPr>
          <p:cNvSpPr>
            <a:spLocks noGrp="1"/>
          </p:cNvSpPr>
          <p:nvPr>
            <p:ph type="title"/>
          </p:nvPr>
        </p:nvSpPr>
        <p:spPr/>
        <p:txBody>
          <a:bodyPr/>
          <a:lstStyle/>
          <a:p>
            <a:r>
              <a:rPr lang="en-US" b="1" dirty="0"/>
              <a:t> Data Labelling Solution of URL</a:t>
            </a:r>
            <a:endParaRPr lang="en-US" dirty="0"/>
          </a:p>
        </p:txBody>
      </p:sp>
      <p:sp>
        <p:nvSpPr>
          <p:cNvPr id="3" name="Content Placeholder 2">
            <a:extLst>
              <a:ext uri="{FF2B5EF4-FFF2-40B4-BE49-F238E27FC236}">
                <a16:creationId xmlns:a16="http://schemas.microsoft.com/office/drawing/2014/main" id="{9A79A07F-AA21-C9FE-B03E-2FA4D8B1CC62}"/>
              </a:ext>
            </a:extLst>
          </p:cNvPr>
          <p:cNvSpPr>
            <a:spLocks noGrp="1"/>
          </p:cNvSpPr>
          <p:nvPr>
            <p:ph idx="1"/>
          </p:nvPr>
        </p:nvSpPr>
        <p:spPr/>
        <p:txBody>
          <a:bodyPr/>
          <a:lstStyle/>
          <a:p>
            <a:pPr marL="0" indent="0">
              <a:buNone/>
            </a:pPr>
            <a:r>
              <a:rPr lang="en-US" dirty="0"/>
              <a:t>Data labelling plays a crucial role in various fields, including URL classification. In this presentation, we will explore the importance of data labelling, different techniques, challenges, and best practices.</a:t>
            </a:r>
          </a:p>
          <a:p>
            <a:endParaRPr lang="en-US" dirty="0"/>
          </a:p>
        </p:txBody>
      </p:sp>
    </p:spTree>
    <p:extLst>
      <p:ext uri="{BB962C8B-B14F-4D97-AF65-F5344CB8AC3E}">
        <p14:creationId xmlns:p14="http://schemas.microsoft.com/office/powerpoint/2010/main" val="993049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562C35E-0BE9-DCEC-068E-16DA4B6A32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5635" y="958141"/>
            <a:ext cx="8953499" cy="1390650"/>
          </a:xfrm>
          <a:prstGeom prst="rect">
            <a:avLst/>
          </a:prstGeom>
        </p:spPr>
      </p:pic>
      <p:pic>
        <p:nvPicPr>
          <p:cNvPr id="9" name="Picture 8">
            <a:extLst>
              <a:ext uri="{FF2B5EF4-FFF2-40B4-BE49-F238E27FC236}">
                <a16:creationId xmlns:a16="http://schemas.microsoft.com/office/drawing/2014/main" id="{25A0AF74-8D3C-ABF0-F02E-A5E518E74C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2314" y="3068251"/>
            <a:ext cx="8953500" cy="2276105"/>
          </a:xfrm>
          <a:prstGeom prst="rect">
            <a:avLst/>
          </a:prstGeom>
        </p:spPr>
      </p:pic>
    </p:spTree>
    <p:extLst>
      <p:ext uri="{BB962C8B-B14F-4D97-AF65-F5344CB8AC3E}">
        <p14:creationId xmlns:p14="http://schemas.microsoft.com/office/powerpoint/2010/main" val="1256831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3E45D-C7B2-9FA2-366C-735AF9C7B443}"/>
              </a:ext>
            </a:extLst>
          </p:cNvPr>
          <p:cNvSpPr>
            <a:spLocks noGrp="1"/>
          </p:cNvSpPr>
          <p:nvPr>
            <p:ph type="title"/>
          </p:nvPr>
        </p:nvSpPr>
        <p:spPr/>
        <p:txBody>
          <a:bodyPr/>
          <a:lstStyle/>
          <a:p>
            <a:r>
              <a:rPr lang="en-US" dirty="0"/>
              <a:t>Data Partitioning into Train and test Data Set</a:t>
            </a:r>
          </a:p>
        </p:txBody>
      </p:sp>
      <p:pic>
        <p:nvPicPr>
          <p:cNvPr id="5" name="Content Placeholder 4">
            <a:extLst>
              <a:ext uri="{FF2B5EF4-FFF2-40B4-BE49-F238E27FC236}">
                <a16:creationId xmlns:a16="http://schemas.microsoft.com/office/drawing/2014/main" id="{03DAC62E-9757-7228-3C3B-68E7EBB7B1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8182" y="2787588"/>
            <a:ext cx="10022889" cy="3338004"/>
          </a:xfrm>
        </p:spPr>
      </p:pic>
    </p:spTree>
    <p:extLst>
      <p:ext uri="{BB962C8B-B14F-4D97-AF65-F5344CB8AC3E}">
        <p14:creationId xmlns:p14="http://schemas.microsoft.com/office/powerpoint/2010/main" val="3129128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BB7FE-D765-EFF0-1BA1-B93016ADC7A0}"/>
              </a:ext>
            </a:extLst>
          </p:cNvPr>
          <p:cNvSpPr>
            <a:spLocks noGrp="1"/>
          </p:cNvSpPr>
          <p:nvPr>
            <p:ph type="title"/>
          </p:nvPr>
        </p:nvSpPr>
        <p:spPr/>
        <p:txBody>
          <a:bodyPr/>
          <a:lstStyle/>
          <a:p>
            <a:r>
              <a:rPr lang="en-US" sz="3200" kern="100" dirty="0">
                <a:effectLst/>
                <a:latin typeface="Calibri" panose="020F0502020204030204" pitchFamily="34" charset="0"/>
                <a:ea typeface="Calibri" panose="020F0502020204030204" pitchFamily="34" charset="0"/>
                <a:cs typeface="Times New Roman" panose="02020603050405020304" pitchFamily="18" charset="0"/>
              </a:rPr>
              <a:t>Dataset trained on these models:</a:t>
            </a:r>
            <a:br>
              <a:rPr lang="en-US" sz="32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3200" dirty="0"/>
          </a:p>
        </p:txBody>
      </p:sp>
      <p:sp>
        <p:nvSpPr>
          <p:cNvPr id="3" name="Content Placeholder 2">
            <a:extLst>
              <a:ext uri="{FF2B5EF4-FFF2-40B4-BE49-F238E27FC236}">
                <a16:creationId xmlns:a16="http://schemas.microsoft.com/office/drawing/2014/main" id="{D0F9E1FA-716A-9005-50B2-89CE1A735B93}"/>
              </a:ext>
            </a:extLst>
          </p:cNvPr>
          <p:cNvSpPr>
            <a:spLocks noGrp="1"/>
          </p:cNvSpPr>
          <p:nvPr>
            <p:ph idx="1"/>
          </p:nvPr>
        </p:nvSpPr>
        <p:spPr/>
        <p:txBody>
          <a:bodyPr/>
          <a:lstStyle/>
          <a:p>
            <a:pPr marL="342900" marR="0" lvl="0" indent="-342900" algn="just">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Logistic Regression </a:t>
            </a:r>
          </a:p>
          <a:p>
            <a:pPr marL="342900" marR="0" lvl="0" indent="-342900" algn="just">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SGD- Stochastic Gradient Descent</a:t>
            </a:r>
          </a:p>
          <a:p>
            <a:pPr marL="342900" marR="0" lvl="0" indent="-342900" algn="just">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SVM- Support Vector machine</a:t>
            </a:r>
          </a:p>
          <a:p>
            <a:pPr marL="0" indent="0">
              <a:buNone/>
            </a:pPr>
            <a:endParaRPr lang="en-US" dirty="0"/>
          </a:p>
        </p:txBody>
      </p:sp>
    </p:spTree>
    <p:extLst>
      <p:ext uri="{BB962C8B-B14F-4D97-AF65-F5344CB8AC3E}">
        <p14:creationId xmlns:p14="http://schemas.microsoft.com/office/powerpoint/2010/main" val="2985149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D2C79-23B3-A319-6F12-772C608C81AB}"/>
              </a:ext>
            </a:extLst>
          </p:cNvPr>
          <p:cNvSpPr>
            <a:spLocks noGrp="1"/>
          </p:cNvSpPr>
          <p:nvPr>
            <p:ph type="title"/>
          </p:nvPr>
        </p:nvSpPr>
        <p:spPr/>
        <p:txBody>
          <a:bodyPr/>
          <a:lstStyle/>
          <a:p>
            <a:r>
              <a:rPr lang="en-US" dirty="0"/>
              <a:t>Cross Validation Algo to be used:- Grid search CV</a:t>
            </a:r>
          </a:p>
        </p:txBody>
      </p:sp>
      <p:sp>
        <p:nvSpPr>
          <p:cNvPr id="3" name="Content Placeholder 2">
            <a:extLst>
              <a:ext uri="{FF2B5EF4-FFF2-40B4-BE49-F238E27FC236}">
                <a16:creationId xmlns:a16="http://schemas.microsoft.com/office/drawing/2014/main" id="{6C5C6793-3F3F-D146-97D3-3A631BE93629}"/>
              </a:ext>
            </a:extLst>
          </p:cNvPr>
          <p:cNvSpPr>
            <a:spLocks noGrp="1"/>
          </p:cNvSpPr>
          <p:nvPr>
            <p:ph idx="1"/>
          </p:nvPr>
        </p:nvSpPr>
        <p:spPr/>
        <p:txBody>
          <a:bodyPr/>
          <a:lstStyle/>
          <a:p>
            <a:pPr marL="0" indent="0">
              <a:buNone/>
            </a:pPr>
            <a:r>
              <a:rPr lang="en-US" b="1" dirty="0"/>
              <a:t>Grid Search CV is used for :</a:t>
            </a:r>
          </a:p>
          <a:p>
            <a:pPr>
              <a:buFont typeface="Wingdings" panose="05000000000000000000" pitchFamily="2" charset="2"/>
              <a:buChar char="v"/>
            </a:pPr>
            <a:r>
              <a:rPr lang="en-US" dirty="0"/>
              <a:t>Hyperparameter Tuning: Identifying the best combination of hyperparameter values for a machine learning model.</a:t>
            </a:r>
          </a:p>
          <a:p>
            <a:pPr>
              <a:buFont typeface="Wingdings" panose="05000000000000000000" pitchFamily="2" charset="2"/>
              <a:buChar char="v"/>
            </a:pPr>
            <a:r>
              <a:rPr lang="en-US" dirty="0"/>
              <a:t>Performance Evaluation: Assessing how well a model generalizes to unseen data, mitigating overfitting or underfitting issues.</a:t>
            </a:r>
          </a:p>
          <a:p>
            <a:pPr>
              <a:buFont typeface="Wingdings" panose="05000000000000000000" pitchFamily="2" charset="2"/>
              <a:buChar char="v"/>
            </a:pPr>
            <a:r>
              <a:rPr lang="en-US" dirty="0"/>
              <a:t>Avoiding Overfitting: Ensuring that the model's hyperparameters are tuned based on its ability to generalize across different subsets of the data.</a:t>
            </a:r>
          </a:p>
          <a:p>
            <a:pPr>
              <a:buFont typeface="Wingdings" panose="05000000000000000000" pitchFamily="2" charset="2"/>
              <a:buChar char="v"/>
            </a:pPr>
            <a:r>
              <a:rPr lang="en-US" dirty="0"/>
              <a:t>Optimal Model Selection: Comparing multiple models with different hyperparameter settings to identify the one with the best performance.</a:t>
            </a:r>
          </a:p>
        </p:txBody>
      </p:sp>
    </p:spTree>
    <p:extLst>
      <p:ext uri="{BB962C8B-B14F-4D97-AF65-F5344CB8AC3E}">
        <p14:creationId xmlns:p14="http://schemas.microsoft.com/office/powerpoint/2010/main" val="601231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C6BA3-AF7E-CE95-82B5-7D89FDBF2468}"/>
              </a:ext>
            </a:extLst>
          </p:cNvPr>
          <p:cNvSpPr>
            <a:spLocks noGrp="1"/>
          </p:cNvSpPr>
          <p:nvPr>
            <p:ph type="title"/>
          </p:nvPr>
        </p:nvSpPr>
        <p:spPr/>
        <p:txBody>
          <a:bodyPr/>
          <a:lstStyle/>
          <a:p>
            <a:r>
              <a:rPr lang="en-US" b="0" i="0" dirty="0">
                <a:solidFill>
                  <a:schemeClr val="bg1"/>
                </a:solidFill>
                <a:effectLst/>
                <a:latin typeface="-apple-system"/>
              </a:rPr>
              <a:t>FUNCTIONING OF WEB APPLICATION</a:t>
            </a:r>
            <a:endParaRPr lang="en-US" dirty="0">
              <a:solidFill>
                <a:schemeClr val="bg1"/>
              </a:solidFill>
            </a:endParaRPr>
          </a:p>
        </p:txBody>
      </p:sp>
      <p:sp>
        <p:nvSpPr>
          <p:cNvPr id="3" name="Content Placeholder 2">
            <a:extLst>
              <a:ext uri="{FF2B5EF4-FFF2-40B4-BE49-F238E27FC236}">
                <a16:creationId xmlns:a16="http://schemas.microsoft.com/office/drawing/2014/main" id="{35A6BA35-89FB-B395-F120-EB95668B1463}"/>
              </a:ext>
            </a:extLst>
          </p:cNvPr>
          <p:cNvSpPr>
            <a:spLocks noGrp="1"/>
          </p:cNvSpPr>
          <p:nvPr>
            <p:ph idx="1"/>
          </p:nvPr>
        </p:nvSpPr>
        <p:spPr/>
        <p:txBody>
          <a:bodyPr/>
          <a:lstStyle/>
          <a:p>
            <a:pPr algn="l"/>
            <a:r>
              <a:rPr lang="en-US" b="0" i="0" dirty="0">
                <a:solidFill>
                  <a:srgbClr val="1F2328"/>
                </a:solidFill>
                <a:effectLst/>
                <a:latin typeface="-apple-system"/>
              </a:rPr>
              <a:t>On launching the URL in browser, the initial page shows the instructions to operate the page.</a:t>
            </a:r>
          </a:p>
          <a:p>
            <a:pPr algn="l">
              <a:buFont typeface="+mj-lt"/>
              <a:buAutoNum type="arabicPeriod"/>
            </a:pPr>
            <a:r>
              <a:rPr lang="en-US" b="0" i="0" dirty="0">
                <a:solidFill>
                  <a:srgbClr val="1F2328"/>
                </a:solidFill>
                <a:effectLst/>
                <a:latin typeface="-apple-system"/>
              </a:rPr>
              <a:t>Just browse and select a csv file having URL data and click on predict button to get out baseline model predictions.</a:t>
            </a:r>
          </a:p>
          <a:p>
            <a:pPr marL="0" indent="0">
              <a:buNone/>
            </a:pPr>
            <a:endParaRPr lang="en-US" dirty="0"/>
          </a:p>
        </p:txBody>
      </p:sp>
      <p:pic>
        <p:nvPicPr>
          <p:cNvPr id="5" name="Picture 4">
            <a:extLst>
              <a:ext uri="{FF2B5EF4-FFF2-40B4-BE49-F238E27FC236}">
                <a16:creationId xmlns:a16="http://schemas.microsoft.com/office/drawing/2014/main" id="{8657FBA3-9BFF-AFA7-6289-068DCAB8D3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9949" y="3973173"/>
            <a:ext cx="3657600" cy="2143125"/>
          </a:xfrm>
          <a:prstGeom prst="rect">
            <a:avLst/>
          </a:prstGeom>
        </p:spPr>
      </p:pic>
    </p:spTree>
    <p:extLst>
      <p:ext uri="{BB962C8B-B14F-4D97-AF65-F5344CB8AC3E}">
        <p14:creationId xmlns:p14="http://schemas.microsoft.com/office/powerpoint/2010/main" val="1949292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593B5B-6921-C175-663D-B890EB7EC5E7}"/>
              </a:ext>
            </a:extLst>
          </p:cNvPr>
          <p:cNvSpPr txBox="1"/>
          <p:nvPr/>
        </p:nvSpPr>
        <p:spPr>
          <a:xfrm>
            <a:off x="852255" y="488272"/>
            <a:ext cx="10741981" cy="1477328"/>
          </a:xfrm>
          <a:prstGeom prst="rect">
            <a:avLst/>
          </a:prstGeom>
          <a:noFill/>
        </p:spPr>
        <p:txBody>
          <a:bodyPr wrap="square">
            <a:spAutoFit/>
          </a:bodyPr>
          <a:lstStyle/>
          <a:p>
            <a:pPr algn="l">
              <a:buFont typeface="+mj-lt"/>
              <a:buAutoNum type="arabicPeriod" startAt="2"/>
            </a:pPr>
            <a:r>
              <a:rPr lang="en-US" b="0" i="0" dirty="0">
                <a:solidFill>
                  <a:srgbClr val="1F2328"/>
                </a:solidFill>
                <a:effectLst/>
                <a:latin typeface="-apple-system"/>
              </a:rPr>
              <a:t>On predicting, we will get the data along with predictions and confidence scores against each prediction. Just validate of the predictions are correct or not. In case of any incorrect predictions, just correct the predicted label and click on save changes.</a:t>
            </a:r>
          </a:p>
          <a:p>
            <a:br>
              <a:rPr lang="en-US" dirty="0"/>
            </a:br>
            <a:endParaRPr lang="en-US" dirty="0"/>
          </a:p>
        </p:txBody>
      </p:sp>
      <p:pic>
        <p:nvPicPr>
          <p:cNvPr id="7" name="Picture 6">
            <a:extLst>
              <a:ext uri="{FF2B5EF4-FFF2-40B4-BE49-F238E27FC236}">
                <a16:creationId xmlns:a16="http://schemas.microsoft.com/office/drawing/2014/main" id="{1D2A7CC1-785B-1C7D-2010-3467F30305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256" y="1535836"/>
            <a:ext cx="9951868" cy="4833891"/>
          </a:xfrm>
          <a:prstGeom prst="rect">
            <a:avLst/>
          </a:prstGeom>
        </p:spPr>
      </p:pic>
    </p:spTree>
    <p:extLst>
      <p:ext uri="{BB962C8B-B14F-4D97-AF65-F5344CB8AC3E}">
        <p14:creationId xmlns:p14="http://schemas.microsoft.com/office/powerpoint/2010/main" val="16367515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678D36-7EF4-550E-78AB-AE99F387BB66}"/>
              </a:ext>
            </a:extLst>
          </p:cNvPr>
          <p:cNvSpPr txBox="1"/>
          <p:nvPr/>
        </p:nvSpPr>
        <p:spPr>
          <a:xfrm>
            <a:off x="1065320" y="452761"/>
            <a:ext cx="10670960" cy="1200329"/>
          </a:xfrm>
          <a:prstGeom prst="rect">
            <a:avLst/>
          </a:prstGeom>
          <a:noFill/>
        </p:spPr>
        <p:txBody>
          <a:bodyPr wrap="square">
            <a:spAutoFit/>
          </a:bodyPr>
          <a:lstStyle/>
          <a:p>
            <a:pPr algn="l">
              <a:buFont typeface="+mj-lt"/>
              <a:buAutoNum type="arabicPeriod" startAt="3"/>
            </a:pPr>
            <a:r>
              <a:rPr lang="en-US" b="0" i="0">
                <a:solidFill>
                  <a:srgbClr val="1F2328"/>
                </a:solidFill>
                <a:effectLst/>
                <a:latin typeface="-apple-system"/>
              </a:rPr>
              <a:t>On clicking the save changes button a </a:t>
            </a:r>
            <a:r>
              <a:rPr lang="en-US" b="0" i="0" dirty="0" err="1">
                <a:solidFill>
                  <a:srgbClr val="1F2328"/>
                </a:solidFill>
                <a:effectLst/>
                <a:latin typeface="-apple-system"/>
              </a:rPr>
              <a:t>dataframe</a:t>
            </a:r>
            <a:r>
              <a:rPr lang="en-US" b="0" i="0" dirty="0">
                <a:solidFill>
                  <a:srgbClr val="1F2328"/>
                </a:solidFill>
                <a:effectLst/>
                <a:latin typeface="-apple-system"/>
              </a:rPr>
              <a:t> will appear with the modified values and it will also get saved in our data folder.</a:t>
            </a:r>
          </a:p>
          <a:p>
            <a:br>
              <a:rPr lang="en-US" dirty="0"/>
            </a:br>
            <a:endParaRPr lang="en-US" dirty="0"/>
          </a:p>
        </p:txBody>
      </p:sp>
      <p:pic>
        <p:nvPicPr>
          <p:cNvPr id="1026" name="Picture 2">
            <a:extLst>
              <a:ext uri="{FF2B5EF4-FFF2-40B4-BE49-F238E27FC236}">
                <a16:creationId xmlns:a16="http://schemas.microsoft.com/office/drawing/2014/main" id="{06C54BE3-3DCA-B4D1-F031-48872BACF6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5017" y="1269507"/>
            <a:ext cx="9685537" cy="4944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28953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4B5CC3-DBD9-DD03-30DD-068DE5B7DEB2}"/>
              </a:ext>
            </a:extLst>
          </p:cNvPr>
          <p:cNvSpPr txBox="1"/>
          <p:nvPr/>
        </p:nvSpPr>
        <p:spPr>
          <a:xfrm>
            <a:off x="656947" y="603683"/>
            <a:ext cx="11159231" cy="1754326"/>
          </a:xfrm>
          <a:prstGeom prst="rect">
            <a:avLst/>
          </a:prstGeom>
          <a:noFill/>
        </p:spPr>
        <p:txBody>
          <a:bodyPr wrap="square">
            <a:spAutoFit/>
          </a:bodyPr>
          <a:lstStyle/>
          <a:p>
            <a:pPr algn="l">
              <a:buFont typeface="+mj-lt"/>
              <a:buAutoNum type="arabicPeriod" startAt="4"/>
            </a:pPr>
            <a:r>
              <a:rPr lang="en-US" b="0" i="0" dirty="0">
                <a:solidFill>
                  <a:srgbClr val="1F2328"/>
                </a:solidFill>
                <a:effectLst/>
                <a:latin typeface="-apple-system"/>
              </a:rPr>
              <a:t>Once we have our modified data saved, we can retrain the baseline model using the new data. We have used Logistic Regression with warm start as True which lets us train the model from where we left at and not retraining from scratch. This helps to reduce computational cost and is fast as well.</a:t>
            </a:r>
          </a:p>
          <a:p>
            <a:pPr algn="l">
              <a:buFont typeface="+mj-lt"/>
              <a:buAutoNum type="arabicPeriod" startAt="4"/>
            </a:pPr>
            <a:r>
              <a:rPr lang="en-US" b="0" i="0" dirty="0">
                <a:solidFill>
                  <a:srgbClr val="1F2328"/>
                </a:solidFill>
                <a:effectLst/>
                <a:latin typeface="-apple-system"/>
              </a:rPr>
              <a:t>After retraining, our baseline model will be modified with the newly trained model and over the next iterations, our model’s performance will improve.</a:t>
            </a:r>
          </a:p>
          <a:p>
            <a:pPr algn="l"/>
            <a:r>
              <a:rPr lang="en-US" b="0" i="0" dirty="0">
                <a:solidFill>
                  <a:srgbClr val="1F2328"/>
                </a:solidFill>
                <a:effectLst/>
                <a:latin typeface="-apple-system"/>
              </a:rPr>
              <a:t>We have used LIME to showcase our model interpretability</a:t>
            </a:r>
          </a:p>
        </p:txBody>
      </p:sp>
      <p:pic>
        <p:nvPicPr>
          <p:cNvPr id="2050" name="Picture 2">
            <a:extLst>
              <a:ext uri="{FF2B5EF4-FFF2-40B4-BE49-F238E27FC236}">
                <a16:creationId xmlns:a16="http://schemas.microsoft.com/office/drawing/2014/main" id="{3DE8221A-50F9-4A4A-BDF1-82783F3DB5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6343" y="2574524"/>
            <a:ext cx="9792070" cy="3462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3578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28B04-F894-BBB7-C839-EDD0E61C0548}"/>
              </a:ext>
            </a:extLst>
          </p:cNvPr>
          <p:cNvSpPr>
            <a:spLocks noGrp="1"/>
          </p:cNvSpPr>
          <p:nvPr>
            <p:ph type="title"/>
          </p:nvPr>
        </p:nvSpPr>
        <p:spPr/>
        <p:txBody>
          <a:bodyPr/>
          <a:lstStyle/>
          <a:p>
            <a:r>
              <a:rPr lang="en-US" b="1" dirty="0"/>
              <a:t>Conclusion and Future of URL Data Labelling</a:t>
            </a:r>
            <a:br>
              <a:rPr lang="en-US" b="1" dirty="0"/>
            </a:br>
            <a:endParaRPr lang="en-US" dirty="0"/>
          </a:p>
        </p:txBody>
      </p:sp>
      <p:sp>
        <p:nvSpPr>
          <p:cNvPr id="3" name="Text Placeholder 2">
            <a:extLst>
              <a:ext uri="{FF2B5EF4-FFF2-40B4-BE49-F238E27FC236}">
                <a16:creationId xmlns:a16="http://schemas.microsoft.com/office/drawing/2014/main" id="{4F053FE3-5603-F9C5-A77C-8AA4BE56A325}"/>
              </a:ext>
            </a:extLst>
          </p:cNvPr>
          <p:cNvSpPr>
            <a:spLocks noGrp="1"/>
          </p:cNvSpPr>
          <p:nvPr>
            <p:ph type="body" idx="1"/>
          </p:nvPr>
        </p:nvSpPr>
        <p:spPr>
          <a:xfrm>
            <a:off x="6895559" y="2095130"/>
            <a:ext cx="3757545" cy="2866338"/>
          </a:xfrm>
        </p:spPr>
        <p:txBody>
          <a:bodyPr>
            <a:normAutofit fontScale="85000" lnSpcReduction="10000"/>
          </a:bodyPr>
          <a:lstStyle/>
          <a:p>
            <a:r>
              <a:rPr lang="en-US" dirty="0"/>
              <a:t>Effective data labelling is crucial for improving URL classification accuracy and enhancing online security measures. Continued advancements in machine learning techniques and the development of intelligent labelling tools will shape the future of URL data labelling.</a:t>
            </a:r>
          </a:p>
          <a:p>
            <a:endParaRPr lang="en-US" dirty="0"/>
          </a:p>
        </p:txBody>
      </p:sp>
    </p:spTree>
    <p:extLst>
      <p:ext uri="{BB962C8B-B14F-4D97-AF65-F5344CB8AC3E}">
        <p14:creationId xmlns:p14="http://schemas.microsoft.com/office/powerpoint/2010/main" val="86385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586F7-EE92-C06A-054F-F53BBEECB097}"/>
              </a:ext>
            </a:extLst>
          </p:cNvPr>
          <p:cNvSpPr>
            <a:spLocks noGrp="1"/>
          </p:cNvSpPr>
          <p:nvPr>
            <p:ph type="title"/>
          </p:nvPr>
        </p:nvSpPr>
        <p:spPr>
          <a:xfrm>
            <a:off x="1154954" y="1136342"/>
            <a:ext cx="8761413" cy="544290"/>
          </a:xfrm>
        </p:spPr>
        <p:txBody>
          <a:bodyPr/>
          <a:lstStyle/>
          <a:p>
            <a:r>
              <a:rPr lang="en-US" b="1" dirty="0"/>
              <a:t>Importance &amp; Challenges of Data Labelling </a:t>
            </a:r>
            <a:br>
              <a:rPr lang="en-US" b="1" dirty="0"/>
            </a:br>
            <a:endParaRPr lang="en-US" dirty="0"/>
          </a:p>
        </p:txBody>
      </p:sp>
      <p:pic>
        <p:nvPicPr>
          <p:cNvPr id="6" name="Content Placeholder 5">
            <a:extLst>
              <a:ext uri="{FF2B5EF4-FFF2-40B4-BE49-F238E27FC236}">
                <a16:creationId xmlns:a16="http://schemas.microsoft.com/office/drawing/2014/main" id="{74C47CF3-FDC2-9DC4-D5B8-837A8D758D1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10178" y="2603500"/>
            <a:ext cx="4515457" cy="3416300"/>
          </a:xfrm>
        </p:spPr>
      </p:pic>
      <p:sp>
        <p:nvSpPr>
          <p:cNvPr id="4" name="Content Placeholder 3">
            <a:extLst>
              <a:ext uri="{FF2B5EF4-FFF2-40B4-BE49-F238E27FC236}">
                <a16:creationId xmlns:a16="http://schemas.microsoft.com/office/drawing/2014/main" id="{CD5A3A04-64A7-3AED-1C4A-FC3E75B53DC6}"/>
              </a:ext>
            </a:extLst>
          </p:cNvPr>
          <p:cNvSpPr>
            <a:spLocks noGrp="1"/>
          </p:cNvSpPr>
          <p:nvPr>
            <p:ph sz="half" idx="2"/>
          </p:nvPr>
        </p:nvSpPr>
        <p:spPr/>
        <p:txBody>
          <a:bodyPr/>
          <a:lstStyle/>
          <a:p>
            <a:pPr>
              <a:buFont typeface="Arial" panose="020B0604020202020204" pitchFamily="34" charset="0"/>
              <a:buChar char="•"/>
            </a:pPr>
            <a:r>
              <a:rPr lang="en-US" dirty="0">
                <a:latin typeface="Arial" panose="020B0604020202020204" pitchFamily="34" charset="0"/>
                <a:cs typeface="Arial" panose="020B0604020202020204" pitchFamily="34" charset="0"/>
              </a:rPr>
              <a:t>Cost and resource intensity. </a:t>
            </a:r>
          </a:p>
          <a:p>
            <a:pPr>
              <a:buFont typeface="Arial" panose="020B0604020202020204" pitchFamily="34" charset="0"/>
              <a:buChar char="•"/>
            </a:pPr>
            <a:r>
              <a:rPr lang="en-US" dirty="0">
                <a:latin typeface="Arial" panose="020B0604020202020204" pitchFamily="34" charset="0"/>
                <a:cs typeface="Arial" panose="020B0604020202020204" pitchFamily="34" charset="0"/>
              </a:rPr>
              <a:t>Scalability issues in growing datasets. </a:t>
            </a:r>
          </a:p>
          <a:p>
            <a:pPr>
              <a:buFont typeface="Arial" panose="020B0604020202020204" pitchFamily="34" charset="0"/>
              <a:buChar char="•"/>
            </a:pPr>
            <a:r>
              <a:rPr lang="en-US" dirty="0">
                <a:latin typeface="Arial" panose="020B0604020202020204" pitchFamily="34" charset="0"/>
                <a:cs typeface="Arial" panose="020B0604020202020204" pitchFamily="34" charset="0"/>
              </a:rPr>
              <a:t>Ensuring high data quality. </a:t>
            </a:r>
          </a:p>
          <a:p>
            <a:pPr>
              <a:buFont typeface="Arial" panose="020B0604020202020204" pitchFamily="34" charset="0"/>
              <a:buChar char="•"/>
            </a:pPr>
            <a:r>
              <a:rPr lang="en-US" dirty="0">
                <a:latin typeface="Arial" panose="020B0604020202020204" pitchFamily="34" charset="0"/>
                <a:cs typeface="Arial" panose="020B0604020202020204" pitchFamily="34" charset="0"/>
              </a:rPr>
              <a:t>Labeling subjectivity and consistency. </a:t>
            </a:r>
          </a:p>
          <a:p>
            <a:pPr>
              <a:buFont typeface="Arial" panose="020B0604020202020204" pitchFamily="34" charset="0"/>
              <a:buChar char="•"/>
            </a:pPr>
            <a:r>
              <a:rPr lang="en-US" dirty="0">
                <a:latin typeface="Arial" panose="020B0604020202020204" pitchFamily="34" charset="0"/>
                <a:cs typeface="Arial" panose="020B0604020202020204" pitchFamily="34" charset="0"/>
              </a:rPr>
              <a:t>Addressing privacy and security concerns.</a:t>
            </a:r>
          </a:p>
          <a:p>
            <a:endParaRPr lang="en-US" dirty="0"/>
          </a:p>
        </p:txBody>
      </p:sp>
    </p:spTree>
    <p:extLst>
      <p:ext uri="{BB962C8B-B14F-4D97-AF65-F5344CB8AC3E}">
        <p14:creationId xmlns:p14="http://schemas.microsoft.com/office/powerpoint/2010/main" val="597303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2ECEC-8734-BD99-5457-4384E5156341}"/>
              </a:ext>
            </a:extLst>
          </p:cNvPr>
          <p:cNvSpPr>
            <a:spLocks noGrp="1"/>
          </p:cNvSpPr>
          <p:nvPr>
            <p:ph type="title"/>
          </p:nvPr>
        </p:nvSpPr>
        <p:spPr/>
        <p:txBody>
          <a:bodyPr/>
          <a:lstStyle/>
          <a:p>
            <a:r>
              <a:rPr lang="en-US" dirty="0"/>
              <a:t>Active learning Strategy Solution</a:t>
            </a:r>
          </a:p>
        </p:txBody>
      </p:sp>
      <p:sp>
        <p:nvSpPr>
          <p:cNvPr id="3" name="Content Placeholder 2">
            <a:extLst>
              <a:ext uri="{FF2B5EF4-FFF2-40B4-BE49-F238E27FC236}">
                <a16:creationId xmlns:a16="http://schemas.microsoft.com/office/drawing/2014/main" id="{9179AAA3-F156-E8EF-A640-0653064B5C27}"/>
              </a:ext>
            </a:extLst>
          </p:cNvPr>
          <p:cNvSpPr>
            <a:spLocks noGrp="1"/>
          </p:cNvSpPr>
          <p:nvPr>
            <p:ph idx="1"/>
          </p:nvPr>
        </p:nvSpPr>
        <p:spPr/>
        <p:txBody>
          <a:bodyPr>
            <a:normAutofit fontScale="62500" lnSpcReduction="20000"/>
          </a:bodyPr>
          <a:lstStyle/>
          <a:p>
            <a:pPr marL="0" marR="0" indent="0" algn="just">
              <a:spcBef>
                <a:spcPts val="0"/>
              </a:spcBef>
              <a:spcAft>
                <a:spcPts val="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kern="100" dirty="0">
                <a:latin typeface="Calibri" panose="020F0502020204030204" pitchFamily="34" charset="0"/>
                <a:ea typeface="Calibri" panose="020F0502020204030204" pitchFamily="34" charset="0"/>
                <a:cs typeface="Times New Roman" panose="02020603050405020304" pitchFamily="18" charset="0"/>
              </a:rPr>
              <a:t>1.</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Dataset Processing: Initially, we will do feature engineering to obtain data records with features.</a:t>
            </a:r>
          </a:p>
          <a:p>
            <a:pPr marL="0" marR="0" indent="0" algn="just">
              <a:spcBef>
                <a:spcPts val="0"/>
              </a:spcBef>
              <a:spcAft>
                <a:spcPts val="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gn="just">
              <a:spcBef>
                <a:spcPts val="0"/>
              </a:spcBef>
              <a:spcAft>
                <a:spcPts val="0"/>
              </a:spcAft>
              <a:buFont typeface="Wingdings" panose="05000000000000000000" pitchFamily="2"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2.Dataset Partitioning: We will start with a labeled dataset and partition it into three sets: training, testing, and validation. This division helps evaluate model performance on unseen data and fine-tune it iteratively.</a:t>
            </a:r>
          </a:p>
          <a:p>
            <a:pPr marR="0" algn="just">
              <a:spcBef>
                <a:spcPts val="0"/>
              </a:spcBef>
              <a:spcAft>
                <a:spcPts val="0"/>
              </a:spcAft>
              <a:buFont typeface="Wingdings" panose="05000000000000000000" pitchFamily="2"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gn="just">
              <a:spcBef>
                <a:spcPts val="0"/>
              </a:spcBef>
              <a:spcAft>
                <a:spcPts val="0"/>
              </a:spcAft>
              <a:buFont typeface="Wingdings" panose="05000000000000000000" pitchFamily="2"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3.Baseline Model Training: We will train baseline models using the training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datasetThese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models serve as the initial models to make predictions.</a:t>
            </a:r>
          </a:p>
          <a:p>
            <a:pPr marR="0" algn="just">
              <a:spcBef>
                <a:spcPts val="0"/>
              </a:spcBef>
              <a:spcAft>
                <a:spcPts val="0"/>
              </a:spcAft>
              <a:buFont typeface="Wingdings" panose="05000000000000000000" pitchFamily="2"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gn="just">
              <a:spcBef>
                <a:spcPts val="0"/>
              </a:spcBef>
              <a:spcAft>
                <a:spcPts val="0"/>
              </a:spcAft>
              <a:buFont typeface="Wingdings" panose="05000000000000000000" pitchFamily="2"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4.Initial Prediction: We will use the trained models to make predictions on the test dataset. We will evaluate the accuracy of the predictions.</a:t>
            </a:r>
          </a:p>
          <a:p>
            <a:pPr marR="0" algn="just">
              <a:spcBef>
                <a:spcPts val="0"/>
              </a:spcBef>
              <a:spcAft>
                <a:spcPts val="0"/>
              </a:spcAft>
              <a:buFont typeface="Wingdings" panose="05000000000000000000" pitchFamily="2"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gn="just">
              <a:spcBef>
                <a:spcPts val="0"/>
              </a:spcBef>
              <a:spcAft>
                <a:spcPts val="0"/>
              </a:spcAft>
              <a:buFont typeface="Wingdings" panose="05000000000000000000" pitchFamily="2"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5.Accuracy Threshold Check: We will check if the accuracy of the predictions meets a predefined threshold. If the accuracy is below the threshold, it indicates that the model needs improvement.</a:t>
            </a:r>
          </a:p>
          <a:p>
            <a:pPr marR="0" algn="just">
              <a:spcBef>
                <a:spcPts val="0"/>
              </a:spcBef>
              <a:spcAft>
                <a:spcPts val="0"/>
              </a:spcAft>
              <a:buFont typeface="Wingdings" panose="05000000000000000000" pitchFamily="2"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gn="just">
              <a:spcBef>
                <a:spcPts val="0"/>
              </a:spcBef>
              <a:spcAft>
                <a:spcPts val="0"/>
              </a:spcAft>
              <a:buFont typeface="Wingdings" panose="05000000000000000000" pitchFamily="2"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6.Label Correction: We will correct the labels of the misclassified instances in the test dataset. This step involves human intervention to correct the ground truth labels based on the model's predictions.</a:t>
            </a:r>
          </a:p>
          <a:p>
            <a:pPr marR="0" algn="just">
              <a:spcBef>
                <a:spcPts val="0"/>
              </a:spcBef>
              <a:spcAft>
                <a:spcPts val="0"/>
              </a:spcAft>
              <a:buFont typeface="Wingdings" panose="05000000000000000000" pitchFamily="2"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gn="just">
              <a:spcBef>
                <a:spcPts val="0"/>
              </a:spcBef>
              <a:spcAft>
                <a:spcPts val="0"/>
              </a:spcAft>
              <a:buFont typeface="Wingdings" panose="05000000000000000000" pitchFamily="2"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7.Data Augmentation: We will use the corrected test dataset as additional training data. This is a form of data augmentation where we iteratively incorporate new labeled data into the training set. </a:t>
            </a:r>
          </a:p>
          <a:p>
            <a:pPr marL="0" marR="0" algn="just">
              <a:spcBef>
                <a:spcPts val="0"/>
              </a:spcBef>
              <a:spcAft>
                <a:spcPts val="0"/>
              </a:spcAft>
              <a:buFont typeface="Wingdings" panose="05000000000000000000" pitchFamily="2"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8.Retraining: We will retrain the models using the augmented training dataset. This step helps the models adapt to the corrected labels and potentially improve their performance. </a:t>
            </a:r>
          </a:p>
          <a:p>
            <a:pPr marL="0" marR="0" algn="just">
              <a:spcBef>
                <a:spcPts val="0"/>
              </a:spcBef>
              <a:spcAft>
                <a:spcPts val="0"/>
              </a:spcAft>
              <a:buFont typeface="Wingdings" panose="05000000000000000000" pitchFamily="2"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9.Iterative Process: We will repeat the process iteratively: make predictions, check accuracy, correct labels, augment data, and retrain models. This iterative approach allows the models to learn from the corrected labels and improve over successive iterations.</a:t>
            </a:r>
          </a:p>
          <a:p>
            <a:pPr marL="0" marR="0" indent="0" algn="just">
              <a:spcBef>
                <a:spcPts val="0"/>
              </a:spcBef>
              <a:spcAft>
                <a:spcPts val="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4244314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7EFB0-84F6-A4E2-975E-9A0C52ED01C2}"/>
              </a:ext>
            </a:extLst>
          </p:cNvPr>
          <p:cNvSpPr>
            <a:spLocks noGrp="1"/>
          </p:cNvSpPr>
          <p:nvPr>
            <p:ph type="title"/>
          </p:nvPr>
        </p:nvSpPr>
        <p:spPr/>
        <p:txBody>
          <a:bodyPr/>
          <a:lstStyle/>
          <a:p>
            <a:r>
              <a:rPr lang="en-US" b="1" dirty="0"/>
              <a:t>Why Data Labelling is Necessary for URL Classification?</a:t>
            </a:r>
            <a:br>
              <a:rPr lang="en-US" b="1" dirty="0"/>
            </a:br>
            <a:endParaRPr lang="en-US" dirty="0"/>
          </a:p>
        </p:txBody>
      </p:sp>
      <p:sp>
        <p:nvSpPr>
          <p:cNvPr id="3" name="Content Placeholder 2">
            <a:extLst>
              <a:ext uri="{FF2B5EF4-FFF2-40B4-BE49-F238E27FC236}">
                <a16:creationId xmlns:a16="http://schemas.microsoft.com/office/drawing/2014/main" id="{01E1DEF8-00DD-3D76-CEC7-8DC363126202}"/>
              </a:ext>
            </a:extLst>
          </p:cNvPr>
          <p:cNvSpPr>
            <a:spLocks noGrp="1"/>
          </p:cNvSpPr>
          <p:nvPr>
            <p:ph idx="1"/>
          </p:nvPr>
        </p:nvSpPr>
        <p:spPr/>
        <p:txBody>
          <a:bodyPr/>
          <a:lstStyle/>
          <a:p>
            <a:pPr marL="0" indent="0">
              <a:buNone/>
            </a:pPr>
            <a:r>
              <a:rPr lang="en-US" dirty="0"/>
              <a:t>URL classification involves categorizing websites based on their content or potential security threats. Data labelling facilitates training machine learning models to distinguish between different categories, ensuring effective URL analysis and filtering.</a:t>
            </a:r>
          </a:p>
          <a:p>
            <a:endParaRPr lang="en-US" dirty="0"/>
          </a:p>
        </p:txBody>
      </p:sp>
    </p:spTree>
    <p:extLst>
      <p:ext uri="{BB962C8B-B14F-4D97-AF65-F5344CB8AC3E}">
        <p14:creationId xmlns:p14="http://schemas.microsoft.com/office/powerpoint/2010/main" val="2741888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289A7-B644-7C2D-D8D6-B34EAB62C463}"/>
              </a:ext>
            </a:extLst>
          </p:cNvPr>
          <p:cNvSpPr>
            <a:spLocks noGrp="1"/>
          </p:cNvSpPr>
          <p:nvPr>
            <p:ph type="title"/>
          </p:nvPr>
        </p:nvSpPr>
        <p:spPr/>
        <p:txBody>
          <a:bodyPr/>
          <a:lstStyle/>
          <a:p>
            <a:r>
              <a:rPr lang="en-US" b="1" dirty="0"/>
              <a:t>Types of Data Labelling Techniques for URL</a:t>
            </a:r>
            <a:br>
              <a:rPr lang="en-US" b="1" dirty="0"/>
            </a:br>
            <a:endParaRPr lang="en-US" dirty="0"/>
          </a:p>
        </p:txBody>
      </p:sp>
      <p:sp>
        <p:nvSpPr>
          <p:cNvPr id="3" name="Content Placeholder 2">
            <a:extLst>
              <a:ext uri="{FF2B5EF4-FFF2-40B4-BE49-F238E27FC236}">
                <a16:creationId xmlns:a16="http://schemas.microsoft.com/office/drawing/2014/main" id="{5874DEB2-1A3E-E45E-CB1E-7C121ED63AC3}"/>
              </a:ext>
            </a:extLst>
          </p:cNvPr>
          <p:cNvSpPr>
            <a:spLocks noGrp="1"/>
          </p:cNvSpPr>
          <p:nvPr>
            <p:ph idx="1"/>
          </p:nvPr>
        </p:nvSpPr>
        <p:spPr/>
        <p:txBody>
          <a:bodyPr>
            <a:normAutofit fontScale="92500" lnSpcReduction="20000"/>
          </a:bodyPr>
          <a:lstStyle/>
          <a:p>
            <a:r>
              <a:rPr lang="en-US" b="1" dirty="0"/>
              <a:t>Manual Labelling</a:t>
            </a:r>
          </a:p>
          <a:p>
            <a:pPr marL="0" indent="0">
              <a:buNone/>
            </a:pPr>
            <a:r>
              <a:rPr lang="en-US" dirty="0"/>
              <a:t>Human experts manually categorize URLs into different classes, providing accurate labels. This approach ensures high precision but can be time-consuming and expensive.</a:t>
            </a:r>
          </a:p>
          <a:p>
            <a:r>
              <a:rPr lang="en-US" b="1" dirty="0"/>
              <a:t>Active Learning</a:t>
            </a:r>
          </a:p>
          <a:p>
            <a:pPr marL="0" indent="0">
              <a:buNone/>
            </a:pPr>
            <a:r>
              <a:rPr lang="en-US" dirty="0"/>
              <a:t>Using a combination of manual and automated techniques, active learning optimizes the labelling process by selecting specific URLs that require human validation, minimizing effort while maintaining accuracy.</a:t>
            </a:r>
          </a:p>
          <a:p>
            <a:r>
              <a:rPr lang="en-US" b="1" dirty="0"/>
              <a:t>Crowdsourcing</a:t>
            </a:r>
          </a:p>
          <a:p>
            <a:pPr marL="0" indent="0">
              <a:buNone/>
            </a:pPr>
            <a:r>
              <a:rPr lang="en-US" dirty="0"/>
              <a:t>Outsourcing data labelling to a crowd of workers, leveraging their collective intelligence to label large datasets quickly. Crowdsourcing provides cost-effective solutions, but may require additional quality control measures.</a:t>
            </a:r>
          </a:p>
          <a:p>
            <a:endParaRPr lang="en-US" dirty="0"/>
          </a:p>
        </p:txBody>
      </p:sp>
    </p:spTree>
    <p:extLst>
      <p:ext uri="{BB962C8B-B14F-4D97-AF65-F5344CB8AC3E}">
        <p14:creationId xmlns:p14="http://schemas.microsoft.com/office/powerpoint/2010/main" val="2924573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586F3-25E3-7A4D-3337-3A534EFFCB5D}"/>
              </a:ext>
            </a:extLst>
          </p:cNvPr>
          <p:cNvSpPr>
            <a:spLocks noGrp="1"/>
          </p:cNvSpPr>
          <p:nvPr>
            <p:ph type="title"/>
          </p:nvPr>
        </p:nvSpPr>
        <p:spPr/>
        <p:txBody>
          <a:bodyPr/>
          <a:lstStyle/>
          <a:p>
            <a:r>
              <a:rPr lang="en-US" b="1" dirty="0"/>
              <a:t>Tools and Platforms for URL Data Labelling</a:t>
            </a:r>
            <a:endParaRPr lang="en-US" dirty="0"/>
          </a:p>
        </p:txBody>
      </p:sp>
      <p:sp>
        <p:nvSpPr>
          <p:cNvPr id="7" name="Content Placeholder 6">
            <a:extLst>
              <a:ext uri="{FF2B5EF4-FFF2-40B4-BE49-F238E27FC236}">
                <a16:creationId xmlns:a16="http://schemas.microsoft.com/office/drawing/2014/main" id="{F2F081B7-FD40-F020-C5B3-3C59BA2D66AF}"/>
              </a:ext>
            </a:extLst>
          </p:cNvPr>
          <p:cNvSpPr>
            <a:spLocks noGrp="1"/>
          </p:cNvSpPr>
          <p:nvPr>
            <p:ph idx="1"/>
          </p:nvPr>
        </p:nvSpPr>
        <p:spPr/>
        <p:txBody>
          <a:bodyPr/>
          <a:lstStyle/>
          <a:p>
            <a:endParaRPr lang="en-US"/>
          </a:p>
        </p:txBody>
      </p:sp>
      <p:pic>
        <p:nvPicPr>
          <p:cNvPr id="9" name="Picture 8">
            <a:extLst>
              <a:ext uri="{FF2B5EF4-FFF2-40B4-BE49-F238E27FC236}">
                <a16:creationId xmlns:a16="http://schemas.microsoft.com/office/drawing/2014/main" id="{6908E7EA-7F66-6AB0-603B-82D65DE8A5F3}"/>
              </a:ext>
            </a:extLst>
          </p:cNvPr>
          <p:cNvPicPr>
            <a:picLocks noChangeAspect="1"/>
          </p:cNvPicPr>
          <p:nvPr/>
        </p:nvPicPr>
        <p:blipFill>
          <a:blip r:embed="rId2"/>
          <a:stretch>
            <a:fillRect/>
          </a:stretch>
        </p:blipFill>
        <p:spPr>
          <a:xfrm>
            <a:off x="819150" y="2603500"/>
            <a:ext cx="10038240" cy="4187917"/>
          </a:xfrm>
          <a:prstGeom prst="rect">
            <a:avLst/>
          </a:prstGeom>
        </p:spPr>
      </p:pic>
    </p:spTree>
    <p:extLst>
      <p:ext uri="{BB962C8B-B14F-4D97-AF65-F5344CB8AC3E}">
        <p14:creationId xmlns:p14="http://schemas.microsoft.com/office/powerpoint/2010/main" val="243991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4545F-8ACA-839D-80F5-0D58A6571EC2}"/>
              </a:ext>
            </a:extLst>
          </p:cNvPr>
          <p:cNvSpPr>
            <a:spLocks noGrp="1"/>
          </p:cNvSpPr>
          <p:nvPr>
            <p:ph type="title"/>
          </p:nvPr>
        </p:nvSpPr>
        <p:spPr/>
        <p:txBody>
          <a:bodyPr/>
          <a:lstStyle/>
          <a:p>
            <a:r>
              <a:rPr lang="en-US" dirty="0"/>
              <a:t>Data Overview</a:t>
            </a:r>
          </a:p>
        </p:txBody>
      </p:sp>
      <p:pic>
        <p:nvPicPr>
          <p:cNvPr id="6" name="Content Placeholder 5">
            <a:extLst>
              <a:ext uri="{FF2B5EF4-FFF2-40B4-BE49-F238E27FC236}">
                <a16:creationId xmlns:a16="http://schemas.microsoft.com/office/drawing/2014/main" id="{EE193682-810B-293F-9BE1-C73B13F606E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55700" y="2902539"/>
            <a:ext cx="4824413" cy="2818221"/>
          </a:xfrm>
        </p:spPr>
      </p:pic>
      <p:sp>
        <p:nvSpPr>
          <p:cNvPr id="4" name="Content Placeholder 3">
            <a:extLst>
              <a:ext uri="{FF2B5EF4-FFF2-40B4-BE49-F238E27FC236}">
                <a16:creationId xmlns:a16="http://schemas.microsoft.com/office/drawing/2014/main" id="{A13A3501-2ADC-52C1-A329-E93042F64136}"/>
              </a:ext>
            </a:extLst>
          </p:cNvPr>
          <p:cNvSpPr>
            <a:spLocks noGrp="1"/>
          </p:cNvSpPr>
          <p:nvPr>
            <p:ph sz="half" idx="2"/>
          </p:nvPr>
        </p:nvSpPr>
        <p:spPr/>
        <p:txBody>
          <a:bodyPr/>
          <a:lstStyle/>
          <a:p>
            <a:pPr marL="0" marR="0" indent="0">
              <a:spcBef>
                <a:spcPts val="0"/>
              </a:spcBef>
              <a:spcAft>
                <a:spcPts val="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Taken data from Kaggle: https://www.kaggle.com/datasets/siddharthkumar25/malicious-and-benign-urls?resource=download</a:t>
            </a:r>
          </a:p>
          <a:p>
            <a:pPr marL="0" marR="0" indent="0" algn="just">
              <a:spcBef>
                <a:spcPts val="0"/>
              </a:spcBef>
              <a:spcAft>
                <a:spcPts val="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indent="0" algn="just">
              <a:spcBef>
                <a:spcPts val="0"/>
              </a:spcBef>
              <a:spcAft>
                <a:spcPts val="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dataset was acquired from various sources such as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PhisTank</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etc.</a:t>
            </a:r>
          </a:p>
        </p:txBody>
      </p:sp>
    </p:spTree>
    <p:extLst>
      <p:ext uri="{BB962C8B-B14F-4D97-AF65-F5344CB8AC3E}">
        <p14:creationId xmlns:p14="http://schemas.microsoft.com/office/powerpoint/2010/main" val="1565515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86CBD-7DE5-C2F5-A4FA-8855599DCAF0}"/>
              </a:ext>
            </a:extLst>
          </p:cNvPr>
          <p:cNvSpPr>
            <a:spLocks noGrp="1"/>
          </p:cNvSpPr>
          <p:nvPr>
            <p:ph type="title"/>
          </p:nvPr>
        </p:nvSpPr>
        <p:spPr/>
        <p:txBody>
          <a:bodyPr/>
          <a:lstStyle/>
          <a:p>
            <a:endParaRPr lang="en-US" dirty="0"/>
          </a:p>
        </p:txBody>
      </p:sp>
      <p:pic>
        <p:nvPicPr>
          <p:cNvPr id="5" name="Picture 4">
            <a:extLst>
              <a:ext uri="{FF2B5EF4-FFF2-40B4-BE49-F238E27FC236}">
                <a16:creationId xmlns:a16="http://schemas.microsoft.com/office/drawing/2014/main" id="{742746B8-FB70-3035-F1A9-6B68513674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0932" y="923278"/>
            <a:ext cx="4838329" cy="5007005"/>
          </a:xfrm>
          <a:prstGeom prst="rect">
            <a:avLst/>
          </a:prstGeom>
        </p:spPr>
      </p:pic>
      <p:pic>
        <p:nvPicPr>
          <p:cNvPr id="7" name="Picture 6">
            <a:extLst>
              <a:ext uri="{FF2B5EF4-FFF2-40B4-BE49-F238E27FC236}">
                <a16:creationId xmlns:a16="http://schemas.microsoft.com/office/drawing/2014/main" id="{EAC361AD-4B69-D342-A22C-A007897A62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1417" y="541538"/>
            <a:ext cx="2902999" cy="1482571"/>
          </a:xfrm>
          <a:prstGeom prst="rect">
            <a:avLst/>
          </a:prstGeom>
        </p:spPr>
      </p:pic>
      <p:pic>
        <p:nvPicPr>
          <p:cNvPr id="9" name="Picture 8">
            <a:extLst>
              <a:ext uri="{FF2B5EF4-FFF2-40B4-BE49-F238E27FC236}">
                <a16:creationId xmlns:a16="http://schemas.microsoft.com/office/drawing/2014/main" id="{43E8F1AA-0704-60D0-5B18-E515360EEE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91417" y="2392855"/>
            <a:ext cx="2933700" cy="1362075"/>
          </a:xfrm>
          <a:prstGeom prst="rect">
            <a:avLst/>
          </a:prstGeom>
        </p:spPr>
      </p:pic>
      <p:pic>
        <p:nvPicPr>
          <p:cNvPr id="11" name="Picture 10">
            <a:extLst>
              <a:ext uri="{FF2B5EF4-FFF2-40B4-BE49-F238E27FC236}">
                <a16:creationId xmlns:a16="http://schemas.microsoft.com/office/drawing/2014/main" id="{DDE2A7DF-E2B8-7F01-D039-3D3C671708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78737" y="4123675"/>
            <a:ext cx="2933700" cy="1549155"/>
          </a:xfrm>
          <a:prstGeom prst="rect">
            <a:avLst/>
          </a:prstGeom>
        </p:spPr>
      </p:pic>
    </p:spTree>
    <p:extLst>
      <p:ext uri="{BB962C8B-B14F-4D97-AF65-F5344CB8AC3E}">
        <p14:creationId xmlns:p14="http://schemas.microsoft.com/office/powerpoint/2010/main" val="1424910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9F24A-5C58-F5BB-6DA7-A9B379CE1C71}"/>
              </a:ext>
            </a:extLst>
          </p:cNvPr>
          <p:cNvSpPr>
            <a:spLocks noGrp="1"/>
          </p:cNvSpPr>
          <p:nvPr>
            <p:ph type="title"/>
          </p:nvPr>
        </p:nvSpPr>
        <p:spPr/>
        <p:txBody>
          <a:bodyPr/>
          <a:lstStyle/>
          <a:p>
            <a:r>
              <a:rPr lang="en-US" dirty="0"/>
              <a:t>Feature Engineering </a:t>
            </a:r>
            <a:br>
              <a:rPr lang="en-US" dirty="0"/>
            </a:b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following features will be extracted from the URL for classification.</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AABBC7C8-132C-06B3-BBFB-18B2CF519311}"/>
              </a:ext>
            </a:extLst>
          </p:cNvPr>
          <p:cNvSpPr>
            <a:spLocks noGrp="1"/>
          </p:cNvSpPr>
          <p:nvPr>
            <p:ph sz="half" idx="1"/>
          </p:nvPr>
        </p:nvSpPr>
        <p:spPr/>
        <p:txBody>
          <a:bodyPr>
            <a:normAutofit lnSpcReduction="10000"/>
          </a:bodyPr>
          <a:lstStyle/>
          <a:p>
            <a:pPr marL="0" marR="0" algn="just">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Length Features:</a:t>
            </a:r>
          </a:p>
          <a:p>
            <a:pPr marL="0" marR="0" indent="0" algn="just">
              <a:spcBef>
                <a:spcPts val="0"/>
              </a:spcBef>
              <a:spcAft>
                <a:spcPts val="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gn="just">
              <a:spcBef>
                <a:spcPts val="0"/>
              </a:spcBef>
              <a:spcAft>
                <a:spcPts val="0"/>
              </a:spcAft>
              <a:buFont typeface="Wingdings" panose="05000000000000000000" pitchFamily="2"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Length Of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Url</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buFont typeface="Wingdings" panose="05000000000000000000" pitchFamily="2"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Length of Hostname</a:t>
            </a:r>
          </a:p>
          <a:p>
            <a:pPr marL="0" marR="0" algn="just">
              <a:spcBef>
                <a:spcPts val="0"/>
              </a:spcBef>
              <a:spcAft>
                <a:spcPts val="0"/>
              </a:spcAft>
              <a:buFont typeface="Wingdings" panose="05000000000000000000" pitchFamily="2"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Length Of Path</a:t>
            </a:r>
          </a:p>
          <a:p>
            <a:pPr marL="0" marR="0" algn="just">
              <a:spcBef>
                <a:spcPts val="0"/>
              </a:spcBef>
              <a:spcAft>
                <a:spcPts val="0"/>
              </a:spcAft>
              <a:buFont typeface="Wingdings" panose="05000000000000000000" pitchFamily="2"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Length Of First Directory</a:t>
            </a:r>
          </a:p>
          <a:p>
            <a:pPr marL="0" marR="0" algn="just">
              <a:spcBef>
                <a:spcPts val="0"/>
              </a:spcBef>
              <a:spcAft>
                <a:spcPts val="0"/>
              </a:spcAft>
              <a:buFont typeface="Wingdings" panose="05000000000000000000" pitchFamily="2"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Length Of Top Level Domain</a:t>
            </a:r>
          </a:p>
          <a:p>
            <a:endParaRPr lang="en-US" dirty="0"/>
          </a:p>
        </p:txBody>
      </p:sp>
      <p:sp>
        <p:nvSpPr>
          <p:cNvPr id="4" name="Content Placeholder 3">
            <a:extLst>
              <a:ext uri="{FF2B5EF4-FFF2-40B4-BE49-F238E27FC236}">
                <a16:creationId xmlns:a16="http://schemas.microsoft.com/office/drawing/2014/main" id="{36E64176-651E-D991-D61F-CA105E773C45}"/>
              </a:ext>
            </a:extLst>
          </p:cNvPr>
          <p:cNvSpPr>
            <a:spLocks noGrp="1"/>
          </p:cNvSpPr>
          <p:nvPr>
            <p:ph sz="half" idx="2"/>
          </p:nvPr>
        </p:nvSpPr>
        <p:spPr/>
        <p:txBody>
          <a:bodyPr>
            <a:normAutofit lnSpcReduction="10000"/>
          </a:bodyPr>
          <a:lstStyle/>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Count Features:</a:t>
            </a:r>
          </a:p>
          <a:p>
            <a:pPr marL="0" marR="0" algn="just">
              <a:spcBef>
                <a:spcPts val="0"/>
              </a:spcBef>
              <a:spcAft>
                <a:spcPts val="0"/>
              </a:spcAft>
              <a:buFont typeface="Wingdings" panose="05000000000000000000" pitchFamily="2"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Count Of '-'</a:t>
            </a:r>
          </a:p>
          <a:p>
            <a:pPr marL="0" marR="0" algn="just">
              <a:spcBef>
                <a:spcPts val="0"/>
              </a:spcBef>
              <a:spcAft>
                <a:spcPts val="0"/>
              </a:spcAft>
              <a:buFont typeface="Wingdings" panose="05000000000000000000" pitchFamily="2"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Count Of '@'</a:t>
            </a:r>
          </a:p>
          <a:p>
            <a:pPr marL="0" marR="0" algn="just">
              <a:spcBef>
                <a:spcPts val="0"/>
              </a:spcBef>
              <a:spcAft>
                <a:spcPts val="0"/>
              </a:spcAft>
              <a:buFont typeface="Wingdings" panose="05000000000000000000" pitchFamily="2"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Count Of '?'</a:t>
            </a:r>
          </a:p>
          <a:p>
            <a:pPr marL="0" marR="0" algn="just">
              <a:spcBef>
                <a:spcPts val="0"/>
              </a:spcBef>
              <a:spcAft>
                <a:spcPts val="0"/>
              </a:spcAft>
              <a:buFont typeface="Wingdings" panose="05000000000000000000" pitchFamily="2"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Count Of '%'</a:t>
            </a:r>
          </a:p>
          <a:p>
            <a:pPr marL="0" marR="0" algn="just">
              <a:spcBef>
                <a:spcPts val="0"/>
              </a:spcBef>
              <a:spcAft>
                <a:spcPts val="0"/>
              </a:spcAft>
              <a:buFont typeface="Wingdings" panose="05000000000000000000" pitchFamily="2"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Count Of '.'</a:t>
            </a:r>
          </a:p>
          <a:p>
            <a:pPr marL="0" marR="0" algn="just">
              <a:spcBef>
                <a:spcPts val="0"/>
              </a:spcBef>
              <a:spcAft>
                <a:spcPts val="0"/>
              </a:spcAft>
              <a:buFont typeface="Wingdings" panose="05000000000000000000" pitchFamily="2"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Count Of '='</a:t>
            </a:r>
          </a:p>
          <a:p>
            <a:pPr marL="0" marR="0" algn="just">
              <a:spcBef>
                <a:spcPts val="0"/>
              </a:spcBef>
              <a:spcAft>
                <a:spcPts val="0"/>
              </a:spcAft>
              <a:buFont typeface="Wingdings" panose="05000000000000000000" pitchFamily="2"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Count Of 'http'</a:t>
            </a:r>
          </a:p>
          <a:p>
            <a:pPr marL="0" marR="0" algn="just">
              <a:spcBef>
                <a:spcPts val="0"/>
              </a:spcBef>
              <a:spcAft>
                <a:spcPts val="0"/>
              </a:spcAft>
              <a:buFont typeface="Wingdings" panose="05000000000000000000" pitchFamily="2"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Count of 'https'</a:t>
            </a:r>
          </a:p>
          <a:p>
            <a:pPr marL="0" marR="0" algn="just">
              <a:spcBef>
                <a:spcPts val="0"/>
              </a:spcBef>
              <a:spcAft>
                <a:spcPts val="0"/>
              </a:spcAft>
              <a:buFont typeface="Wingdings" panose="05000000000000000000" pitchFamily="2"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Count Of 'www'</a:t>
            </a:r>
          </a:p>
          <a:p>
            <a:pPr marL="0" marR="0" algn="just">
              <a:spcBef>
                <a:spcPts val="0"/>
              </a:spcBef>
              <a:spcAft>
                <a:spcPts val="0"/>
              </a:spcAft>
              <a:buFont typeface="Wingdings" panose="05000000000000000000" pitchFamily="2"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Count Of Digits</a:t>
            </a:r>
          </a:p>
          <a:p>
            <a:pPr marL="0" marR="0" algn="just">
              <a:spcBef>
                <a:spcPts val="0"/>
              </a:spcBef>
              <a:spcAft>
                <a:spcPts val="0"/>
              </a:spcAft>
              <a:buFont typeface="Wingdings" panose="05000000000000000000" pitchFamily="2"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Count Of Letters</a:t>
            </a:r>
          </a:p>
          <a:p>
            <a:pPr marL="0" marR="0" algn="just">
              <a:spcBef>
                <a:spcPts val="0"/>
              </a:spcBef>
              <a:spcAft>
                <a:spcPts val="0"/>
              </a:spcAft>
              <a:buFont typeface="Wingdings" panose="05000000000000000000" pitchFamily="2"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Count Of Number Of Directories</a:t>
            </a:r>
          </a:p>
          <a:p>
            <a:endParaRPr lang="en-US" dirty="0"/>
          </a:p>
        </p:txBody>
      </p:sp>
    </p:spTree>
    <p:extLst>
      <p:ext uri="{BB962C8B-B14F-4D97-AF65-F5344CB8AC3E}">
        <p14:creationId xmlns:p14="http://schemas.microsoft.com/office/powerpoint/2010/main" val="42020113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61</TotalTime>
  <Words>1030</Words>
  <Application>Microsoft Office PowerPoint</Application>
  <PresentationFormat>Widescreen</PresentationFormat>
  <Paragraphs>84</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-apple-system</vt:lpstr>
      <vt:lpstr>Arial</vt:lpstr>
      <vt:lpstr>Calibri</vt:lpstr>
      <vt:lpstr>Century Gothic</vt:lpstr>
      <vt:lpstr>Symbol</vt:lpstr>
      <vt:lpstr>Wingdings</vt:lpstr>
      <vt:lpstr>Wingdings 3</vt:lpstr>
      <vt:lpstr>Ion Boardroom</vt:lpstr>
      <vt:lpstr> Data Labelling Solution of URL</vt:lpstr>
      <vt:lpstr>Importance &amp; Challenges of Data Labelling  </vt:lpstr>
      <vt:lpstr>Active learning Strategy Solution</vt:lpstr>
      <vt:lpstr>Why Data Labelling is Necessary for URL Classification? </vt:lpstr>
      <vt:lpstr>Types of Data Labelling Techniques for URL </vt:lpstr>
      <vt:lpstr>Tools and Platforms for URL Data Labelling</vt:lpstr>
      <vt:lpstr>Data Overview</vt:lpstr>
      <vt:lpstr>PowerPoint Presentation</vt:lpstr>
      <vt:lpstr>Feature Engineering  The following features will be extracted from the URL for classification. </vt:lpstr>
      <vt:lpstr>PowerPoint Presentation</vt:lpstr>
      <vt:lpstr>Data Partitioning into Train and test Data Set</vt:lpstr>
      <vt:lpstr>Dataset trained on these models: </vt:lpstr>
      <vt:lpstr>Cross Validation Algo to be used:- Grid search CV</vt:lpstr>
      <vt:lpstr>FUNCTIONING OF WEB APPLICATION</vt:lpstr>
      <vt:lpstr>PowerPoint Presentation</vt:lpstr>
      <vt:lpstr>PowerPoint Presentation</vt:lpstr>
      <vt:lpstr>PowerPoint Presentation</vt:lpstr>
      <vt:lpstr>Conclusion and Future of URL Data Labelling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Data Labelling Solution of URL</dc:title>
  <dc:creator>Shivani Shrivastav</dc:creator>
  <cp:lastModifiedBy>Shivani Shrivastav</cp:lastModifiedBy>
  <cp:revision>4</cp:revision>
  <dcterms:created xsi:type="dcterms:W3CDTF">2023-11-17T19:23:49Z</dcterms:created>
  <dcterms:modified xsi:type="dcterms:W3CDTF">2023-11-19T02:38:33Z</dcterms:modified>
</cp:coreProperties>
</file>