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8" r:id="rId2"/>
    <p:sldId id="632" r:id="rId3"/>
    <p:sldId id="319" r:id="rId4"/>
    <p:sldId id="325" r:id="rId5"/>
    <p:sldId id="320" r:id="rId6"/>
    <p:sldId id="326" r:id="rId7"/>
    <p:sldId id="282" r:id="rId8"/>
    <p:sldId id="283" r:id="rId9"/>
    <p:sldId id="284" r:id="rId10"/>
    <p:sldId id="285" r:id="rId11"/>
    <p:sldId id="327" r:id="rId12"/>
    <p:sldId id="289" r:id="rId13"/>
    <p:sldId id="1915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035" autoAdjust="0"/>
  </p:normalViewPr>
  <p:slideViewPr>
    <p:cSldViewPr snapToGrid="0">
      <p:cViewPr varScale="1">
        <p:scale>
          <a:sx n="99" d="100"/>
          <a:sy n="99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70331-DC0F-4BD6-83EA-B1998A2C5BBA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89A4-CE67-4BEB-8065-A8CA239AB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2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1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134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4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87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23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5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79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1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0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0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85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616-1254-429B-BB2D-FBAE9DB1EB5D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9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4BC-7F5A-4318-A2BE-B23A90C63EE9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4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256A-BF09-492E-9BF7-D101CE7F1201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3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7491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7F6-4154-4560-90D0-2D180BA0F9DC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0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499A-98B6-4329-B7AB-6564D52C39CD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70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F598-820E-4C1C-9309-638F9E979629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8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1FB0-B731-4A3D-BBE0-DA636FD819EB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EF5-6B27-475A-9C43-37190B6134E5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2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40D-2554-461E-909C-AD1567444DC2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2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9EA5-0AE3-47D5-8177-952C36A7D64F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FB4-D530-4967-A994-0BEA72CAD121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6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A0B7-A05B-435E-A6CD-936C39A28BE9}" type="datetime1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9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4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6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3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image" Target="../media/image1.wmf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9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7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3" Type="http://schemas.openxmlformats.org/officeDocument/2006/relationships/image" Target="../media/image34.png"/><Relationship Id="rId12" Type="http://schemas.openxmlformats.org/officeDocument/2006/relationships/image" Target="../media/image36.png"/><Relationship Id="rId17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0.png"/><Relationship Id="rId5" Type="http://schemas.openxmlformats.org/officeDocument/2006/relationships/image" Target="../media/image72.png"/><Relationship Id="rId15" Type="http://schemas.openxmlformats.org/officeDocument/2006/relationships/image" Target="../media/image170.png"/><Relationship Id="rId10" Type="http://schemas.openxmlformats.org/officeDocument/2006/relationships/image" Target="../media/image121.png"/><Relationship Id="rId19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117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3.png"/><Relationship Id="rId18" Type="http://schemas.openxmlformats.org/officeDocument/2006/relationships/image" Target="../media/image41.png"/><Relationship Id="rId7" Type="http://schemas.openxmlformats.org/officeDocument/2006/relationships/image" Target="../media/image121.png"/><Relationship Id="rId12" Type="http://schemas.openxmlformats.org/officeDocument/2006/relationships/image" Target="../media/image42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38.png"/><Relationship Id="rId15" Type="http://schemas.openxmlformats.org/officeDocument/2006/relationships/image" Target="../media/image45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3.png"/><Relationship Id="rId18" Type="http://schemas.openxmlformats.org/officeDocument/2006/relationships/image" Target="../media/image50.png"/><Relationship Id="rId26" Type="http://schemas.openxmlformats.org/officeDocument/2006/relationships/image" Target="../media/image55.png"/><Relationship Id="rId21" Type="http://schemas.openxmlformats.org/officeDocument/2006/relationships/image" Target="../media/image39.png"/><Relationship Id="rId7" Type="http://schemas.openxmlformats.org/officeDocument/2006/relationships/image" Target="../media/image121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38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15" Type="http://schemas.openxmlformats.org/officeDocument/2006/relationships/image" Target="../media/image47.png"/><Relationship Id="rId23" Type="http://schemas.openxmlformats.org/officeDocument/2006/relationships/image" Target="../media/image41.png"/><Relationship Id="rId28" Type="http://schemas.openxmlformats.org/officeDocument/2006/relationships/image" Target="../media/image57.png"/><Relationship Id="rId10" Type="http://schemas.openxmlformats.org/officeDocument/2006/relationships/image" Target="../media/image37.png"/><Relationship Id="rId19" Type="http://schemas.openxmlformats.org/officeDocument/2006/relationships/image" Target="../media/image51.png"/><Relationship Id="rId31" Type="http://schemas.openxmlformats.org/officeDocument/2006/relationships/image" Target="../media/image60.png"/><Relationship Id="rId9" Type="http://schemas.openxmlformats.org/officeDocument/2006/relationships/image" Target="../media/image36.png"/><Relationship Id="rId14" Type="http://schemas.openxmlformats.org/officeDocument/2006/relationships/image" Target="../media/image46.png"/><Relationship Id="rId22" Type="http://schemas.openxmlformats.org/officeDocument/2006/relationships/image" Target="../media/image40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3.png"/><Relationship Id="rId18" Type="http://schemas.openxmlformats.org/officeDocument/2006/relationships/image" Target="../media/image50.png"/><Relationship Id="rId26" Type="http://schemas.openxmlformats.org/officeDocument/2006/relationships/image" Target="../media/image40.png"/><Relationship Id="rId21" Type="http://schemas.openxmlformats.org/officeDocument/2006/relationships/image" Target="../media/image580.png"/><Relationship Id="rId7" Type="http://schemas.openxmlformats.org/officeDocument/2006/relationships/image" Target="../media/image121.png"/><Relationship Id="rId12" Type="http://schemas.openxmlformats.org/officeDocument/2006/relationships/image" Target="../media/image42.png"/><Relationship Id="rId17" Type="http://schemas.openxmlformats.org/officeDocument/2006/relationships/image" Target="../media/image570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38.png"/><Relationship Id="rId24" Type="http://schemas.openxmlformats.org/officeDocument/2006/relationships/image" Target="../media/image53.png"/><Relationship Id="rId15" Type="http://schemas.openxmlformats.org/officeDocument/2006/relationships/image" Target="../media/image550.png"/><Relationship Id="rId23" Type="http://schemas.openxmlformats.org/officeDocument/2006/relationships/image" Target="../media/image600.png"/><Relationship Id="rId10" Type="http://schemas.openxmlformats.org/officeDocument/2006/relationships/image" Target="../media/image37.png"/><Relationship Id="rId19" Type="http://schemas.openxmlformats.org/officeDocument/2006/relationships/image" Target="../media/image51.png"/><Relationship Id="rId9" Type="http://schemas.openxmlformats.org/officeDocument/2006/relationships/image" Target="../media/image36.png"/><Relationship Id="rId14" Type="http://schemas.openxmlformats.org/officeDocument/2006/relationships/image" Target="../media/image540.png"/><Relationship Id="rId22" Type="http://schemas.openxmlformats.org/officeDocument/2006/relationships/image" Target="../media/image590.png"/><Relationship Id="rId27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6B6B-FB65-41B3-9F4E-6552EC7B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04" y="2459864"/>
            <a:ext cx="7772400" cy="1088735"/>
          </a:xfrm>
        </p:spPr>
        <p:txBody>
          <a:bodyPr>
            <a:normAutofit/>
          </a:bodyPr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EBCBB8-B882-4CA9-8077-BEA596A7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64EEBF9-FCD0-43B0-B9B7-10B5C912A277}"/>
              </a:ext>
            </a:extLst>
          </p:cNvPr>
          <p:cNvCxnSpPr/>
          <p:nvPr/>
        </p:nvCxnSpPr>
        <p:spPr>
          <a:xfrm>
            <a:off x="947937" y="2728838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79CFC0DE-2994-4AB6-B374-2598230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 – Testing 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F8CFB36-D193-4DF8-BC56-291203C4BAE3}"/>
              </a:ext>
            </a:extLst>
          </p:cNvPr>
          <p:cNvCxnSpPr/>
          <p:nvPr/>
        </p:nvCxnSpPr>
        <p:spPr>
          <a:xfrm>
            <a:off x="2522737" y="2744716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D5DD5BA-BF1B-494F-9DF1-ACE836411AD1}"/>
                  </a:ext>
                </a:extLst>
              </p:cNvPr>
              <p:cNvSpPr/>
              <p:nvPr/>
            </p:nvSpPr>
            <p:spPr>
              <a:xfrm>
                <a:off x="763787" y="2297038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D5DD5BA-BF1B-494F-9DF1-ACE836411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7" y="2297038"/>
                <a:ext cx="361950" cy="901700"/>
              </a:xfrm>
              <a:prstGeom prst="rect">
                <a:avLst/>
              </a:prstGeom>
              <a:blipFill>
                <a:blip r:embed="rId3"/>
                <a:stretch>
                  <a:fillRect l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FC2B9E8-E8DE-4550-AD09-F8458A1D4E4D}"/>
                  </a:ext>
                </a:extLst>
              </p:cNvPr>
              <p:cNvSpPr/>
              <p:nvPr/>
            </p:nvSpPr>
            <p:spPr>
              <a:xfrm>
                <a:off x="1379737" y="2297038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FC2B9E8-E8DE-4550-AD09-F8458A1D4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37" y="2297038"/>
                <a:ext cx="1308100" cy="901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CF5FC29-0922-493F-8630-228937CCE508}"/>
                  </a:ext>
                </a:extLst>
              </p:cNvPr>
              <p:cNvSpPr/>
              <p:nvPr/>
            </p:nvSpPr>
            <p:spPr>
              <a:xfrm>
                <a:off x="2967237" y="2297038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CF5FC29-0922-493F-8630-228937CCE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37" y="2297038"/>
                <a:ext cx="361950" cy="901700"/>
              </a:xfrm>
              <a:prstGeom prst="rect">
                <a:avLst/>
              </a:prstGeom>
              <a:blipFill>
                <a:blip r:embed="rId5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2EF493-1F3B-4975-9A9B-1DBB8FD66488}"/>
                  </a:ext>
                </a:extLst>
              </p:cNvPr>
              <p:cNvSpPr/>
              <p:nvPr/>
            </p:nvSpPr>
            <p:spPr>
              <a:xfrm>
                <a:off x="6742391" y="227375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2EF493-1F3B-4975-9A9B-1DBB8FD6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91" y="2273754"/>
                <a:ext cx="36195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154996C-82CF-47F8-9BA5-365574067B3F}"/>
              </a:ext>
            </a:extLst>
          </p:cNvPr>
          <p:cNvCxnSpPr>
            <a:cxnSpLocks/>
          </p:cNvCxnSpPr>
          <p:nvPr/>
        </p:nvCxnSpPr>
        <p:spPr>
          <a:xfrm>
            <a:off x="3313145" y="2736958"/>
            <a:ext cx="3413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4CAC204-9543-4023-AC71-C766F428EFFD}"/>
                  </a:ext>
                </a:extLst>
              </p:cNvPr>
              <p:cNvSpPr txBox="1"/>
              <p:nvPr/>
            </p:nvSpPr>
            <p:spPr>
              <a:xfrm>
                <a:off x="4156101" y="1909705"/>
                <a:ext cx="1562414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4CAC204-9543-4023-AC71-C766F428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01" y="1909705"/>
                <a:ext cx="1562414" cy="741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69D8BAF-F843-474B-95A3-43732686E373}"/>
                  </a:ext>
                </a:extLst>
              </p:cNvPr>
              <p:cNvSpPr txBox="1"/>
              <p:nvPr/>
            </p:nvSpPr>
            <p:spPr>
              <a:xfrm>
                <a:off x="3605077" y="2775300"/>
                <a:ext cx="3105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from </a:t>
                </a:r>
                <a:r>
                  <a:rPr lang="en-US" altLang="zh-TW" sz="2400" b="1" i="1" u="sng" dirty="0"/>
                  <a:t>batch</a:t>
                </a:r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69D8BAF-F843-474B-95A3-43732686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77" y="2775300"/>
                <a:ext cx="3105229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FABAB90C-970E-412D-844D-3C0DF3D93E9D}"/>
              </a:ext>
            </a:extLst>
          </p:cNvPr>
          <p:cNvSpPr txBox="1"/>
          <p:nvPr/>
        </p:nvSpPr>
        <p:spPr>
          <a:xfrm>
            <a:off x="795871" y="3754105"/>
            <a:ext cx="639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do not always have </a:t>
            </a:r>
            <a:r>
              <a:rPr lang="en-US" altLang="zh-TW" sz="2400" b="1" i="1" u="sng" dirty="0"/>
              <a:t>batch</a:t>
            </a:r>
            <a:r>
              <a:rPr lang="en-US" altLang="zh-TW" sz="2400" dirty="0"/>
              <a:t> at testing stage.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24A5CAA-35F3-4925-9DCE-F3097B51F24C}"/>
                  </a:ext>
                </a:extLst>
              </p:cNvPr>
              <p:cNvSpPr txBox="1"/>
              <p:nvPr/>
            </p:nvSpPr>
            <p:spPr>
              <a:xfrm>
                <a:off x="770751" y="4363685"/>
                <a:ext cx="76486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Computing the </a:t>
                </a:r>
                <a:r>
                  <a:rPr lang="en-US" altLang="zh-TW" sz="2400" u="sng" dirty="0"/>
                  <a:t>moving average</a:t>
                </a:r>
                <a:r>
                  <a:rPr lang="en-US" altLang="zh-TW" sz="2400" dirty="0"/>
                  <a:t> of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TW" sz="2400" dirty="0"/>
                  <a:t> of the batches during training.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24A5CAA-35F3-4925-9DCE-F3097B51F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1" y="4363685"/>
                <a:ext cx="7648634" cy="830997"/>
              </a:xfrm>
              <a:prstGeom prst="rect">
                <a:avLst/>
              </a:prstGeom>
              <a:blipFill>
                <a:blip r:embed="rId9"/>
                <a:stretch>
                  <a:fillRect l="-119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BBA0364-FD0D-424B-911E-DF379E62DF96}"/>
              </a:ext>
            </a:extLst>
          </p:cNvPr>
          <p:cNvCxnSpPr>
            <a:cxnSpLocks/>
          </p:cNvCxnSpPr>
          <p:nvPr/>
        </p:nvCxnSpPr>
        <p:spPr>
          <a:xfrm flipV="1">
            <a:off x="7104341" y="2744716"/>
            <a:ext cx="6745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88A2AC-8A5B-4B1F-B0C8-319A165E5474}"/>
              </a:ext>
            </a:extLst>
          </p:cNvPr>
          <p:cNvSpPr txBox="1"/>
          <p:nvPr/>
        </p:nvSpPr>
        <p:spPr>
          <a:xfrm>
            <a:off x="7822197" y="2392271"/>
            <a:ext cx="105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A1A079E-701E-47C8-9E4B-C3171D39F399}"/>
              </a:ext>
            </a:extLst>
          </p:cNvPr>
          <p:cNvCxnSpPr>
            <a:cxnSpLocks/>
          </p:cNvCxnSpPr>
          <p:nvPr/>
        </p:nvCxnSpPr>
        <p:spPr>
          <a:xfrm>
            <a:off x="5342022" y="1893663"/>
            <a:ext cx="485420" cy="36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ED6C15A-A71A-4C03-B2A8-0A03365E7581}"/>
              </a:ext>
            </a:extLst>
          </p:cNvPr>
          <p:cNvCxnSpPr>
            <a:cxnSpLocks/>
          </p:cNvCxnSpPr>
          <p:nvPr/>
        </p:nvCxnSpPr>
        <p:spPr>
          <a:xfrm>
            <a:off x="5082600" y="2354561"/>
            <a:ext cx="485420" cy="36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24763EC-3386-4053-A556-98EFA05F7A76}"/>
                  </a:ext>
                </a:extLst>
              </p:cNvPr>
              <p:cNvSpPr txBox="1"/>
              <p:nvPr/>
            </p:nvSpPr>
            <p:spPr>
              <a:xfrm>
                <a:off x="5794435" y="1818686"/>
                <a:ext cx="671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</m:oMath>
                  </m:oMathPara>
                </a14:m>
                <a:endParaRPr lang="zh-TW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24763EC-3386-4053-A556-98EFA05F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35" y="1818686"/>
                <a:ext cx="671457" cy="461665"/>
              </a:xfrm>
              <a:prstGeom prst="rect">
                <a:avLst/>
              </a:prstGeom>
              <a:blipFill>
                <a:blip r:embed="rId10"/>
                <a:stretch>
                  <a:fillRect r="-15455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C8B326B3-C0E3-4D71-83B9-1B76866E2919}"/>
                  </a:ext>
                </a:extLst>
              </p:cNvPr>
              <p:cNvSpPr txBox="1"/>
              <p:nvPr/>
            </p:nvSpPr>
            <p:spPr>
              <a:xfrm>
                <a:off x="5483748" y="2261491"/>
                <a:ext cx="671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</m:oMath>
                  </m:oMathPara>
                </a14:m>
                <a:endParaRPr lang="zh-TW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C8B326B3-C0E3-4D71-83B9-1B76866E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48" y="2261491"/>
                <a:ext cx="671457" cy="461665"/>
              </a:xfrm>
              <a:prstGeom prst="rect">
                <a:avLst/>
              </a:prstGeom>
              <a:blipFill>
                <a:blip r:embed="rId11"/>
                <a:stretch>
                  <a:fillRect r="-1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15B5ED1-FEEA-4322-82EA-2E125697F06F}"/>
                  </a:ext>
                </a:extLst>
              </p:cNvPr>
              <p:cNvSpPr txBox="1"/>
              <p:nvPr/>
            </p:nvSpPr>
            <p:spPr>
              <a:xfrm>
                <a:off x="2858578" y="5293940"/>
                <a:ext cx="1188864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15B5ED1-FEEA-4322-82EA-2E125697F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578" y="5293940"/>
                <a:ext cx="1188864" cy="470000"/>
              </a:xfrm>
              <a:prstGeom prst="rect">
                <a:avLst/>
              </a:prstGeom>
              <a:blipFill>
                <a:blip r:embed="rId12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142E6126-556B-462F-8611-88F1DC7094E9}"/>
                  </a:ext>
                </a:extLst>
              </p:cNvPr>
              <p:cNvSpPr txBox="1"/>
              <p:nvPr/>
            </p:nvSpPr>
            <p:spPr>
              <a:xfrm>
                <a:off x="3711002" y="5293940"/>
                <a:ext cx="1188864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142E6126-556B-462F-8611-88F1DC70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02" y="5293940"/>
                <a:ext cx="1188864" cy="470000"/>
              </a:xfrm>
              <a:prstGeom prst="rect">
                <a:avLst/>
              </a:prstGeom>
              <a:blipFill>
                <a:blip r:embed="rId1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F7DA3A72-3C62-4245-B4E3-7D7B7A324510}"/>
                  </a:ext>
                </a:extLst>
              </p:cNvPr>
              <p:cNvSpPr txBox="1"/>
              <p:nvPr/>
            </p:nvSpPr>
            <p:spPr>
              <a:xfrm>
                <a:off x="4581460" y="5308399"/>
                <a:ext cx="1188864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F7DA3A72-3C62-4245-B4E3-7D7B7A32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60" y="5308399"/>
                <a:ext cx="1188864" cy="470000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F88B1E68-1580-4FFF-BB5F-BECFC5BCD1EA}"/>
                  </a:ext>
                </a:extLst>
              </p:cNvPr>
              <p:cNvSpPr txBox="1"/>
              <p:nvPr/>
            </p:nvSpPr>
            <p:spPr>
              <a:xfrm>
                <a:off x="6557553" y="5313126"/>
                <a:ext cx="1188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F88B1E68-1580-4FFF-BB5F-BECFC5BCD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3" y="5313126"/>
                <a:ext cx="1188864" cy="461665"/>
              </a:xfrm>
              <a:prstGeom prst="rect">
                <a:avLst/>
              </a:prstGeom>
              <a:blipFill>
                <a:blip r:embed="rId15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84736D46-14C4-42BE-A0F9-32B7BF32FBC4}"/>
              </a:ext>
            </a:extLst>
          </p:cNvPr>
          <p:cNvSpPr txBox="1"/>
          <p:nvPr/>
        </p:nvSpPr>
        <p:spPr>
          <a:xfrm>
            <a:off x="5474865" y="5243629"/>
            <a:ext cx="141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33B26236-6CE2-42AE-8593-15C440FA5CAC}"/>
                  </a:ext>
                </a:extLst>
              </p:cNvPr>
              <p:cNvSpPr txBox="1"/>
              <p:nvPr/>
            </p:nvSpPr>
            <p:spPr>
              <a:xfrm>
                <a:off x="4670437" y="5969885"/>
                <a:ext cx="3151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̅"/>
                          <m:ctrlPr>
                            <a:rPr lang="zh-TW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33B26236-6CE2-42AE-8593-15C440FA5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437" y="5969885"/>
                <a:ext cx="3151760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6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18A83-8A65-45C9-9044-79CFD67C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A86984-F052-4C2D-BDA1-DE3FFD01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5" y="1690689"/>
            <a:ext cx="7849695" cy="44392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BBAD893-D4AD-45FB-88E4-AE5252FCF527}"/>
              </a:ext>
            </a:extLst>
          </p:cNvPr>
          <p:cNvSpPr txBox="1"/>
          <p:nvPr/>
        </p:nvSpPr>
        <p:spPr>
          <a:xfrm>
            <a:off x="2814914" y="1619988"/>
            <a:ext cx="587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Original paper: </a:t>
            </a:r>
            <a:r>
              <a:rPr lang="zh-TW" altLang="en-US" dirty="0"/>
              <a:t>https://arxiv.org/abs/1502.03167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2D0ED80-499A-4EBF-BFBC-415D8F0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A0FB2-899D-4B36-A051-1D638FB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Covariate Shift?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43C643-9C5B-4899-A207-EC4C32B01CB8}"/>
              </a:ext>
            </a:extLst>
          </p:cNvPr>
          <p:cNvSpPr txBox="1"/>
          <p:nvPr/>
        </p:nvSpPr>
        <p:spPr>
          <a:xfrm>
            <a:off x="628650" y="127697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</a:rPr>
              <a:t>How Does Batch Normalization Help Optimization?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34885B-42BF-48E0-913E-F307F268D2C3}"/>
              </a:ext>
            </a:extLst>
          </p:cNvPr>
          <p:cNvSpPr txBox="1"/>
          <p:nvPr/>
        </p:nvSpPr>
        <p:spPr>
          <a:xfrm>
            <a:off x="5200650" y="1688913"/>
            <a:ext cx="352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https://arxiv.org/abs/1805.11604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D84138A-CD63-4FB5-BC4D-7DE85844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3893B70-2174-4179-A2C4-23F435798FB9}"/>
                  </a:ext>
                </a:extLst>
              </p:cNvPr>
              <p:cNvSpPr/>
              <p:nvPr/>
            </p:nvSpPr>
            <p:spPr>
              <a:xfrm>
                <a:off x="4119427" y="2315890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3893B70-2174-4179-A2C4-23F435798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27" y="2315890"/>
                <a:ext cx="361950" cy="901700"/>
              </a:xfrm>
              <a:prstGeom prst="rect">
                <a:avLst/>
              </a:prstGeom>
              <a:blipFill>
                <a:blip r:embed="rId3"/>
                <a:stretch>
                  <a:fillRect l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E75B5AF-6636-493D-BD7F-5802E87B54CB}"/>
                  </a:ext>
                </a:extLst>
              </p:cNvPr>
              <p:cNvSpPr/>
              <p:nvPr/>
            </p:nvSpPr>
            <p:spPr>
              <a:xfrm>
                <a:off x="898525" y="2334940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E75B5AF-6636-493D-BD7F-5802E87B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25" y="2334940"/>
                <a:ext cx="361950" cy="901700"/>
              </a:xfrm>
              <a:prstGeom prst="rect">
                <a:avLst/>
              </a:prstGeom>
              <a:blipFill>
                <a:blip r:embed="rId4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4904C4-7B18-4EA3-9EA7-E66A0E21ED57}"/>
                  </a:ext>
                </a:extLst>
              </p:cNvPr>
              <p:cNvSpPr/>
              <p:nvPr/>
            </p:nvSpPr>
            <p:spPr>
              <a:xfrm>
                <a:off x="2062662" y="2315890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4904C4-7B18-4EA3-9EA7-E66A0E21E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62" y="2315890"/>
                <a:ext cx="1308100" cy="901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B0F8F61-AE96-4B78-962E-C30202E953C1}"/>
                  </a:ext>
                </a:extLst>
              </p:cNvPr>
              <p:cNvSpPr/>
              <p:nvPr/>
            </p:nvSpPr>
            <p:spPr>
              <a:xfrm>
                <a:off x="5230042" y="2315890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B0F8F61-AE96-4B78-962E-C30202E95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042" y="2315890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A1A9A3E-653F-487E-BAAF-E72522D7870A}"/>
                  </a:ext>
                </a:extLst>
              </p:cNvPr>
              <p:cNvSpPr/>
              <p:nvPr/>
            </p:nvSpPr>
            <p:spPr>
              <a:xfrm>
                <a:off x="7286807" y="2334940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A1A9A3E-653F-487E-BAAF-E72522D78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807" y="2334940"/>
                <a:ext cx="361950" cy="901700"/>
              </a:xfrm>
              <a:prstGeom prst="rect">
                <a:avLst/>
              </a:prstGeom>
              <a:blipFill>
                <a:blip r:embed="rId7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DEFB82B-32E9-4E93-9B29-37349F43D55D}"/>
              </a:ext>
            </a:extLst>
          </p:cNvPr>
          <p:cNvCxnSpPr>
            <a:cxnSpLocks/>
          </p:cNvCxnSpPr>
          <p:nvPr/>
        </p:nvCxnSpPr>
        <p:spPr>
          <a:xfrm>
            <a:off x="3370762" y="2785790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DE6D68E-6A46-42CB-816C-38E4E43AFC44}"/>
              </a:ext>
            </a:extLst>
          </p:cNvPr>
          <p:cNvCxnSpPr>
            <a:cxnSpLocks/>
          </p:cNvCxnSpPr>
          <p:nvPr/>
        </p:nvCxnSpPr>
        <p:spPr>
          <a:xfrm>
            <a:off x="4481377" y="2792142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C1929F5-7ECD-4B66-A1BD-1A08DA8A936F}"/>
              </a:ext>
            </a:extLst>
          </p:cNvPr>
          <p:cNvCxnSpPr>
            <a:cxnSpLocks/>
          </p:cNvCxnSpPr>
          <p:nvPr/>
        </p:nvCxnSpPr>
        <p:spPr>
          <a:xfrm>
            <a:off x="6538142" y="2764930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51C8B1-2438-4842-9DE6-BEC8B130A371}"/>
              </a:ext>
            </a:extLst>
          </p:cNvPr>
          <p:cNvSpPr txBox="1"/>
          <p:nvPr/>
        </p:nvSpPr>
        <p:spPr>
          <a:xfrm>
            <a:off x="7562578" y="2445264"/>
            <a:ext cx="95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E19620-E5DE-421D-8ABD-3D6F90625320}"/>
              </a:ext>
            </a:extLst>
          </p:cNvPr>
          <p:cNvCxnSpPr>
            <a:cxnSpLocks/>
          </p:cNvCxnSpPr>
          <p:nvPr/>
        </p:nvCxnSpPr>
        <p:spPr>
          <a:xfrm>
            <a:off x="1313997" y="2792142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150E4D-0E90-4BD2-8245-896D1641F040}"/>
                  </a:ext>
                </a:extLst>
              </p:cNvPr>
              <p:cNvSpPr/>
              <p:nvPr/>
            </p:nvSpPr>
            <p:spPr>
              <a:xfrm>
                <a:off x="4119427" y="465430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150E4D-0E90-4BD2-8245-896D1641F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27" y="4654303"/>
                <a:ext cx="361950" cy="901700"/>
              </a:xfrm>
              <a:prstGeom prst="rect">
                <a:avLst/>
              </a:prstGeom>
              <a:blipFill>
                <a:blip r:embed="rId8"/>
                <a:stretch>
                  <a:fillRect l="-27869" r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0092EE-53B1-4486-8DA8-AFE3F113A888}"/>
                  </a:ext>
                </a:extLst>
              </p:cNvPr>
              <p:cNvSpPr/>
              <p:nvPr/>
            </p:nvSpPr>
            <p:spPr>
              <a:xfrm>
                <a:off x="898525" y="467335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0092EE-53B1-4486-8DA8-AFE3F11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25" y="4673353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C7D132C-58E5-4C71-9293-3BCCD95D5D7E}"/>
                  </a:ext>
                </a:extLst>
              </p:cNvPr>
              <p:cNvSpPr/>
              <p:nvPr/>
            </p:nvSpPr>
            <p:spPr>
              <a:xfrm>
                <a:off x="2062662" y="465430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C7D132C-58E5-4C71-9293-3BCCD95D5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62" y="4654303"/>
                <a:ext cx="1308100" cy="901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D0BAC23-B8D7-4E15-9DF4-164367763450}"/>
                  </a:ext>
                </a:extLst>
              </p:cNvPr>
              <p:cNvSpPr/>
              <p:nvPr/>
            </p:nvSpPr>
            <p:spPr>
              <a:xfrm>
                <a:off x="5230042" y="465430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D0BAC23-B8D7-4E15-9DF4-164367763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042" y="4654303"/>
                <a:ext cx="1308100" cy="901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51EED09-D1F6-4992-A54C-38090D6DFBE2}"/>
                  </a:ext>
                </a:extLst>
              </p:cNvPr>
              <p:cNvSpPr/>
              <p:nvPr/>
            </p:nvSpPr>
            <p:spPr>
              <a:xfrm>
                <a:off x="7286807" y="467335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51EED09-D1F6-4992-A54C-38090D6DF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807" y="4673353"/>
                <a:ext cx="361950" cy="901700"/>
              </a:xfrm>
              <a:prstGeom prst="rect">
                <a:avLst/>
              </a:prstGeom>
              <a:blipFill>
                <a:blip r:embed="rId12"/>
                <a:stretch>
                  <a:fillRect l="-25806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5F011F9-7907-4248-B825-CABC97925CB2}"/>
              </a:ext>
            </a:extLst>
          </p:cNvPr>
          <p:cNvCxnSpPr>
            <a:cxnSpLocks/>
          </p:cNvCxnSpPr>
          <p:nvPr/>
        </p:nvCxnSpPr>
        <p:spPr>
          <a:xfrm>
            <a:off x="3370762" y="5124203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DBE1A74-31DA-402F-8D0C-47BE38EC0970}"/>
              </a:ext>
            </a:extLst>
          </p:cNvPr>
          <p:cNvCxnSpPr>
            <a:cxnSpLocks/>
          </p:cNvCxnSpPr>
          <p:nvPr/>
        </p:nvCxnSpPr>
        <p:spPr>
          <a:xfrm>
            <a:off x="4481377" y="5130555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D626B22-B7B1-4C34-8CB5-08CC084144F5}"/>
              </a:ext>
            </a:extLst>
          </p:cNvPr>
          <p:cNvCxnSpPr>
            <a:cxnSpLocks/>
          </p:cNvCxnSpPr>
          <p:nvPr/>
        </p:nvCxnSpPr>
        <p:spPr>
          <a:xfrm>
            <a:off x="6538142" y="5103343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C9E7-A6A0-4198-AE63-1BFA7DA0666A}"/>
              </a:ext>
            </a:extLst>
          </p:cNvPr>
          <p:cNvSpPr txBox="1"/>
          <p:nvPr/>
        </p:nvSpPr>
        <p:spPr>
          <a:xfrm>
            <a:off x="7562578" y="4783677"/>
            <a:ext cx="95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ABE048D-8956-4242-90C3-098CF70C370E}"/>
              </a:ext>
            </a:extLst>
          </p:cNvPr>
          <p:cNvCxnSpPr>
            <a:cxnSpLocks/>
          </p:cNvCxnSpPr>
          <p:nvPr/>
        </p:nvCxnSpPr>
        <p:spPr>
          <a:xfrm>
            <a:off x="1313997" y="5130555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7989992-963E-463F-B8CA-068E27CE5872}"/>
              </a:ext>
            </a:extLst>
          </p:cNvPr>
          <p:cNvCxnSpPr/>
          <p:nvPr/>
        </p:nvCxnSpPr>
        <p:spPr>
          <a:xfrm>
            <a:off x="2714171" y="3309210"/>
            <a:ext cx="0" cy="121384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2336453-7059-45D9-95FE-F5902C3ACF88}"/>
              </a:ext>
            </a:extLst>
          </p:cNvPr>
          <p:cNvCxnSpPr/>
          <p:nvPr/>
        </p:nvCxnSpPr>
        <p:spPr>
          <a:xfrm>
            <a:off x="5856514" y="3309210"/>
            <a:ext cx="0" cy="121384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9885091-E4FF-46C1-AB83-5CBBC007E773}"/>
              </a:ext>
            </a:extLst>
          </p:cNvPr>
          <p:cNvSpPr txBox="1"/>
          <p:nvPr/>
        </p:nvSpPr>
        <p:spPr>
          <a:xfrm>
            <a:off x="2820536" y="3626639"/>
            <a:ext cx="110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4D57A81-C28A-4A92-B277-C3C2695C6625}"/>
                  </a:ext>
                </a:extLst>
              </p:cNvPr>
              <p:cNvSpPr txBox="1"/>
              <p:nvPr/>
            </p:nvSpPr>
            <p:spPr>
              <a:xfrm>
                <a:off x="5933350" y="3477025"/>
                <a:ext cx="21862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Good for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sz="2400" b="1" dirty="0"/>
              </a:p>
              <a:p>
                <a:r>
                  <a:rPr lang="en-US" altLang="zh-TW" sz="2400" dirty="0"/>
                  <a:t>But not for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TW" sz="2400" dirty="0"/>
                  <a:t>’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4D57A81-C28A-4A92-B277-C3C2695C6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350" y="3477025"/>
                <a:ext cx="2186298" cy="830997"/>
              </a:xfrm>
              <a:prstGeom prst="rect">
                <a:avLst/>
              </a:prstGeom>
              <a:blipFill>
                <a:blip r:embed="rId13"/>
                <a:stretch>
                  <a:fillRect l="-4178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336688A-7D40-41AB-B7B5-8C6BA2C4BCE6}"/>
                  </a:ext>
                </a:extLst>
              </p:cNvPr>
              <p:cNvSpPr txBox="1"/>
              <p:nvPr/>
            </p:nvSpPr>
            <p:spPr>
              <a:xfrm>
                <a:off x="789826" y="5759322"/>
                <a:ext cx="7383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Batch normalization make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TW" sz="2400" dirty="0"/>
                  <a:t>’ have similar statistics.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336688A-7D40-41AB-B7B5-8C6BA2C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6" y="5759322"/>
                <a:ext cx="7383101" cy="461665"/>
              </a:xfrm>
              <a:prstGeom prst="rect">
                <a:avLst/>
              </a:prstGeom>
              <a:blipFill>
                <a:blip r:embed="rId14"/>
                <a:stretch>
                  <a:fillRect l="-1321" t="-10526" r="-15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AF29F49C-010C-43DB-BEB2-E68A35447288}"/>
              </a:ext>
            </a:extLst>
          </p:cNvPr>
          <p:cNvSpPr txBox="1"/>
          <p:nvPr/>
        </p:nvSpPr>
        <p:spPr>
          <a:xfrm>
            <a:off x="789826" y="6184769"/>
            <a:ext cx="6772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Experimental results do not support the above idea.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3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4" grpId="0"/>
      <p:bldP spid="35" grpId="0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C045F-F229-48D3-BD07-749D841F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Covariate Shift?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38C9EB-0CE9-4828-8FB2-377DC416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54FE1D-9637-4027-A14A-A0B21035319A}"/>
              </a:ext>
            </a:extLst>
          </p:cNvPr>
          <p:cNvSpPr txBox="1"/>
          <p:nvPr/>
        </p:nvSpPr>
        <p:spPr>
          <a:xfrm>
            <a:off x="628650" y="127697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</a:rPr>
              <a:t>How Does Batch Normalization Help Optimization?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AFFBCB-A5E6-47A1-A4F0-BD9D6E88F43B}"/>
              </a:ext>
            </a:extLst>
          </p:cNvPr>
          <p:cNvSpPr txBox="1"/>
          <p:nvPr/>
        </p:nvSpPr>
        <p:spPr>
          <a:xfrm>
            <a:off x="5200650" y="1688913"/>
            <a:ext cx="352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https://arxiv.org/abs/1805.11604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2D04BBC2-AE40-44A1-8115-7D35A271BA7E}"/>
              </a:ext>
            </a:extLst>
          </p:cNvPr>
          <p:cNvGrpSpPr/>
          <p:nvPr/>
        </p:nvGrpSpPr>
        <p:grpSpPr>
          <a:xfrm>
            <a:off x="170670" y="3201470"/>
            <a:ext cx="8802660" cy="731017"/>
            <a:chOff x="1059543" y="3298285"/>
            <a:chExt cx="7097486" cy="589411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DD69060C-314D-45F4-81E8-CAE8AF2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543" y="3298285"/>
              <a:ext cx="7097486" cy="589411"/>
            </a:xfrm>
            <a:prstGeom prst="rect">
              <a:avLst/>
            </a:prstGeom>
          </p:spPr>
        </p:pic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8BB2528-ED61-4369-89A1-6C24C21916DD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93" y="3679981"/>
              <a:ext cx="9697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78AE766-611C-45F2-B3CB-E843626BA227}"/>
              </a:ext>
            </a:extLst>
          </p:cNvPr>
          <p:cNvGrpSpPr/>
          <p:nvPr/>
        </p:nvGrpSpPr>
        <p:grpSpPr>
          <a:xfrm>
            <a:off x="933450" y="4645867"/>
            <a:ext cx="4572000" cy="523220"/>
            <a:chOff x="1059543" y="4494746"/>
            <a:chExt cx="4572000" cy="523220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7CBB4E5-ABE0-4991-BA2F-8CF4B8B54708}"/>
                </a:ext>
              </a:extLst>
            </p:cNvPr>
            <p:cNvSpPr txBox="1"/>
            <p:nvPr/>
          </p:nvSpPr>
          <p:spPr>
            <a:xfrm>
              <a:off x="1059543" y="4494746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dirty="0"/>
                <a:t>serendipitous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DDACB2D-B1FC-477B-9962-CA646E5EECA4}"/>
                </a:ext>
              </a:extLst>
            </p:cNvPr>
            <p:cNvSpPr txBox="1"/>
            <p:nvPr/>
          </p:nvSpPr>
          <p:spPr>
            <a:xfrm>
              <a:off x="3219449" y="4494746"/>
              <a:ext cx="1676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9920F8-22E5-4FF4-9F95-80C9C03E2D65}"/>
              </a:ext>
            </a:extLst>
          </p:cNvPr>
          <p:cNvSpPr txBox="1"/>
          <p:nvPr/>
        </p:nvSpPr>
        <p:spPr>
          <a:xfrm>
            <a:off x="170670" y="2261432"/>
            <a:ext cx="8096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Experimental results</a:t>
            </a:r>
            <a:r>
              <a:rPr lang="zh-TW" altLang="en-US" sz="2400" dirty="0"/>
              <a:t> </a:t>
            </a:r>
            <a:r>
              <a:rPr lang="en-US" altLang="zh-TW" sz="2400" dirty="0"/>
              <a:t>(and theoretically analysis) support batch normalization change the landscape of error surface.</a:t>
            </a:r>
            <a:endParaRPr lang="zh-TW" altLang="en-US" sz="2400" dirty="0"/>
          </a:p>
        </p:txBody>
      </p:sp>
      <p:pic>
        <p:nvPicPr>
          <p:cNvPr id="1026" name="Picture 2" descr="意外發現並成功找出方法大量生產盤尼西林的弗萊明教授，盤尼西林雖並非人類首隻廣泛利用的抗生素，但盤尼西林影響深遠，知名度遠比首隻發明並使用的磺胺更要高。（網絡圖片）">
            <a:extLst>
              <a:ext uri="{FF2B5EF4-FFF2-40B4-BE49-F238E27FC236}">
                <a16:creationId xmlns:a16="http://schemas.microsoft.com/office/drawing/2014/main" id="{B452D4D4-33C1-46DC-AF66-B1BD7FB22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23" y="4472293"/>
            <a:ext cx="2726680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EFA0F40E-3684-4B4B-84CB-3D6AC9E133E7}"/>
              </a:ext>
            </a:extLst>
          </p:cNvPr>
          <p:cNvSpPr txBox="1"/>
          <p:nvPr/>
        </p:nvSpPr>
        <p:spPr>
          <a:xfrm>
            <a:off x="3882478" y="569003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penicillin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342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89480-1E1B-4118-89BD-F76CE0A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BB076-1365-48E0-BA2A-57FAAFD3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Batch Renormalization</a:t>
            </a:r>
          </a:p>
          <a:p>
            <a:pPr lvl="1"/>
            <a:r>
              <a:rPr lang="en-US" altLang="zh-TW" sz="1800" dirty="0"/>
              <a:t>https://arxiv.org/abs/1702.03275</a:t>
            </a:r>
          </a:p>
          <a:p>
            <a:r>
              <a:rPr lang="en-US" altLang="zh-TW" sz="2400" dirty="0"/>
              <a:t>Layer Normalization</a:t>
            </a:r>
          </a:p>
          <a:p>
            <a:pPr lvl="1"/>
            <a:r>
              <a:rPr lang="en-US" altLang="zh-TW" sz="1800" dirty="0"/>
              <a:t>https://arxiv.org/abs/1607.06450</a:t>
            </a:r>
          </a:p>
          <a:p>
            <a:r>
              <a:rPr lang="en-US" altLang="zh-TW" sz="2400" dirty="0"/>
              <a:t>Instance Normalization</a:t>
            </a:r>
          </a:p>
          <a:p>
            <a:pPr lvl="1"/>
            <a:r>
              <a:rPr lang="en-US" altLang="zh-TW" sz="1800" dirty="0"/>
              <a:t>https://arxiv.org/abs/1607.08022</a:t>
            </a:r>
          </a:p>
          <a:p>
            <a:r>
              <a:rPr lang="en-US" altLang="zh-TW" sz="2400" dirty="0"/>
              <a:t>Group Normalization</a:t>
            </a:r>
          </a:p>
          <a:p>
            <a:pPr lvl="1"/>
            <a:r>
              <a:rPr lang="en-US" altLang="zh-TW" sz="1800" dirty="0"/>
              <a:t>https://arxiv.org/abs/1803.08494</a:t>
            </a:r>
          </a:p>
          <a:p>
            <a:r>
              <a:rPr lang="en-US" altLang="zh-TW" sz="2400" dirty="0"/>
              <a:t>Weight Normalization</a:t>
            </a:r>
          </a:p>
          <a:p>
            <a:pPr lvl="1"/>
            <a:r>
              <a:rPr lang="en-US" altLang="zh-TW" sz="1800" dirty="0"/>
              <a:t>https://arxiv.org/abs/1602.07868</a:t>
            </a:r>
          </a:p>
          <a:p>
            <a:r>
              <a:rPr lang="en-US" altLang="zh-TW" sz="2400" dirty="0"/>
              <a:t>Spectrum Normalization</a:t>
            </a:r>
          </a:p>
          <a:p>
            <a:pPr lvl="1"/>
            <a:r>
              <a:rPr lang="en-US" altLang="zh-TW" sz="1800" dirty="0"/>
              <a:t>https://arxiv.org/abs/1705.10941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D289A2-2224-43A6-AB43-D0710E1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45165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Landscape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0906" y="5802375"/>
            <a:ext cx="538582" cy="4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 flipV="1">
            <a:off x="3399417" y="4961347"/>
            <a:ext cx="2069439" cy="1020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 flipH="1" flipV="1">
            <a:off x="2253207" y="4753110"/>
            <a:ext cx="4823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  <a:endCxn id="20" idx="3"/>
          </p:cNvCxnSpPr>
          <p:nvPr/>
        </p:nvCxnSpPr>
        <p:spPr>
          <a:xfrm flipH="1" flipV="1">
            <a:off x="3329727" y="4743773"/>
            <a:ext cx="2139132" cy="5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2809408" y="4483613"/>
            <a:ext cx="520319" cy="520319"/>
            <a:chOff x="3342651" y="3507082"/>
            <a:chExt cx="520319" cy="520319"/>
          </a:xfrm>
        </p:grpSpPr>
        <p:sp>
          <p:nvSpPr>
            <p:cNvPr id="20" name="矩形 1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直線單箭頭接點 22"/>
          <p:cNvCxnSpPr/>
          <p:nvPr/>
        </p:nvCxnSpPr>
        <p:spPr>
          <a:xfrm flipV="1">
            <a:off x="3084940" y="5037161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209492" y="4545904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18A4F8E-8997-4B60-B791-DB1C51CB1522}"/>
              </a:ext>
            </a:extLst>
          </p:cNvPr>
          <p:cNvGrpSpPr/>
          <p:nvPr/>
        </p:nvGrpSpPr>
        <p:grpSpPr>
          <a:xfrm>
            <a:off x="344157" y="1473432"/>
            <a:ext cx="4639132" cy="2729713"/>
            <a:chOff x="344157" y="1473432"/>
            <a:chExt cx="4639132" cy="2729713"/>
          </a:xfrm>
        </p:grpSpPr>
        <p:cxnSp>
          <p:nvCxnSpPr>
            <p:cNvPr id="40" name="直線單箭頭接點 39"/>
            <p:cNvCxnSpPr/>
            <p:nvPr/>
          </p:nvCxnSpPr>
          <p:spPr>
            <a:xfrm>
              <a:off x="787646" y="365981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1649017"/>
                </p:ext>
              </p:extLst>
            </p:nvPr>
          </p:nvGraphicFramePr>
          <p:xfrm>
            <a:off x="4054655" y="360783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55" y="360783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281335"/>
                </p:ext>
              </p:extLst>
            </p:nvPr>
          </p:nvGraphicFramePr>
          <p:xfrm>
            <a:off x="830926" y="147343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90440" imgH="215640" progId="Equation.3">
                    <p:embed/>
                  </p:oleObj>
                </mc:Choice>
                <mc:Fallback>
                  <p:oleObj name="方程式" r:id="rId7" imgW="190440" imgH="21564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926" y="147343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字方塊 45"/>
            <p:cNvSpPr txBox="1"/>
            <p:nvPr/>
          </p:nvSpPr>
          <p:spPr>
            <a:xfrm>
              <a:off x="1745100" y="152016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Loss L</a:t>
              </a:r>
              <a:endParaRPr lang="zh-TW" altLang="en-US" sz="24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1601595" y="2386555"/>
              <a:ext cx="2207802" cy="70623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52915" y="2250625"/>
              <a:ext cx="3298704" cy="99532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682266" y="2125670"/>
              <a:ext cx="3942773" cy="12267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344157" y="2006385"/>
              <a:ext cx="4639132" cy="145175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H="1" flipV="1">
              <a:off x="3568369" y="3090565"/>
              <a:ext cx="169407" cy="427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flipH="1" flipV="1">
              <a:off x="3399417" y="2776203"/>
              <a:ext cx="177181" cy="3320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flipH="1" flipV="1">
              <a:off x="3238239" y="2706913"/>
              <a:ext cx="206489" cy="110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H="1">
              <a:off x="3024659" y="2727200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/>
            <p:nvPr/>
          </p:nvCxnSpPr>
          <p:spPr>
            <a:xfrm flipH="1">
              <a:off x="2832577" y="2746007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1370968" y="154874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/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t="-16393" r="-8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/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blipFill>
                <a:blip r:embed="rId10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FE46C385-0B15-4F66-B58C-519D8304DCCD}"/>
              </a:ext>
            </a:extLst>
          </p:cNvPr>
          <p:cNvGrpSpPr/>
          <p:nvPr/>
        </p:nvGrpSpPr>
        <p:grpSpPr>
          <a:xfrm>
            <a:off x="1324402" y="4695348"/>
            <a:ext cx="601011" cy="369332"/>
            <a:chOff x="237545" y="5931455"/>
            <a:chExt cx="601011" cy="369332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52CE156-C32D-4A2D-A60F-D6A0F490D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45" y="5969393"/>
              <a:ext cx="6010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/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2195" r="-97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/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blipFill>
                <a:blip r:embed="rId12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/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/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blipFill>
                <a:blip r:embed="rId14"/>
                <a:stretch>
                  <a:fillRect l="-20000" r="-15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/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D4FF6C-5801-42B7-95B1-51D48FCAC58B}"/>
              </a:ext>
            </a:extLst>
          </p:cNvPr>
          <p:cNvSpPr txBox="1"/>
          <p:nvPr/>
        </p:nvSpPr>
        <p:spPr>
          <a:xfrm>
            <a:off x="6240875" y="4914697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1C15D0C-32BB-46BA-AB78-CF1A684F1F50}"/>
              </a:ext>
            </a:extLst>
          </p:cNvPr>
          <p:cNvGrpSpPr/>
          <p:nvPr/>
        </p:nvGrpSpPr>
        <p:grpSpPr>
          <a:xfrm>
            <a:off x="5468856" y="4536206"/>
            <a:ext cx="538582" cy="467726"/>
            <a:chOff x="2861033" y="4573258"/>
            <a:chExt cx="538582" cy="467726"/>
          </a:xfrm>
        </p:grpSpPr>
        <p:sp>
          <p:nvSpPr>
            <p:cNvPr id="33" name="矩形 32"/>
            <p:cNvSpPr/>
            <p:nvPr/>
          </p:nvSpPr>
          <p:spPr>
            <a:xfrm>
              <a:off x="2861033" y="4573258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/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0000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51EDC36-1A0E-4258-833C-250B65E88042}"/>
              </a:ext>
            </a:extLst>
          </p:cNvPr>
          <p:cNvGrpSpPr/>
          <p:nvPr/>
        </p:nvGrpSpPr>
        <p:grpSpPr>
          <a:xfrm>
            <a:off x="5484112" y="5757089"/>
            <a:ext cx="538582" cy="467726"/>
            <a:chOff x="2852460" y="5866704"/>
            <a:chExt cx="538582" cy="467726"/>
          </a:xfrm>
        </p:grpSpPr>
        <p:sp>
          <p:nvSpPr>
            <p:cNvPr id="34" name="矩形 33"/>
            <p:cNvSpPr/>
            <p:nvPr/>
          </p:nvSpPr>
          <p:spPr>
            <a:xfrm>
              <a:off x="2852460" y="5866704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/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1667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/>
              <p:nvPr/>
            </p:nvSpPr>
            <p:spPr>
              <a:xfrm>
                <a:off x="4303508" y="4339296"/>
                <a:ext cx="833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08" y="4339296"/>
                <a:ext cx="833818" cy="369332"/>
              </a:xfrm>
              <a:prstGeom prst="rect">
                <a:avLst/>
              </a:prstGeom>
              <a:blipFill>
                <a:blip r:embed="rId18"/>
                <a:stretch>
                  <a:fillRect l="-7299" r="-219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/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blipFill>
                <a:blip r:embed="rId19"/>
                <a:stretch>
                  <a:fillRect l="-9615" r="-115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/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blipFill>
                <a:blip r:embed="rId20"/>
                <a:stretch>
                  <a:fillRect l="-9709" r="-5825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/>
              <p:nvPr/>
            </p:nvSpPr>
            <p:spPr>
              <a:xfrm>
                <a:off x="729909" y="6040149"/>
                <a:ext cx="646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9" y="6040149"/>
                <a:ext cx="646011" cy="369332"/>
              </a:xfrm>
              <a:prstGeom prst="rect">
                <a:avLst/>
              </a:prstGeom>
              <a:blipFill>
                <a:blip r:embed="rId21"/>
                <a:stretch>
                  <a:fillRect l="-9434" r="-1037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1CE9476-CEB1-4A0C-95AC-D94073A91F99}"/>
              </a:ext>
            </a:extLst>
          </p:cNvPr>
          <p:cNvSpPr txBox="1"/>
          <p:nvPr/>
        </p:nvSpPr>
        <p:spPr>
          <a:xfrm>
            <a:off x="659132" y="6280933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3856309-26FD-4D1E-9639-CD54B97F72A6}"/>
              </a:ext>
            </a:extLst>
          </p:cNvPr>
          <p:cNvSpPr/>
          <p:nvPr/>
        </p:nvSpPr>
        <p:spPr>
          <a:xfrm>
            <a:off x="1961413" y="3445882"/>
            <a:ext cx="1514503" cy="4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B329C95E-FBAA-40C5-BC5B-8AFDFFD0C958}"/>
              </a:ext>
            </a:extLst>
          </p:cNvPr>
          <p:cNvSpPr txBox="1"/>
          <p:nvPr/>
        </p:nvSpPr>
        <p:spPr>
          <a:xfrm>
            <a:off x="2521425" y="3996593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CD4774CD-698D-40A8-B8E3-4028B918EC3B}"/>
              </a:ext>
            </a:extLst>
          </p:cNvPr>
          <p:cNvSpPr txBox="1"/>
          <p:nvPr/>
        </p:nvSpPr>
        <p:spPr>
          <a:xfrm>
            <a:off x="2069593" y="5091405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1264DFF4-CD6E-495A-8758-2F7DB591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35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13" grpId="0"/>
      <p:bldP spid="76" grpId="0"/>
      <p:bldP spid="96" grpId="0"/>
      <p:bldP spid="102" grpId="0"/>
      <p:bldP spid="103" grpId="0"/>
      <p:bldP spid="104" grpId="0"/>
      <p:bldP spid="15" grpId="0"/>
      <p:bldP spid="31" grpId="0"/>
      <p:bldP spid="118" grpId="0"/>
      <p:bldP spid="122" grpId="0"/>
      <p:bldP spid="123" grpId="0"/>
      <p:bldP spid="124" grpId="0"/>
      <p:bldP spid="32" grpId="0" animBg="1"/>
      <p:bldP spid="125" grpId="0"/>
      <p:bldP spid="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Landscape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0906" y="5802375"/>
            <a:ext cx="538582" cy="4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 flipV="1">
            <a:off x="3399417" y="4961347"/>
            <a:ext cx="2069439" cy="1020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 flipH="1" flipV="1">
            <a:off x="2253207" y="4753110"/>
            <a:ext cx="4823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  <a:endCxn id="20" idx="3"/>
          </p:cNvCxnSpPr>
          <p:nvPr/>
        </p:nvCxnSpPr>
        <p:spPr>
          <a:xfrm flipH="1" flipV="1">
            <a:off x="3329727" y="4743773"/>
            <a:ext cx="2139132" cy="5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2809408" y="4483613"/>
            <a:ext cx="520319" cy="520319"/>
            <a:chOff x="3342651" y="3507082"/>
            <a:chExt cx="520319" cy="520319"/>
          </a:xfrm>
        </p:grpSpPr>
        <p:sp>
          <p:nvSpPr>
            <p:cNvPr id="20" name="矩形 1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直線單箭頭接點 22"/>
          <p:cNvCxnSpPr/>
          <p:nvPr/>
        </p:nvCxnSpPr>
        <p:spPr>
          <a:xfrm flipV="1">
            <a:off x="3084940" y="5037161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209492" y="4545904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147388" y="5770243"/>
            <a:ext cx="185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100, 200 ……</a:t>
            </a:r>
            <a:endParaRPr lang="zh-TW" altLang="en-US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B3783E8-275C-42EA-94C8-40C9FD1AB71F}"/>
              </a:ext>
            </a:extLst>
          </p:cNvPr>
          <p:cNvGrpSpPr/>
          <p:nvPr/>
        </p:nvGrpSpPr>
        <p:grpSpPr>
          <a:xfrm>
            <a:off x="5103371" y="1429422"/>
            <a:ext cx="3837393" cy="2729713"/>
            <a:chOff x="5103371" y="1429422"/>
            <a:chExt cx="3837393" cy="2729713"/>
          </a:xfrm>
        </p:grpSpPr>
        <p:cxnSp>
          <p:nvCxnSpPr>
            <p:cNvPr id="97" name="直線單箭頭接點 96"/>
            <p:cNvCxnSpPr/>
            <p:nvPr/>
          </p:nvCxnSpPr>
          <p:spPr>
            <a:xfrm>
              <a:off x="5103371" y="361580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5686693" y="150473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9" name="Object 12"/>
            <p:cNvGraphicFramePr>
              <a:graphicFrameLocks noChangeAspect="1"/>
            </p:cNvGraphicFramePr>
            <p:nvPr/>
          </p:nvGraphicFramePr>
          <p:xfrm>
            <a:off x="8370380" y="356382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9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0380" y="356382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12"/>
            <p:cNvGraphicFramePr>
              <a:graphicFrameLocks noChangeAspect="1"/>
            </p:cNvGraphicFramePr>
            <p:nvPr/>
          </p:nvGraphicFramePr>
          <p:xfrm>
            <a:off x="5146651" y="142942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90440" imgH="215640" progId="Equation.3">
                    <p:embed/>
                  </p:oleObj>
                </mc:Choice>
                <mc:Fallback>
                  <p:oleObj name="方程式" r:id="rId7" imgW="190440" imgH="215640" progId="Equation.3">
                    <p:embed/>
                    <p:pic>
                      <p:nvPicPr>
                        <p:cNvPr id="10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651" y="142942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文字方塊 100"/>
            <p:cNvSpPr txBox="1"/>
            <p:nvPr/>
          </p:nvSpPr>
          <p:spPr>
            <a:xfrm>
              <a:off x="6138495" y="150791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Loss L</a:t>
              </a:r>
              <a:endParaRPr lang="zh-TW" altLang="en-US" sz="2400" dirty="0"/>
            </a:p>
          </p:txBody>
        </p:sp>
        <p:sp>
          <p:nvSpPr>
            <p:cNvPr id="108" name="橢圓 107"/>
            <p:cNvSpPr/>
            <p:nvPr/>
          </p:nvSpPr>
          <p:spPr>
            <a:xfrm>
              <a:off x="6864687" y="2691479"/>
              <a:ext cx="558518" cy="55851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6589929" y="2431668"/>
              <a:ext cx="1108034" cy="104180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6230110" y="2163086"/>
              <a:ext cx="1883365" cy="16198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/>
            <p:cNvSpPr/>
            <p:nvPr/>
          </p:nvSpPr>
          <p:spPr>
            <a:xfrm>
              <a:off x="5903692" y="1961264"/>
              <a:ext cx="2543359" cy="205776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 flipH="1" flipV="1">
              <a:off x="7711544" y="3473217"/>
              <a:ext cx="418053" cy="4473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/>
            <p:nvPr/>
          </p:nvCxnSpPr>
          <p:spPr>
            <a:xfrm flipH="1" flipV="1">
              <a:off x="7424003" y="3201472"/>
              <a:ext cx="262309" cy="2588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/>
            <p:nvPr/>
          </p:nvCxnSpPr>
          <p:spPr>
            <a:xfrm flipH="1" flipV="1">
              <a:off x="7219775" y="3007759"/>
              <a:ext cx="203430" cy="2007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 flipV="1">
              <a:off x="5891687" y="3266645"/>
              <a:ext cx="498810" cy="2604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V="1">
              <a:off x="6383818" y="3142916"/>
              <a:ext cx="287068" cy="1393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V="1">
              <a:off x="6676961" y="3002810"/>
              <a:ext cx="310106" cy="1446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18A4F8E-8997-4B60-B791-DB1C51CB1522}"/>
              </a:ext>
            </a:extLst>
          </p:cNvPr>
          <p:cNvGrpSpPr/>
          <p:nvPr/>
        </p:nvGrpSpPr>
        <p:grpSpPr>
          <a:xfrm>
            <a:off x="344157" y="1473432"/>
            <a:ext cx="4639132" cy="2729713"/>
            <a:chOff x="344157" y="1473432"/>
            <a:chExt cx="4639132" cy="2729713"/>
          </a:xfrm>
        </p:grpSpPr>
        <p:cxnSp>
          <p:nvCxnSpPr>
            <p:cNvPr id="40" name="直線單箭頭接點 39"/>
            <p:cNvCxnSpPr/>
            <p:nvPr/>
          </p:nvCxnSpPr>
          <p:spPr>
            <a:xfrm>
              <a:off x="787646" y="365981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12"/>
            <p:cNvGraphicFramePr>
              <a:graphicFrameLocks noChangeAspect="1"/>
            </p:cNvGraphicFramePr>
            <p:nvPr/>
          </p:nvGraphicFramePr>
          <p:xfrm>
            <a:off x="4054655" y="360783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55" y="360783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2"/>
            <p:cNvGraphicFramePr>
              <a:graphicFrameLocks noChangeAspect="1"/>
            </p:cNvGraphicFramePr>
            <p:nvPr/>
          </p:nvGraphicFramePr>
          <p:xfrm>
            <a:off x="830926" y="147343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9" imgW="190440" imgH="215640" progId="Equation.3">
                    <p:embed/>
                  </p:oleObj>
                </mc:Choice>
                <mc:Fallback>
                  <p:oleObj name="方程式" r:id="rId9" imgW="190440" imgH="21564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926" y="147343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字方塊 45"/>
            <p:cNvSpPr txBox="1"/>
            <p:nvPr/>
          </p:nvSpPr>
          <p:spPr>
            <a:xfrm>
              <a:off x="1745100" y="152016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Loss L</a:t>
              </a:r>
              <a:endParaRPr lang="zh-TW" altLang="en-US" sz="24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1601595" y="2386555"/>
              <a:ext cx="2207802" cy="70623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52915" y="2250625"/>
              <a:ext cx="3298704" cy="99532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682266" y="2125670"/>
              <a:ext cx="3942773" cy="12267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344157" y="2006385"/>
              <a:ext cx="4639132" cy="145175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H="1" flipV="1">
              <a:off x="3568369" y="3090565"/>
              <a:ext cx="169407" cy="427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flipH="1" flipV="1">
              <a:off x="3399417" y="2776203"/>
              <a:ext cx="177181" cy="3320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flipH="1" flipV="1">
              <a:off x="3238239" y="2706913"/>
              <a:ext cx="206489" cy="110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H="1">
              <a:off x="3024659" y="2727200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/>
            <p:nvPr/>
          </p:nvCxnSpPr>
          <p:spPr>
            <a:xfrm flipH="1">
              <a:off x="2832577" y="2746007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1370968" y="154874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/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blipFill>
                <a:blip r:embed="rId10"/>
                <a:stretch>
                  <a:fillRect l="-30000" t="-16393" r="-8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/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blipFill>
                <a:blip r:embed="rId11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FE46C385-0B15-4F66-B58C-519D8304DCCD}"/>
              </a:ext>
            </a:extLst>
          </p:cNvPr>
          <p:cNvGrpSpPr/>
          <p:nvPr/>
        </p:nvGrpSpPr>
        <p:grpSpPr>
          <a:xfrm>
            <a:off x="1324402" y="4695348"/>
            <a:ext cx="601011" cy="369332"/>
            <a:chOff x="237545" y="5931455"/>
            <a:chExt cx="601011" cy="369332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52CE156-C32D-4A2D-A60F-D6A0F490D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45" y="5969393"/>
              <a:ext cx="6010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/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2195" r="-97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/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blipFill>
                <a:blip r:embed="rId13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/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/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blipFill>
                <a:blip r:embed="rId15"/>
                <a:stretch>
                  <a:fillRect l="-20000" r="-15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/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D4FF6C-5801-42B7-95B1-51D48FCAC58B}"/>
              </a:ext>
            </a:extLst>
          </p:cNvPr>
          <p:cNvSpPr txBox="1"/>
          <p:nvPr/>
        </p:nvSpPr>
        <p:spPr>
          <a:xfrm>
            <a:off x="6240875" y="4914697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E8D42C9-B3A2-4704-89BA-05D2EC538E98}"/>
              </a:ext>
            </a:extLst>
          </p:cNvPr>
          <p:cNvSpPr txBox="1"/>
          <p:nvPr/>
        </p:nvSpPr>
        <p:spPr>
          <a:xfrm>
            <a:off x="6206008" y="6139036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1C15D0C-32BB-46BA-AB78-CF1A684F1F50}"/>
              </a:ext>
            </a:extLst>
          </p:cNvPr>
          <p:cNvGrpSpPr/>
          <p:nvPr/>
        </p:nvGrpSpPr>
        <p:grpSpPr>
          <a:xfrm>
            <a:off x="5468856" y="4536206"/>
            <a:ext cx="538582" cy="467726"/>
            <a:chOff x="2861033" y="4573258"/>
            <a:chExt cx="538582" cy="467726"/>
          </a:xfrm>
        </p:grpSpPr>
        <p:sp>
          <p:nvSpPr>
            <p:cNvPr id="33" name="矩形 32"/>
            <p:cNvSpPr/>
            <p:nvPr/>
          </p:nvSpPr>
          <p:spPr>
            <a:xfrm>
              <a:off x="2861033" y="4573258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/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51EDC36-1A0E-4258-833C-250B65E88042}"/>
              </a:ext>
            </a:extLst>
          </p:cNvPr>
          <p:cNvGrpSpPr/>
          <p:nvPr/>
        </p:nvGrpSpPr>
        <p:grpSpPr>
          <a:xfrm>
            <a:off x="5484112" y="5757089"/>
            <a:ext cx="538582" cy="467726"/>
            <a:chOff x="2852460" y="5866704"/>
            <a:chExt cx="538582" cy="467726"/>
          </a:xfrm>
        </p:grpSpPr>
        <p:sp>
          <p:nvSpPr>
            <p:cNvPr id="34" name="矩形 33"/>
            <p:cNvSpPr/>
            <p:nvPr/>
          </p:nvSpPr>
          <p:spPr>
            <a:xfrm>
              <a:off x="2852460" y="5866704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/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1667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/>
              <p:nvPr/>
            </p:nvSpPr>
            <p:spPr>
              <a:xfrm>
                <a:off x="4117601" y="5692079"/>
                <a:ext cx="84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01" y="5692079"/>
                <a:ext cx="840936" cy="369332"/>
              </a:xfrm>
              <a:prstGeom prst="rect">
                <a:avLst/>
              </a:prstGeom>
              <a:blipFill>
                <a:blip r:embed="rId19"/>
                <a:stretch>
                  <a:fillRect l="-7246" r="-217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/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blipFill>
                <a:blip r:embed="rId20"/>
                <a:stretch>
                  <a:fillRect l="-9615" r="-115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/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blipFill>
                <a:blip r:embed="rId21"/>
                <a:stretch>
                  <a:fillRect l="-9709" r="-5825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/>
              <p:nvPr/>
            </p:nvSpPr>
            <p:spPr>
              <a:xfrm>
                <a:off x="729909" y="6000536"/>
                <a:ext cx="646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9" y="6000536"/>
                <a:ext cx="646011" cy="369332"/>
              </a:xfrm>
              <a:prstGeom prst="rect">
                <a:avLst/>
              </a:prstGeom>
              <a:blipFill>
                <a:blip r:embed="rId22"/>
                <a:stretch>
                  <a:fillRect l="-9434" r="-1037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1CE9476-CEB1-4A0C-95AC-D94073A91F99}"/>
              </a:ext>
            </a:extLst>
          </p:cNvPr>
          <p:cNvSpPr txBox="1"/>
          <p:nvPr/>
        </p:nvSpPr>
        <p:spPr>
          <a:xfrm>
            <a:off x="659132" y="6280933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3856309-26FD-4D1E-9639-CD54B97F72A6}"/>
              </a:ext>
            </a:extLst>
          </p:cNvPr>
          <p:cNvSpPr/>
          <p:nvPr/>
        </p:nvSpPr>
        <p:spPr>
          <a:xfrm>
            <a:off x="1961413" y="3445882"/>
            <a:ext cx="1514503" cy="4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33AA3540-47A5-4FD4-9EE3-0FA8BCDC4ACA}"/>
              </a:ext>
            </a:extLst>
          </p:cNvPr>
          <p:cNvSpPr/>
          <p:nvPr/>
        </p:nvSpPr>
        <p:spPr>
          <a:xfrm rot="16200000">
            <a:off x="702417" y="2652534"/>
            <a:ext cx="1286058" cy="4270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steep</a:t>
            </a:r>
            <a:endParaRPr lang="zh-TW" altLang="en-US" sz="2400" dirty="0"/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766E6FE8-64E5-49D3-A7E0-2D3CFA8C825A}"/>
              </a:ext>
            </a:extLst>
          </p:cNvPr>
          <p:cNvSpPr/>
          <p:nvPr/>
        </p:nvSpPr>
        <p:spPr>
          <a:xfrm>
            <a:off x="7467082" y="4564193"/>
            <a:ext cx="580444" cy="1693752"/>
          </a:xfrm>
          <a:prstGeom prst="rightBrace">
            <a:avLst>
              <a:gd name="adj1" fmla="val 2802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AD86598-CA0D-4D69-9F30-1D4577E1D613}"/>
              </a:ext>
            </a:extLst>
          </p:cNvPr>
          <p:cNvSpPr txBox="1"/>
          <p:nvPr/>
        </p:nvSpPr>
        <p:spPr>
          <a:xfrm>
            <a:off x="7994851" y="4957783"/>
            <a:ext cx="99451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same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range</a:t>
            </a:r>
            <a:endParaRPr lang="zh-TW" altLang="en-US" sz="2400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64203726-C1A0-40BE-AE3F-98266D4BABD0}"/>
              </a:ext>
            </a:extLst>
          </p:cNvPr>
          <p:cNvSpPr/>
          <p:nvPr/>
        </p:nvSpPr>
        <p:spPr>
          <a:xfrm flipV="1">
            <a:off x="8292616" y="4104923"/>
            <a:ext cx="387476" cy="7659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1F10D33-4354-4B38-836A-88376EFA1F8E}"/>
              </a:ext>
            </a:extLst>
          </p:cNvPr>
          <p:cNvSpPr txBox="1"/>
          <p:nvPr/>
        </p:nvSpPr>
        <p:spPr>
          <a:xfrm>
            <a:off x="2503963" y="3989929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1ADEFF2-5EE9-4233-AA14-5DA2B17F2A82}"/>
              </a:ext>
            </a:extLst>
          </p:cNvPr>
          <p:cNvSpPr txBox="1"/>
          <p:nvPr/>
        </p:nvSpPr>
        <p:spPr>
          <a:xfrm>
            <a:off x="2119750" y="5169050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8B956F6-60AB-49CC-A5C2-0D538B91D767}"/>
              </a:ext>
            </a:extLst>
          </p:cNvPr>
          <p:cNvSpPr/>
          <p:nvPr/>
        </p:nvSpPr>
        <p:spPr>
          <a:xfrm>
            <a:off x="7994851" y="4913292"/>
            <a:ext cx="994512" cy="9003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5298146-D101-41EA-A802-C1E9F54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9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7" grpId="0"/>
      <p:bldP spid="31" grpId="0"/>
      <p:bldP spid="118" grpId="0"/>
      <p:bldP spid="122" grpId="0"/>
      <p:bldP spid="123" grpId="0"/>
      <p:bldP spid="124" grpId="0"/>
      <p:bldP spid="8" grpId="0" animBg="1"/>
      <p:bldP spid="69" grpId="0" animBg="1"/>
      <p:bldP spid="9" grpId="0" animBg="1"/>
      <p:bldP spid="72" grpId="0"/>
      <p:bldP spid="74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Normalization 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02221" y="1948110"/>
            <a:ext cx="600796" cy="2380593"/>
            <a:chOff x="1387366" y="2569780"/>
            <a:chExt cx="600796" cy="2380593"/>
          </a:xfrm>
        </p:grpSpPr>
        <p:sp>
          <p:nvSpPr>
            <p:cNvPr id="4" name="矩形 3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52908" y="1948110"/>
            <a:ext cx="600796" cy="2380593"/>
            <a:chOff x="1387366" y="2569780"/>
            <a:chExt cx="600796" cy="2380593"/>
          </a:xfrm>
        </p:grpSpPr>
        <p:sp>
          <p:nvSpPr>
            <p:cNvPr id="12" name="矩形 11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597885" y="1948110"/>
            <a:ext cx="600796" cy="2380593"/>
            <a:chOff x="1387366" y="2569780"/>
            <a:chExt cx="600796" cy="2380593"/>
          </a:xfrm>
        </p:grpSpPr>
        <p:sp>
          <p:nvSpPr>
            <p:cNvPr id="19" name="矩形 18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686331" y="1948110"/>
            <a:ext cx="600796" cy="2380593"/>
            <a:chOff x="1387366" y="2569780"/>
            <a:chExt cx="600796" cy="2380593"/>
          </a:xfrm>
        </p:grpSpPr>
        <p:sp>
          <p:nvSpPr>
            <p:cNvPr id="26" name="矩形 25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142108" y="1948110"/>
            <a:ext cx="600796" cy="2380593"/>
            <a:chOff x="1387366" y="2569780"/>
            <a:chExt cx="600796" cy="2380593"/>
          </a:xfrm>
        </p:grpSpPr>
        <p:sp>
          <p:nvSpPr>
            <p:cNvPr id="33" name="矩形 32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3177606" y="2735286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60143" y="2735285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70993" y="1536408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3" y="1536408"/>
                <a:ext cx="460511" cy="4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708055" y="1527993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55" y="1527993"/>
                <a:ext cx="460511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645117" y="1534515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17" y="1534515"/>
                <a:ext cx="460511" cy="44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197255" y="1527993"/>
                <a:ext cx="454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5" y="1527993"/>
                <a:ext cx="4548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5749393" y="1534515"/>
                <a:ext cx="486159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93" y="1534515"/>
                <a:ext cx="486159" cy="438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588359" y="2871058"/>
                <a:ext cx="1736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2871058"/>
                <a:ext cx="1736303" cy="523220"/>
              </a:xfrm>
              <a:prstGeom prst="rect">
                <a:avLst/>
              </a:prstGeom>
              <a:blipFill>
                <a:blip r:embed="rId8"/>
                <a:stretch>
                  <a:fillRect l="-7368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588359" y="3450105"/>
                <a:ext cx="22833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3450105"/>
                <a:ext cx="2283392" cy="954107"/>
              </a:xfrm>
              <a:prstGeom prst="rect">
                <a:avLst/>
              </a:prstGeom>
              <a:blipFill>
                <a:blip r:embed="rId9"/>
                <a:stretch>
                  <a:fillRect l="-561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477774" y="4767716"/>
                <a:ext cx="2155525" cy="914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774" y="4767716"/>
                <a:ext cx="2155525" cy="9149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867999" y="4730270"/>
            <a:ext cx="445666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means of all dims are 0, and the variances are all 1 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81999" y="2904900"/>
            <a:ext cx="5749443" cy="4344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588359" y="1857907"/>
                <a:ext cx="22833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For each dimension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1857907"/>
                <a:ext cx="2283393" cy="954107"/>
              </a:xfrm>
              <a:prstGeom prst="rect">
                <a:avLst/>
              </a:prstGeom>
              <a:blipFill>
                <a:blip r:embed="rId11"/>
                <a:stretch>
                  <a:fillRect l="-561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104428" y="2904900"/>
            <a:ext cx="521748" cy="4199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3053833" y="3081158"/>
            <a:ext cx="1056439" cy="1720513"/>
          </a:xfrm>
          <a:custGeom>
            <a:avLst/>
            <a:gdLst>
              <a:gd name="connsiteX0" fmla="*/ 2836190 w 2836190"/>
              <a:gd name="connsiteY0" fmla="*/ 0 h 2262753"/>
              <a:gd name="connsiteX1" fmla="*/ 1549831 w 2836190"/>
              <a:gd name="connsiteY1" fmla="*/ 464949 h 2262753"/>
              <a:gd name="connsiteX2" fmla="*/ 0 w 2836190"/>
              <a:gd name="connsiteY2" fmla="*/ 2262753 h 22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190" h="2262753">
                <a:moveTo>
                  <a:pt x="2836190" y="0"/>
                </a:moveTo>
                <a:cubicBezTo>
                  <a:pt x="2429359" y="43912"/>
                  <a:pt x="2022529" y="87824"/>
                  <a:pt x="1549831" y="464949"/>
                </a:cubicBezTo>
                <a:cubicBezTo>
                  <a:pt x="1077133" y="842074"/>
                  <a:pt x="538566" y="1552413"/>
                  <a:pt x="0" y="226275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774509" y="2009408"/>
                <a:ext cx="394275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9" y="2009408"/>
                <a:ext cx="394275" cy="383054"/>
              </a:xfrm>
              <a:prstGeom prst="rect">
                <a:avLst/>
              </a:prstGeom>
              <a:blipFill>
                <a:blip r:embed="rId12"/>
                <a:stretch>
                  <a:fillRect l="-10769" t="-3226" r="-7692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793279" y="2450245"/>
                <a:ext cx="394275" cy="383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79" y="2450245"/>
                <a:ext cx="394275" cy="383759"/>
              </a:xfrm>
              <a:prstGeom prst="rect">
                <a:avLst/>
              </a:prstGeom>
              <a:blipFill>
                <a:blip r:embed="rId13"/>
                <a:stretch>
                  <a:fillRect l="-10769" t="-1587" r="-7692" b="-15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681298" y="2017908"/>
                <a:ext cx="394275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98" y="2017908"/>
                <a:ext cx="394275" cy="383054"/>
              </a:xfrm>
              <a:prstGeom prst="rect">
                <a:avLst/>
              </a:prstGeom>
              <a:blipFill>
                <a:blip r:embed="rId14"/>
                <a:stretch>
                  <a:fillRect l="-10938" t="-3175" r="-9375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700068" y="2458745"/>
                <a:ext cx="394275" cy="383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68" y="2458745"/>
                <a:ext cx="394275" cy="383759"/>
              </a:xfrm>
              <a:prstGeom prst="rect">
                <a:avLst/>
              </a:prstGeom>
              <a:blipFill>
                <a:blip r:embed="rId15"/>
                <a:stretch>
                  <a:fillRect l="-10769" r="-7692" b="-15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A9320CA9-DC84-45FC-A3EB-4A57F07750C3}"/>
              </a:ext>
            </a:extLst>
          </p:cNvPr>
          <p:cNvSpPr/>
          <p:nvPr/>
        </p:nvSpPr>
        <p:spPr>
          <a:xfrm>
            <a:off x="515428" y="5752865"/>
            <a:ext cx="8489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In general, feature normalization makes gradient descent converge faster.</a:t>
            </a:r>
          </a:p>
        </p:txBody>
      </p:sp>
      <p:sp>
        <p:nvSpPr>
          <p:cNvPr id="58" name="投影片編號版面配置區 57">
            <a:extLst>
              <a:ext uri="{FF2B5EF4-FFF2-40B4-BE49-F238E27FC236}">
                <a16:creationId xmlns:a16="http://schemas.microsoft.com/office/drawing/2014/main" id="{02706279-CD27-4B25-A2DB-E88BD1DC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3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/>
      <p:bldP spid="3" grpId="0" animBg="1"/>
      <p:bldP spid="52" grpId="0" animBg="1"/>
      <p:bldP spid="53" grpId="0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B5691A-E01D-45B0-A994-85DEA5DC55D9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19FD5F-1B10-41A3-A1DD-C86EF09C5C94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08DA06-172D-4181-8E16-E63D4C22FE84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7B9E411-F873-44AC-9893-130610459E69}"/>
              </a:ext>
            </a:extLst>
          </p:cNvPr>
          <p:cNvCxnSpPr/>
          <p:nvPr/>
        </p:nvCxnSpPr>
        <p:spPr>
          <a:xfrm>
            <a:off x="3942715" y="48006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1FA2064-55F1-4C50-8117-A866625F98B5}"/>
                  </a:ext>
                </a:extLst>
              </p:cNvPr>
              <p:cNvSpPr/>
              <p:nvPr/>
            </p:nvSpPr>
            <p:spPr>
              <a:xfrm>
                <a:off x="4387215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1FA2064-55F1-4C50-8117-A866625F9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15" y="4352924"/>
                <a:ext cx="361950" cy="901700"/>
              </a:xfrm>
              <a:prstGeom prst="rect">
                <a:avLst/>
              </a:prstGeom>
              <a:blipFill>
                <a:blip r:embed="rId3"/>
                <a:stretch>
                  <a:fillRect l="-26230" r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E9936E0-CEAB-4DF5-8890-F07D8CC4914D}"/>
              </a:ext>
            </a:extLst>
          </p:cNvPr>
          <p:cNvCxnSpPr/>
          <p:nvPr/>
        </p:nvCxnSpPr>
        <p:spPr>
          <a:xfrm>
            <a:off x="3233420" y="481171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1973331-74B1-4A39-B669-34A310BEFA6F}"/>
              </a:ext>
            </a:extLst>
          </p:cNvPr>
          <p:cNvCxnSpPr/>
          <p:nvPr/>
        </p:nvCxnSpPr>
        <p:spPr>
          <a:xfrm>
            <a:off x="3942715" y="354806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6D5B7C7-F5A2-41BF-9200-E9094AB9704B}"/>
                  </a:ext>
                </a:extLst>
              </p:cNvPr>
              <p:cNvSpPr/>
              <p:nvPr/>
            </p:nvSpPr>
            <p:spPr>
              <a:xfrm>
                <a:off x="4387215" y="310038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6D5B7C7-F5A2-41BF-9200-E9094AB97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15" y="3100385"/>
                <a:ext cx="361950" cy="901700"/>
              </a:xfrm>
              <a:prstGeom prst="rect">
                <a:avLst/>
              </a:prstGeom>
              <a:blipFill>
                <a:blip r:embed="rId4"/>
                <a:stretch>
                  <a:fillRect l="-26230" r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D4FFBEB-BC73-4046-A39C-1A5D539A52C9}"/>
              </a:ext>
            </a:extLst>
          </p:cNvPr>
          <p:cNvCxnSpPr/>
          <p:nvPr/>
        </p:nvCxnSpPr>
        <p:spPr>
          <a:xfrm>
            <a:off x="3233420" y="3559174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67D089A-FCD2-4894-B61F-5A3940826058}"/>
              </a:ext>
            </a:extLst>
          </p:cNvPr>
          <p:cNvCxnSpPr/>
          <p:nvPr/>
        </p:nvCxnSpPr>
        <p:spPr>
          <a:xfrm>
            <a:off x="3945255" y="228124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909D00E-7F43-467B-AD0E-4F62ADF51844}"/>
                  </a:ext>
                </a:extLst>
              </p:cNvPr>
              <p:cNvSpPr/>
              <p:nvPr/>
            </p:nvSpPr>
            <p:spPr>
              <a:xfrm>
                <a:off x="4389755" y="183356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909D00E-7F43-467B-AD0E-4F62ADF5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755" y="1833563"/>
                <a:ext cx="361950" cy="901700"/>
              </a:xfrm>
              <a:prstGeom prst="rect">
                <a:avLst/>
              </a:prstGeom>
              <a:blipFill>
                <a:blip r:embed="rId5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680D474-8DCC-4157-94B6-F101A3FEF7E4}"/>
              </a:ext>
            </a:extLst>
          </p:cNvPr>
          <p:cNvCxnSpPr/>
          <p:nvPr/>
        </p:nvCxnSpPr>
        <p:spPr>
          <a:xfrm>
            <a:off x="3235960" y="229235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9053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590627A-A6EC-40FA-8F9D-A0EB48DC48E6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1FADBD-C262-446E-809E-D526261D1F0A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5B5492-5B04-4340-A9EE-B3B83FEFF96A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12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3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4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3095D3-45FE-4D38-A331-12C87852EE0A}"/>
                  </a:ext>
                </a:extLst>
              </p:cNvPr>
              <p:cNvSpPr/>
              <p:nvPr/>
            </p:nvSpPr>
            <p:spPr>
              <a:xfrm>
                <a:off x="5734685" y="18256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3095D3-45FE-4D38-A331-12C87852E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1825624"/>
                <a:ext cx="1308100" cy="9017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32F16E-09FB-4AA9-AF22-207F09FAB432}"/>
                  </a:ext>
                </a:extLst>
              </p:cNvPr>
              <p:cNvSpPr/>
              <p:nvPr/>
            </p:nvSpPr>
            <p:spPr>
              <a:xfrm>
                <a:off x="5734685" y="3081335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32F16E-09FB-4AA9-AF22-207F09FAB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3081335"/>
                <a:ext cx="1308100" cy="9017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86A144-E82B-4589-9889-281180F1B0AF}"/>
                  </a:ext>
                </a:extLst>
              </p:cNvPr>
              <p:cNvSpPr/>
              <p:nvPr/>
            </p:nvSpPr>
            <p:spPr>
              <a:xfrm>
                <a:off x="5734685" y="4337046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86A144-E82B-4589-9889-281180F1B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4337046"/>
                <a:ext cx="1308100" cy="9017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00C4EA9-0376-4E31-BD6B-FA96D7945C67}"/>
              </a:ext>
            </a:extLst>
          </p:cNvPr>
          <p:cNvSpPr/>
          <p:nvPr/>
        </p:nvSpPr>
        <p:spPr>
          <a:xfrm>
            <a:off x="3686810" y="1814513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D895597-566F-4EC1-970C-0F1119953CE9}"/>
              </a:ext>
            </a:extLst>
          </p:cNvPr>
          <p:cNvCxnSpPr>
            <a:cxnSpLocks/>
          </p:cNvCxnSpPr>
          <p:nvPr/>
        </p:nvCxnSpPr>
        <p:spPr>
          <a:xfrm>
            <a:off x="4749165" y="2289180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186D7A7-BF5F-475C-9085-0822D1F3ACDB}"/>
              </a:ext>
            </a:extLst>
          </p:cNvPr>
          <p:cNvCxnSpPr>
            <a:cxnSpLocks/>
          </p:cNvCxnSpPr>
          <p:nvPr/>
        </p:nvCxnSpPr>
        <p:spPr>
          <a:xfrm>
            <a:off x="4749165" y="3571880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E2DCD39-80AE-4A0F-9015-54069C682563}"/>
              </a:ext>
            </a:extLst>
          </p:cNvPr>
          <p:cNvCxnSpPr>
            <a:cxnSpLocks/>
          </p:cNvCxnSpPr>
          <p:nvPr/>
        </p:nvCxnSpPr>
        <p:spPr>
          <a:xfrm>
            <a:off x="4749165" y="4800602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33DD8C9-9CB0-4423-91D1-3A5A8D062CEA}"/>
              </a:ext>
            </a:extLst>
          </p:cNvPr>
          <p:cNvSpPr txBox="1"/>
          <p:nvPr/>
        </p:nvSpPr>
        <p:spPr>
          <a:xfrm>
            <a:off x="7080250" y="1930402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7EF16BF-726B-41EE-9C3E-EB79D038E4D6}"/>
              </a:ext>
            </a:extLst>
          </p:cNvPr>
          <p:cNvSpPr txBox="1"/>
          <p:nvPr/>
        </p:nvSpPr>
        <p:spPr>
          <a:xfrm>
            <a:off x="7080250" y="3245175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29289BD-12AA-41DA-B339-99DB0C906730}"/>
              </a:ext>
            </a:extLst>
          </p:cNvPr>
          <p:cNvSpPr txBox="1"/>
          <p:nvPr/>
        </p:nvSpPr>
        <p:spPr>
          <a:xfrm>
            <a:off x="7073900" y="4475486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156D71E-2A64-4132-BD72-87BF5EA498AB}"/>
              </a:ext>
            </a:extLst>
          </p:cNvPr>
          <p:cNvSpPr/>
          <p:nvPr/>
        </p:nvSpPr>
        <p:spPr>
          <a:xfrm>
            <a:off x="3680143" y="3113091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FDFD1D1-D334-48D9-AA97-6CA9BF8409F5}"/>
              </a:ext>
            </a:extLst>
          </p:cNvPr>
          <p:cNvSpPr/>
          <p:nvPr/>
        </p:nvSpPr>
        <p:spPr>
          <a:xfrm>
            <a:off x="3700145" y="4353620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7F86B5-6920-4037-9E09-F5E6EED3ADE4}"/>
              </a:ext>
            </a:extLst>
          </p:cNvPr>
          <p:cNvSpPr txBox="1"/>
          <p:nvPr/>
        </p:nvSpPr>
        <p:spPr>
          <a:xfrm>
            <a:off x="648023" y="5823381"/>
            <a:ext cx="229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 Normalization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FF4053B-06B7-4C66-AF82-A8D3ECA4BBF3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FF4053B-06B7-4C66-AF82-A8D3ECA4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C0FF86-EF25-45DA-9567-7A1F70DCDB43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C0FF86-EF25-45DA-9567-7A1F70DC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D3AC8CBC-1EF5-428C-A75E-628C5D5EC7CD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D3AC8CBC-1EF5-428C-A75E-628C5D5E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箭號: 向下 66">
            <a:extLst>
              <a:ext uri="{FF2B5EF4-FFF2-40B4-BE49-F238E27FC236}">
                <a16:creationId xmlns:a16="http://schemas.microsoft.com/office/drawing/2014/main" id="{4FE9AF7D-6D9A-418B-A358-AD9F382B0245}"/>
              </a:ext>
            </a:extLst>
          </p:cNvPr>
          <p:cNvSpPr/>
          <p:nvPr/>
        </p:nvSpPr>
        <p:spPr>
          <a:xfrm flipV="1">
            <a:off x="775973" y="5347024"/>
            <a:ext cx="357125" cy="5232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E1DFF7F-8261-4067-A751-72D8EBB128B2}"/>
              </a:ext>
            </a:extLst>
          </p:cNvPr>
          <p:cNvSpPr/>
          <p:nvPr/>
        </p:nvSpPr>
        <p:spPr>
          <a:xfrm>
            <a:off x="663521" y="1706187"/>
            <a:ext cx="583877" cy="36563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3A9EF739-DBB5-48D5-AF96-3F036F6EB604}"/>
              </a:ext>
            </a:extLst>
          </p:cNvPr>
          <p:cNvSpPr/>
          <p:nvPr/>
        </p:nvSpPr>
        <p:spPr>
          <a:xfrm>
            <a:off x="2861472" y="1727834"/>
            <a:ext cx="583877" cy="36563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C4AF7D-8CBF-40D8-8D9D-6D175FD4D256}"/>
              </a:ext>
            </a:extLst>
          </p:cNvPr>
          <p:cNvSpPr txBox="1"/>
          <p:nvPr/>
        </p:nvSpPr>
        <p:spPr>
          <a:xfrm>
            <a:off x="2730500" y="5835871"/>
            <a:ext cx="204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Also need normalization</a:t>
            </a:r>
            <a:endParaRPr lang="zh-TW" altLang="en-US" sz="2400" dirty="0"/>
          </a:p>
        </p:txBody>
      </p:sp>
      <p:sp>
        <p:nvSpPr>
          <p:cNvPr id="69" name="箭號: 向下 68">
            <a:extLst>
              <a:ext uri="{FF2B5EF4-FFF2-40B4-BE49-F238E27FC236}">
                <a16:creationId xmlns:a16="http://schemas.microsoft.com/office/drawing/2014/main" id="{21C785F8-BFFA-4A50-B76D-C033B4375286}"/>
              </a:ext>
            </a:extLst>
          </p:cNvPr>
          <p:cNvSpPr/>
          <p:nvPr/>
        </p:nvSpPr>
        <p:spPr>
          <a:xfrm>
            <a:off x="2968082" y="5386925"/>
            <a:ext cx="357125" cy="5232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C65C5C8-B106-4032-B7AB-082B004F51D0}"/>
              </a:ext>
            </a:extLst>
          </p:cNvPr>
          <p:cNvSpPr txBox="1"/>
          <p:nvPr/>
        </p:nvSpPr>
        <p:spPr>
          <a:xfrm>
            <a:off x="3700145" y="1018352"/>
            <a:ext cx="477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Different dims have different ranges.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B353065-22AF-46C2-94EA-9FD09547FD33}"/>
              </a:ext>
            </a:extLst>
          </p:cNvPr>
          <p:cNvSpPr txBox="1"/>
          <p:nvPr/>
        </p:nvSpPr>
        <p:spPr>
          <a:xfrm>
            <a:off x="5677902" y="5519075"/>
            <a:ext cx="346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Also difficult to optimize </a:t>
            </a:r>
            <a:endParaRPr lang="zh-TW" altLang="en-US" sz="2400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AE64F48A-BD13-4F18-AFDF-78841397D99E}"/>
              </a:ext>
            </a:extLst>
          </p:cNvPr>
          <p:cNvCxnSpPr>
            <a:cxnSpLocks/>
          </p:cNvCxnSpPr>
          <p:nvPr/>
        </p:nvCxnSpPr>
        <p:spPr>
          <a:xfrm flipV="1">
            <a:off x="3217862" y="1434103"/>
            <a:ext cx="482283" cy="4750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8F6C6A3F-5354-4BE5-B0DB-7D242B454597}"/>
              </a:ext>
            </a:extLst>
          </p:cNvPr>
          <p:cNvCxnSpPr>
            <a:cxnSpLocks/>
          </p:cNvCxnSpPr>
          <p:nvPr/>
        </p:nvCxnSpPr>
        <p:spPr>
          <a:xfrm>
            <a:off x="6531177" y="5086333"/>
            <a:ext cx="542723" cy="43274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D19455A-60B2-4CE9-A81B-A113E77170FF}"/>
              </a:ext>
            </a:extLst>
          </p:cNvPr>
          <p:cNvSpPr txBox="1"/>
          <p:nvPr/>
        </p:nvSpPr>
        <p:spPr>
          <a:xfrm>
            <a:off x="648022" y="226005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Considering Deep Learning</a:t>
            </a:r>
            <a:endParaRPr lang="zh-TW" altLang="en-US" sz="3200" b="1" i="1" u="sng" dirty="0"/>
          </a:p>
        </p:txBody>
      </p:sp>
      <p:sp>
        <p:nvSpPr>
          <p:cNvPr id="39" name="投影片編號版面配置區 38">
            <a:extLst>
              <a:ext uri="{FF2B5EF4-FFF2-40B4-BE49-F238E27FC236}">
                <a16:creationId xmlns:a16="http://schemas.microsoft.com/office/drawing/2014/main" id="{C09C9B3A-B591-42D9-B5B7-EC9F04C3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1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7" grpId="0" animBg="1"/>
      <p:bldP spid="3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  <p:bldP spid="49" grpId="0"/>
      <p:bldP spid="50" grpId="0"/>
      <p:bldP spid="51" grpId="0"/>
      <p:bldP spid="62" grpId="0" animBg="1"/>
      <p:bldP spid="63" grpId="0" animBg="1"/>
      <p:bldP spid="16" grpId="0"/>
      <p:bldP spid="64" grpId="0"/>
      <p:bldP spid="65" grpId="0"/>
      <p:bldP spid="67" grpId="0" animBg="1"/>
      <p:bldP spid="18" grpId="0" animBg="1"/>
      <p:bldP spid="68" grpId="0" animBg="1"/>
      <p:bldP spid="19" grpId="0"/>
      <p:bldP spid="69" grpId="0" animBg="1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E9936E0-CEAB-4DF5-8890-F07D8CC4914D}"/>
              </a:ext>
            </a:extLst>
          </p:cNvPr>
          <p:cNvCxnSpPr>
            <a:cxnSpLocks/>
            <a:stCxn id="12" idx="3"/>
            <a:endCxn id="62" idx="1"/>
          </p:cNvCxnSpPr>
          <p:nvPr/>
        </p:nvCxnSpPr>
        <p:spPr>
          <a:xfrm>
            <a:off x="3333750" y="4803774"/>
            <a:ext cx="1073513" cy="1230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D4FFBEB-BC73-4046-A39C-1A5D539A52C9}"/>
              </a:ext>
            </a:extLst>
          </p:cNvPr>
          <p:cNvCxnSpPr>
            <a:cxnSpLocks/>
            <a:stCxn id="11" idx="3"/>
            <a:endCxn id="62" idx="1"/>
          </p:cNvCxnSpPr>
          <p:nvPr/>
        </p:nvCxnSpPr>
        <p:spPr>
          <a:xfrm>
            <a:off x="3321050" y="3548063"/>
            <a:ext cx="1086213" cy="2486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680D474-8DCC-4157-94B6-F101A3FEF7E4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249749" y="2273302"/>
            <a:ext cx="1157514" cy="3760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9053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/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  <a:blipFill>
                <a:blip r:embed="rId1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/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1BA1A23-40BF-43EB-BDB7-C2338420249F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3333750" y="2292352"/>
            <a:ext cx="2425156" cy="3741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A46C938-A472-477F-85B9-96945E87D18B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3321050" y="3548063"/>
            <a:ext cx="2437856" cy="2486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037F6F3-2704-48AD-95CC-B37F7FDCC427}"/>
              </a:ext>
            </a:extLst>
          </p:cNvPr>
          <p:cNvCxnSpPr>
            <a:cxnSpLocks/>
            <a:stCxn id="12" idx="3"/>
            <a:endCxn id="63" idx="1"/>
          </p:cNvCxnSpPr>
          <p:nvPr/>
        </p:nvCxnSpPr>
        <p:spPr>
          <a:xfrm>
            <a:off x="3333750" y="4803774"/>
            <a:ext cx="2425156" cy="1230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693145-D009-4402-AA39-F7C658868EB7}"/>
              </a:ext>
            </a:extLst>
          </p:cNvPr>
          <p:cNvCxnSpPr>
            <a:cxnSpLocks/>
          </p:cNvCxnSpPr>
          <p:nvPr/>
        </p:nvCxnSpPr>
        <p:spPr>
          <a:xfrm flipV="1">
            <a:off x="4774384" y="6048599"/>
            <a:ext cx="984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0651EED1-671B-4609-BED3-2D5D139364DB}"/>
                  </a:ext>
                </a:extLst>
              </p:cNvPr>
              <p:cNvSpPr txBox="1"/>
              <p:nvPr/>
            </p:nvSpPr>
            <p:spPr>
              <a:xfrm>
                <a:off x="4817428" y="1439447"/>
                <a:ext cx="1589281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0651EED1-671B-4609-BED3-2D5D1393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28" y="1439447"/>
                <a:ext cx="1589281" cy="10382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/>
              <p:nvPr/>
            </p:nvSpPr>
            <p:spPr>
              <a:xfrm>
                <a:off x="4817428" y="2682349"/>
                <a:ext cx="2725361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28" y="2682349"/>
                <a:ext cx="2725361" cy="14368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BA85543-AF85-44F6-91E2-0DBC690E109F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E8E1C50-503E-4080-A91A-AD9E2B4E0A86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E9879FA-68C4-4DFF-877B-83ED6199F700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D5F74AF-5F5B-421D-B968-8F10DC14D031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7F0143-F3EC-4070-AB8D-CDE3B88D013F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6A5628-A2F6-466D-99F5-3F8569BE8AE3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7539F09-4D79-4F6A-98F7-32F1CBF46F3A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7539F09-4D79-4F6A-98F7-32F1CBF46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C99BA53-14EF-4CD9-9C14-C85B2614F5D3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C99BA53-14EF-4CD9-9C14-C85B2614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CB7A527-D480-46A9-A424-C573B02D9EC7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CB7A527-D480-46A9-A424-C573B02D9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74AF0EEF-8DCC-4780-9146-0E94A9877D7D}"/>
              </a:ext>
            </a:extLst>
          </p:cNvPr>
          <p:cNvSpPr txBox="1"/>
          <p:nvPr/>
        </p:nvSpPr>
        <p:spPr>
          <a:xfrm>
            <a:off x="648022" y="226005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Considering Deep Learning</a:t>
            </a:r>
            <a:endParaRPr lang="zh-TW" altLang="en-US" sz="3200" b="1" i="1" u="sng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F268D47-C7A1-426F-9CEE-3A5B84A0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EA7AA007-2D4F-46F7-9178-673A143BF94D}"/>
              </a:ext>
            </a:extLst>
          </p:cNvPr>
          <p:cNvSpPr/>
          <p:nvPr/>
        </p:nvSpPr>
        <p:spPr>
          <a:xfrm>
            <a:off x="2872082" y="1688963"/>
            <a:ext cx="546780" cy="3712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8037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/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  <a:blipFill>
                <a:blip r:embed="rId1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/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693145-D009-4402-AA39-F7C658868EB7}"/>
              </a:ext>
            </a:extLst>
          </p:cNvPr>
          <p:cNvCxnSpPr>
            <a:cxnSpLocks/>
          </p:cNvCxnSpPr>
          <p:nvPr/>
        </p:nvCxnSpPr>
        <p:spPr>
          <a:xfrm flipV="1">
            <a:off x="4774384" y="6048599"/>
            <a:ext cx="984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/>
              <p:nvPr/>
            </p:nvSpPr>
            <p:spPr>
              <a:xfrm>
                <a:off x="6352328" y="478914"/>
                <a:ext cx="1794722" cy="879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28" y="478914"/>
                <a:ext cx="1794722" cy="8797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460236-A8E3-4C27-A99A-F4CCB83573CA}"/>
              </a:ext>
            </a:extLst>
          </p:cNvPr>
          <p:cNvCxnSpPr/>
          <p:nvPr/>
        </p:nvCxnSpPr>
        <p:spPr>
          <a:xfrm>
            <a:off x="7931150" y="479761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/>
              <p:nvPr/>
            </p:nvSpPr>
            <p:spPr>
              <a:xfrm>
                <a:off x="8375650" y="434993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650" y="4349934"/>
                <a:ext cx="361950" cy="901700"/>
              </a:xfrm>
              <a:prstGeom prst="rect">
                <a:avLst/>
              </a:prstGeom>
              <a:blipFill>
                <a:blip r:embed="rId15"/>
                <a:stretch>
                  <a:fillRect l="-24590" r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413781B-C1F5-47D2-9A8F-B9260CBDC0FD}"/>
              </a:ext>
            </a:extLst>
          </p:cNvPr>
          <p:cNvCxnSpPr/>
          <p:nvPr/>
        </p:nvCxnSpPr>
        <p:spPr>
          <a:xfrm>
            <a:off x="7931150" y="354507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/>
              <p:nvPr/>
            </p:nvSpPr>
            <p:spPr>
              <a:xfrm>
                <a:off x="8375650" y="309739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650" y="3097395"/>
                <a:ext cx="361950" cy="901700"/>
              </a:xfrm>
              <a:prstGeom prst="rect">
                <a:avLst/>
              </a:prstGeom>
              <a:blipFill>
                <a:blip r:embed="rId16"/>
                <a:stretch>
                  <a:fillRect l="-24590" r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426FD0F-75FD-46C9-B3F6-0926F96FDA0C}"/>
              </a:ext>
            </a:extLst>
          </p:cNvPr>
          <p:cNvCxnSpPr/>
          <p:nvPr/>
        </p:nvCxnSpPr>
        <p:spPr>
          <a:xfrm>
            <a:off x="7933690" y="227825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/>
              <p:nvPr/>
            </p:nvSpPr>
            <p:spPr>
              <a:xfrm>
                <a:off x="8378190" y="183057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190" y="1830573"/>
                <a:ext cx="361950" cy="901700"/>
              </a:xfrm>
              <a:prstGeom prst="rect">
                <a:avLst/>
              </a:prstGeom>
              <a:blipFill>
                <a:blip r:embed="rId17"/>
                <a:stretch>
                  <a:fillRect l="-24194" r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5364DB7F-8267-4392-B4E1-FF4005E7A7B3}"/>
              </a:ext>
            </a:extLst>
          </p:cNvPr>
          <p:cNvSpPr/>
          <p:nvPr/>
        </p:nvSpPr>
        <p:spPr>
          <a:xfrm>
            <a:off x="7573645" y="1811523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856DBA-F217-481E-94C8-9CA0CB9C7E5E}"/>
              </a:ext>
            </a:extLst>
          </p:cNvPr>
          <p:cNvSpPr/>
          <p:nvPr/>
        </p:nvSpPr>
        <p:spPr>
          <a:xfrm>
            <a:off x="7566978" y="3110101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A93E1F-9C40-49EF-977C-5DA0EFE0EEF0}"/>
              </a:ext>
            </a:extLst>
          </p:cNvPr>
          <p:cNvSpPr/>
          <p:nvPr/>
        </p:nvSpPr>
        <p:spPr>
          <a:xfrm>
            <a:off x="7586980" y="4350630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/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  <a:blipFill>
                <a:blip r:embed="rId18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/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  <a:blipFill>
                <a:blip r:embed="rId19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/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  <a:blipFill>
                <a:blip r:embed="rId20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3CECF99-FDE8-49F3-B3AB-96FCDA744ACE}"/>
              </a:ext>
            </a:extLst>
          </p:cNvPr>
          <p:cNvCxnSpPr/>
          <p:nvPr/>
        </p:nvCxnSpPr>
        <p:spPr>
          <a:xfrm>
            <a:off x="7099436" y="479761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5A9E7A1-97DB-48E0-834F-D096AD090FDE}"/>
              </a:ext>
            </a:extLst>
          </p:cNvPr>
          <p:cNvCxnSpPr/>
          <p:nvPr/>
        </p:nvCxnSpPr>
        <p:spPr>
          <a:xfrm>
            <a:off x="7099436" y="354507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BE9C97A-A331-4C9B-A4A9-FDCA63DCA7C7}"/>
              </a:ext>
            </a:extLst>
          </p:cNvPr>
          <p:cNvCxnSpPr/>
          <p:nvPr/>
        </p:nvCxnSpPr>
        <p:spPr>
          <a:xfrm>
            <a:off x="7101976" y="227825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2B692D4-C828-4AE6-B22D-4BE9145F59C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33750" y="228142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C006A6-1C34-4573-895E-4CEE36AAB148}"/>
              </a:ext>
            </a:extLst>
          </p:cNvPr>
          <p:cNvCxnSpPr>
            <a:cxnSpLocks/>
          </p:cNvCxnSpPr>
          <p:nvPr/>
        </p:nvCxnSpPr>
        <p:spPr>
          <a:xfrm>
            <a:off x="3333750" y="3545073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1A12FB3-AE97-4B92-9586-1874826A6AB3}"/>
              </a:ext>
            </a:extLst>
          </p:cNvPr>
          <p:cNvCxnSpPr>
            <a:cxnSpLocks/>
          </p:cNvCxnSpPr>
          <p:nvPr/>
        </p:nvCxnSpPr>
        <p:spPr>
          <a:xfrm>
            <a:off x="3333750" y="479761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7A4736D-E92B-4664-B0DF-F6E745A55A36}"/>
              </a:ext>
            </a:extLst>
          </p:cNvPr>
          <p:cNvCxnSpPr>
            <a:cxnSpLocks/>
            <a:stCxn id="62" idx="0"/>
            <a:endCxn id="41" idx="1"/>
          </p:cNvCxnSpPr>
          <p:nvPr/>
        </p:nvCxnSpPr>
        <p:spPr>
          <a:xfrm flipV="1">
            <a:off x="4585063" y="2306374"/>
            <a:ext cx="2152423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BD5E4A6-2367-43E3-86D4-C3B9BE4AA01B}"/>
              </a:ext>
            </a:extLst>
          </p:cNvPr>
          <p:cNvCxnSpPr>
            <a:cxnSpLocks/>
            <a:stCxn id="62" idx="0"/>
            <a:endCxn id="43" idx="1"/>
          </p:cNvCxnSpPr>
          <p:nvPr/>
        </p:nvCxnSpPr>
        <p:spPr>
          <a:xfrm flipV="1">
            <a:off x="4585063" y="3562085"/>
            <a:ext cx="2139723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088A57D-EDF6-411E-B9C6-06D0B225E8B1}"/>
              </a:ext>
            </a:extLst>
          </p:cNvPr>
          <p:cNvCxnSpPr>
            <a:cxnSpLocks/>
            <a:stCxn id="62" idx="0"/>
            <a:endCxn id="44" idx="1"/>
          </p:cNvCxnSpPr>
          <p:nvPr/>
        </p:nvCxnSpPr>
        <p:spPr>
          <a:xfrm flipV="1">
            <a:off x="4585063" y="4817796"/>
            <a:ext cx="2152423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9D83508-B0A2-477D-84FB-D3316FA22F76}"/>
              </a:ext>
            </a:extLst>
          </p:cNvPr>
          <p:cNvCxnSpPr>
            <a:cxnSpLocks/>
            <a:stCxn id="63" idx="0"/>
            <a:endCxn id="41" idx="1"/>
          </p:cNvCxnSpPr>
          <p:nvPr/>
        </p:nvCxnSpPr>
        <p:spPr>
          <a:xfrm flipV="1">
            <a:off x="5936706" y="2306374"/>
            <a:ext cx="800780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DDDDD2E-74AD-4553-B6E6-E9E8F4C3C7BB}"/>
              </a:ext>
            </a:extLst>
          </p:cNvPr>
          <p:cNvCxnSpPr>
            <a:cxnSpLocks/>
            <a:stCxn id="63" idx="0"/>
            <a:endCxn id="43" idx="1"/>
          </p:cNvCxnSpPr>
          <p:nvPr/>
        </p:nvCxnSpPr>
        <p:spPr>
          <a:xfrm flipV="1">
            <a:off x="5936706" y="3562085"/>
            <a:ext cx="788080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0907606-F6A2-457F-B964-FEEE7D5462DF}"/>
              </a:ext>
            </a:extLst>
          </p:cNvPr>
          <p:cNvCxnSpPr>
            <a:cxnSpLocks/>
            <a:stCxn id="63" idx="0"/>
            <a:endCxn id="44" idx="1"/>
          </p:cNvCxnSpPr>
          <p:nvPr/>
        </p:nvCxnSpPr>
        <p:spPr>
          <a:xfrm flipV="1">
            <a:off x="5936706" y="4817796"/>
            <a:ext cx="800780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箭號: 彎曲 76">
            <a:extLst>
              <a:ext uri="{FF2B5EF4-FFF2-40B4-BE49-F238E27FC236}">
                <a16:creationId xmlns:a16="http://schemas.microsoft.com/office/drawing/2014/main" id="{A1207C65-BEF1-4877-BEC2-25FBCD0650D7}"/>
              </a:ext>
            </a:extLst>
          </p:cNvPr>
          <p:cNvSpPr/>
          <p:nvPr/>
        </p:nvSpPr>
        <p:spPr>
          <a:xfrm flipV="1">
            <a:off x="3029721" y="5462509"/>
            <a:ext cx="1326742" cy="84292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922385D-C276-4AE5-BF2F-2CA0DBC6701E}"/>
              </a:ext>
            </a:extLst>
          </p:cNvPr>
          <p:cNvSpPr txBox="1"/>
          <p:nvPr/>
        </p:nvSpPr>
        <p:spPr>
          <a:xfrm>
            <a:off x="1445078" y="1004605"/>
            <a:ext cx="43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This is a large network!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04334D4-FBCF-4830-BAC2-42AE2D0B8BFD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7BAA4B7-3923-4D40-B4D2-69A9E3229B0A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01157AA-FCDC-4846-B432-307267F53962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04F04F-DDA1-4669-9E58-1EE09AB2D0ED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7D25E3-6B25-408E-83EA-6EB10B812201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DD45CD8-9013-4242-985A-83E89BF4E8F4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EA5E502-3E2E-434B-A039-1C8057630BD8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EA5E502-3E2E-434B-A039-1C805763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2B9B7DE7-C038-4CB2-85BA-22586B1A43A6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2B9B7DE7-C038-4CB2-85BA-22586B1A4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5C628DFD-BAFA-4209-8946-EF9063958965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5C628DFD-BAFA-4209-8946-EF906395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376E066-0DC0-4B33-997C-DD639137E06B}"/>
                  </a:ext>
                </a:extLst>
              </p:cNvPr>
              <p:cNvSpPr txBox="1"/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376E066-0DC0-4B33-997C-DD639137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blipFill>
                <a:blip r:embed="rId24"/>
                <a:stretch>
                  <a:fillRect l="-4533" t="-5797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8E08770A-8963-4194-B06B-6A38BDBFE2EB}"/>
              </a:ext>
            </a:extLst>
          </p:cNvPr>
          <p:cNvSpPr txBox="1"/>
          <p:nvPr/>
        </p:nvSpPr>
        <p:spPr>
          <a:xfrm>
            <a:off x="648022" y="226005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Considering Deep Learning</a:t>
            </a:r>
            <a:endParaRPr lang="zh-TW" altLang="en-US" sz="3200" b="1" i="1" u="sng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1A93F34-FB33-4F18-B695-EA25CD7DB5D9}"/>
              </a:ext>
            </a:extLst>
          </p:cNvPr>
          <p:cNvSpPr/>
          <p:nvPr/>
        </p:nvSpPr>
        <p:spPr>
          <a:xfrm>
            <a:off x="294468" y="1506949"/>
            <a:ext cx="8725546" cy="5125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7763FA4-908F-4E72-9194-79662BA99681}"/>
              </a:ext>
            </a:extLst>
          </p:cNvPr>
          <p:cNvSpPr txBox="1"/>
          <p:nvPr/>
        </p:nvSpPr>
        <p:spPr>
          <a:xfrm>
            <a:off x="6301649" y="5385142"/>
            <a:ext cx="239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Consider a batch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E7F7DFE3-9A7F-4701-A5DA-C284F1662C88}"/>
              </a:ext>
            </a:extLst>
          </p:cNvPr>
          <p:cNvSpPr txBox="1"/>
          <p:nvPr/>
        </p:nvSpPr>
        <p:spPr>
          <a:xfrm>
            <a:off x="6129772" y="5755399"/>
            <a:ext cx="281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rgbClr val="FF0000"/>
                </a:solidFill>
              </a:rPr>
              <a:t>Batch Normalization</a:t>
            </a:r>
            <a:endParaRPr lang="zh-TW" altLang="en-US" sz="2400" b="1" i="1" u="sng" dirty="0">
              <a:solidFill>
                <a:srgbClr val="FF0000"/>
              </a:solidFill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8CF013CF-52C9-45C4-9F3D-F444ACAC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FD2C8A-F0A9-416C-B870-E22D7E055BB6}"/>
              </a:ext>
            </a:extLst>
          </p:cNvPr>
          <p:cNvGrpSpPr/>
          <p:nvPr/>
        </p:nvGrpSpPr>
        <p:grpSpPr>
          <a:xfrm>
            <a:off x="3166609" y="2427698"/>
            <a:ext cx="498654" cy="458788"/>
            <a:chOff x="3166609" y="2443740"/>
            <a:chExt cx="498654" cy="45878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B7695AFA-18AD-49D9-AFCA-1C5D75703A9E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2960CB72-7089-42E6-B589-061EC854C5B9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2960CB72-7089-42E6-B589-061EC854C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26190" r="-28571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F3067381-A16A-4345-9802-E17A5C7B73F3}"/>
              </a:ext>
            </a:extLst>
          </p:cNvPr>
          <p:cNvGrpSpPr/>
          <p:nvPr/>
        </p:nvGrpSpPr>
        <p:grpSpPr>
          <a:xfrm>
            <a:off x="6912312" y="2437114"/>
            <a:ext cx="498654" cy="458788"/>
            <a:chOff x="3166609" y="2443740"/>
            <a:chExt cx="498654" cy="458788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70DEA5E1-50CB-4DC0-B24A-D6B8658381DC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B6417CC5-028B-4643-90F3-76AFCEEAF477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B6417CC5-028B-4643-90F3-76AFCEEAF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29268" r="-29268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B254F5FD-58B4-4317-BC07-88022B06984A}"/>
              </a:ext>
            </a:extLst>
          </p:cNvPr>
          <p:cNvGrpSpPr/>
          <p:nvPr/>
        </p:nvGrpSpPr>
        <p:grpSpPr>
          <a:xfrm>
            <a:off x="8556625" y="2444685"/>
            <a:ext cx="498654" cy="458788"/>
            <a:chOff x="3166609" y="2443740"/>
            <a:chExt cx="498654" cy="458788"/>
          </a:xfrm>
        </p:grpSpPr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C593F517-217A-42A4-95FE-8A64C3F804F5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3CB525CA-D417-4FCF-9ABE-69D4B362D814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3CB525CA-D417-4FCF-9ABE-69D4B362D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70D5D52E-878E-4F3F-B2E7-5F424FC5B843}"/>
              </a:ext>
            </a:extLst>
          </p:cNvPr>
          <p:cNvGrpSpPr/>
          <p:nvPr/>
        </p:nvGrpSpPr>
        <p:grpSpPr>
          <a:xfrm>
            <a:off x="4027444" y="5463512"/>
            <a:ext cx="498654" cy="458788"/>
            <a:chOff x="3166609" y="2443740"/>
            <a:chExt cx="498654" cy="458788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3F214E1E-3C35-4465-9055-C08B4A489BB6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C109660D-CD2F-4F6A-A094-50B74387CB56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C109660D-CD2F-4F6A-A094-50B74387C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ACD5ECA9-40C8-496D-84AE-3BB4DC711BD2}"/>
              </a:ext>
            </a:extLst>
          </p:cNvPr>
          <p:cNvGrpSpPr/>
          <p:nvPr/>
        </p:nvGrpSpPr>
        <p:grpSpPr>
          <a:xfrm>
            <a:off x="5379087" y="5459459"/>
            <a:ext cx="498654" cy="458788"/>
            <a:chOff x="3166609" y="2443740"/>
            <a:chExt cx="498654" cy="458788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3254667B-F956-4DA0-B25A-177DD31FE469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945A8CD1-0B24-42FB-B619-5ACA8E0898C9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945A8CD1-0B24-42FB-B619-5ACA8E089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9"/>
                  <a:stretch>
                    <a:fillRect l="-26190" r="-28571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08A8086-32AC-4DAD-A89D-927CE605A132}"/>
              </a:ext>
            </a:extLst>
          </p:cNvPr>
          <p:cNvGrpSpPr/>
          <p:nvPr/>
        </p:nvGrpSpPr>
        <p:grpSpPr>
          <a:xfrm>
            <a:off x="6912312" y="3808878"/>
            <a:ext cx="498654" cy="458788"/>
            <a:chOff x="3166609" y="2443740"/>
            <a:chExt cx="498654" cy="458788"/>
          </a:xfrm>
        </p:grpSpPr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012B7C6F-5A1F-465A-8F9E-7DB78B4511F2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42D461E7-DC90-48AA-9DA6-09571975A43A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42D461E7-DC90-48AA-9DA6-09571975A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D28DC560-E757-4F65-92C1-7BBD2191A051}"/>
              </a:ext>
            </a:extLst>
          </p:cNvPr>
          <p:cNvGrpSpPr/>
          <p:nvPr/>
        </p:nvGrpSpPr>
        <p:grpSpPr>
          <a:xfrm>
            <a:off x="8556625" y="3816449"/>
            <a:ext cx="498654" cy="458788"/>
            <a:chOff x="3166609" y="2443740"/>
            <a:chExt cx="498654" cy="458788"/>
          </a:xfrm>
        </p:grpSpPr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4260633E-66E5-4E09-A4BB-1757527C7884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A511BF6D-3181-4591-A280-2A89A067049C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A511BF6D-3181-4591-A280-2A89A0670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7B5011B9-3107-41BD-93C8-DC3220A03876}"/>
              </a:ext>
            </a:extLst>
          </p:cNvPr>
          <p:cNvGrpSpPr/>
          <p:nvPr/>
        </p:nvGrpSpPr>
        <p:grpSpPr>
          <a:xfrm>
            <a:off x="6905455" y="5035521"/>
            <a:ext cx="498654" cy="458788"/>
            <a:chOff x="3166609" y="2443740"/>
            <a:chExt cx="498654" cy="458788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FA53B69D-0C18-48F9-9575-40B94C13AD95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6C4D8785-E323-4FCB-BC6C-DB6FFB100345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6C4D8785-E323-4FCB-BC6C-DB6FFB100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32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63EDF183-3796-432F-8C48-E1DEC4EA5102}"/>
              </a:ext>
            </a:extLst>
          </p:cNvPr>
          <p:cNvGrpSpPr/>
          <p:nvPr/>
        </p:nvGrpSpPr>
        <p:grpSpPr>
          <a:xfrm>
            <a:off x="8549768" y="5043092"/>
            <a:ext cx="498654" cy="458788"/>
            <a:chOff x="3166609" y="2443740"/>
            <a:chExt cx="498654" cy="458788"/>
          </a:xfrm>
        </p:grpSpPr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49A960E6-A631-4878-A03E-AAE764E551C9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>
                  <a:extLst>
                    <a:ext uri="{FF2B5EF4-FFF2-40B4-BE49-F238E27FC236}">
                      <a16:creationId xmlns:a16="http://schemas.microsoft.com/office/drawing/2014/main" id="{40C8DFF9-37B0-4111-B9BF-83380783AA77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>
                  <a:extLst>
                    <a:ext uri="{FF2B5EF4-FFF2-40B4-BE49-F238E27FC236}">
                      <a16:creationId xmlns:a16="http://schemas.microsoft.com/office/drawing/2014/main" id="{40C8DFF9-37B0-4111-B9BF-83380783A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33"/>
                  <a:stretch>
                    <a:fillRect l="-26190" r="-28571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15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2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8" grpId="0"/>
      <p:bldP spid="69" grpId="0"/>
      <p:bldP spid="14" grpId="0" animBg="1"/>
      <p:bldP spid="75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EA7AA007-2D4F-46F7-9178-673A143BF94D}"/>
              </a:ext>
            </a:extLst>
          </p:cNvPr>
          <p:cNvSpPr/>
          <p:nvPr/>
        </p:nvSpPr>
        <p:spPr>
          <a:xfrm>
            <a:off x="2872082" y="1688963"/>
            <a:ext cx="546780" cy="3712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8037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79CFC0DE-2994-4AB6-B374-2598230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/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  <a:blipFill>
                <a:blip r:embed="rId1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/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693145-D009-4402-AA39-F7C658868EB7}"/>
              </a:ext>
            </a:extLst>
          </p:cNvPr>
          <p:cNvCxnSpPr>
            <a:cxnSpLocks/>
          </p:cNvCxnSpPr>
          <p:nvPr/>
        </p:nvCxnSpPr>
        <p:spPr>
          <a:xfrm flipV="1">
            <a:off x="4774384" y="6048599"/>
            <a:ext cx="984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/>
              <p:nvPr/>
            </p:nvSpPr>
            <p:spPr>
              <a:xfrm>
                <a:off x="5744641" y="1178230"/>
                <a:ext cx="2893660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41" y="1178230"/>
                <a:ext cx="2893660" cy="4448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460236-A8E3-4C27-A99A-F4CCB83573C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099436" y="4800602"/>
            <a:ext cx="1596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/>
              <p:nvPr/>
            </p:nvSpPr>
            <p:spPr>
              <a:xfrm>
                <a:off x="8708934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934" y="4352924"/>
                <a:ext cx="361950" cy="901700"/>
              </a:xfrm>
              <a:prstGeom prst="rect">
                <a:avLst/>
              </a:prstGeom>
              <a:blipFill>
                <a:blip r:embed="rId15"/>
                <a:stretch>
                  <a:fillRect l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/>
              <p:nvPr/>
            </p:nvSpPr>
            <p:spPr>
              <a:xfrm>
                <a:off x="8708934" y="310038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934" y="3100385"/>
                <a:ext cx="361950" cy="901700"/>
              </a:xfrm>
              <a:prstGeom prst="rect">
                <a:avLst/>
              </a:prstGeom>
              <a:blipFill>
                <a:blip r:embed="rId16"/>
                <a:stretch>
                  <a:fillRect l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/>
              <p:nvPr/>
            </p:nvSpPr>
            <p:spPr>
              <a:xfrm>
                <a:off x="8711474" y="183356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474" y="1833563"/>
                <a:ext cx="361950" cy="901700"/>
              </a:xfrm>
              <a:prstGeom prst="rect">
                <a:avLst/>
              </a:prstGeom>
              <a:blipFill>
                <a:blip r:embed="rId17"/>
                <a:stretch>
                  <a:fillRect l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/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  <a:blipFill>
                <a:blip r:embed="rId18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/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  <a:blipFill>
                <a:blip r:embed="rId19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/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  <a:blipFill>
                <a:blip r:embed="rId20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2B692D4-C828-4AE6-B22D-4BE9145F59C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33750" y="228142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C006A6-1C34-4573-895E-4CEE36AAB148}"/>
              </a:ext>
            </a:extLst>
          </p:cNvPr>
          <p:cNvCxnSpPr>
            <a:cxnSpLocks/>
          </p:cNvCxnSpPr>
          <p:nvPr/>
        </p:nvCxnSpPr>
        <p:spPr>
          <a:xfrm>
            <a:off x="3333750" y="3545073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1A12FB3-AE97-4B92-9586-1874826A6AB3}"/>
              </a:ext>
            </a:extLst>
          </p:cNvPr>
          <p:cNvCxnSpPr>
            <a:cxnSpLocks/>
          </p:cNvCxnSpPr>
          <p:nvPr/>
        </p:nvCxnSpPr>
        <p:spPr>
          <a:xfrm>
            <a:off x="3333750" y="479761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7A4736D-E92B-4664-B0DF-F6E745A55A36}"/>
              </a:ext>
            </a:extLst>
          </p:cNvPr>
          <p:cNvCxnSpPr>
            <a:cxnSpLocks/>
            <a:stCxn id="62" idx="0"/>
            <a:endCxn id="41" idx="1"/>
          </p:cNvCxnSpPr>
          <p:nvPr/>
        </p:nvCxnSpPr>
        <p:spPr>
          <a:xfrm flipV="1">
            <a:off x="4585063" y="2306374"/>
            <a:ext cx="2152423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BD5E4A6-2367-43E3-86D4-C3B9BE4AA01B}"/>
              </a:ext>
            </a:extLst>
          </p:cNvPr>
          <p:cNvCxnSpPr>
            <a:cxnSpLocks/>
            <a:stCxn id="62" idx="0"/>
            <a:endCxn id="43" idx="1"/>
          </p:cNvCxnSpPr>
          <p:nvPr/>
        </p:nvCxnSpPr>
        <p:spPr>
          <a:xfrm flipV="1">
            <a:off x="4585063" y="3562085"/>
            <a:ext cx="2139723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088A57D-EDF6-411E-B9C6-06D0B225E8B1}"/>
              </a:ext>
            </a:extLst>
          </p:cNvPr>
          <p:cNvCxnSpPr>
            <a:cxnSpLocks/>
            <a:stCxn id="62" idx="0"/>
            <a:endCxn id="44" idx="1"/>
          </p:cNvCxnSpPr>
          <p:nvPr/>
        </p:nvCxnSpPr>
        <p:spPr>
          <a:xfrm flipV="1">
            <a:off x="4585063" y="4817796"/>
            <a:ext cx="2152423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9D83508-B0A2-477D-84FB-D3316FA22F76}"/>
              </a:ext>
            </a:extLst>
          </p:cNvPr>
          <p:cNvCxnSpPr>
            <a:cxnSpLocks/>
            <a:stCxn id="63" idx="0"/>
            <a:endCxn id="41" idx="1"/>
          </p:cNvCxnSpPr>
          <p:nvPr/>
        </p:nvCxnSpPr>
        <p:spPr>
          <a:xfrm flipV="1">
            <a:off x="5936706" y="2306374"/>
            <a:ext cx="800780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DDDDD2E-74AD-4553-B6E6-E9E8F4C3C7BB}"/>
              </a:ext>
            </a:extLst>
          </p:cNvPr>
          <p:cNvCxnSpPr>
            <a:cxnSpLocks/>
            <a:stCxn id="63" idx="0"/>
            <a:endCxn id="43" idx="1"/>
          </p:cNvCxnSpPr>
          <p:nvPr/>
        </p:nvCxnSpPr>
        <p:spPr>
          <a:xfrm flipV="1">
            <a:off x="5936706" y="3562085"/>
            <a:ext cx="788080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0907606-F6A2-457F-B964-FEEE7D5462DF}"/>
              </a:ext>
            </a:extLst>
          </p:cNvPr>
          <p:cNvCxnSpPr>
            <a:cxnSpLocks/>
            <a:stCxn id="63" idx="0"/>
            <a:endCxn id="44" idx="1"/>
          </p:cNvCxnSpPr>
          <p:nvPr/>
        </p:nvCxnSpPr>
        <p:spPr>
          <a:xfrm flipV="1">
            <a:off x="5936706" y="4817796"/>
            <a:ext cx="800780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箭號: 彎曲 76">
            <a:extLst>
              <a:ext uri="{FF2B5EF4-FFF2-40B4-BE49-F238E27FC236}">
                <a16:creationId xmlns:a16="http://schemas.microsoft.com/office/drawing/2014/main" id="{A1207C65-BEF1-4877-BEC2-25FBCD0650D7}"/>
              </a:ext>
            </a:extLst>
          </p:cNvPr>
          <p:cNvSpPr/>
          <p:nvPr/>
        </p:nvSpPr>
        <p:spPr>
          <a:xfrm flipV="1">
            <a:off x="3029721" y="5462509"/>
            <a:ext cx="1326742" cy="84292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9A973A-DBB1-42D1-AB99-487A73AAC690}"/>
                  </a:ext>
                </a:extLst>
              </p:cNvPr>
              <p:cNvSpPr/>
              <p:nvPr/>
            </p:nvSpPr>
            <p:spPr>
              <a:xfrm>
                <a:off x="7086108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9A973A-DBB1-42D1-AB99-487A73AAC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108" y="5575296"/>
                <a:ext cx="355600" cy="917578"/>
              </a:xfrm>
              <a:prstGeom prst="rect">
                <a:avLst/>
              </a:prstGeom>
              <a:blipFill>
                <a:blip r:embed="rId21"/>
                <a:stretch>
                  <a:fillRect l="-24590" r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D8C7D59-A252-4459-9E82-5CBF82E17F9B}"/>
                  </a:ext>
                </a:extLst>
              </p:cNvPr>
              <p:cNvSpPr/>
              <p:nvPr/>
            </p:nvSpPr>
            <p:spPr>
              <a:xfrm>
                <a:off x="7709088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D8C7D59-A252-4459-9E82-5CBF82E17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88" y="5575296"/>
                <a:ext cx="355600" cy="917578"/>
              </a:xfrm>
              <a:prstGeom prst="rect">
                <a:avLst/>
              </a:prstGeom>
              <a:blipFill>
                <a:blip r:embed="rId2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080ADF8-A8E2-43E2-8CA6-277F916D172C}"/>
              </a:ext>
            </a:extLst>
          </p:cNvPr>
          <p:cNvCxnSpPr>
            <a:cxnSpLocks/>
          </p:cNvCxnSpPr>
          <p:nvPr/>
        </p:nvCxnSpPr>
        <p:spPr>
          <a:xfrm flipV="1">
            <a:off x="7112136" y="3545073"/>
            <a:ext cx="1596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081E563-B2FB-47E9-953F-40081B7D4F23}"/>
              </a:ext>
            </a:extLst>
          </p:cNvPr>
          <p:cNvCxnSpPr>
            <a:cxnSpLocks/>
          </p:cNvCxnSpPr>
          <p:nvPr/>
        </p:nvCxnSpPr>
        <p:spPr>
          <a:xfrm flipV="1">
            <a:off x="7068923" y="2273302"/>
            <a:ext cx="1596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57771-EE66-4B7F-AFDB-0A21A52E9ECC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263908" y="2306374"/>
            <a:ext cx="1401813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1768F9B-7B62-42E1-BE6D-2ABD0BD35B12}"/>
              </a:ext>
            </a:extLst>
          </p:cNvPr>
          <p:cNvCxnSpPr>
            <a:cxnSpLocks/>
            <a:stCxn id="51" idx="0"/>
            <a:endCxn id="34" idx="1"/>
          </p:cNvCxnSpPr>
          <p:nvPr/>
        </p:nvCxnSpPr>
        <p:spPr>
          <a:xfrm flipV="1">
            <a:off x="7263908" y="3551235"/>
            <a:ext cx="1445026" cy="202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E6F9DFC-3D74-4B60-A13E-D3F3B24A1FE4}"/>
              </a:ext>
            </a:extLst>
          </p:cNvPr>
          <p:cNvCxnSpPr>
            <a:cxnSpLocks/>
            <a:stCxn id="51" idx="0"/>
            <a:endCxn id="32" idx="1"/>
          </p:cNvCxnSpPr>
          <p:nvPr/>
        </p:nvCxnSpPr>
        <p:spPr>
          <a:xfrm flipV="1">
            <a:off x="7263908" y="4803774"/>
            <a:ext cx="1445026" cy="77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EAFFD9E-F580-42D9-9223-55AFEA24967B}"/>
              </a:ext>
            </a:extLst>
          </p:cNvPr>
          <p:cNvCxnSpPr>
            <a:cxnSpLocks/>
            <a:stCxn id="55" idx="0"/>
            <a:endCxn id="36" idx="1"/>
          </p:cNvCxnSpPr>
          <p:nvPr/>
        </p:nvCxnSpPr>
        <p:spPr>
          <a:xfrm flipV="1">
            <a:off x="7886888" y="2284413"/>
            <a:ext cx="824586" cy="3290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B9093812-96FB-4775-A06B-B4877257A553}"/>
              </a:ext>
            </a:extLst>
          </p:cNvPr>
          <p:cNvCxnSpPr>
            <a:cxnSpLocks/>
            <a:stCxn id="55" idx="0"/>
            <a:endCxn id="34" idx="1"/>
          </p:cNvCxnSpPr>
          <p:nvPr/>
        </p:nvCxnSpPr>
        <p:spPr>
          <a:xfrm flipV="1">
            <a:off x="7886888" y="3551235"/>
            <a:ext cx="822046" cy="202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523C6BA-D5CE-4BAA-B6C3-A8A0223137F7}"/>
              </a:ext>
            </a:extLst>
          </p:cNvPr>
          <p:cNvCxnSpPr>
            <a:cxnSpLocks/>
            <a:stCxn id="55" idx="0"/>
            <a:endCxn id="32" idx="1"/>
          </p:cNvCxnSpPr>
          <p:nvPr/>
        </p:nvCxnSpPr>
        <p:spPr>
          <a:xfrm flipV="1">
            <a:off x="7886888" y="4803774"/>
            <a:ext cx="822046" cy="77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7474E5F-F48F-46C2-AA40-0132F6C00564}"/>
                  </a:ext>
                </a:extLst>
              </p:cNvPr>
              <p:cNvSpPr txBox="1"/>
              <p:nvPr/>
            </p:nvSpPr>
            <p:spPr>
              <a:xfrm>
                <a:off x="6008400" y="134600"/>
                <a:ext cx="1794722" cy="879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7474E5F-F48F-46C2-AA40-0132F6C0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00" y="134600"/>
                <a:ext cx="1794722" cy="87979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9D5F8325-7BF4-4486-93F6-942C881F15EB}"/>
                  </a:ext>
                </a:extLst>
              </p:cNvPr>
              <p:cNvSpPr txBox="1"/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9D5F8325-7BF4-4486-93F6-942C881F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blipFill>
                <a:blip r:embed="rId24"/>
                <a:stretch>
                  <a:fillRect l="-4533" t="-5797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3DF8A9A-5055-463C-8BF2-0E9DC4674AC4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CBCBEBC0-98C6-40C0-9929-EEFFFA35D72E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0141ABE-5D96-46C2-83B4-E0823369434E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7A7BF364-9B84-4AA8-934E-7EF4CDB6F1D5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5C7A8A6-CC08-4B35-B545-9FBB7DCEE533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F564D79-0CC9-4899-A62B-50B30F6307BF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22D6CE1-0903-4D2F-A312-90986F38EF49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22D6CE1-0903-4D2F-A312-90986F38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F24E00C-1057-41C5-BCC6-29F9689D2FF4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F24E00C-1057-41C5-BCC6-29F9689D2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1DEA46D-9392-4C77-B9E5-57E2175DAE20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1DEA46D-9392-4C77-B9E5-57E2175D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E683A4-75A6-407C-89BD-E4C04677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2" grpId="0" animBg="1"/>
      <p:bldP spid="34" grpId="0" animBg="1"/>
      <p:bldP spid="36" grpId="0" animBg="1"/>
      <p:bldP spid="51" grpId="0" animBg="1"/>
      <p:bldP spid="5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2870</TotalTime>
  <Words>600</Words>
  <Application>Microsoft Macintosh PowerPoint</Application>
  <PresentationFormat>On-screen Show (4:3)</PresentationFormat>
  <Paragraphs>266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微軟正黑體</vt:lpstr>
      <vt:lpstr>Arial</vt:lpstr>
      <vt:lpstr>Arial</vt:lpstr>
      <vt:lpstr>Calibri</vt:lpstr>
      <vt:lpstr>Calibri Light</vt:lpstr>
      <vt:lpstr>Cambria Math</vt:lpstr>
      <vt:lpstr>Helvetica Light</vt:lpstr>
      <vt:lpstr>Office 佈景主題</vt:lpstr>
      <vt:lpstr>方程式</vt:lpstr>
      <vt:lpstr>Batch Normalization</vt:lpstr>
      <vt:lpstr>Slide credits</vt:lpstr>
      <vt:lpstr>Changing Landscape</vt:lpstr>
      <vt:lpstr>Changing Landscape</vt:lpstr>
      <vt:lpstr>Feature Normalization </vt:lpstr>
      <vt:lpstr>PowerPoint Presentation</vt:lpstr>
      <vt:lpstr>PowerPoint Presentation</vt:lpstr>
      <vt:lpstr>PowerPoint Presentation</vt:lpstr>
      <vt:lpstr>Batch normalization</vt:lpstr>
      <vt:lpstr>Batch normalization – Testing </vt:lpstr>
      <vt:lpstr>Batch normalization</vt:lpstr>
      <vt:lpstr>Internal Covariate Shift?</vt:lpstr>
      <vt:lpstr>Internal Covariate Shift?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Normalization</dc:title>
  <dc:creator>Hung-yi Lee</dc:creator>
  <cp:lastModifiedBy>Tom Yan</cp:lastModifiedBy>
  <cp:revision>59</cp:revision>
  <dcterms:created xsi:type="dcterms:W3CDTF">2021-01-10T09:21:59Z</dcterms:created>
  <dcterms:modified xsi:type="dcterms:W3CDTF">2023-09-21T18:25:25Z</dcterms:modified>
</cp:coreProperties>
</file>