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buNone/>
            </a:pPr>
            <a:r>
              <a:rPr lang="en-IN" altLang="en-US" b="1" dirty="0"/>
              <a:t>CODING &amp; DECODING</a:t>
            </a:r>
            <a:endParaRPr lang="en-IN" altLang="en-US" b="1" dirty="0"/>
          </a:p>
        </p:txBody>
      </p:sp>
      <p:sp>
        <p:nvSpPr>
          <p:cNvPr id="3" name="Subtitle 2"/>
          <p:cNvSpPr>
            <a:spLocks noGrp="1"/>
          </p:cNvSpPr>
          <p:nvPr>
            <p:ph type="subTitle" idx="1"/>
          </p:nvPr>
        </p:nvSpPr>
        <p:spPr/>
        <p:txBody>
          <a:bodyPr/>
          <a:lstStyle/>
          <a:p>
            <a:r>
              <a:rPr lang="en-IN" altLang="en-US" b="1"/>
              <a:t>S.S.HARICHANDAN</a:t>
            </a:r>
            <a:endParaRPr lang="en-IN" altLang="en-US"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Question:9</a:t>
            </a:r>
            <a:endParaRPr lang="en-IN" altLang="en-US" b="1" dirty="0" smtClean="0">
              <a:solidFill>
                <a:srgbClr val="C00000"/>
              </a:solidFill>
              <a:sym typeface="+mn-ea"/>
            </a:endParaRPr>
          </a:p>
          <a:p>
            <a:pPr marL="0" indent="0">
              <a:buNone/>
            </a:pPr>
            <a:r>
              <a:rPr lang="en-US" b="1"/>
              <a:t>IN a certain code “MOUSE” is written as “PRUQC”. How is “SHIFT” written in that code ?</a:t>
            </a:r>
            <a:endParaRPr lang="en-US" b="1"/>
          </a:p>
          <a:p>
            <a:pPr marL="0" indent="0">
              <a:buNone/>
            </a:pPr>
            <a:r>
              <a:rPr lang="en-IN" altLang="en-US" b="1"/>
              <a:t>A.</a:t>
            </a:r>
            <a:r>
              <a:rPr lang="en-US" b="1"/>
              <a:t> VJIDR</a:t>
            </a:r>
            <a:endParaRPr lang="en-US" b="1"/>
          </a:p>
          <a:p>
            <a:pPr marL="0" indent="0">
              <a:buNone/>
            </a:pPr>
            <a:r>
              <a:rPr lang="en-IN" altLang="en-US" b="1"/>
              <a:t>B.</a:t>
            </a:r>
            <a:r>
              <a:rPr lang="en-US" b="1"/>
              <a:t> VIKRD</a:t>
            </a:r>
            <a:endParaRPr lang="en-US" b="1"/>
          </a:p>
          <a:p>
            <a:pPr marL="0" indent="0">
              <a:buNone/>
            </a:pPr>
            <a:r>
              <a:rPr lang="en-IN" altLang="en-US" b="1"/>
              <a:t>C.</a:t>
            </a:r>
            <a:r>
              <a:rPr lang="en-US" b="1"/>
              <a:t> RKIVD</a:t>
            </a:r>
            <a:endParaRPr lang="en-US" b="1"/>
          </a:p>
          <a:p>
            <a:pPr marL="0" indent="0">
              <a:buNone/>
            </a:pPr>
            <a:r>
              <a:rPr lang="en-IN" altLang="en-US" b="1"/>
              <a:t>D.</a:t>
            </a:r>
            <a:r>
              <a:rPr lang="en-US" b="1"/>
              <a:t> VKIDR</a:t>
            </a: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Question:10</a:t>
            </a:r>
            <a:endParaRPr lang="en-IN" altLang="en-US" sz="2800" b="1" dirty="0" smtClean="0">
              <a:solidFill>
                <a:srgbClr val="C00000"/>
              </a:solidFill>
              <a:sym typeface="+mn-ea"/>
            </a:endParaRPr>
          </a:p>
          <a:p>
            <a:pPr marL="0" indent="0">
              <a:buNone/>
            </a:pPr>
            <a:r>
              <a:rPr lang="en-US" sz="2800" b="1"/>
              <a:t>If ‘GLOSSORY’ is coded as 97533562 and GEOGRAPHY’ = 915968402, then ‘GEOLOGY’ can be coded as</a:t>
            </a:r>
            <a:endParaRPr lang="en-US" sz="2800" b="1"/>
          </a:p>
          <a:p>
            <a:pPr marL="0" indent="0">
              <a:buNone/>
            </a:pPr>
            <a:r>
              <a:rPr lang="en-IN" altLang="en-US" sz="2800" b="1"/>
              <a:t>A.</a:t>
            </a:r>
            <a:r>
              <a:rPr lang="en-US" sz="2800" b="1"/>
              <a:t> 915692</a:t>
            </a:r>
            <a:endParaRPr lang="en-US" sz="2800" b="1"/>
          </a:p>
          <a:p>
            <a:pPr marL="0" indent="0">
              <a:buNone/>
            </a:pPr>
            <a:r>
              <a:rPr lang="en-IN" altLang="en-US" sz="2800" b="1"/>
              <a:t>B.</a:t>
            </a:r>
            <a:r>
              <a:rPr lang="en-US" sz="2800" b="1"/>
              <a:t> 9157592</a:t>
            </a:r>
            <a:endParaRPr lang="en-US" sz="2800" b="1"/>
          </a:p>
          <a:p>
            <a:pPr marL="0" indent="0">
              <a:buNone/>
            </a:pPr>
            <a:r>
              <a:rPr lang="en-IN" altLang="en-US" sz="2800" b="1"/>
              <a:t>C.</a:t>
            </a:r>
            <a:r>
              <a:rPr lang="en-US" sz="2800" b="1"/>
              <a:t> 9057592</a:t>
            </a:r>
            <a:endParaRPr lang="en-US" sz="2800" b="1"/>
          </a:p>
          <a:p>
            <a:pPr marL="0" indent="0">
              <a:buNone/>
            </a:pPr>
            <a:r>
              <a:rPr lang="en-IN" altLang="en-US" sz="2800" b="1"/>
              <a:t>D.</a:t>
            </a:r>
            <a:r>
              <a:rPr lang="en-US" sz="2800" b="1"/>
              <a:t> 9157591</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Question:11</a:t>
            </a:r>
            <a:endParaRPr lang="en-IN" altLang="en-US" b="1" dirty="0" smtClean="0">
              <a:solidFill>
                <a:srgbClr val="C00000"/>
              </a:solidFill>
              <a:sym typeface="+mn-ea"/>
            </a:endParaRPr>
          </a:p>
          <a:p>
            <a:pPr marL="0" indent="0">
              <a:buNone/>
            </a:pPr>
            <a:r>
              <a:rPr lang="en-US" b="1" dirty="0" smtClean="0">
                <a:sym typeface="+mn-ea"/>
              </a:rPr>
              <a:t>In a certain code, COMPUTER is written as RFUVQNPC. How is MEDICINE written in the same code ?</a:t>
            </a:r>
            <a:br>
              <a:rPr lang="en-US" b="1" dirty="0" smtClean="0">
                <a:sym typeface="+mn-ea"/>
              </a:rPr>
            </a:br>
            <a:r>
              <a:rPr lang="en-IN" altLang="en-US" b="1" dirty="0" smtClean="0">
                <a:sym typeface="+mn-ea"/>
              </a:rPr>
              <a:t>A.</a:t>
            </a:r>
            <a:r>
              <a:rPr lang="en-US" b="1" dirty="0" smtClean="0">
                <a:sym typeface="+mn-ea"/>
              </a:rPr>
              <a:t> MFEDJJOE </a:t>
            </a:r>
            <a:br>
              <a:rPr lang="en-US" b="1" dirty="0" smtClean="0">
                <a:sym typeface="+mn-ea"/>
              </a:rPr>
            </a:br>
            <a:r>
              <a:rPr lang="en-IN" altLang="en-US" b="1" dirty="0" smtClean="0">
                <a:sym typeface="+mn-ea"/>
              </a:rPr>
              <a:t>B.</a:t>
            </a:r>
            <a:r>
              <a:rPr lang="en-US" b="1" dirty="0" smtClean="0">
                <a:sym typeface="+mn-ea"/>
              </a:rPr>
              <a:t> EOJDEJFM </a:t>
            </a:r>
            <a:br>
              <a:rPr lang="en-US" b="1" dirty="0" smtClean="0">
                <a:sym typeface="+mn-ea"/>
              </a:rPr>
            </a:br>
            <a:r>
              <a:rPr lang="en-IN" altLang="en-US" b="1" dirty="0" smtClean="0">
                <a:sym typeface="+mn-ea"/>
              </a:rPr>
              <a:t>C.</a:t>
            </a:r>
            <a:r>
              <a:rPr lang="en-US" b="1" dirty="0" smtClean="0">
                <a:sym typeface="+mn-ea"/>
              </a:rPr>
              <a:t> MFEJDJOE </a:t>
            </a:r>
            <a:br>
              <a:rPr lang="en-US" b="1" dirty="0" smtClean="0">
                <a:sym typeface="+mn-ea"/>
              </a:rPr>
            </a:br>
            <a:r>
              <a:rPr lang="en-IN" altLang="en-US" b="1" dirty="0" smtClean="0">
                <a:sym typeface="+mn-ea"/>
              </a:rPr>
              <a:t>D. </a:t>
            </a:r>
            <a:r>
              <a:rPr lang="en-US" b="1" dirty="0" smtClean="0">
                <a:sym typeface="+mn-ea"/>
              </a:rPr>
              <a:t>EOJDJEFM</a:t>
            </a:r>
            <a:br>
              <a:rPr lang="en-US" b="1" dirty="0" smtClean="0">
                <a:sym typeface="+mn-ea"/>
              </a:rPr>
            </a:b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Question:12</a:t>
            </a:r>
            <a:endParaRPr lang="en-IN" altLang="en-US" b="1" dirty="0" smtClean="0">
              <a:solidFill>
                <a:srgbClr val="C00000"/>
              </a:solidFill>
              <a:sym typeface="+mn-ea"/>
            </a:endParaRPr>
          </a:p>
          <a:p>
            <a:pPr marL="0" indent="0">
              <a:buNone/>
            </a:pPr>
            <a:r>
              <a:rPr lang="en-US" b="1" dirty="0" smtClean="0">
                <a:sym typeface="+mn-ea"/>
              </a:rPr>
              <a:t>In a certain code , RIPPLE is written as 613382 and LIFE is written as 8192. How is PILLER written in that code?</a:t>
            </a:r>
            <a:br>
              <a:rPr lang="en-US" b="1" dirty="0" smtClean="0">
                <a:sym typeface="+mn-ea"/>
              </a:rPr>
            </a:br>
            <a:r>
              <a:rPr lang="en-IN" altLang="en-US" b="1" dirty="0" smtClean="0">
                <a:sym typeface="+mn-ea"/>
              </a:rPr>
              <a:t>A.</a:t>
            </a:r>
            <a:r>
              <a:rPr lang="en-US" b="1" dirty="0" smtClean="0">
                <a:sym typeface="+mn-ea"/>
              </a:rPr>
              <a:t>318826 </a:t>
            </a:r>
            <a:br>
              <a:rPr lang="en-US" b="1" dirty="0" smtClean="0">
                <a:sym typeface="+mn-ea"/>
              </a:rPr>
            </a:br>
            <a:r>
              <a:rPr lang="en-IN" altLang="en-US" b="1" dirty="0" smtClean="0">
                <a:sym typeface="+mn-ea"/>
              </a:rPr>
              <a:t>B.</a:t>
            </a:r>
            <a:r>
              <a:rPr lang="en-US" b="1" dirty="0" smtClean="0">
                <a:sym typeface="+mn-ea"/>
              </a:rPr>
              <a:t>776655 </a:t>
            </a:r>
            <a:br>
              <a:rPr lang="en-US" b="1" dirty="0" smtClean="0">
                <a:sym typeface="+mn-ea"/>
              </a:rPr>
            </a:br>
            <a:r>
              <a:rPr lang="en-IN" altLang="en-US" b="1" dirty="0" smtClean="0">
                <a:sym typeface="+mn-ea"/>
              </a:rPr>
              <a:t>C.</a:t>
            </a:r>
            <a:r>
              <a:rPr lang="en-US" b="1" dirty="0" smtClean="0">
                <a:sym typeface="+mn-ea"/>
              </a:rPr>
              <a:t>786543 </a:t>
            </a:r>
            <a:br>
              <a:rPr lang="en-US" b="1" dirty="0" smtClean="0">
                <a:sym typeface="+mn-ea"/>
              </a:rPr>
            </a:br>
            <a:r>
              <a:rPr lang="en-IN" altLang="en-US" b="1" dirty="0" smtClean="0">
                <a:sym typeface="+mn-ea"/>
              </a:rPr>
              <a:t>D.</a:t>
            </a:r>
            <a:r>
              <a:rPr lang="en-US" b="1" dirty="0" smtClean="0">
                <a:sym typeface="+mn-ea"/>
              </a:rPr>
              <a:t>156724</a:t>
            </a:r>
            <a:br>
              <a:rPr lang="en-US" b="1" dirty="0" smtClean="0">
                <a:sym typeface="+mn-ea"/>
              </a:rPr>
            </a:b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Question:13</a:t>
            </a:r>
            <a:endParaRPr lang="en-IN" altLang="en-US" sz="2800" b="1" dirty="0" smtClean="0">
              <a:solidFill>
                <a:srgbClr val="C00000"/>
              </a:solidFill>
            </a:endParaRPr>
          </a:p>
          <a:p>
            <a:pPr marL="0" indent="0">
              <a:buNone/>
            </a:pPr>
            <a:r>
              <a:rPr lang="en-US" sz="2800" b="1" dirty="0" smtClean="0">
                <a:sym typeface="+mn-ea"/>
              </a:rPr>
              <a:t>In a code language, A is written as B, B is written as C, C is written as D and so on, then how will SMART be written in that code language ?</a:t>
            </a:r>
            <a:br>
              <a:rPr lang="en-US" sz="2800" b="1" dirty="0" smtClean="0">
                <a:sym typeface="+mn-ea"/>
              </a:rPr>
            </a:br>
            <a:r>
              <a:rPr lang="en-IN" altLang="en-US" sz="2800" b="1" dirty="0" smtClean="0">
                <a:sym typeface="+mn-ea"/>
              </a:rPr>
              <a:t>A.</a:t>
            </a:r>
            <a:r>
              <a:rPr lang="en-US" sz="2800" b="1" dirty="0" smtClean="0">
                <a:sym typeface="+mn-ea"/>
              </a:rPr>
              <a:t>TLBSU </a:t>
            </a:r>
            <a:br>
              <a:rPr lang="en-US" sz="2800" b="1" dirty="0" smtClean="0">
                <a:sym typeface="+mn-ea"/>
              </a:rPr>
            </a:br>
            <a:r>
              <a:rPr lang="en-IN" altLang="en-US" sz="2800" b="1" dirty="0" smtClean="0">
                <a:sym typeface="+mn-ea"/>
              </a:rPr>
              <a:t>B.</a:t>
            </a:r>
            <a:r>
              <a:rPr lang="en-US" sz="2800" b="1" dirty="0" smtClean="0">
                <a:sym typeface="+mn-ea"/>
              </a:rPr>
              <a:t>SHBSU </a:t>
            </a:r>
            <a:br>
              <a:rPr lang="en-US" sz="2800" b="1" dirty="0" smtClean="0">
                <a:sym typeface="+mn-ea"/>
              </a:rPr>
            </a:br>
            <a:r>
              <a:rPr lang="en-IN" altLang="en-US" sz="2800" b="1" dirty="0" smtClean="0">
                <a:sym typeface="+mn-ea"/>
              </a:rPr>
              <a:t>C.</a:t>
            </a:r>
            <a:r>
              <a:rPr lang="en-US" sz="2800" b="1" dirty="0" smtClean="0">
                <a:sym typeface="+mn-ea"/>
              </a:rPr>
              <a:t>TNBSU </a:t>
            </a:r>
            <a:br>
              <a:rPr lang="en-US" sz="2800" b="1" dirty="0" smtClean="0">
                <a:sym typeface="+mn-ea"/>
              </a:rPr>
            </a:br>
            <a:r>
              <a:rPr lang="en-IN" altLang="en-US" sz="2800" b="1" dirty="0" smtClean="0">
                <a:sym typeface="+mn-ea"/>
              </a:rPr>
              <a:t>D.</a:t>
            </a:r>
            <a:r>
              <a:rPr lang="en-US" sz="2800" b="1" dirty="0" smtClean="0">
                <a:sym typeface="+mn-ea"/>
              </a:rPr>
              <a:t>SNBRU</a:t>
            </a:r>
            <a:br>
              <a:rPr lang="en-US" sz="2800" b="1" dirty="0" smtClean="0">
                <a:sym typeface="+mn-ea"/>
              </a:rPr>
            </a:b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Question:14</a:t>
            </a:r>
            <a:endParaRPr lang="en-IN" altLang="en-US" b="1" dirty="0" smtClean="0">
              <a:solidFill>
                <a:srgbClr val="C00000"/>
              </a:solidFill>
              <a:sym typeface="+mn-ea"/>
            </a:endParaRPr>
          </a:p>
          <a:p>
            <a:pPr marL="0" indent="0">
              <a:buNone/>
            </a:pPr>
            <a:r>
              <a:rPr lang="en-US" b="1" dirty="0" smtClean="0">
                <a:sym typeface="+mn-ea"/>
              </a:rPr>
              <a:t>In a certain code FLOWER is coded as 36 and SUNFLOWER is coded as 81, then how to code FOLLOWS?</a:t>
            </a:r>
            <a:br>
              <a:rPr lang="en-US" b="1" dirty="0" smtClean="0">
                <a:sym typeface="+mn-ea"/>
              </a:rPr>
            </a:br>
            <a:r>
              <a:rPr lang="en-IN" altLang="en-US" b="1" dirty="0" smtClean="0">
                <a:sym typeface="+mn-ea"/>
              </a:rPr>
              <a:t>A.</a:t>
            </a:r>
            <a:r>
              <a:rPr lang="en-US" b="1" dirty="0" smtClean="0">
                <a:sym typeface="+mn-ea"/>
              </a:rPr>
              <a:t> 42 </a:t>
            </a:r>
            <a:br>
              <a:rPr lang="en-US" b="1" dirty="0" smtClean="0">
                <a:sym typeface="+mn-ea"/>
              </a:rPr>
            </a:br>
            <a:r>
              <a:rPr lang="en-IN" altLang="en-US" b="1" dirty="0" smtClean="0">
                <a:sym typeface="+mn-ea"/>
              </a:rPr>
              <a:t>B.</a:t>
            </a:r>
            <a:r>
              <a:rPr lang="en-US" b="1" dirty="0" smtClean="0">
                <a:sym typeface="+mn-ea"/>
              </a:rPr>
              <a:t>49 </a:t>
            </a:r>
            <a:br>
              <a:rPr lang="en-US" b="1" dirty="0" smtClean="0">
                <a:sym typeface="+mn-ea"/>
              </a:rPr>
            </a:br>
            <a:r>
              <a:rPr lang="en-IN" altLang="en-US" b="1" dirty="0" smtClean="0">
                <a:sym typeface="+mn-ea"/>
              </a:rPr>
              <a:t>C.</a:t>
            </a:r>
            <a:r>
              <a:rPr lang="en-US" b="1" dirty="0" smtClean="0">
                <a:sym typeface="+mn-ea"/>
              </a:rPr>
              <a:t>63 </a:t>
            </a:r>
            <a:br>
              <a:rPr lang="en-US" b="1" dirty="0" smtClean="0">
                <a:sym typeface="+mn-ea"/>
              </a:rPr>
            </a:br>
            <a:r>
              <a:rPr lang="en-IN" altLang="en-US" b="1" dirty="0" smtClean="0">
                <a:sym typeface="+mn-ea"/>
              </a:rPr>
              <a:t>D.</a:t>
            </a:r>
            <a:r>
              <a:rPr lang="en-US" b="1" dirty="0" smtClean="0">
                <a:sym typeface="+mn-ea"/>
              </a:rPr>
              <a:t> 36</a:t>
            </a:r>
            <a:br>
              <a:rPr lang="en-US" b="1" dirty="0" smtClean="0">
                <a:sym typeface="+mn-ea"/>
              </a:rPr>
            </a:b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Question:15</a:t>
            </a:r>
            <a:endParaRPr lang="en-IN" altLang="en-US" sz="2400" b="1" dirty="0" smtClean="0">
              <a:solidFill>
                <a:srgbClr val="C00000"/>
              </a:solidFill>
              <a:sym typeface="+mn-ea"/>
            </a:endParaRPr>
          </a:p>
          <a:p>
            <a:pPr marL="0" indent="0">
              <a:buNone/>
            </a:pPr>
            <a:r>
              <a:rPr lang="en-US" sz="2400" b="1" dirty="0" smtClean="0">
                <a:sym typeface="+mn-ea"/>
              </a:rPr>
              <a:t>In a certain code ,'</a:t>
            </a:r>
            <a:r>
              <a:rPr lang="en-US" sz="2400" b="1" dirty="0" err="1" smtClean="0">
                <a:sym typeface="+mn-ea"/>
              </a:rPr>
              <a:t>il</a:t>
            </a:r>
            <a:r>
              <a:rPr lang="en-US" sz="2400" b="1" dirty="0" smtClean="0">
                <a:sym typeface="+mn-ea"/>
              </a:rPr>
              <a:t> be pee' means 'roses are </a:t>
            </a:r>
            <a:r>
              <a:rPr lang="en-US" sz="2400" b="1" dirty="0" err="1" smtClean="0">
                <a:sym typeface="+mn-ea"/>
              </a:rPr>
              <a:t>blue','sik</a:t>
            </a:r>
            <a:r>
              <a:rPr lang="en-US" sz="2400" b="1" dirty="0" smtClean="0">
                <a:sym typeface="+mn-ea"/>
              </a:rPr>
              <a:t> </a:t>
            </a:r>
            <a:r>
              <a:rPr lang="en-US" sz="2400" b="1" dirty="0" err="1" smtClean="0">
                <a:sym typeface="+mn-ea"/>
              </a:rPr>
              <a:t>hee</a:t>
            </a:r>
            <a:r>
              <a:rPr lang="en-US" sz="2400" b="1" dirty="0" smtClean="0">
                <a:sym typeface="+mn-ea"/>
              </a:rPr>
              <a:t>' means 'red flowers' and 'pee </a:t>
            </a:r>
            <a:r>
              <a:rPr lang="en-US" sz="2400" b="1" dirty="0" err="1" smtClean="0">
                <a:sym typeface="+mn-ea"/>
              </a:rPr>
              <a:t>mit</a:t>
            </a:r>
            <a:r>
              <a:rPr lang="en-US" sz="2400" b="1" dirty="0" smtClean="0">
                <a:sym typeface="+mn-ea"/>
              </a:rPr>
              <a:t> </a:t>
            </a:r>
            <a:r>
              <a:rPr lang="en-US" sz="2400" b="1" dirty="0" err="1" smtClean="0">
                <a:sym typeface="+mn-ea"/>
              </a:rPr>
              <a:t>hee</a:t>
            </a:r>
            <a:r>
              <a:rPr lang="en-US" sz="2400" b="1" dirty="0" smtClean="0">
                <a:sym typeface="+mn-ea"/>
              </a:rPr>
              <a:t>' means 'flowers are vegetables', How is 'red' written in that code?</a:t>
            </a:r>
            <a:br>
              <a:rPr lang="en-US" sz="2400" b="1" dirty="0" smtClean="0">
                <a:sym typeface="+mn-ea"/>
              </a:rPr>
            </a:br>
            <a:r>
              <a:rPr lang="en-IN" altLang="en-US" sz="2400" b="1" dirty="0" smtClean="0">
                <a:sym typeface="+mn-ea"/>
              </a:rPr>
              <a:t>A.</a:t>
            </a:r>
            <a:r>
              <a:rPr lang="en-US" sz="2400" b="1" dirty="0" err="1" smtClean="0">
                <a:sym typeface="+mn-ea"/>
              </a:rPr>
              <a:t>hee</a:t>
            </a:r>
            <a:r>
              <a:rPr lang="en-US" sz="2400" b="1" dirty="0" smtClean="0">
                <a:sym typeface="+mn-ea"/>
              </a:rPr>
              <a:t> </a:t>
            </a:r>
            <a:br>
              <a:rPr lang="en-US" sz="2400" b="1" dirty="0" smtClean="0">
                <a:sym typeface="+mn-ea"/>
              </a:rPr>
            </a:br>
            <a:r>
              <a:rPr lang="en-IN" altLang="en-US" sz="2400" b="1" dirty="0" smtClean="0">
                <a:sym typeface="+mn-ea"/>
              </a:rPr>
              <a:t>B.</a:t>
            </a:r>
            <a:r>
              <a:rPr lang="en-US" sz="2400" b="1" dirty="0" err="1" smtClean="0">
                <a:sym typeface="+mn-ea"/>
              </a:rPr>
              <a:t>sik</a:t>
            </a:r>
            <a:r>
              <a:rPr lang="en-US" sz="2400" b="1" dirty="0" smtClean="0">
                <a:sym typeface="+mn-ea"/>
              </a:rPr>
              <a:t> </a:t>
            </a:r>
            <a:br>
              <a:rPr lang="en-US" sz="2400" b="1" dirty="0" smtClean="0">
                <a:sym typeface="+mn-ea"/>
              </a:rPr>
            </a:br>
            <a:r>
              <a:rPr lang="en-IN" altLang="en-US" sz="2400" b="1" dirty="0" smtClean="0">
                <a:sym typeface="+mn-ea"/>
              </a:rPr>
              <a:t>C.</a:t>
            </a:r>
            <a:r>
              <a:rPr lang="en-US" sz="2400" b="1" dirty="0" smtClean="0">
                <a:sym typeface="+mn-ea"/>
              </a:rPr>
              <a:t>be </a:t>
            </a:r>
            <a:br>
              <a:rPr lang="en-US" sz="2400" b="1" dirty="0" smtClean="0">
                <a:sym typeface="+mn-ea"/>
              </a:rPr>
            </a:br>
            <a:r>
              <a:rPr lang="en-IN" altLang="en-US" sz="2400" b="1" dirty="0" smtClean="0">
                <a:sym typeface="+mn-ea"/>
              </a:rPr>
              <a:t>D.</a:t>
            </a:r>
            <a:r>
              <a:rPr lang="en-US" sz="2400" b="1" dirty="0" smtClean="0">
                <a:sym typeface="+mn-ea"/>
              </a:rPr>
              <a:t>cannot be determined </a:t>
            </a:r>
            <a:br>
              <a:rPr lang="en-US" sz="2400" b="1" dirty="0" smtClean="0">
                <a:sym typeface="+mn-ea"/>
              </a:rPr>
            </a:br>
            <a:r>
              <a:rPr lang="en-IN" altLang="en-US" sz="2400" b="1" dirty="0" smtClean="0">
                <a:sym typeface="+mn-ea"/>
              </a:rPr>
              <a:t>E.N</a:t>
            </a:r>
            <a:r>
              <a:rPr lang="en-US" sz="2400" b="1" dirty="0" smtClean="0">
                <a:sym typeface="+mn-ea"/>
              </a:rPr>
              <a:t>one</a:t>
            </a:r>
            <a:br>
              <a:rPr lang="en-US" sz="2400" b="1" dirty="0" smtClean="0">
                <a:sym typeface="+mn-ea"/>
              </a:rPr>
            </a:br>
            <a:endParaRPr lang="en-US" sz="2400" b="1" dirty="0" smtClean="0">
              <a:solidFill>
                <a:schemeClr val="tx1"/>
              </a:solidFill>
            </a:endParaRPr>
          </a:p>
          <a:p>
            <a:pPr marL="0" indent="0">
              <a:buNone/>
            </a:pPr>
            <a:endParaRPr lang="en-US" sz="24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Question:16</a:t>
            </a:r>
            <a:endParaRPr lang="en-IN" altLang="en-US" sz="2400" b="1" dirty="0" smtClean="0">
              <a:solidFill>
                <a:srgbClr val="C00000"/>
              </a:solidFill>
              <a:sym typeface="+mn-ea"/>
            </a:endParaRPr>
          </a:p>
          <a:p>
            <a:pPr marL="0" indent="0">
              <a:buNone/>
            </a:pPr>
            <a:r>
              <a:rPr lang="en-US" sz="2400" b="1" dirty="0" smtClean="0">
                <a:sym typeface="+mn-ea"/>
              </a:rPr>
              <a:t>In a certain code language : ‘</a:t>
            </a:r>
            <a:r>
              <a:rPr lang="en-US" sz="2400" b="1" dirty="0" err="1" smtClean="0">
                <a:sym typeface="+mn-ea"/>
              </a:rPr>
              <a:t>dugo</a:t>
            </a:r>
            <a:r>
              <a:rPr lang="en-US" sz="2400" b="1" dirty="0" smtClean="0">
                <a:sym typeface="+mn-ea"/>
              </a:rPr>
              <a:t> </a:t>
            </a:r>
            <a:r>
              <a:rPr lang="en-US" sz="2400" b="1" dirty="0" err="1" smtClean="0">
                <a:sym typeface="+mn-ea"/>
              </a:rPr>
              <a:t>hui</a:t>
            </a:r>
            <a:r>
              <a:rPr lang="en-US" sz="2400" b="1" dirty="0" smtClean="0">
                <a:sym typeface="+mn-ea"/>
              </a:rPr>
              <a:t> </a:t>
            </a:r>
            <a:r>
              <a:rPr lang="en-US" sz="2400" b="1" dirty="0" err="1" smtClean="0">
                <a:sym typeface="+mn-ea"/>
              </a:rPr>
              <a:t>mul</a:t>
            </a:r>
            <a:r>
              <a:rPr lang="en-US" sz="2400" b="1" dirty="0" smtClean="0">
                <a:sym typeface="+mn-ea"/>
              </a:rPr>
              <a:t> </a:t>
            </a:r>
            <a:r>
              <a:rPr lang="en-US" sz="2400" b="1" dirty="0" err="1" smtClean="0">
                <a:sym typeface="+mn-ea"/>
              </a:rPr>
              <a:t>zo</a:t>
            </a:r>
            <a:r>
              <a:rPr lang="en-US" sz="2400" b="1" dirty="0" smtClean="0">
                <a:sym typeface="+mn-ea"/>
              </a:rPr>
              <a:t>’ </a:t>
            </a:r>
            <a:r>
              <a:rPr lang="en-US" sz="2400" b="1" dirty="0" err="1" smtClean="0">
                <a:sym typeface="+mn-ea"/>
              </a:rPr>
              <a:t>stans</a:t>
            </a:r>
            <a:r>
              <a:rPr lang="en-US" sz="2400" b="1" dirty="0" smtClean="0">
                <a:sym typeface="+mn-ea"/>
              </a:rPr>
              <a:t> for ‘work is very hard’ ‘</a:t>
            </a:r>
            <a:r>
              <a:rPr lang="en-US" sz="2400" b="1" dirty="0" err="1" smtClean="0">
                <a:sym typeface="+mn-ea"/>
              </a:rPr>
              <a:t>hui</a:t>
            </a:r>
            <a:r>
              <a:rPr lang="en-US" sz="2400" b="1" dirty="0" smtClean="0">
                <a:sym typeface="+mn-ea"/>
              </a:rPr>
              <a:t> </a:t>
            </a:r>
            <a:r>
              <a:rPr lang="en-US" sz="2400" b="1" dirty="0" err="1" smtClean="0">
                <a:sym typeface="+mn-ea"/>
              </a:rPr>
              <a:t>dugo</a:t>
            </a:r>
            <a:r>
              <a:rPr lang="en-US" sz="2400" b="1" dirty="0" smtClean="0">
                <a:sym typeface="+mn-ea"/>
              </a:rPr>
              <a:t> </a:t>
            </a:r>
            <a:r>
              <a:rPr lang="en-US" sz="2400" b="1" dirty="0" err="1" smtClean="0">
                <a:sym typeface="+mn-ea"/>
              </a:rPr>
              <a:t>ba</a:t>
            </a:r>
            <a:r>
              <a:rPr lang="en-US" sz="2400" b="1" dirty="0" smtClean="0">
                <a:sym typeface="+mn-ea"/>
              </a:rPr>
              <a:t> </a:t>
            </a:r>
            <a:r>
              <a:rPr lang="en-US" sz="2400" b="1" dirty="0" err="1" smtClean="0">
                <a:sym typeface="+mn-ea"/>
              </a:rPr>
              <a:t>ki</a:t>
            </a:r>
            <a:r>
              <a:rPr lang="en-US" sz="2400" b="1" dirty="0" smtClean="0">
                <a:sym typeface="+mn-ea"/>
              </a:rPr>
              <a:t>’ for ‘Bingo is very smart’; ‘</a:t>
            </a:r>
            <a:r>
              <a:rPr lang="en-US" sz="2400" b="1" dirty="0" err="1" smtClean="0">
                <a:sym typeface="+mn-ea"/>
              </a:rPr>
              <a:t>nano</a:t>
            </a:r>
            <a:r>
              <a:rPr lang="en-US" sz="2400" b="1" dirty="0" smtClean="0">
                <a:sym typeface="+mn-ea"/>
              </a:rPr>
              <a:t> </a:t>
            </a:r>
            <a:r>
              <a:rPr lang="en-US" sz="2400" b="1" dirty="0" err="1" smtClean="0">
                <a:sym typeface="+mn-ea"/>
              </a:rPr>
              <a:t>mul</a:t>
            </a:r>
            <a:r>
              <a:rPr lang="en-US" sz="2400" b="1" dirty="0" smtClean="0">
                <a:sym typeface="+mn-ea"/>
              </a:rPr>
              <a:t> </a:t>
            </a:r>
            <a:r>
              <a:rPr lang="en-US" sz="2400" b="1" dirty="0" err="1" smtClean="0">
                <a:sym typeface="+mn-ea"/>
              </a:rPr>
              <a:t>dugo</a:t>
            </a:r>
            <a:r>
              <a:rPr lang="en-US" sz="2400" b="1" dirty="0" smtClean="0">
                <a:sym typeface="+mn-ea"/>
              </a:rPr>
              <a:t>’ for ‘cake is hard’; and ‘</a:t>
            </a:r>
            <a:r>
              <a:rPr lang="en-US" sz="2400" b="1" dirty="0" err="1" smtClean="0">
                <a:sym typeface="+mn-ea"/>
              </a:rPr>
              <a:t>mul</a:t>
            </a:r>
            <a:r>
              <a:rPr lang="en-US" sz="2400" b="1" dirty="0" smtClean="0">
                <a:sym typeface="+mn-ea"/>
              </a:rPr>
              <a:t> </a:t>
            </a:r>
            <a:r>
              <a:rPr lang="en-US" sz="2400" b="1" dirty="0" err="1" smtClean="0">
                <a:sym typeface="+mn-ea"/>
              </a:rPr>
              <a:t>ki</a:t>
            </a:r>
            <a:r>
              <a:rPr lang="en-US" sz="2400" b="1" dirty="0" smtClean="0">
                <a:sym typeface="+mn-ea"/>
              </a:rPr>
              <a:t> </a:t>
            </a:r>
            <a:r>
              <a:rPr lang="en-US" sz="2400" b="1" dirty="0" err="1" smtClean="0">
                <a:sym typeface="+mn-ea"/>
              </a:rPr>
              <a:t>gu</a:t>
            </a:r>
            <a:r>
              <a:rPr lang="en-US" sz="2400" b="1" dirty="0" smtClean="0">
                <a:sym typeface="+mn-ea"/>
              </a:rPr>
              <a:t>’ for ‘smart and hard’ Which of the following word stand for Bingo ?</a:t>
            </a:r>
            <a:br>
              <a:rPr lang="en-US" sz="2400" b="1" dirty="0" smtClean="0">
                <a:sym typeface="+mn-ea"/>
              </a:rPr>
            </a:br>
            <a:r>
              <a:rPr lang="en-IN" altLang="en-US" sz="2400" b="1" dirty="0" smtClean="0">
                <a:sym typeface="+mn-ea"/>
              </a:rPr>
              <a:t>A.</a:t>
            </a:r>
            <a:r>
              <a:rPr lang="en-US" sz="2400" b="1" dirty="0" smtClean="0">
                <a:sym typeface="+mn-ea"/>
              </a:rPr>
              <a:t> </a:t>
            </a:r>
            <a:r>
              <a:rPr lang="en-US" sz="2400" b="1" dirty="0" err="1" smtClean="0">
                <a:sym typeface="+mn-ea"/>
              </a:rPr>
              <a:t>Jalu</a:t>
            </a:r>
            <a:r>
              <a:rPr lang="en-US" sz="2400" b="1" dirty="0" smtClean="0">
                <a:sym typeface="+mn-ea"/>
              </a:rPr>
              <a:t> </a:t>
            </a:r>
            <a:br>
              <a:rPr lang="en-US" sz="2400" b="1" dirty="0" smtClean="0">
                <a:sym typeface="+mn-ea"/>
              </a:rPr>
            </a:br>
            <a:r>
              <a:rPr lang="en-IN" altLang="en-US" sz="2400" b="1" dirty="0" smtClean="0">
                <a:sym typeface="+mn-ea"/>
              </a:rPr>
              <a:t>B.</a:t>
            </a:r>
            <a:r>
              <a:rPr lang="en-US" sz="2400" b="1" dirty="0" smtClean="0">
                <a:sym typeface="+mn-ea"/>
              </a:rPr>
              <a:t> </a:t>
            </a:r>
            <a:r>
              <a:rPr lang="en-US" sz="2400" b="1" dirty="0" err="1" smtClean="0">
                <a:sym typeface="+mn-ea"/>
              </a:rPr>
              <a:t>Dugo</a:t>
            </a:r>
            <a:r>
              <a:rPr lang="en-US" sz="2400" b="1" dirty="0" smtClean="0">
                <a:sym typeface="+mn-ea"/>
              </a:rPr>
              <a:t> </a:t>
            </a:r>
            <a:br>
              <a:rPr lang="en-US" sz="2400" b="1" dirty="0" smtClean="0">
                <a:sym typeface="+mn-ea"/>
              </a:rPr>
            </a:br>
            <a:r>
              <a:rPr lang="en-IN" altLang="en-US" sz="2400" b="1" dirty="0" smtClean="0">
                <a:sym typeface="+mn-ea"/>
              </a:rPr>
              <a:t>C.</a:t>
            </a:r>
            <a:r>
              <a:rPr lang="en-US" sz="2400" b="1" dirty="0" smtClean="0">
                <a:sym typeface="+mn-ea"/>
              </a:rPr>
              <a:t> </a:t>
            </a:r>
            <a:r>
              <a:rPr lang="en-US" sz="2400" b="1" dirty="0" err="1" smtClean="0">
                <a:sym typeface="+mn-ea"/>
              </a:rPr>
              <a:t>Ki</a:t>
            </a:r>
            <a:r>
              <a:rPr lang="en-US" sz="2400" b="1" dirty="0" smtClean="0">
                <a:sym typeface="+mn-ea"/>
              </a:rPr>
              <a:t> </a:t>
            </a:r>
            <a:br>
              <a:rPr lang="en-US" sz="2400" b="1" dirty="0" smtClean="0">
                <a:sym typeface="+mn-ea"/>
              </a:rPr>
            </a:br>
            <a:r>
              <a:rPr lang="en-IN" altLang="en-US" sz="2400" b="1" dirty="0" smtClean="0">
                <a:sym typeface="+mn-ea"/>
              </a:rPr>
              <a:t>D.</a:t>
            </a:r>
            <a:r>
              <a:rPr lang="en-US" sz="2400" b="1" dirty="0" smtClean="0">
                <a:sym typeface="+mn-ea"/>
              </a:rPr>
              <a:t> </a:t>
            </a:r>
            <a:r>
              <a:rPr lang="en-US" sz="2400" b="1" dirty="0" err="1" smtClean="0">
                <a:sym typeface="+mn-ea"/>
              </a:rPr>
              <a:t>Ba</a:t>
            </a:r>
            <a:br>
              <a:rPr lang="en-US" sz="2400" b="1" dirty="0" smtClean="0">
                <a:sym typeface="+mn-ea"/>
              </a:rPr>
            </a:br>
            <a:endParaRPr lang="en-US" sz="2400" b="1" dirty="0" smtClean="0">
              <a:solidFill>
                <a:schemeClr val="tx1"/>
              </a:solidFill>
            </a:endParaRPr>
          </a:p>
          <a:p>
            <a:pPr marL="0" indent="0">
              <a:buNone/>
            </a:pPr>
            <a:endParaRPr lang="en-US" sz="24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Question:17</a:t>
            </a:r>
            <a:endParaRPr lang="en-IN" altLang="en-US" sz="2800" b="1" dirty="0" smtClean="0">
              <a:solidFill>
                <a:srgbClr val="C00000"/>
              </a:solidFill>
              <a:sym typeface="+mn-ea"/>
            </a:endParaRPr>
          </a:p>
          <a:p>
            <a:pPr marL="0" indent="0">
              <a:buNone/>
            </a:pPr>
            <a:r>
              <a:rPr lang="en-US" sz="2800" b="1" dirty="0" smtClean="0">
                <a:sym typeface="+mn-ea"/>
              </a:rPr>
              <a:t>If rain is called water, water is called air, air is called cloud, cloud is called sky, sky is called sea, sea is called road, where do the </a:t>
            </a:r>
            <a:r>
              <a:rPr lang="en-US" sz="2800" b="1" dirty="0" err="1" smtClean="0">
                <a:sym typeface="+mn-ea"/>
              </a:rPr>
              <a:t>aeroplanes</a:t>
            </a:r>
            <a:r>
              <a:rPr lang="en-US" sz="2800" b="1" dirty="0" smtClean="0">
                <a:sym typeface="+mn-ea"/>
              </a:rPr>
              <a:t> fly ?</a:t>
            </a:r>
            <a:br>
              <a:rPr lang="en-US" sz="2800" b="1" dirty="0" smtClean="0">
                <a:sym typeface="+mn-ea"/>
              </a:rPr>
            </a:br>
            <a:r>
              <a:rPr lang="en-IN" altLang="en-US" sz="2800" b="1" dirty="0" smtClean="0">
                <a:sym typeface="+mn-ea"/>
              </a:rPr>
              <a:t>A.</a:t>
            </a:r>
            <a:r>
              <a:rPr lang="en-US" sz="2800" b="1" dirty="0" smtClean="0">
                <a:sym typeface="+mn-ea"/>
              </a:rPr>
              <a:t> Water </a:t>
            </a:r>
            <a:br>
              <a:rPr lang="en-US" sz="2800" b="1" dirty="0" smtClean="0">
                <a:sym typeface="+mn-ea"/>
              </a:rPr>
            </a:br>
            <a:r>
              <a:rPr lang="en-IN" altLang="en-US" sz="2800" b="1" dirty="0" smtClean="0">
                <a:sym typeface="+mn-ea"/>
              </a:rPr>
              <a:t>B.</a:t>
            </a:r>
            <a:r>
              <a:rPr lang="en-US" sz="2800" b="1" dirty="0" smtClean="0">
                <a:sym typeface="+mn-ea"/>
              </a:rPr>
              <a:t> Road </a:t>
            </a:r>
            <a:br>
              <a:rPr lang="en-US" sz="2800" b="1" dirty="0" smtClean="0">
                <a:sym typeface="+mn-ea"/>
              </a:rPr>
            </a:br>
            <a:r>
              <a:rPr lang="en-IN" altLang="en-US" sz="2800" b="1" dirty="0" smtClean="0">
                <a:sym typeface="+mn-ea"/>
              </a:rPr>
              <a:t>C.</a:t>
            </a:r>
            <a:r>
              <a:rPr lang="en-US" sz="2800" b="1" dirty="0" smtClean="0">
                <a:sym typeface="+mn-ea"/>
              </a:rPr>
              <a:t> Sea </a:t>
            </a:r>
            <a:br>
              <a:rPr lang="en-US" sz="2800" b="1" dirty="0" smtClean="0">
                <a:sym typeface="+mn-ea"/>
              </a:rPr>
            </a:br>
            <a:r>
              <a:rPr lang="en-IN" altLang="en-US" sz="2800" b="1" dirty="0" smtClean="0">
                <a:sym typeface="+mn-ea"/>
              </a:rPr>
              <a:t>D.</a:t>
            </a:r>
            <a:r>
              <a:rPr lang="en-US" sz="2800" b="1" dirty="0" smtClean="0">
                <a:sym typeface="+mn-ea"/>
              </a:rPr>
              <a:t> Cloud</a:t>
            </a:r>
            <a:br>
              <a:rPr lang="en-US" sz="2800" b="1" dirty="0" smtClean="0">
                <a:sym typeface="+mn-ea"/>
              </a:rPr>
            </a:b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Question:18</a:t>
            </a:r>
            <a:endParaRPr lang="en-IN" altLang="en-US" sz="2800" b="1" dirty="0" smtClean="0">
              <a:solidFill>
                <a:srgbClr val="C00000"/>
              </a:solidFill>
              <a:sym typeface="+mn-ea"/>
            </a:endParaRPr>
          </a:p>
          <a:p>
            <a:pPr marL="0" indent="0">
              <a:buNone/>
            </a:pPr>
            <a:r>
              <a:rPr lang="en-US" sz="2800" b="1" dirty="0" smtClean="0">
                <a:sym typeface="+mn-ea"/>
              </a:rPr>
              <a:t>In a certain code language $#* means ‘Shirt is clean’, @ D# means ‘Clean and neat’ and @ ? means ‘neat boy’, then what is the code for ‘and’ in that language</a:t>
            </a:r>
            <a:br>
              <a:rPr lang="en-US" sz="2800" b="1" dirty="0" smtClean="0">
                <a:sym typeface="+mn-ea"/>
              </a:rPr>
            </a:br>
            <a:r>
              <a:rPr lang="en-IN" altLang="en-US" sz="2800" b="1" dirty="0" smtClean="0">
                <a:sym typeface="+mn-ea"/>
              </a:rPr>
              <a:t>A.</a:t>
            </a:r>
            <a:r>
              <a:rPr lang="en-US" sz="2800" b="1" dirty="0" smtClean="0">
                <a:sym typeface="+mn-ea"/>
              </a:rPr>
              <a:t> # </a:t>
            </a:r>
            <a:br>
              <a:rPr lang="en-US" sz="2800" b="1" dirty="0" smtClean="0">
                <a:sym typeface="+mn-ea"/>
              </a:rPr>
            </a:br>
            <a:r>
              <a:rPr lang="en-IN" altLang="en-US" sz="2800" b="1" dirty="0" smtClean="0">
                <a:sym typeface="+mn-ea"/>
              </a:rPr>
              <a:t>B.</a:t>
            </a:r>
            <a:r>
              <a:rPr lang="en-US" sz="2800" b="1" dirty="0" smtClean="0">
                <a:sym typeface="+mn-ea"/>
              </a:rPr>
              <a:t> D </a:t>
            </a:r>
            <a:br>
              <a:rPr lang="en-US" sz="2800" b="1" dirty="0" smtClean="0">
                <a:sym typeface="+mn-ea"/>
              </a:rPr>
            </a:br>
            <a:r>
              <a:rPr lang="en-IN" altLang="en-US" sz="2800" b="1" dirty="0" smtClean="0">
                <a:sym typeface="+mn-ea"/>
              </a:rPr>
              <a:t>C.</a:t>
            </a:r>
            <a:r>
              <a:rPr lang="en-US" sz="2800" b="1" dirty="0" smtClean="0">
                <a:sym typeface="+mn-ea"/>
              </a:rPr>
              <a:t> @ </a:t>
            </a:r>
            <a:br>
              <a:rPr lang="en-US" sz="2800" b="1" dirty="0" smtClean="0">
                <a:sym typeface="+mn-ea"/>
              </a:rPr>
            </a:br>
            <a:r>
              <a:rPr lang="en-IN" altLang="en-US" sz="2800" b="1" dirty="0" smtClean="0">
                <a:sym typeface="+mn-ea"/>
              </a:rPr>
              <a:t>D.</a:t>
            </a:r>
            <a:r>
              <a:rPr lang="en-US" sz="2800" b="1" dirty="0" smtClean="0">
                <a:sym typeface="+mn-ea"/>
              </a:rPr>
              <a:t> Data inadequate </a:t>
            </a:r>
            <a:br>
              <a:rPr lang="en-US" sz="2800" b="1" dirty="0" smtClean="0">
                <a:sym typeface="+mn-ea"/>
              </a:rPr>
            </a:b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Question:1</a:t>
            </a:r>
            <a:endParaRPr lang="en-IN" altLang="en-US" sz="2800" b="1" dirty="0" smtClean="0">
              <a:solidFill>
                <a:srgbClr val="C00000"/>
              </a:solidFill>
              <a:sym typeface="+mn-ea"/>
            </a:endParaRPr>
          </a:p>
          <a:p>
            <a:pPr marL="0" indent="0">
              <a:buNone/>
            </a:pPr>
            <a:r>
              <a:rPr lang="en-US" sz="2800" b="1"/>
              <a:t>If PARK is coded as 5394, SHIRT is coded as 17698 and PANDIT Is coded as 532068, how would you code NISHAR in that code language?</a:t>
            </a:r>
            <a:endParaRPr lang="en-US" sz="2800" b="1"/>
          </a:p>
          <a:p>
            <a:pPr marL="0" indent="0">
              <a:buNone/>
            </a:pPr>
            <a:r>
              <a:rPr lang="en-IN" altLang="en-US" sz="2800" b="1"/>
              <a:t>A.</a:t>
            </a:r>
            <a:r>
              <a:rPr lang="en-US" sz="2800" b="1"/>
              <a:t> 266734</a:t>
            </a:r>
            <a:endParaRPr lang="en-US" sz="2800" b="1"/>
          </a:p>
          <a:p>
            <a:pPr marL="0" indent="0">
              <a:buNone/>
            </a:pPr>
            <a:r>
              <a:rPr lang="en-IN" altLang="en-US" sz="2800" b="1"/>
              <a:t>B.</a:t>
            </a:r>
            <a:r>
              <a:rPr lang="en-US" sz="2800" b="1"/>
              <a:t> 231954</a:t>
            </a:r>
            <a:endParaRPr lang="en-US" sz="2800" b="1"/>
          </a:p>
          <a:p>
            <a:pPr marL="0" indent="0">
              <a:buNone/>
            </a:pPr>
            <a:r>
              <a:rPr lang="en-IN" altLang="en-US" sz="2800" b="1"/>
              <a:t>C.</a:t>
            </a:r>
            <a:r>
              <a:rPr lang="en-US" sz="2800" b="1"/>
              <a:t> 201739</a:t>
            </a:r>
            <a:endParaRPr lang="en-US" sz="2800" b="1"/>
          </a:p>
          <a:p>
            <a:pPr marL="0" indent="0">
              <a:buNone/>
            </a:pPr>
            <a:r>
              <a:rPr lang="en-IN" altLang="en-US" sz="2800" b="1"/>
              <a:t>D.</a:t>
            </a:r>
            <a:r>
              <a:rPr lang="en-US" sz="2800" b="1"/>
              <a:t> 261739</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Question:19</a:t>
            </a:r>
            <a:endParaRPr lang="en-IN" altLang="en-US" b="1" dirty="0" smtClean="0">
              <a:solidFill>
                <a:srgbClr val="C00000"/>
              </a:solidFill>
              <a:sym typeface="+mn-ea"/>
            </a:endParaRPr>
          </a:p>
          <a:p>
            <a:pPr marL="0" indent="0">
              <a:buNone/>
            </a:pPr>
            <a:r>
              <a:rPr lang="en-US" b="1" dirty="0" smtClean="0">
                <a:sym typeface="+mn-ea"/>
              </a:rPr>
              <a:t>If Orange is called Lemon, Lemon is called Flower, Flower is called Fish, Fish is called Tail and Tail is called Pen, what is Rose ?</a:t>
            </a:r>
            <a:br>
              <a:rPr lang="en-US" b="1" dirty="0" smtClean="0">
                <a:sym typeface="+mn-ea"/>
              </a:rPr>
            </a:br>
            <a:r>
              <a:rPr lang="en-IN" altLang="en-US" b="1" dirty="0" smtClean="0">
                <a:sym typeface="+mn-ea"/>
              </a:rPr>
              <a:t>A.</a:t>
            </a:r>
            <a:r>
              <a:rPr lang="en-US" b="1" dirty="0" smtClean="0">
                <a:sym typeface="+mn-ea"/>
              </a:rPr>
              <a:t> Pen </a:t>
            </a:r>
            <a:br>
              <a:rPr lang="en-US" b="1" dirty="0" smtClean="0">
                <a:sym typeface="+mn-ea"/>
              </a:rPr>
            </a:br>
            <a:r>
              <a:rPr lang="en-IN" altLang="en-US" b="1" dirty="0" smtClean="0">
                <a:sym typeface="+mn-ea"/>
              </a:rPr>
              <a:t>B.</a:t>
            </a:r>
            <a:r>
              <a:rPr lang="en-US" b="1" dirty="0" smtClean="0">
                <a:sym typeface="+mn-ea"/>
              </a:rPr>
              <a:t> Lemon </a:t>
            </a:r>
            <a:br>
              <a:rPr lang="en-US" b="1" dirty="0" smtClean="0">
                <a:sym typeface="+mn-ea"/>
              </a:rPr>
            </a:br>
            <a:r>
              <a:rPr lang="en-IN" altLang="en-US" b="1" dirty="0" smtClean="0">
                <a:sym typeface="+mn-ea"/>
              </a:rPr>
              <a:t>C.</a:t>
            </a:r>
            <a:r>
              <a:rPr lang="en-US" b="1" dirty="0" smtClean="0">
                <a:sym typeface="+mn-ea"/>
              </a:rPr>
              <a:t> Flower </a:t>
            </a:r>
            <a:br>
              <a:rPr lang="en-US" b="1" dirty="0" smtClean="0">
                <a:sym typeface="+mn-ea"/>
              </a:rPr>
            </a:br>
            <a:r>
              <a:rPr lang="en-IN" altLang="en-US" b="1" dirty="0" smtClean="0">
                <a:sym typeface="+mn-ea"/>
              </a:rPr>
              <a:t>D.</a:t>
            </a:r>
            <a:r>
              <a:rPr lang="en-US" b="1" dirty="0" smtClean="0">
                <a:sym typeface="+mn-ea"/>
              </a:rPr>
              <a:t> Fish</a:t>
            </a:r>
            <a:br>
              <a:rPr lang="en-US" b="1" dirty="0" smtClean="0">
                <a:sym typeface="+mn-ea"/>
              </a:rPr>
            </a:b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Question:20</a:t>
            </a:r>
            <a:endParaRPr lang="en-IN" altLang="en-US" b="1" dirty="0" smtClean="0">
              <a:solidFill>
                <a:srgbClr val="C00000"/>
              </a:solidFill>
              <a:sym typeface="+mn-ea"/>
            </a:endParaRPr>
          </a:p>
          <a:p>
            <a:pPr marL="0" indent="0">
              <a:buNone/>
            </a:pPr>
            <a:r>
              <a:rPr lang="en-US" b="1" dirty="0" smtClean="0">
                <a:sym typeface="+mn-ea"/>
              </a:rPr>
              <a:t>If A stands for +, B stands for -, C stands for x, what is the value of (10C4)(A) (4C4)B6 ?</a:t>
            </a:r>
            <a:br>
              <a:rPr lang="en-US" b="1" dirty="0" smtClean="0">
                <a:sym typeface="+mn-ea"/>
              </a:rPr>
            </a:br>
            <a:r>
              <a:rPr lang="en-IN" altLang="en-US" b="1" dirty="0" smtClean="0">
                <a:sym typeface="+mn-ea"/>
              </a:rPr>
              <a:t>A.</a:t>
            </a:r>
            <a:r>
              <a:rPr lang="en-US" b="1" dirty="0" smtClean="0">
                <a:sym typeface="+mn-ea"/>
              </a:rPr>
              <a:t> 60 </a:t>
            </a:r>
            <a:br>
              <a:rPr lang="en-US" b="1" dirty="0" smtClean="0">
                <a:sym typeface="+mn-ea"/>
              </a:rPr>
            </a:br>
            <a:r>
              <a:rPr lang="en-IN" altLang="en-US" b="1" dirty="0" smtClean="0">
                <a:sym typeface="+mn-ea"/>
              </a:rPr>
              <a:t>B.</a:t>
            </a:r>
            <a:r>
              <a:rPr lang="en-US" b="1" dirty="0" smtClean="0">
                <a:sym typeface="+mn-ea"/>
              </a:rPr>
              <a:t> 50 </a:t>
            </a:r>
            <a:br>
              <a:rPr lang="en-US" b="1" dirty="0" smtClean="0">
                <a:sym typeface="+mn-ea"/>
              </a:rPr>
            </a:br>
            <a:r>
              <a:rPr lang="en-IN" altLang="en-US" b="1" dirty="0" smtClean="0">
                <a:sym typeface="+mn-ea"/>
              </a:rPr>
              <a:t>C.</a:t>
            </a:r>
            <a:r>
              <a:rPr lang="en-US" b="1" dirty="0" smtClean="0">
                <a:sym typeface="+mn-ea"/>
              </a:rPr>
              <a:t> 56 </a:t>
            </a:r>
            <a:br>
              <a:rPr lang="en-US" b="1" dirty="0" smtClean="0">
                <a:sym typeface="+mn-ea"/>
              </a:rPr>
            </a:br>
            <a:r>
              <a:rPr lang="en-IN" altLang="en-US" b="1" dirty="0" smtClean="0">
                <a:sym typeface="+mn-ea"/>
              </a:rPr>
              <a:t>D.</a:t>
            </a:r>
            <a:r>
              <a:rPr lang="en-US" b="1" dirty="0" smtClean="0">
                <a:sym typeface="+mn-ea"/>
              </a:rPr>
              <a:t> 46</a:t>
            </a:r>
            <a:br>
              <a:rPr lang="en-US" b="1" dirty="0" smtClean="0">
                <a:sym typeface="+mn-ea"/>
              </a:rPr>
            </a:b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Question:21</a:t>
            </a:r>
            <a:endParaRPr lang="en-IN" altLang="en-US" b="1" dirty="0" smtClean="0">
              <a:solidFill>
                <a:srgbClr val="C00000"/>
              </a:solidFill>
              <a:sym typeface="+mn-ea"/>
            </a:endParaRPr>
          </a:p>
          <a:p>
            <a:pPr marL="0" indent="0">
              <a:buNone/>
            </a:pPr>
            <a:r>
              <a:rPr lang="en-US" b="1" dirty="0" smtClean="0">
                <a:sym typeface="+mn-ea"/>
              </a:rPr>
              <a:t>If PAINT is coded as 74128 and EXCEL is coded as 93596 then how would you encode ACCEPT?</a:t>
            </a:r>
            <a:endParaRPr lang="en-US" b="1" dirty="0" smtClean="0">
              <a:solidFill>
                <a:schemeClr val="tx1"/>
              </a:solidFill>
            </a:endParaRPr>
          </a:p>
          <a:p>
            <a:pPr marL="0" indent="0">
              <a:buNone/>
            </a:pPr>
            <a:r>
              <a:rPr lang="en-US" b="1" dirty="0" smtClean="0">
                <a:sym typeface="+mn-ea"/>
              </a:rPr>
              <a:t>A 455978</a:t>
            </a:r>
            <a:endParaRPr lang="en-US" b="1" dirty="0" smtClean="0">
              <a:solidFill>
                <a:schemeClr val="tx1"/>
              </a:solidFill>
            </a:endParaRPr>
          </a:p>
          <a:p>
            <a:pPr marL="0" indent="0">
              <a:buNone/>
            </a:pPr>
            <a:r>
              <a:rPr lang="en-US" b="1" dirty="0" smtClean="0">
                <a:sym typeface="+mn-ea"/>
              </a:rPr>
              <a:t>B 547978</a:t>
            </a:r>
            <a:endParaRPr lang="en-US" b="1" dirty="0" smtClean="0">
              <a:solidFill>
                <a:schemeClr val="tx1"/>
              </a:solidFill>
            </a:endParaRPr>
          </a:p>
          <a:p>
            <a:pPr marL="0" indent="0">
              <a:buNone/>
            </a:pPr>
            <a:r>
              <a:rPr lang="en-US" b="1" dirty="0" smtClean="0">
                <a:sym typeface="+mn-ea"/>
              </a:rPr>
              <a:t>C 554978</a:t>
            </a:r>
            <a:endParaRPr lang="en-US" b="1" dirty="0" smtClean="0">
              <a:solidFill>
                <a:schemeClr val="tx1"/>
              </a:solidFill>
            </a:endParaRPr>
          </a:p>
          <a:p>
            <a:pPr marL="0" indent="0">
              <a:buNone/>
            </a:pPr>
            <a:r>
              <a:rPr lang="en-US" b="1" dirty="0" smtClean="0">
                <a:sym typeface="+mn-ea"/>
              </a:rPr>
              <a:t>D 735961</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Question:22</a:t>
            </a:r>
            <a:endParaRPr lang="en-IN" altLang="en-US" sz="2400" b="1" dirty="0" smtClean="0">
              <a:solidFill>
                <a:srgbClr val="C00000"/>
              </a:solidFill>
              <a:sym typeface="+mn-ea"/>
            </a:endParaRPr>
          </a:p>
          <a:p>
            <a:pPr marL="0" indent="0">
              <a:buNone/>
            </a:pPr>
            <a:r>
              <a:rPr lang="en-US" sz="2400" b="1" dirty="0" smtClean="0">
                <a:sym typeface="+mn-ea"/>
              </a:rPr>
              <a:t>In a certain code language, ‘3a, 2b, 7c’ means ‘Truth is Eternal’; ‘7c, 9a, 8b, 3a’ means ‘Enmity is not Eternal’ and ‘9a, 4d, 2b, 6b’ means ‘Truth does not perish’. Which of the following means ‘enmity’ in that language?</a:t>
            </a:r>
            <a:endParaRPr lang="en-US" sz="2400" b="1" dirty="0" smtClean="0">
              <a:solidFill>
                <a:schemeClr val="tx1"/>
              </a:solidFill>
            </a:endParaRPr>
          </a:p>
          <a:p>
            <a:pPr marL="0" indent="0">
              <a:buNone/>
            </a:pPr>
            <a:r>
              <a:rPr lang="en-US" sz="2400" b="1" dirty="0" smtClean="0">
                <a:sym typeface="+mn-ea"/>
              </a:rPr>
              <a:t>A 3a</a:t>
            </a:r>
            <a:endParaRPr lang="en-US" sz="2400" b="1" dirty="0" smtClean="0">
              <a:solidFill>
                <a:schemeClr val="tx1"/>
              </a:solidFill>
            </a:endParaRPr>
          </a:p>
          <a:p>
            <a:pPr marL="0" indent="0">
              <a:buNone/>
            </a:pPr>
            <a:r>
              <a:rPr lang="en-US" sz="2400" b="1" dirty="0" smtClean="0">
                <a:sym typeface="+mn-ea"/>
              </a:rPr>
              <a:t>B 7c</a:t>
            </a:r>
            <a:endParaRPr lang="en-US" sz="2400" b="1" dirty="0" smtClean="0">
              <a:solidFill>
                <a:schemeClr val="tx1"/>
              </a:solidFill>
            </a:endParaRPr>
          </a:p>
          <a:p>
            <a:pPr marL="0" indent="0">
              <a:buNone/>
            </a:pPr>
            <a:r>
              <a:rPr lang="en-US" sz="2400" b="1" dirty="0" smtClean="0">
                <a:sym typeface="+mn-ea"/>
              </a:rPr>
              <a:t>C 8b</a:t>
            </a:r>
            <a:endParaRPr lang="en-US" sz="2400" b="1" dirty="0" smtClean="0">
              <a:solidFill>
                <a:schemeClr val="tx1"/>
              </a:solidFill>
            </a:endParaRPr>
          </a:p>
          <a:p>
            <a:pPr marL="0" indent="0">
              <a:buNone/>
            </a:pPr>
            <a:r>
              <a:rPr lang="en-US" sz="2400" b="1" dirty="0" smtClean="0">
                <a:sym typeface="+mn-ea"/>
              </a:rPr>
              <a:t>D 9a</a:t>
            </a:r>
            <a:endParaRPr lang="en-US" sz="2400" b="1" dirty="0" smtClean="0">
              <a:solidFill>
                <a:schemeClr val="tx1"/>
              </a:solidFill>
            </a:endParaRPr>
          </a:p>
          <a:p>
            <a:pPr marL="0" indent="0">
              <a:buNone/>
            </a:pPr>
            <a:endParaRPr lang="en-US" sz="2400" b="1" dirty="0" smtClean="0">
              <a:solidFill>
                <a:schemeClr val="tx1"/>
              </a:solidFill>
            </a:endParaRPr>
          </a:p>
          <a:p>
            <a:pPr marL="0" indent="0">
              <a:buNone/>
            </a:pPr>
            <a:endParaRPr lang="en-US" sz="24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Question:23</a:t>
            </a:r>
            <a:endParaRPr lang="en-IN" altLang="en-US" b="1" dirty="0" smtClean="0">
              <a:solidFill>
                <a:srgbClr val="C00000"/>
              </a:solidFill>
              <a:sym typeface="+mn-ea"/>
            </a:endParaRPr>
          </a:p>
          <a:p>
            <a:pPr marL="0" indent="0">
              <a:buNone/>
            </a:pPr>
            <a:r>
              <a:rPr lang="en-US" b="1" dirty="0" smtClean="0">
                <a:sym typeface="+mn-ea"/>
              </a:rPr>
              <a:t>Which code should be replaced in the question mark ?</a:t>
            </a:r>
            <a:endParaRPr lang="en-US" b="1" dirty="0" smtClean="0">
              <a:solidFill>
                <a:schemeClr val="tx1"/>
              </a:solidFill>
            </a:endParaRPr>
          </a:p>
          <a:p>
            <a:pPr marL="0" indent="0">
              <a:buNone/>
            </a:pPr>
            <a:r>
              <a:rPr lang="en-US" b="1" dirty="0" smtClean="0">
                <a:sym typeface="+mn-ea"/>
              </a:rPr>
              <a:t>MILD:NKOH :: GATE : ?</a:t>
            </a:r>
            <a:endParaRPr lang="en-US" b="1" dirty="0" smtClean="0">
              <a:solidFill>
                <a:schemeClr val="tx1"/>
              </a:solidFill>
            </a:endParaRPr>
          </a:p>
          <a:p>
            <a:pPr marL="0" indent="0">
              <a:buNone/>
            </a:pPr>
            <a:r>
              <a:rPr lang="en-US" b="1" dirty="0" smtClean="0">
                <a:sym typeface="+mn-ea"/>
              </a:rPr>
              <a:t>A IBVJ</a:t>
            </a:r>
            <a:endParaRPr lang="en-US" b="1" dirty="0" smtClean="0">
              <a:solidFill>
                <a:schemeClr val="tx1"/>
              </a:solidFill>
            </a:endParaRPr>
          </a:p>
          <a:p>
            <a:pPr marL="0" indent="0">
              <a:buNone/>
            </a:pPr>
            <a:r>
              <a:rPr lang="en-US" b="1" dirty="0" smtClean="0">
                <a:sym typeface="+mn-ea"/>
              </a:rPr>
              <a:t>B HCWI</a:t>
            </a:r>
            <a:endParaRPr lang="en-US" b="1" dirty="0" smtClean="0">
              <a:solidFill>
                <a:schemeClr val="tx1"/>
              </a:solidFill>
            </a:endParaRPr>
          </a:p>
          <a:p>
            <a:pPr marL="0" indent="0">
              <a:buNone/>
            </a:pPr>
            <a:r>
              <a:rPr lang="en-US" b="1" dirty="0" smtClean="0">
                <a:sym typeface="+mn-ea"/>
              </a:rPr>
              <a:t>C KDXK</a:t>
            </a:r>
            <a:endParaRPr lang="en-US" b="1" dirty="0" smtClean="0">
              <a:solidFill>
                <a:schemeClr val="tx1"/>
              </a:solidFill>
            </a:endParaRPr>
          </a:p>
          <a:p>
            <a:pPr marL="0" indent="0">
              <a:buNone/>
            </a:pPr>
            <a:r>
              <a:rPr lang="en-US" b="1" dirty="0" smtClean="0">
                <a:sym typeface="+mn-ea"/>
              </a:rPr>
              <a:t>D ICWA</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Question:24</a:t>
            </a:r>
            <a:endParaRPr lang="en-IN" altLang="en-US" sz="2400" b="1" dirty="0" smtClean="0">
              <a:solidFill>
                <a:srgbClr val="C00000"/>
              </a:solidFill>
              <a:sym typeface="+mn-ea"/>
            </a:endParaRPr>
          </a:p>
          <a:p>
            <a:pPr marL="0" indent="0">
              <a:buNone/>
            </a:pPr>
            <a:r>
              <a:rPr lang="en-US" sz="2400" b="1" dirty="0" smtClean="0">
                <a:sym typeface="+mn-ea"/>
              </a:rPr>
              <a:t>How many such pairs of letters are there in the word GUARDIAN each of which has as many letters between them in the word as in the English alphabet ?</a:t>
            </a:r>
            <a:endParaRPr lang="en-US" sz="2400" b="1" dirty="0" smtClean="0">
              <a:solidFill>
                <a:schemeClr val="tx1"/>
              </a:solidFill>
            </a:endParaRPr>
          </a:p>
          <a:p>
            <a:pPr marL="0" indent="0">
              <a:buNone/>
            </a:pPr>
            <a:r>
              <a:rPr lang="en-US" sz="2400" b="1" dirty="0" smtClean="0">
                <a:sym typeface="+mn-ea"/>
              </a:rPr>
              <a:t>A One</a:t>
            </a:r>
            <a:endParaRPr lang="en-US" sz="2400" b="1" dirty="0" smtClean="0">
              <a:solidFill>
                <a:schemeClr val="tx1"/>
              </a:solidFill>
            </a:endParaRPr>
          </a:p>
          <a:p>
            <a:pPr marL="0" indent="0">
              <a:buNone/>
            </a:pPr>
            <a:r>
              <a:rPr lang="en-US" sz="2400" b="1" dirty="0" smtClean="0">
                <a:sym typeface="+mn-ea"/>
              </a:rPr>
              <a:t>B Two</a:t>
            </a:r>
            <a:endParaRPr lang="en-US" sz="2400" b="1" dirty="0" smtClean="0">
              <a:solidFill>
                <a:schemeClr val="tx1"/>
              </a:solidFill>
            </a:endParaRPr>
          </a:p>
          <a:p>
            <a:pPr marL="0" indent="0">
              <a:buNone/>
            </a:pPr>
            <a:r>
              <a:rPr lang="en-US" sz="2400" b="1" dirty="0" smtClean="0">
                <a:sym typeface="+mn-ea"/>
              </a:rPr>
              <a:t>C Three</a:t>
            </a:r>
            <a:endParaRPr lang="en-US" sz="2400" b="1" dirty="0" smtClean="0">
              <a:solidFill>
                <a:schemeClr val="tx1"/>
              </a:solidFill>
            </a:endParaRPr>
          </a:p>
          <a:p>
            <a:pPr marL="0" indent="0">
              <a:buNone/>
            </a:pPr>
            <a:r>
              <a:rPr lang="en-US" sz="2400" b="1" dirty="0" smtClean="0">
                <a:sym typeface="+mn-ea"/>
              </a:rPr>
              <a:t>D More than three</a:t>
            </a:r>
            <a:endParaRPr lang="en-US" sz="2400" b="1" dirty="0" smtClean="0">
              <a:solidFill>
                <a:schemeClr val="tx1"/>
              </a:solidFill>
            </a:endParaRPr>
          </a:p>
          <a:p>
            <a:pPr marL="0" indent="0">
              <a:buNone/>
            </a:pPr>
            <a:endParaRPr lang="en-US" sz="2400" b="1" dirty="0" smtClean="0">
              <a:solidFill>
                <a:schemeClr val="tx1"/>
              </a:solidFill>
            </a:endParaRPr>
          </a:p>
          <a:p>
            <a:pPr marL="0" indent="0">
              <a:buNone/>
            </a:pPr>
            <a:endParaRPr lang="en-US" sz="24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Question:25</a:t>
            </a:r>
            <a:endParaRPr lang="en-IN" altLang="en-US" sz="2400" b="1" dirty="0" smtClean="0">
              <a:solidFill>
                <a:srgbClr val="C00000"/>
              </a:solidFill>
              <a:sym typeface="+mn-ea"/>
            </a:endParaRPr>
          </a:p>
          <a:p>
            <a:pPr marL="0" indent="0">
              <a:buNone/>
            </a:pPr>
            <a:r>
              <a:rPr lang="en-US" sz="2400" b="1" dirty="0" smtClean="0">
                <a:sym typeface="+mn-ea"/>
              </a:rPr>
              <a:t>In a certain code language K is written as 11 and KEEP is written as 37. How will the word</a:t>
            </a:r>
            <a:endParaRPr lang="en-US" sz="2400" b="1" dirty="0" smtClean="0">
              <a:solidFill>
                <a:schemeClr val="tx1"/>
              </a:solidFill>
            </a:endParaRPr>
          </a:p>
          <a:p>
            <a:pPr marL="0" indent="0">
              <a:buNone/>
            </a:pPr>
            <a:r>
              <a:rPr lang="en-US" sz="2400" b="1" dirty="0" smtClean="0">
                <a:sym typeface="+mn-ea"/>
              </a:rPr>
              <a:t>DRAFT be written in that code language?</a:t>
            </a:r>
            <a:endParaRPr lang="en-US" sz="2400" b="1" dirty="0" smtClean="0">
              <a:solidFill>
                <a:schemeClr val="tx1"/>
              </a:solidFill>
            </a:endParaRPr>
          </a:p>
          <a:p>
            <a:pPr marL="0" indent="0">
              <a:buNone/>
            </a:pPr>
            <a:r>
              <a:rPr lang="en-US" sz="2400" b="1" dirty="0" smtClean="0">
                <a:sym typeface="+mn-ea"/>
              </a:rPr>
              <a:t>A 45</a:t>
            </a:r>
            <a:endParaRPr lang="en-US" sz="2400" b="1" dirty="0" smtClean="0">
              <a:solidFill>
                <a:schemeClr val="tx1"/>
              </a:solidFill>
            </a:endParaRPr>
          </a:p>
          <a:p>
            <a:pPr marL="0" indent="0">
              <a:buNone/>
            </a:pPr>
            <a:r>
              <a:rPr lang="en-US" sz="2400" b="1" dirty="0" smtClean="0">
                <a:sym typeface="+mn-ea"/>
              </a:rPr>
              <a:t>B 49</a:t>
            </a:r>
            <a:endParaRPr lang="en-US" sz="2400" b="1" dirty="0" smtClean="0">
              <a:solidFill>
                <a:schemeClr val="tx1"/>
              </a:solidFill>
            </a:endParaRPr>
          </a:p>
          <a:p>
            <a:pPr marL="0" indent="0">
              <a:buNone/>
            </a:pPr>
            <a:r>
              <a:rPr lang="en-US" sz="2400" b="1" dirty="0" smtClean="0">
                <a:sym typeface="+mn-ea"/>
              </a:rPr>
              <a:t>C 46</a:t>
            </a:r>
            <a:endParaRPr lang="en-US" sz="2400" b="1" dirty="0" smtClean="0">
              <a:solidFill>
                <a:schemeClr val="tx1"/>
              </a:solidFill>
            </a:endParaRPr>
          </a:p>
          <a:p>
            <a:pPr marL="0" indent="0">
              <a:buNone/>
            </a:pPr>
            <a:r>
              <a:rPr lang="en-US" sz="2400" b="1" dirty="0" smtClean="0">
                <a:sym typeface="+mn-ea"/>
              </a:rPr>
              <a:t>D 48</a:t>
            </a:r>
            <a:endParaRPr lang="en-US" sz="2400" b="1" dirty="0" smtClean="0">
              <a:solidFill>
                <a:schemeClr val="tx1"/>
              </a:solidFill>
            </a:endParaRPr>
          </a:p>
          <a:p>
            <a:pPr marL="0" indent="0">
              <a:buNone/>
            </a:pPr>
            <a:endParaRPr lang="en-US" sz="2400" b="1" dirty="0" smtClean="0">
              <a:solidFill>
                <a:schemeClr val="tx1"/>
              </a:solidFill>
            </a:endParaRPr>
          </a:p>
          <a:p>
            <a:pPr marL="0" indent="0">
              <a:buNone/>
            </a:pPr>
            <a:endParaRPr lang="en-US" sz="24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Question:26</a:t>
            </a:r>
            <a:endParaRPr lang="en-IN" altLang="en-US" b="1" dirty="0" smtClean="0">
              <a:solidFill>
                <a:srgbClr val="C00000"/>
              </a:solidFill>
              <a:sym typeface="+mn-ea"/>
            </a:endParaRPr>
          </a:p>
          <a:p>
            <a:pPr marL="0" indent="0">
              <a:buNone/>
            </a:pPr>
            <a:r>
              <a:rPr lang="en-US" b="1" dirty="0" smtClean="0">
                <a:sym typeface="+mn-ea"/>
              </a:rPr>
              <a:t>If in code of alphabet AT = 20, BAT = 40 then CAT = ?</a:t>
            </a:r>
            <a:endParaRPr lang="en-US" b="1" dirty="0" smtClean="0">
              <a:solidFill>
                <a:schemeClr val="tx1"/>
              </a:solidFill>
            </a:endParaRPr>
          </a:p>
          <a:p>
            <a:pPr marL="0" indent="0">
              <a:buNone/>
            </a:pPr>
            <a:r>
              <a:rPr lang="en-US" b="1" dirty="0" smtClean="0">
                <a:sym typeface="+mn-ea"/>
              </a:rPr>
              <a:t>A A.34</a:t>
            </a:r>
            <a:endParaRPr lang="en-US" b="1" dirty="0" smtClean="0">
              <a:solidFill>
                <a:schemeClr val="tx1"/>
              </a:solidFill>
            </a:endParaRPr>
          </a:p>
          <a:p>
            <a:pPr marL="0" indent="0">
              <a:buNone/>
            </a:pPr>
            <a:r>
              <a:rPr lang="en-US" b="1" dirty="0" smtClean="0">
                <a:sym typeface="+mn-ea"/>
              </a:rPr>
              <a:t>B B.56</a:t>
            </a:r>
            <a:endParaRPr lang="en-US" b="1" dirty="0" smtClean="0">
              <a:solidFill>
                <a:schemeClr val="tx1"/>
              </a:solidFill>
            </a:endParaRPr>
          </a:p>
          <a:p>
            <a:pPr marL="0" indent="0">
              <a:buNone/>
            </a:pPr>
            <a:r>
              <a:rPr lang="en-US" b="1" dirty="0" smtClean="0">
                <a:sym typeface="+mn-ea"/>
              </a:rPr>
              <a:t>C C.40</a:t>
            </a:r>
            <a:endParaRPr lang="en-US" b="1" dirty="0" smtClean="0">
              <a:solidFill>
                <a:schemeClr val="tx1"/>
              </a:solidFill>
            </a:endParaRPr>
          </a:p>
          <a:p>
            <a:pPr marL="0" indent="0">
              <a:buNone/>
            </a:pPr>
            <a:r>
              <a:rPr lang="en-US" b="1" dirty="0" smtClean="0">
                <a:sym typeface="+mn-ea"/>
              </a:rPr>
              <a:t>D D.60</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Question:27</a:t>
            </a:r>
            <a:endParaRPr lang="en-IN" altLang="en-US" b="1" dirty="0" smtClean="0">
              <a:solidFill>
                <a:srgbClr val="C00000"/>
              </a:solidFill>
              <a:sym typeface="+mn-ea"/>
            </a:endParaRPr>
          </a:p>
          <a:p>
            <a:pPr marL="0" indent="0">
              <a:buNone/>
            </a:pPr>
            <a:r>
              <a:rPr lang="en-US" b="1" dirty="0" smtClean="0">
                <a:sym typeface="+mn-ea"/>
              </a:rPr>
              <a:t>If VICTORY is coded as YLFWRUB, how can SUCCESS be coded ?</a:t>
            </a:r>
            <a:endParaRPr lang="en-US" b="1" dirty="0" smtClean="0">
              <a:solidFill>
                <a:schemeClr val="tx1"/>
              </a:solidFill>
            </a:endParaRPr>
          </a:p>
          <a:p>
            <a:pPr marL="0" indent="0">
              <a:buNone/>
            </a:pPr>
            <a:r>
              <a:rPr lang="en-US" b="1" dirty="0" smtClean="0">
                <a:sym typeface="+mn-ea"/>
              </a:rPr>
              <a:t>A. VXEEIVV</a:t>
            </a:r>
            <a:endParaRPr lang="en-US" b="1" dirty="0" smtClean="0">
              <a:solidFill>
                <a:schemeClr val="tx1"/>
              </a:solidFill>
            </a:endParaRPr>
          </a:p>
          <a:p>
            <a:pPr marL="0" indent="0">
              <a:buNone/>
            </a:pPr>
            <a:r>
              <a:rPr lang="en-US" b="1" dirty="0" smtClean="0">
                <a:sym typeface="+mn-ea"/>
              </a:rPr>
              <a:t>B. VXFFHVV</a:t>
            </a:r>
            <a:endParaRPr lang="en-US" b="1" dirty="0" smtClean="0">
              <a:solidFill>
                <a:schemeClr val="tx1"/>
              </a:solidFill>
            </a:endParaRPr>
          </a:p>
          <a:p>
            <a:pPr marL="0" indent="0">
              <a:buNone/>
            </a:pPr>
            <a:r>
              <a:rPr lang="en-US" b="1" dirty="0" smtClean="0">
                <a:sym typeface="+mn-ea"/>
              </a:rPr>
              <a:t>C. VYEEHVV</a:t>
            </a:r>
            <a:endParaRPr lang="en-US" b="1" dirty="0" smtClean="0">
              <a:solidFill>
                <a:schemeClr val="tx1"/>
              </a:solidFill>
            </a:endParaRPr>
          </a:p>
          <a:p>
            <a:pPr marL="0" indent="0">
              <a:buNone/>
            </a:pPr>
            <a:r>
              <a:rPr lang="en-US" b="1" dirty="0" smtClean="0">
                <a:sym typeface="+mn-ea"/>
              </a:rPr>
              <a:t>D. VYEFIVV</a:t>
            </a:r>
            <a:endParaRPr lang="en-US" b="1" dirty="0" smtClean="0">
              <a:solidFill>
                <a:schemeClr val="tx1"/>
              </a:solidFill>
            </a:endParaRPr>
          </a:p>
          <a:p>
            <a:pPr marL="0" indent="0">
              <a:buNone/>
            </a:pPr>
            <a:r>
              <a:rPr lang="en-US" b="1" dirty="0" smtClean="0">
                <a:sym typeface="+mn-ea"/>
              </a:rPr>
              <a:t>E. None of these</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Question:28</a:t>
            </a:r>
            <a:endParaRPr lang="en-IN" altLang="en-US" sz="2800" b="1" dirty="0" smtClean="0">
              <a:solidFill>
                <a:srgbClr val="C00000"/>
              </a:solidFill>
              <a:sym typeface="+mn-ea"/>
            </a:endParaRPr>
          </a:p>
          <a:p>
            <a:pPr marL="0" indent="0">
              <a:buNone/>
            </a:pPr>
            <a:r>
              <a:rPr lang="en-US" sz="2800" b="1" dirty="0" smtClean="0">
                <a:sym typeface="+mn-ea"/>
              </a:rPr>
              <a:t>In a certain code, TOGETHER is written as RQEGRJCT. In the same code, PAROLE will be written as</a:t>
            </a:r>
            <a:endParaRPr lang="en-US" sz="2800" b="1" dirty="0" smtClean="0">
              <a:solidFill>
                <a:schemeClr val="tx1"/>
              </a:solidFill>
            </a:endParaRPr>
          </a:p>
          <a:p>
            <a:pPr marL="0" indent="0">
              <a:buNone/>
            </a:pPr>
            <a:r>
              <a:rPr lang="en-US" sz="2800" b="1" dirty="0" smtClean="0">
                <a:sym typeface="+mn-ea"/>
              </a:rPr>
              <a:t>A. NCPQJG</a:t>
            </a:r>
            <a:endParaRPr lang="en-US" sz="2800" b="1" dirty="0" smtClean="0">
              <a:solidFill>
                <a:schemeClr val="tx1"/>
              </a:solidFill>
            </a:endParaRPr>
          </a:p>
          <a:p>
            <a:pPr marL="0" indent="0">
              <a:buNone/>
            </a:pPr>
            <a:r>
              <a:rPr lang="en-US" sz="2800" b="1" dirty="0" smtClean="0">
                <a:sym typeface="+mn-ea"/>
              </a:rPr>
              <a:t>B. NCQPJG</a:t>
            </a:r>
            <a:endParaRPr lang="en-US" sz="2800" b="1" dirty="0" smtClean="0">
              <a:solidFill>
                <a:schemeClr val="tx1"/>
              </a:solidFill>
            </a:endParaRPr>
          </a:p>
          <a:p>
            <a:pPr marL="0" indent="0">
              <a:buNone/>
            </a:pPr>
            <a:r>
              <a:rPr lang="en-US" sz="2800" b="1" dirty="0" smtClean="0">
                <a:sym typeface="+mn-ea"/>
              </a:rPr>
              <a:t>C. RCPQJK</a:t>
            </a:r>
            <a:endParaRPr lang="en-US" sz="2800" b="1" dirty="0" smtClean="0">
              <a:solidFill>
                <a:schemeClr val="tx1"/>
              </a:solidFill>
            </a:endParaRPr>
          </a:p>
          <a:p>
            <a:pPr marL="0" indent="0">
              <a:buNone/>
            </a:pPr>
            <a:r>
              <a:rPr lang="en-US" sz="2800" b="1" dirty="0" smtClean="0">
                <a:sym typeface="+mn-ea"/>
              </a:rPr>
              <a:t>D. RCTQNC</a:t>
            </a:r>
            <a:endParaRPr lang="en-US" sz="2800" b="1" dirty="0" smtClean="0">
              <a:solidFill>
                <a:schemeClr val="tx1"/>
              </a:solidFill>
            </a:endParaRPr>
          </a:p>
          <a:p>
            <a:pPr marL="0" indent="0">
              <a:buNone/>
            </a:pPr>
            <a:r>
              <a:rPr lang="en-US" sz="2800" b="1" dirty="0" smtClean="0">
                <a:sym typeface="+mn-ea"/>
              </a:rPr>
              <a:t>E. None of these</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Question:2</a:t>
            </a:r>
            <a:endParaRPr lang="en-IN" altLang="en-US" sz="2800" b="1" dirty="0" smtClean="0">
              <a:solidFill>
                <a:srgbClr val="C00000"/>
              </a:solidFill>
              <a:sym typeface="+mn-ea"/>
            </a:endParaRPr>
          </a:p>
          <a:p>
            <a:pPr marL="0" indent="0">
              <a:buNone/>
            </a:pPr>
            <a:r>
              <a:rPr lang="en-US" sz="2800" b="1"/>
              <a:t>In a certain code ,’CERTAIN’ is coded as ‘XVIGZRM’ ‘SEQUENCE’ is coded as ‘HVJFVMXV’.How would ‘REQUIRED’ be coded?</a:t>
            </a:r>
            <a:endParaRPr lang="en-US" sz="2800" b="1"/>
          </a:p>
          <a:p>
            <a:pPr marL="0" indent="0">
              <a:buNone/>
            </a:pPr>
            <a:r>
              <a:rPr lang="en-IN" altLang="en-US" sz="2800" b="1"/>
              <a:t>A.</a:t>
            </a:r>
            <a:r>
              <a:rPr lang="en-US" sz="2800" b="1"/>
              <a:t> FJIVWVIR</a:t>
            </a:r>
            <a:endParaRPr lang="en-US" sz="2800" b="1"/>
          </a:p>
          <a:p>
            <a:pPr marL="0" indent="0">
              <a:buNone/>
            </a:pPr>
            <a:r>
              <a:rPr lang="en-IN" altLang="en-US" sz="2800" b="1"/>
              <a:t>B.</a:t>
            </a:r>
            <a:r>
              <a:rPr lang="en-US" sz="2800" b="1"/>
              <a:t> VJIFWTRY</a:t>
            </a:r>
            <a:endParaRPr lang="en-US" sz="2800" b="1"/>
          </a:p>
          <a:p>
            <a:pPr marL="0" indent="0">
              <a:buNone/>
            </a:pPr>
            <a:r>
              <a:rPr lang="en-IN" altLang="en-US" sz="2800" b="1"/>
              <a:t>C.</a:t>
            </a:r>
            <a:r>
              <a:rPr lang="en-US" sz="2800" b="1"/>
              <a:t> WVJRIFVI</a:t>
            </a:r>
            <a:endParaRPr lang="en-US" sz="2800" b="1"/>
          </a:p>
          <a:p>
            <a:pPr marL="0" indent="0">
              <a:buNone/>
            </a:pPr>
            <a:r>
              <a:rPr lang="en-IN" altLang="en-US" sz="2800" b="1"/>
              <a:t>D.</a:t>
            </a:r>
            <a:r>
              <a:rPr lang="en-US" sz="2800" b="1"/>
              <a:t> IVJFRIVW</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Question:29</a:t>
            </a:r>
            <a:endParaRPr lang="en-IN" altLang="en-US" sz="2800" b="1" dirty="0" smtClean="0">
              <a:solidFill>
                <a:srgbClr val="C00000"/>
              </a:solidFill>
              <a:sym typeface="+mn-ea"/>
            </a:endParaRPr>
          </a:p>
          <a:p>
            <a:pPr marL="0" indent="0">
              <a:buNone/>
            </a:pPr>
            <a:r>
              <a:rPr lang="en-US" sz="2800" b="1" dirty="0" smtClean="0">
                <a:sym typeface="+mn-ea"/>
              </a:rPr>
              <a:t>If BOMBAY is written as MYMYMY, how will TAMIL NADU be written in that code ?</a:t>
            </a:r>
            <a:endParaRPr lang="en-US" sz="2800" b="1" dirty="0" smtClean="0">
              <a:solidFill>
                <a:schemeClr val="tx1"/>
              </a:solidFill>
            </a:endParaRPr>
          </a:p>
          <a:p>
            <a:pPr marL="0" indent="0">
              <a:buNone/>
            </a:pPr>
            <a:r>
              <a:rPr lang="en-US" sz="2800" b="1" dirty="0" smtClean="0">
                <a:sym typeface="+mn-ea"/>
              </a:rPr>
              <a:t>A. TIATIATIA</a:t>
            </a:r>
            <a:endParaRPr lang="en-US" sz="2800" b="1" dirty="0" smtClean="0">
              <a:solidFill>
                <a:schemeClr val="tx1"/>
              </a:solidFill>
            </a:endParaRPr>
          </a:p>
          <a:p>
            <a:pPr marL="0" indent="0">
              <a:buNone/>
            </a:pPr>
            <a:r>
              <a:rPr lang="en-US" sz="2800" b="1" dirty="0" smtClean="0">
                <a:sym typeface="+mn-ea"/>
              </a:rPr>
              <a:t>B. MNUMNUMNU</a:t>
            </a:r>
            <a:endParaRPr lang="en-US" sz="2800" b="1" dirty="0" smtClean="0">
              <a:solidFill>
                <a:schemeClr val="tx1"/>
              </a:solidFill>
            </a:endParaRPr>
          </a:p>
          <a:p>
            <a:pPr marL="0" indent="0">
              <a:buNone/>
            </a:pPr>
            <a:r>
              <a:rPr lang="en-US" sz="2800" b="1" dirty="0" smtClean="0">
                <a:sym typeface="+mn-ea"/>
              </a:rPr>
              <a:t>C. IATIATIAT</a:t>
            </a:r>
            <a:endParaRPr lang="en-US" sz="2800" b="1" dirty="0" smtClean="0">
              <a:solidFill>
                <a:schemeClr val="tx1"/>
              </a:solidFill>
            </a:endParaRPr>
          </a:p>
          <a:p>
            <a:pPr marL="0" indent="0">
              <a:buNone/>
            </a:pPr>
            <a:r>
              <a:rPr lang="en-US" sz="2800" b="1" dirty="0" smtClean="0">
                <a:sym typeface="+mn-ea"/>
              </a:rPr>
              <a:t>D. ALDALDALD</a:t>
            </a:r>
            <a:endParaRPr lang="en-US" sz="2800" b="1" dirty="0" smtClean="0">
              <a:solidFill>
                <a:schemeClr val="tx1"/>
              </a:solidFill>
            </a:endParaRPr>
          </a:p>
          <a:p>
            <a:pPr marL="0" indent="0">
              <a:buNone/>
            </a:pPr>
            <a:r>
              <a:rPr lang="en-US" sz="2800" b="1" dirty="0" smtClean="0">
                <a:sym typeface="+mn-ea"/>
              </a:rPr>
              <a:t>E. None of these</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Question:30</a:t>
            </a:r>
            <a:endParaRPr lang="en-IN" altLang="en-US" b="1" dirty="0" smtClean="0">
              <a:solidFill>
                <a:srgbClr val="C00000"/>
              </a:solidFill>
              <a:sym typeface="+mn-ea"/>
            </a:endParaRPr>
          </a:p>
          <a:p>
            <a:pPr marL="0" indent="0">
              <a:buNone/>
            </a:pPr>
            <a:r>
              <a:rPr lang="en-US" b="1" dirty="0" smtClean="0">
                <a:sym typeface="+mn-ea"/>
              </a:rPr>
              <a:t>If FRIEND is coded as HUMJTK, how is CANDLE written in that code ?</a:t>
            </a:r>
            <a:endParaRPr lang="en-US" b="1" dirty="0" smtClean="0">
              <a:solidFill>
                <a:schemeClr val="tx1"/>
              </a:solidFill>
            </a:endParaRPr>
          </a:p>
          <a:p>
            <a:pPr marL="0" indent="0">
              <a:buNone/>
            </a:pPr>
            <a:r>
              <a:rPr lang="en-US" b="1" dirty="0" smtClean="0">
                <a:sym typeface="+mn-ea"/>
              </a:rPr>
              <a:t>A. EDRIRL</a:t>
            </a:r>
            <a:endParaRPr lang="en-US" b="1" dirty="0" smtClean="0">
              <a:solidFill>
                <a:schemeClr val="tx1"/>
              </a:solidFill>
            </a:endParaRPr>
          </a:p>
          <a:p>
            <a:pPr marL="0" indent="0">
              <a:buNone/>
            </a:pPr>
            <a:r>
              <a:rPr lang="en-US" b="1" dirty="0" smtClean="0">
                <a:sym typeface="+mn-ea"/>
              </a:rPr>
              <a:t>B. DCQHQK</a:t>
            </a:r>
            <a:endParaRPr lang="en-US" b="1" dirty="0" smtClean="0">
              <a:solidFill>
                <a:schemeClr val="tx1"/>
              </a:solidFill>
            </a:endParaRPr>
          </a:p>
          <a:p>
            <a:pPr marL="0" indent="0">
              <a:buNone/>
            </a:pPr>
            <a:r>
              <a:rPr lang="en-US" b="1" dirty="0" smtClean="0">
                <a:sym typeface="+mn-ea"/>
              </a:rPr>
              <a:t>C. ESJFME</a:t>
            </a:r>
            <a:endParaRPr lang="en-US" b="1" dirty="0" smtClean="0">
              <a:solidFill>
                <a:schemeClr val="tx1"/>
              </a:solidFill>
            </a:endParaRPr>
          </a:p>
          <a:p>
            <a:pPr marL="0" indent="0">
              <a:buNone/>
            </a:pPr>
            <a:r>
              <a:rPr lang="en-US" b="1" dirty="0" smtClean="0">
                <a:sym typeface="+mn-ea"/>
              </a:rPr>
              <a:t>D. FYOBOC</a:t>
            </a:r>
            <a:endParaRPr lang="en-US" b="1" dirty="0" smtClean="0">
              <a:solidFill>
                <a:schemeClr val="tx1"/>
              </a:solidFill>
            </a:endParaRPr>
          </a:p>
          <a:p>
            <a:pPr marL="0" indent="0">
              <a:buNone/>
            </a:pPr>
            <a:r>
              <a:rPr lang="en-US" b="1" dirty="0" smtClean="0">
                <a:sym typeface="+mn-ea"/>
              </a:rPr>
              <a:t>E. DEQJQM</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Question:31</a:t>
            </a:r>
            <a:endParaRPr lang="en-IN" altLang="en-US" b="1" dirty="0" smtClean="0">
              <a:solidFill>
                <a:srgbClr val="C00000"/>
              </a:solidFill>
              <a:sym typeface="+mn-ea"/>
            </a:endParaRPr>
          </a:p>
          <a:p>
            <a:pPr marL="0" indent="0">
              <a:buNone/>
            </a:pPr>
            <a:r>
              <a:rPr lang="en-US" b="1" dirty="0" smtClean="0">
                <a:sym typeface="+mn-ea"/>
              </a:rPr>
              <a:t>If DELHI is coded as 73541 and CALCUTTA as 82589662, how can CALICUT be coded ?</a:t>
            </a:r>
            <a:endParaRPr lang="en-US" b="1" dirty="0" smtClean="0">
              <a:solidFill>
                <a:schemeClr val="tx1"/>
              </a:solidFill>
            </a:endParaRPr>
          </a:p>
          <a:p>
            <a:pPr marL="0" indent="0">
              <a:buNone/>
            </a:pPr>
            <a:r>
              <a:rPr lang="en-US" b="1" dirty="0" smtClean="0">
                <a:sym typeface="+mn-ea"/>
              </a:rPr>
              <a:t>A. 5279431</a:t>
            </a:r>
            <a:endParaRPr lang="en-US" b="1" dirty="0" smtClean="0">
              <a:solidFill>
                <a:schemeClr val="tx1"/>
              </a:solidFill>
            </a:endParaRPr>
          </a:p>
          <a:p>
            <a:pPr marL="0" indent="0">
              <a:buNone/>
            </a:pPr>
            <a:r>
              <a:rPr lang="en-US" b="1" dirty="0" smtClean="0">
                <a:sym typeface="+mn-ea"/>
              </a:rPr>
              <a:t>B. 5978213</a:t>
            </a:r>
            <a:endParaRPr lang="en-US" b="1" dirty="0" smtClean="0">
              <a:solidFill>
                <a:schemeClr val="tx1"/>
              </a:solidFill>
            </a:endParaRPr>
          </a:p>
          <a:p>
            <a:pPr marL="0" indent="0">
              <a:buNone/>
            </a:pPr>
            <a:r>
              <a:rPr lang="en-US" b="1" dirty="0" smtClean="0">
                <a:sym typeface="+mn-ea"/>
              </a:rPr>
              <a:t>C. 8251896</a:t>
            </a:r>
            <a:endParaRPr lang="en-US" b="1" dirty="0" smtClean="0">
              <a:solidFill>
                <a:schemeClr val="tx1"/>
              </a:solidFill>
            </a:endParaRPr>
          </a:p>
          <a:p>
            <a:pPr marL="0" indent="0">
              <a:buNone/>
            </a:pPr>
            <a:r>
              <a:rPr lang="en-US" b="1" dirty="0" smtClean="0">
                <a:sym typeface="+mn-ea"/>
              </a:rPr>
              <a:t>D. 8543691</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Question:32</a:t>
            </a:r>
            <a:endParaRPr lang="en-IN" altLang="en-US" sz="2800" b="1" dirty="0" smtClean="0">
              <a:solidFill>
                <a:srgbClr val="C00000"/>
              </a:solidFill>
              <a:sym typeface="+mn-ea"/>
            </a:endParaRPr>
          </a:p>
          <a:p>
            <a:pPr marL="0" indent="0">
              <a:buNone/>
            </a:pPr>
            <a:r>
              <a:rPr lang="en-US" sz="2800" b="1" dirty="0" smtClean="0">
                <a:sym typeface="+mn-ea"/>
              </a:rPr>
              <a:t>If ROSE is coded as 6821, CHAIR is coded as 73456 and PREACH is coded as 961473, what will be the code for SEARCH ?</a:t>
            </a:r>
            <a:endParaRPr lang="en-US" sz="2800" b="1" dirty="0" smtClean="0">
              <a:solidFill>
                <a:schemeClr val="tx1"/>
              </a:solidFill>
            </a:endParaRPr>
          </a:p>
          <a:p>
            <a:pPr marL="0" indent="0">
              <a:buNone/>
            </a:pPr>
            <a:r>
              <a:rPr lang="en-US" sz="2800" b="1" dirty="0" smtClean="0">
                <a:sym typeface="+mn-ea"/>
              </a:rPr>
              <a:t>A. 246173</a:t>
            </a:r>
            <a:endParaRPr lang="en-US" sz="2800" b="1" dirty="0" smtClean="0">
              <a:solidFill>
                <a:schemeClr val="tx1"/>
              </a:solidFill>
            </a:endParaRPr>
          </a:p>
          <a:p>
            <a:pPr marL="0" indent="0">
              <a:buNone/>
            </a:pPr>
            <a:r>
              <a:rPr lang="en-US" sz="2800" b="1" dirty="0" smtClean="0">
                <a:sym typeface="+mn-ea"/>
              </a:rPr>
              <a:t>B. 214673</a:t>
            </a:r>
            <a:endParaRPr lang="en-US" sz="2800" b="1" dirty="0" smtClean="0">
              <a:solidFill>
                <a:schemeClr val="tx1"/>
              </a:solidFill>
            </a:endParaRPr>
          </a:p>
          <a:p>
            <a:pPr marL="0" indent="0">
              <a:buNone/>
            </a:pPr>
            <a:r>
              <a:rPr lang="en-US" sz="2800" b="1" dirty="0" smtClean="0">
                <a:sym typeface="+mn-ea"/>
              </a:rPr>
              <a:t>C. 214763</a:t>
            </a:r>
            <a:endParaRPr lang="en-US" sz="2800" b="1" dirty="0" smtClean="0">
              <a:solidFill>
                <a:schemeClr val="tx1"/>
              </a:solidFill>
            </a:endParaRPr>
          </a:p>
          <a:p>
            <a:pPr marL="0" indent="0">
              <a:buNone/>
            </a:pPr>
            <a:r>
              <a:rPr lang="en-US" sz="2800" b="1" dirty="0" smtClean="0">
                <a:sym typeface="+mn-ea"/>
              </a:rPr>
              <a:t>D. 216473</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Question:33</a:t>
            </a:r>
            <a:endParaRPr lang="en-IN" altLang="en-US" sz="2800" b="1" dirty="0" smtClean="0">
              <a:solidFill>
                <a:srgbClr val="C00000"/>
              </a:solidFill>
              <a:sym typeface="+mn-ea"/>
            </a:endParaRPr>
          </a:p>
          <a:p>
            <a:pPr marL="0" indent="0">
              <a:buNone/>
            </a:pPr>
            <a:r>
              <a:rPr lang="en-US" sz="2800" b="1" dirty="0" smtClean="0">
                <a:sym typeface="+mn-ea"/>
              </a:rPr>
              <a:t>If the letters in PRABA are coded as 27595, and THILAK are coded as 368451, how can BHARATHI be coded ?</a:t>
            </a:r>
            <a:endParaRPr lang="en-US" sz="2800" b="1" dirty="0" smtClean="0">
              <a:solidFill>
                <a:schemeClr val="tx1"/>
              </a:solidFill>
            </a:endParaRPr>
          </a:p>
          <a:p>
            <a:pPr marL="0" indent="0">
              <a:buNone/>
            </a:pPr>
            <a:r>
              <a:rPr lang="en-US" sz="2800" b="1" dirty="0" smtClean="0">
                <a:sym typeface="+mn-ea"/>
              </a:rPr>
              <a:t>A. 37536689</a:t>
            </a:r>
            <a:endParaRPr lang="en-US" sz="2800" b="1" dirty="0" smtClean="0">
              <a:solidFill>
                <a:schemeClr val="tx1"/>
              </a:solidFill>
            </a:endParaRPr>
          </a:p>
          <a:p>
            <a:pPr marL="0" indent="0">
              <a:buNone/>
            </a:pPr>
            <a:r>
              <a:rPr lang="en-US" sz="2800" b="1" dirty="0" smtClean="0">
                <a:sym typeface="+mn-ea"/>
              </a:rPr>
              <a:t>B. 57686535</a:t>
            </a:r>
            <a:endParaRPr lang="en-US" sz="2800" b="1" dirty="0" smtClean="0">
              <a:solidFill>
                <a:schemeClr val="tx1"/>
              </a:solidFill>
            </a:endParaRPr>
          </a:p>
          <a:p>
            <a:pPr marL="0" indent="0">
              <a:buNone/>
            </a:pPr>
            <a:r>
              <a:rPr lang="en-US" sz="2800" b="1" dirty="0" smtClean="0">
                <a:sym typeface="+mn-ea"/>
              </a:rPr>
              <a:t>C. 96575368</a:t>
            </a:r>
            <a:endParaRPr lang="en-US" sz="2800" b="1" dirty="0" smtClean="0">
              <a:solidFill>
                <a:schemeClr val="tx1"/>
              </a:solidFill>
            </a:endParaRPr>
          </a:p>
          <a:p>
            <a:pPr marL="0" indent="0">
              <a:buNone/>
            </a:pPr>
            <a:r>
              <a:rPr lang="en-US" sz="2800" b="1" dirty="0" smtClean="0">
                <a:sym typeface="+mn-ea"/>
              </a:rPr>
              <a:t>D. 96855368</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Question:34</a:t>
            </a:r>
            <a:endParaRPr lang="en-IN" altLang="en-US" b="1" dirty="0" smtClean="0">
              <a:solidFill>
                <a:srgbClr val="C00000"/>
              </a:solidFill>
              <a:sym typeface="+mn-ea"/>
            </a:endParaRPr>
          </a:p>
          <a:p>
            <a:pPr marL="0" indent="0">
              <a:buNone/>
            </a:pPr>
            <a:r>
              <a:rPr lang="en-US" b="1" dirty="0" smtClean="0">
                <a:sym typeface="+mn-ea"/>
              </a:rPr>
              <a:t>If GIVE is coded as 5137 and BAT is coded as 924, how is GATE coded ?</a:t>
            </a:r>
            <a:endParaRPr lang="en-US" b="1" dirty="0" smtClean="0">
              <a:solidFill>
                <a:schemeClr val="tx1"/>
              </a:solidFill>
            </a:endParaRPr>
          </a:p>
          <a:p>
            <a:pPr marL="0" indent="0">
              <a:buNone/>
            </a:pPr>
            <a:r>
              <a:rPr lang="en-US" b="1" dirty="0" smtClean="0">
                <a:sym typeface="+mn-ea"/>
              </a:rPr>
              <a:t>A. 5427</a:t>
            </a:r>
            <a:endParaRPr lang="en-US" b="1" dirty="0" smtClean="0">
              <a:solidFill>
                <a:schemeClr val="tx1"/>
              </a:solidFill>
            </a:endParaRPr>
          </a:p>
          <a:p>
            <a:pPr marL="0" indent="0">
              <a:buNone/>
            </a:pPr>
            <a:r>
              <a:rPr lang="en-US" b="1" dirty="0" smtClean="0">
                <a:sym typeface="+mn-ea"/>
              </a:rPr>
              <a:t>B. 5724</a:t>
            </a:r>
            <a:endParaRPr lang="en-US" b="1" dirty="0" smtClean="0">
              <a:solidFill>
                <a:schemeClr val="tx1"/>
              </a:solidFill>
            </a:endParaRPr>
          </a:p>
          <a:p>
            <a:pPr marL="0" indent="0">
              <a:buNone/>
            </a:pPr>
            <a:r>
              <a:rPr lang="en-US" b="1" dirty="0" smtClean="0">
                <a:sym typeface="+mn-ea"/>
              </a:rPr>
              <a:t>C. 5247</a:t>
            </a:r>
            <a:endParaRPr lang="en-US" b="1" dirty="0" smtClean="0">
              <a:solidFill>
                <a:schemeClr val="tx1"/>
              </a:solidFill>
            </a:endParaRPr>
          </a:p>
          <a:p>
            <a:pPr marL="0" indent="0">
              <a:buNone/>
            </a:pPr>
            <a:r>
              <a:rPr lang="en-US" b="1" dirty="0" smtClean="0">
                <a:sym typeface="+mn-ea"/>
              </a:rPr>
              <a:t>D. 2547</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Question:35</a:t>
            </a:r>
            <a:endParaRPr lang="en-IN" altLang="en-US" sz="2800" b="1" dirty="0" smtClean="0">
              <a:solidFill>
                <a:srgbClr val="C00000"/>
              </a:solidFill>
              <a:sym typeface="+mn-ea"/>
            </a:endParaRPr>
          </a:p>
          <a:p>
            <a:pPr marL="0" indent="0">
              <a:buNone/>
            </a:pPr>
            <a:r>
              <a:rPr lang="en-US" sz="2800" b="1" dirty="0" smtClean="0">
                <a:sym typeface="+mn-ea"/>
              </a:rPr>
              <a:t>If in a certain language if ENTRY is coded as 12345 and STEADY is coded as 931785, then state which is the correct code for below word. SEDATE</a:t>
            </a:r>
            <a:endParaRPr lang="en-US" sz="2800" b="1" dirty="0" smtClean="0">
              <a:solidFill>
                <a:schemeClr val="tx1"/>
              </a:solidFill>
            </a:endParaRPr>
          </a:p>
          <a:p>
            <a:pPr marL="0" indent="0">
              <a:buNone/>
            </a:pPr>
            <a:r>
              <a:rPr lang="en-US" sz="2800" b="1" dirty="0" smtClean="0">
                <a:sym typeface="+mn-ea"/>
              </a:rPr>
              <a:t>A. 918731</a:t>
            </a:r>
            <a:endParaRPr lang="en-US" sz="2800" b="1" dirty="0" smtClean="0">
              <a:solidFill>
                <a:schemeClr val="tx1"/>
              </a:solidFill>
            </a:endParaRPr>
          </a:p>
          <a:p>
            <a:pPr marL="0" indent="0">
              <a:buNone/>
            </a:pPr>
            <a:r>
              <a:rPr lang="en-US" sz="2800" b="1" dirty="0" smtClean="0">
                <a:sym typeface="+mn-ea"/>
              </a:rPr>
              <a:t>B. 954185</a:t>
            </a:r>
            <a:endParaRPr lang="en-US" sz="2800" b="1" dirty="0" smtClean="0">
              <a:solidFill>
                <a:schemeClr val="tx1"/>
              </a:solidFill>
            </a:endParaRPr>
          </a:p>
          <a:p>
            <a:pPr marL="0" indent="0">
              <a:buNone/>
            </a:pPr>
            <a:r>
              <a:rPr lang="en-US" sz="2800" b="1" dirty="0" smtClean="0">
                <a:sym typeface="+mn-ea"/>
              </a:rPr>
              <a:t>C. 814195</a:t>
            </a:r>
            <a:endParaRPr lang="en-US" sz="2800" b="1" dirty="0" smtClean="0">
              <a:solidFill>
                <a:schemeClr val="tx1"/>
              </a:solidFill>
            </a:endParaRPr>
          </a:p>
          <a:p>
            <a:pPr marL="0" indent="0">
              <a:buNone/>
            </a:pPr>
            <a:r>
              <a:rPr lang="en-US" sz="2800" b="1" dirty="0" smtClean="0">
                <a:sym typeface="+mn-ea"/>
              </a:rPr>
              <a:t>D. 614781</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Question:36</a:t>
            </a:r>
            <a:endParaRPr lang="en-IN" altLang="en-US" b="1" dirty="0" smtClean="0">
              <a:solidFill>
                <a:srgbClr val="C00000"/>
              </a:solidFill>
              <a:sym typeface="+mn-ea"/>
            </a:endParaRPr>
          </a:p>
          <a:p>
            <a:pPr marL="0" indent="0">
              <a:buNone/>
            </a:pPr>
            <a:r>
              <a:rPr lang="en-US" b="1" dirty="0" smtClean="0">
                <a:sym typeface="+mn-ea"/>
              </a:rPr>
              <a:t>If ENGLAND is written as 1234526 and FRANCE is written as 785291, how is GREECE coded ?</a:t>
            </a:r>
            <a:endParaRPr lang="en-US" b="1" dirty="0" smtClean="0">
              <a:solidFill>
                <a:schemeClr val="tx1"/>
              </a:solidFill>
            </a:endParaRPr>
          </a:p>
          <a:p>
            <a:pPr marL="0" indent="0">
              <a:buNone/>
            </a:pPr>
            <a:r>
              <a:rPr lang="en-US" b="1" dirty="0" smtClean="0">
                <a:sym typeface="+mn-ea"/>
              </a:rPr>
              <a:t>A. 381171</a:t>
            </a:r>
            <a:endParaRPr lang="en-US" b="1" dirty="0" smtClean="0">
              <a:solidFill>
                <a:schemeClr val="tx1"/>
              </a:solidFill>
            </a:endParaRPr>
          </a:p>
          <a:p>
            <a:pPr marL="0" indent="0">
              <a:buNone/>
            </a:pPr>
            <a:r>
              <a:rPr lang="en-US" b="1" dirty="0" smtClean="0">
                <a:sym typeface="+mn-ea"/>
              </a:rPr>
              <a:t>B. 381191</a:t>
            </a:r>
            <a:endParaRPr lang="en-US" b="1" dirty="0" smtClean="0">
              <a:solidFill>
                <a:schemeClr val="tx1"/>
              </a:solidFill>
            </a:endParaRPr>
          </a:p>
          <a:p>
            <a:pPr marL="0" indent="0">
              <a:buNone/>
            </a:pPr>
            <a:r>
              <a:rPr lang="en-US" b="1" dirty="0" smtClean="0">
                <a:sym typeface="+mn-ea"/>
              </a:rPr>
              <a:t>C. 832252</a:t>
            </a:r>
            <a:endParaRPr lang="en-US" b="1" dirty="0" smtClean="0">
              <a:solidFill>
                <a:schemeClr val="tx1"/>
              </a:solidFill>
            </a:endParaRPr>
          </a:p>
          <a:p>
            <a:pPr marL="0" indent="0">
              <a:buNone/>
            </a:pPr>
            <a:r>
              <a:rPr lang="en-US" b="1" dirty="0" smtClean="0">
                <a:sym typeface="+mn-ea"/>
              </a:rPr>
              <a:t>D. 835545</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Question:37</a:t>
            </a:r>
            <a:endParaRPr lang="en-IN" altLang="en-US" sz="2800" b="1" dirty="0" smtClean="0">
              <a:solidFill>
                <a:srgbClr val="C00000"/>
              </a:solidFill>
              <a:sym typeface="+mn-ea"/>
            </a:endParaRPr>
          </a:p>
          <a:p>
            <a:pPr marL="0" indent="0">
              <a:buNone/>
            </a:pPr>
            <a:r>
              <a:rPr lang="en-US" sz="2800" b="1" dirty="0" smtClean="0">
                <a:sym typeface="+mn-ea"/>
              </a:rPr>
              <a:t>In a certain code, 15789 is written as XTZAL and 2346 is written as NPSU. How is 23549 written in that code ?</a:t>
            </a:r>
            <a:endParaRPr lang="en-US" sz="2800" b="1" dirty="0" smtClean="0">
              <a:solidFill>
                <a:schemeClr val="tx1"/>
              </a:solidFill>
            </a:endParaRPr>
          </a:p>
          <a:p>
            <a:pPr marL="0" indent="0">
              <a:buNone/>
            </a:pPr>
            <a:r>
              <a:rPr lang="en-US" sz="2800" b="1" dirty="0" smtClean="0">
                <a:sym typeface="+mn-ea"/>
              </a:rPr>
              <a:t>A. NPTUL</a:t>
            </a:r>
            <a:endParaRPr lang="en-US" sz="2800" b="1" dirty="0" smtClean="0">
              <a:solidFill>
                <a:schemeClr val="tx1"/>
              </a:solidFill>
            </a:endParaRPr>
          </a:p>
          <a:p>
            <a:pPr marL="0" indent="0">
              <a:buNone/>
            </a:pPr>
            <a:r>
              <a:rPr lang="en-US" sz="2800" b="1" dirty="0" smtClean="0">
                <a:sym typeface="+mn-ea"/>
              </a:rPr>
              <a:t>B. PNTSL</a:t>
            </a:r>
            <a:endParaRPr lang="en-US" sz="2800" b="1" dirty="0" smtClean="0">
              <a:solidFill>
                <a:schemeClr val="tx1"/>
              </a:solidFill>
            </a:endParaRPr>
          </a:p>
          <a:p>
            <a:pPr marL="0" indent="0">
              <a:buNone/>
            </a:pPr>
            <a:r>
              <a:rPr lang="en-US" sz="2800" b="1" dirty="0" smtClean="0">
                <a:sym typeface="+mn-ea"/>
              </a:rPr>
              <a:t>C. NPTSL</a:t>
            </a:r>
            <a:endParaRPr lang="en-US" sz="2800" b="1" dirty="0" smtClean="0">
              <a:solidFill>
                <a:schemeClr val="tx1"/>
              </a:solidFill>
            </a:endParaRPr>
          </a:p>
          <a:p>
            <a:pPr marL="0" indent="0">
              <a:buNone/>
            </a:pPr>
            <a:r>
              <a:rPr lang="en-US" sz="2800" b="1" dirty="0" smtClean="0">
                <a:sym typeface="+mn-ea"/>
              </a:rPr>
              <a:t>D. NBTSL</a:t>
            </a:r>
            <a:endParaRPr lang="en-US" sz="2800" b="1" dirty="0" smtClean="0">
              <a:solidFill>
                <a:schemeClr val="tx1"/>
              </a:solidFill>
            </a:endParaRPr>
          </a:p>
          <a:p>
            <a:pPr marL="0" indent="0">
              <a:buNone/>
            </a:pPr>
            <a:r>
              <a:rPr lang="en-US" sz="2800" b="1" dirty="0" smtClean="0">
                <a:sym typeface="+mn-ea"/>
              </a:rPr>
              <a:t>E. None of these</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Question:38</a:t>
            </a:r>
            <a:endParaRPr lang="en-IN" altLang="en-US" sz="2400" b="1" dirty="0" smtClean="0">
              <a:solidFill>
                <a:srgbClr val="C00000"/>
              </a:solidFill>
              <a:sym typeface="+mn-ea"/>
            </a:endParaRPr>
          </a:p>
          <a:p>
            <a:pPr marL="0" indent="0">
              <a:buNone/>
            </a:pPr>
            <a:r>
              <a:rPr lang="en-US" sz="2400" b="1" dirty="0" smtClean="0">
                <a:sym typeface="+mn-ea"/>
              </a:rPr>
              <a:t>If in a certain language, 943 is coded as BED and 12448 is coded as SWEET, how is 492311 coded in that language ?</a:t>
            </a:r>
            <a:endParaRPr lang="en-US" sz="2400" b="1" dirty="0" smtClean="0">
              <a:solidFill>
                <a:schemeClr val="tx1"/>
              </a:solidFill>
            </a:endParaRPr>
          </a:p>
          <a:p>
            <a:pPr marL="0" indent="0">
              <a:buNone/>
            </a:pPr>
            <a:r>
              <a:rPr lang="en-US" sz="2400" b="1" dirty="0" smtClean="0">
                <a:sym typeface="+mn-ea"/>
              </a:rPr>
              <a:t>A. EDSWBS</a:t>
            </a:r>
            <a:endParaRPr lang="en-US" sz="2400" b="1" dirty="0" smtClean="0">
              <a:solidFill>
                <a:schemeClr val="tx1"/>
              </a:solidFill>
            </a:endParaRPr>
          </a:p>
          <a:p>
            <a:pPr marL="0" indent="0">
              <a:buNone/>
            </a:pPr>
            <a:r>
              <a:rPr lang="en-US" sz="2400" b="1" dirty="0" smtClean="0">
                <a:sym typeface="+mn-ea"/>
              </a:rPr>
              <a:t>B. TSWBDD</a:t>
            </a:r>
            <a:endParaRPr lang="en-US" sz="2400" b="1" dirty="0" smtClean="0">
              <a:solidFill>
                <a:schemeClr val="tx1"/>
              </a:solidFill>
            </a:endParaRPr>
          </a:p>
          <a:p>
            <a:pPr marL="0" indent="0">
              <a:buNone/>
            </a:pPr>
            <a:r>
              <a:rPr lang="en-US" sz="2400" b="1" dirty="0" smtClean="0">
                <a:sym typeface="+mn-ea"/>
              </a:rPr>
              <a:t>C. DSWTEE</a:t>
            </a:r>
            <a:endParaRPr lang="en-US" sz="2400" b="1" dirty="0" smtClean="0">
              <a:solidFill>
                <a:schemeClr val="tx1"/>
              </a:solidFill>
            </a:endParaRPr>
          </a:p>
          <a:p>
            <a:pPr marL="0" indent="0">
              <a:buNone/>
            </a:pPr>
            <a:r>
              <a:rPr lang="en-US" sz="2400" b="1" dirty="0" smtClean="0">
                <a:sym typeface="+mn-ea"/>
              </a:rPr>
              <a:t>D. EBDSWE</a:t>
            </a:r>
            <a:endParaRPr lang="en-US" sz="2400" b="1" dirty="0" smtClean="0">
              <a:solidFill>
                <a:schemeClr val="tx1"/>
              </a:solidFill>
            </a:endParaRPr>
          </a:p>
          <a:p>
            <a:pPr marL="0" indent="0">
              <a:buNone/>
            </a:pPr>
            <a:r>
              <a:rPr lang="en-US" sz="2400" b="1" dirty="0" smtClean="0">
                <a:sym typeface="+mn-ea"/>
              </a:rPr>
              <a:t>E. EBWDSS</a:t>
            </a:r>
            <a:endParaRPr lang="en-US" sz="2400" b="1" dirty="0" smtClean="0">
              <a:solidFill>
                <a:schemeClr val="tx1"/>
              </a:solidFill>
            </a:endParaRPr>
          </a:p>
          <a:p>
            <a:pPr marL="0" indent="0">
              <a:buNone/>
            </a:pPr>
            <a:endParaRPr lang="en-US" sz="2400" b="1" dirty="0" smtClean="0">
              <a:solidFill>
                <a:schemeClr val="tx1"/>
              </a:solidFill>
            </a:endParaRPr>
          </a:p>
          <a:p>
            <a:pPr marL="0" indent="0">
              <a:buNone/>
            </a:pPr>
            <a:endParaRPr lang="en-US" sz="24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Question:3</a:t>
            </a:r>
            <a:endParaRPr lang="en-IN" altLang="en-US" sz="2800" b="1" dirty="0" smtClean="0">
              <a:solidFill>
                <a:srgbClr val="C00000"/>
              </a:solidFill>
              <a:sym typeface="+mn-ea"/>
            </a:endParaRPr>
          </a:p>
          <a:p>
            <a:pPr marL="0" indent="0">
              <a:buNone/>
            </a:pPr>
            <a:r>
              <a:rPr lang="en-US" sz="2800" b="1"/>
              <a:t> In a coded language,BRINJAL is written as LAJNIRB.How will LADYFINGER be written in that code?</a:t>
            </a:r>
            <a:endParaRPr lang="en-US" sz="2800" b="1"/>
          </a:p>
          <a:p>
            <a:pPr marL="0" indent="0">
              <a:buNone/>
            </a:pPr>
            <a:r>
              <a:rPr lang="en-IN" altLang="en-US" sz="2800" b="1"/>
              <a:t>A.</a:t>
            </a:r>
            <a:r>
              <a:rPr lang="en-US" sz="2800" b="1"/>
              <a:t> RNEGIFYDAL</a:t>
            </a:r>
            <a:endParaRPr lang="en-US" sz="2800" b="1"/>
          </a:p>
          <a:p>
            <a:pPr marL="0" indent="0">
              <a:buNone/>
            </a:pPr>
            <a:r>
              <a:rPr lang="en-IN" altLang="en-US" sz="2800" b="1"/>
              <a:t>B.</a:t>
            </a:r>
            <a:r>
              <a:rPr lang="en-US" sz="2800" b="1"/>
              <a:t> RINEGIFYDAL</a:t>
            </a:r>
            <a:endParaRPr lang="en-US" sz="2800" b="1"/>
          </a:p>
          <a:p>
            <a:pPr marL="0" indent="0">
              <a:buNone/>
            </a:pPr>
            <a:r>
              <a:rPr lang="en-IN" altLang="en-US" sz="2800" b="1"/>
              <a:t>C.</a:t>
            </a:r>
            <a:r>
              <a:rPr lang="en-US" sz="2800" b="1"/>
              <a:t> REGNIFYDAL</a:t>
            </a:r>
            <a:endParaRPr lang="en-US" sz="2800" b="1"/>
          </a:p>
          <a:p>
            <a:pPr marL="0" indent="0">
              <a:buNone/>
            </a:pPr>
            <a:r>
              <a:rPr lang="en-IN" altLang="en-US" sz="2800" b="1"/>
              <a:t>D.</a:t>
            </a:r>
            <a:r>
              <a:rPr lang="en-US" sz="2800" b="1"/>
              <a:t> RGENIFYDAL</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Question:39</a:t>
            </a:r>
            <a:endParaRPr lang="en-IN" altLang="en-US" sz="2400" b="1" dirty="0" smtClean="0">
              <a:solidFill>
                <a:srgbClr val="C00000"/>
              </a:solidFill>
              <a:sym typeface="+mn-ea"/>
            </a:endParaRPr>
          </a:p>
          <a:p>
            <a:pPr marL="0" indent="0">
              <a:buNone/>
            </a:pPr>
            <a:r>
              <a:rPr lang="en-US" sz="2400" b="1" dirty="0" smtClean="0">
                <a:sym typeface="+mn-ea"/>
              </a:rPr>
              <a:t>If white is called blue, blue is called red, red is called yellow, yellow is called green, green is called black, black is called violet and violet is called orange, what would be the </a:t>
            </a:r>
            <a:r>
              <a:rPr lang="en-US" sz="2400" b="1" dirty="0" err="1" smtClean="0">
                <a:sym typeface="+mn-ea"/>
              </a:rPr>
              <a:t>colour</a:t>
            </a:r>
            <a:r>
              <a:rPr lang="en-US" sz="2400" b="1" dirty="0" smtClean="0">
                <a:sym typeface="+mn-ea"/>
              </a:rPr>
              <a:t> of human blood ?</a:t>
            </a:r>
            <a:endParaRPr lang="en-US" sz="2400" b="1" dirty="0" smtClean="0">
              <a:solidFill>
                <a:schemeClr val="tx1"/>
              </a:solidFill>
            </a:endParaRPr>
          </a:p>
          <a:p>
            <a:pPr marL="0" indent="0">
              <a:buNone/>
            </a:pPr>
            <a:r>
              <a:rPr lang="en-US" sz="2400" b="1" dirty="0" smtClean="0">
                <a:sym typeface="+mn-ea"/>
              </a:rPr>
              <a:t>A. Red</a:t>
            </a:r>
            <a:endParaRPr lang="en-US" sz="2400" b="1" dirty="0" smtClean="0">
              <a:solidFill>
                <a:schemeClr val="tx1"/>
              </a:solidFill>
            </a:endParaRPr>
          </a:p>
          <a:p>
            <a:pPr marL="0" indent="0">
              <a:buNone/>
            </a:pPr>
            <a:r>
              <a:rPr lang="en-US" sz="2400" b="1" dirty="0" smtClean="0">
                <a:sym typeface="+mn-ea"/>
              </a:rPr>
              <a:t>B. Green</a:t>
            </a:r>
            <a:endParaRPr lang="en-US" sz="2400" b="1" dirty="0" smtClean="0">
              <a:solidFill>
                <a:schemeClr val="tx1"/>
              </a:solidFill>
            </a:endParaRPr>
          </a:p>
          <a:p>
            <a:pPr marL="0" indent="0">
              <a:buNone/>
            </a:pPr>
            <a:r>
              <a:rPr lang="en-US" sz="2400" b="1" dirty="0" smtClean="0">
                <a:sym typeface="+mn-ea"/>
              </a:rPr>
              <a:t>C. Yellow</a:t>
            </a:r>
            <a:endParaRPr lang="en-US" sz="2400" b="1" dirty="0" smtClean="0">
              <a:solidFill>
                <a:schemeClr val="tx1"/>
              </a:solidFill>
            </a:endParaRPr>
          </a:p>
          <a:p>
            <a:pPr marL="0" indent="0">
              <a:buNone/>
            </a:pPr>
            <a:r>
              <a:rPr lang="en-US" sz="2400" b="1" dirty="0" smtClean="0">
                <a:sym typeface="+mn-ea"/>
              </a:rPr>
              <a:t>D. Violet</a:t>
            </a:r>
            <a:endParaRPr lang="en-US" sz="2400" b="1" dirty="0" smtClean="0">
              <a:solidFill>
                <a:schemeClr val="tx1"/>
              </a:solidFill>
            </a:endParaRPr>
          </a:p>
          <a:p>
            <a:pPr marL="0" indent="0">
              <a:buNone/>
            </a:pPr>
            <a:r>
              <a:rPr lang="en-US" sz="2400" b="1" dirty="0" smtClean="0">
                <a:sym typeface="+mn-ea"/>
              </a:rPr>
              <a:t>E. Orange</a:t>
            </a:r>
            <a:endParaRPr lang="en-US" sz="2400" b="1" dirty="0" smtClean="0">
              <a:solidFill>
                <a:schemeClr val="tx1"/>
              </a:solidFill>
            </a:endParaRPr>
          </a:p>
          <a:p>
            <a:pPr marL="0" indent="0">
              <a:buNone/>
            </a:pPr>
            <a:endParaRPr lang="en-US" sz="2400" b="1" dirty="0" smtClean="0">
              <a:solidFill>
                <a:schemeClr val="tx1"/>
              </a:solidFill>
            </a:endParaRPr>
          </a:p>
          <a:p>
            <a:pPr marL="0" indent="0">
              <a:buNone/>
            </a:pPr>
            <a:endParaRPr lang="en-US" sz="24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000" b="1" dirty="0" smtClean="0">
                <a:solidFill>
                  <a:srgbClr val="C00000"/>
                </a:solidFill>
                <a:sym typeface="+mn-ea"/>
              </a:rPr>
              <a:t>Question:40</a:t>
            </a:r>
            <a:endParaRPr lang="en-IN" altLang="en-US" sz="2000" b="1" dirty="0" smtClean="0">
              <a:solidFill>
                <a:srgbClr val="C00000"/>
              </a:solidFill>
              <a:sym typeface="+mn-ea"/>
            </a:endParaRPr>
          </a:p>
          <a:p>
            <a:pPr marL="0" indent="0">
              <a:buNone/>
            </a:pPr>
            <a:r>
              <a:rPr lang="en-US" sz="2000" b="1" dirty="0" smtClean="0">
                <a:sym typeface="+mn-ea"/>
              </a:rPr>
              <a:t>If the animals which can walk are called swimmers, animals who crawl are called flying, those living in water are called snakes and those which fly in the sky are called hunters, then what will a lizard be called ?</a:t>
            </a:r>
            <a:endParaRPr lang="en-US" sz="2000" b="1" dirty="0" smtClean="0">
              <a:solidFill>
                <a:schemeClr val="tx1"/>
              </a:solidFill>
            </a:endParaRPr>
          </a:p>
          <a:p>
            <a:pPr marL="0" indent="0">
              <a:buNone/>
            </a:pPr>
            <a:r>
              <a:rPr lang="en-US" sz="2000" b="1" dirty="0" smtClean="0">
                <a:sym typeface="+mn-ea"/>
              </a:rPr>
              <a:t>A. Swimmers</a:t>
            </a:r>
            <a:endParaRPr lang="en-US" sz="2000" b="1" dirty="0" smtClean="0">
              <a:solidFill>
                <a:schemeClr val="tx1"/>
              </a:solidFill>
            </a:endParaRPr>
          </a:p>
          <a:p>
            <a:pPr marL="0" indent="0">
              <a:buNone/>
            </a:pPr>
            <a:r>
              <a:rPr lang="en-US" sz="2000" b="1" dirty="0" smtClean="0">
                <a:sym typeface="+mn-ea"/>
              </a:rPr>
              <a:t>B. Snakes</a:t>
            </a:r>
            <a:endParaRPr lang="en-US" sz="2000" b="1" dirty="0" smtClean="0">
              <a:solidFill>
                <a:schemeClr val="tx1"/>
              </a:solidFill>
            </a:endParaRPr>
          </a:p>
          <a:p>
            <a:pPr marL="0" indent="0">
              <a:buNone/>
            </a:pPr>
            <a:r>
              <a:rPr lang="en-US" sz="2000" b="1" dirty="0" smtClean="0">
                <a:sym typeface="+mn-ea"/>
              </a:rPr>
              <a:t>C. Flying</a:t>
            </a:r>
            <a:endParaRPr lang="en-US" sz="2000" b="1" dirty="0" smtClean="0">
              <a:solidFill>
                <a:schemeClr val="tx1"/>
              </a:solidFill>
            </a:endParaRPr>
          </a:p>
          <a:p>
            <a:pPr marL="0" indent="0">
              <a:buNone/>
            </a:pPr>
            <a:r>
              <a:rPr lang="en-US" sz="2000" b="1" dirty="0" smtClean="0">
                <a:sym typeface="+mn-ea"/>
              </a:rPr>
              <a:t>D. Hunters</a:t>
            </a:r>
            <a:endParaRPr lang="en-US" sz="2000" b="1" dirty="0" smtClean="0">
              <a:solidFill>
                <a:schemeClr val="tx1"/>
              </a:solidFill>
            </a:endParaRPr>
          </a:p>
          <a:p>
            <a:pPr marL="0" indent="0">
              <a:buNone/>
            </a:pPr>
            <a:r>
              <a:rPr lang="en-US" sz="2000" b="1" dirty="0" smtClean="0">
                <a:sym typeface="+mn-ea"/>
              </a:rPr>
              <a:t>E. None of these</a:t>
            </a:r>
            <a:endParaRPr lang="en-US" sz="2000" b="1" dirty="0" smtClean="0">
              <a:solidFill>
                <a:schemeClr val="tx1"/>
              </a:solidFill>
            </a:endParaRPr>
          </a:p>
          <a:p>
            <a:pPr marL="0" indent="0">
              <a:buNone/>
            </a:pPr>
            <a:endParaRPr lang="en-US" sz="2000" b="1" dirty="0" smtClean="0">
              <a:solidFill>
                <a:schemeClr val="tx1"/>
              </a:solidFill>
            </a:endParaRPr>
          </a:p>
          <a:p>
            <a:pPr marL="0" indent="0">
              <a:buNone/>
            </a:pPr>
            <a:endParaRPr lang="en-US" sz="20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Question:41</a:t>
            </a:r>
            <a:endParaRPr lang="en-IN" altLang="en-US" b="1" dirty="0" smtClean="0">
              <a:solidFill>
                <a:srgbClr val="C00000"/>
              </a:solidFill>
              <a:sym typeface="+mn-ea"/>
            </a:endParaRPr>
          </a:p>
          <a:p>
            <a:pPr marL="0" indent="0">
              <a:buNone/>
            </a:pPr>
            <a:r>
              <a:rPr lang="en-US" b="1" dirty="0" smtClean="0">
                <a:sym typeface="+mn-ea"/>
              </a:rPr>
              <a:t>If 5 + 3 + 2 = 151022, 9 + 2 + 4 = 183652, 8 + 6 + 3 = 482466 and 5 + 4 + 5 = 202541, then 7 + 2 + 5 = ?</a:t>
            </a:r>
            <a:br>
              <a:rPr lang="en-US" b="1" dirty="0" smtClean="0">
                <a:sym typeface="+mn-ea"/>
              </a:rPr>
            </a:br>
            <a:r>
              <a:rPr lang="en-IN" altLang="en-US" b="1" dirty="0" smtClean="0">
                <a:sym typeface="+mn-ea"/>
              </a:rPr>
              <a:t>A.</a:t>
            </a:r>
            <a:r>
              <a:rPr lang="en-US" b="1" dirty="0" smtClean="0">
                <a:sym typeface="+mn-ea"/>
              </a:rPr>
              <a:t> 143547</a:t>
            </a:r>
            <a:br>
              <a:rPr lang="en-US" b="1" dirty="0" smtClean="0">
                <a:sym typeface="+mn-ea"/>
              </a:rPr>
            </a:br>
            <a:r>
              <a:rPr lang="en-IN" altLang="en-US" b="1" dirty="0" smtClean="0">
                <a:sym typeface="+mn-ea"/>
              </a:rPr>
              <a:t>B.</a:t>
            </a:r>
            <a:r>
              <a:rPr lang="en-US" b="1" dirty="0" smtClean="0">
                <a:sym typeface="+mn-ea"/>
              </a:rPr>
              <a:t> 132234</a:t>
            </a:r>
            <a:br>
              <a:rPr lang="en-US" b="1" dirty="0" smtClean="0">
                <a:sym typeface="+mn-ea"/>
              </a:rPr>
            </a:br>
            <a:r>
              <a:rPr lang="en-IN" altLang="en-US" b="1" dirty="0" smtClean="0">
                <a:sym typeface="+mn-ea"/>
              </a:rPr>
              <a:t>C. </a:t>
            </a:r>
            <a:r>
              <a:rPr lang="en-US" b="1" dirty="0" smtClean="0">
                <a:sym typeface="+mn-ea"/>
              </a:rPr>
              <a:t>2577224</a:t>
            </a:r>
            <a:br>
              <a:rPr lang="en-US" b="1" dirty="0" smtClean="0">
                <a:sym typeface="+mn-ea"/>
              </a:rPr>
            </a:br>
            <a:r>
              <a:rPr lang="en-IN" altLang="en-US" b="1" dirty="0" smtClean="0">
                <a:sym typeface="+mn-ea"/>
              </a:rPr>
              <a:t>D.</a:t>
            </a:r>
            <a:r>
              <a:rPr lang="en-US" b="1" dirty="0" smtClean="0">
                <a:sym typeface="+mn-ea"/>
              </a:rPr>
              <a:t> 112321</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Question:42</a:t>
            </a:r>
            <a:endParaRPr lang="en-IN" altLang="en-US" b="1" dirty="0" smtClean="0">
              <a:solidFill>
                <a:srgbClr val="C00000"/>
              </a:solidFill>
              <a:sym typeface="+mn-ea"/>
            </a:endParaRPr>
          </a:p>
          <a:p>
            <a:pPr marL="0" indent="0">
              <a:buNone/>
            </a:pPr>
            <a:r>
              <a:rPr lang="en-US" b="1" dirty="0" smtClean="0">
                <a:sym typeface="+mn-ea"/>
              </a:rPr>
              <a:t>If DHOOM is coded as 25 and RACE is coded as 1</a:t>
            </a:r>
            <a:r>
              <a:rPr lang="en-IN" altLang="en-US" b="1" dirty="0" smtClean="0">
                <a:sym typeface="+mn-ea"/>
              </a:rPr>
              <a:t>6</a:t>
            </a:r>
            <a:r>
              <a:rPr lang="en-US" b="1" dirty="0" smtClean="0">
                <a:sym typeface="+mn-ea"/>
              </a:rPr>
              <a:t>, then FASHION is coded as</a:t>
            </a:r>
            <a:br>
              <a:rPr lang="en-US" b="1" dirty="0" smtClean="0">
                <a:sym typeface="+mn-ea"/>
              </a:rPr>
            </a:br>
            <a:r>
              <a:rPr lang="en-IN" altLang="en-US" b="1" dirty="0" smtClean="0">
                <a:sym typeface="+mn-ea"/>
              </a:rPr>
              <a:t>A.</a:t>
            </a:r>
            <a:r>
              <a:rPr lang="en-US" b="1" dirty="0" smtClean="0">
                <a:sym typeface="+mn-ea"/>
              </a:rPr>
              <a:t> 12 </a:t>
            </a:r>
            <a:br>
              <a:rPr lang="en-US" b="1" dirty="0" smtClean="0">
                <a:sym typeface="+mn-ea"/>
              </a:rPr>
            </a:br>
            <a:r>
              <a:rPr lang="en-IN" altLang="en-US" b="1" dirty="0" smtClean="0">
                <a:sym typeface="+mn-ea"/>
              </a:rPr>
              <a:t>B.</a:t>
            </a:r>
            <a:r>
              <a:rPr lang="en-US" b="1" dirty="0" smtClean="0">
                <a:sym typeface="+mn-ea"/>
              </a:rPr>
              <a:t> 14 </a:t>
            </a:r>
            <a:br>
              <a:rPr lang="en-US" b="1" dirty="0" smtClean="0">
                <a:sym typeface="+mn-ea"/>
              </a:rPr>
            </a:br>
            <a:r>
              <a:rPr lang="en-IN" altLang="en-US" b="1" dirty="0" smtClean="0">
                <a:sym typeface="+mn-ea"/>
              </a:rPr>
              <a:t>C.</a:t>
            </a:r>
            <a:r>
              <a:rPr lang="en-US" b="1" dirty="0" smtClean="0">
                <a:sym typeface="+mn-ea"/>
              </a:rPr>
              <a:t> 36 </a:t>
            </a:r>
            <a:br>
              <a:rPr lang="en-US" b="1" dirty="0" smtClean="0">
                <a:sym typeface="+mn-ea"/>
              </a:rPr>
            </a:br>
            <a:r>
              <a:rPr lang="en-IN" altLang="en-US" b="1" dirty="0" smtClean="0">
                <a:sym typeface="+mn-ea"/>
              </a:rPr>
              <a:t>D.</a:t>
            </a:r>
            <a:r>
              <a:rPr lang="en-US" b="1" dirty="0" smtClean="0">
                <a:sym typeface="+mn-ea"/>
              </a:rPr>
              <a:t> None</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Question:43</a:t>
            </a:r>
            <a:endParaRPr lang="en-IN" altLang="en-US" b="1" dirty="0" smtClean="0">
              <a:solidFill>
                <a:srgbClr val="C00000"/>
              </a:solidFill>
              <a:sym typeface="+mn-ea"/>
            </a:endParaRPr>
          </a:p>
          <a:p>
            <a:pPr marL="0" indent="0">
              <a:buNone/>
            </a:pPr>
            <a:r>
              <a:rPr lang="en-US" b="1" dirty="0" smtClean="0">
                <a:sym typeface="+mn-ea"/>
              </a:rPr>
              <a:t>If KING is coded as 17 and MASS is coded as 29 Then DON is coded as </a:t>
            </a:r>
            <a:br>
              <a:rPr lang="en-US" b="1" dirty="0" smtClean="0">
                <a:sym typeface="+mn-ea"/>
              </a:rPr>
            </a:br>
            <a:r>
              <a:rPr lang="en-IN" altLang="en-US" b="1" dirty="0" smtClean="0">
                <a:sym typeface="+mn-ea"/>
              </a:rPr>
              <a:t>A</a:t>
            </a:r>
            <a:r>
              <a:rPr lang="en-US" b="1" dirty="0" smtClean="0">
                <a:sym typeface="+mn-ea"/>
              </a:rPr>
              <a:t>. 21 </a:t>
            </a:r>
            <a:br>
              <a:rPr lang="en-US" b="1" dirty="0" smtClean="0">
                <a:sym typeface="+mn-ea"/>
              </a:rPr>
            </a:br>
            <a:r>
              <a:rPr lang="en-IN" altLang="en-US" b="1" dirty="0" smtClean="0">
                <a:sym typeface="+mn-ea"/>
              </a:rPr>
              <a:t>B</a:t>
            </a:r>
            <a:r>
              <a:rPr lang="en-US" b="1" dirty="0" smtClean="0">
                <a:sym typeface="+mn-ea"/>
              </a:rPr>
              <a:t>. 20 </a:t>
            </a:r>
            <a:br>
              <a:rPr lang="en-US" b="1" dirty="0" smtClean="0">
                <a:sym typeface="+mn-ea"/>
              </a:rPr>
            </a:br>
            <a:r>
              <a:rPr lang="en-IN" altLang="en-US" b="1" dirty="0" smtClean="0">
                <a:sym typeface="+mn-ea"/>
              </a:rPr>
              <a:t>C</a:t>
            </a:r>
            <a:r>
              <a:rPr lang="en-US" b="1" dirty="0" smtClean="0">
                <a:sym typeface="+mn-ea"/>
              </a:rPr>
              <a:t>. 18 </a:t>
            </a:r>
            <a:br>
              <a:rPr lang="en-US" b="1" dirty="0" smtClean="0">
                <a:sym typeface="+mn-ea"/>
              </a:rPr>
            </a:br>
            <a:r>
              <a:rPr lang="en-IN" altLang="en-US" b="1" dirty="0" smtClean="0">
                <a:sym typeface="+mn-ea"/>
              </a:rPr>
              <a:t>D</a:t>
            </a:r>
            <a:r>
              <a:rPr lang="en-US" b="1" dirty="0" smtClean="0">
                <a:sym typeface="+mn-ea"/>
              </a:rPr>
              <a:t>. None</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Question:44</a:t>
            </a:r>
            <a:endParaRPr lang="en-IN" altLang="en-US" b="1" dirty="0" smtClean="0">
              <a:solidFill>
                <a:srgbClr val="C00000"/>
              </a:solidFill>
              <a:sym typeface="+mn-ea"/>
            </a:endParaRPr>
          </a:p>
          <a:p>
            <a:pPr marL="0" indent="0">
              <a:buNone/>
            </a:pPr>
            <a:r>
              <a:rPr lang="en-US" b="1" dirty="0" smtClean="0">
                <a:sym typeface="+mn-ea"/>
              </a:rPr>
              <a:t>In a certain code if TULIPS is coded as FENQJG, then JASMINE is coded as</a:t>
            </a:r>
            <a:endParaRPr lang="en-US" b="1" dirty="0" smtClean="0">
              <a:solidFill>
                <a:schemeClr val="tx1"/>
              </a:solidFill>
            </a:endParaRPr>
          </a:p>
          <a:p>
            <a:pPr marL="0" indent="0">
              <a:buNone/>
            </a:pPr>
            <a:r>
              <a:rPr lang="en-IN" altLang="en-US" b="1" dirty="0" smtClean="0">
                <a:sym typeface="+mn-ea"/>
              </a:rPr>
              <a:t>A.</a:t>
            </a:r>
            <a:r>
              <a:rPr lang="en-US" b="1" dirty="0" smtClean="0">
                <a:sym typeface="+mn-ea"/>
              </a:rPr>
              <a:t> PYGMQLU </a:t>
            </a:r>
            <a:endParaRPr lang="en-US" b="1" dirty="0" smtClean="0">
              <a:solidFill>
                <a:schemeClr val="tx1"/>
              </a:solidFill>
            </a:endParaRPr>
          </a:p>
          <a:p>
            <a:pPr marL="0" indent="0">
              <a:buNone/>
            </a:pPr>
            <a:r>
              <a:rPr lang="en-IN" altLang="en-US" b="1" dirty="0" smtClean="0">
                <a:sym typeface="+mn-ea"/>
              </a:rPr>
              <a:t>B.</a:t>
            </a:r>
            <a:r>
              <a:rPr lang="en-US" b="1" dirty="0" smtClean="0">
                <a:sym typeface="+mn-ea"/>
              </a:rPr>
              <a:t> PZGNQML </a:t>
            </a:r>
            <a:endParaRPr lang="en-US" b="1" dirty="0" smtClean="0">
              <a:solidFill>
                <a:schemeClr val="tx1"/>
              </a:solidFill>
            </a:endParaRPr>
          </a:p>
          <a:p>
            <a:pPr marL="0" indent="0">
              <a:buNone/>
            </a:pPr>
            <a:r>
              <a:rPr lang="en-IN" altLang="en-US" b="1" dirty="0" smtClean="0">
                <a:sym typeface="+mn-ea"/>
              </a:rPr>
              <a:t>C.</a:t>
            </a:r>
            <a:r>
              <a:rPr lang="en-US" b="1" dirty="0" smtClean="0">
                <a:sym typeface="+mn-ea"/>
              </a:rPr>
              <a:t> PYGNQLU </a:t>
            </a:r>
            <a:endParaRPr lang="en-US" b="1" dirty="0" smtClean="0">
              <a:solidFill>
                <a:schemeClr val="tx1"/>
              </a:solidFill>
            </a:endParaRPr>
          </a:p>
          <a:p>
            <a:pPr marL="0" indent="0">
              <a:buNone/>
            </a:pPr>
            <a:r>
              <a:rPr lang="en-IN" altLang="en-US" b="1" dirty="0" smtClean="0">
                <a:sym typeface="+mn-ea"/>
              </a:rPr>
              <a:t>D.</a:t>
            </a:r>
            <a:r>
              <a:rPr lang="en-US" b="1" dirty="0" smtClean="0">
                <a:sym typeface="+mn-ea"/>
              </a:rPr>
              <a:t> None</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Question:45</a:t>
            </a:r>
            <a:endParaRPr lang="en-IN" altLang="en-US" b="1" dirty="0" smtClean="0">
              <a:solidFill>
                <a:srgbClr val="C00000"/>
              </a:solidFill>
              <a:sym typeface="+mn-ea"/>
            </a:endParaRPr>
          </a:p>
          <a:p>
            <a:pPr marL="0" indent="0">
              <a:buNone/>
            </a:pPr>
            <a:r>
              <a:rPr lang="en-US" b="1" dirty="0" smtClean="0">
                <a:sym typeface="+mn-ea"/>
              </a:rPr>
              <a:t>If BASKET is coded as 116,then COLOUR is coded as,</a:t>
            </a:r>
            <a:br>
              <a:rPr lang="en-US" b="1" dirty="0" smtClean="0">
                <a:sym typeface="+mn-ea"/>
              </a:rPr>
            </a:br>
            <a:r>
              <a:rPr lang="en-IN" altLang="en-US" b="1" dirty="0" smtClean="0">
                <a:sym typeface="+mn-ea"/>
              </a:rPr>
              <a:t>A</a:t>
            </a:r>
            <a:r>
              <a:rPr lang="en-US" b="1" dirty="0" smtClean="0">
                <a:sym typeface="+mn-ea"/>
              </a:rPr>
              <a:t>.158</a:t>
            </a:r>
            <a:br>
              <a:rPr lang="en-US" b="1" dirty="0" smtClean="0">
                <a:sym typeface="+mn-ea"/>
              </a:rPr>
            </a:br>
            <a:r>
              <a:rPr lang="en-IN" altLang="en-US" b="1" dirty="0" smtClean="0">
                <a:sym typeface="+mn-ea"/>
              </a:rPr>
              <a:t>B</a:t>
            </a:r>
            <a:r>
              <a:rPr lang="en-US" b="1" dirty="0" smtClean="0">
                <a:sym typeface="+mn-ea"/>
              </a:rPr>
              <a:t>.168</a:t>
            </a:r>
            <a:br>
              <a:rPr lang="en-US" b="1" dirty="0" smtClean="0">
                <a:sym typeface="+mn-ea"/>
              </a:rPr>
            </a:br>
            <a:r>
              <a:rPr lang="en-IN" altLang="en-US" b="1" dirty="0" smtClean="0">
                <a:sym typeface="+mn-ea"/>
              </a:rPr>
              <a:t>C</a:t>
            </a:r>
            <a:r>
              <a:rPr lang="en-US" b="1" dirty="0" smtClean="0">
                <a:sym typeface="+mn-ea"/>
              </a:rPr>
              <a:t>.178</a:t>
            </a:r>
            <a:br>
              <a:rPr lang="en-US" b="1" dirty="0" smtClean="0">
                <a:sym typeface="+mn-ea"/>
              </a:rPr>
            </a:br>
            <a:r>
              <a:rPr lang="en-IN" altLang="en-US" b="1" dirty="0" smtClean="0">
                <a:sym typeface="+mn-ea"/>
              </a:rPr>
              <a:t>D</a:t>
            </a:r>
            <a:r>
              <a:rPr lang="en-US" b="1" dirty="0" smtClean="0">
                <a:sym typeface="+mn-ea"/>
              </a:rPr>
              <a:t>.188</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Question:46</a:t>
            </a:r>
            <a:endParaRPr lang="en-IN" altLang="en-US" b="1" dirty="0" smtClean="0">
              <a:solidFill>
                <a:srgbClr val="C00000"/>
              </a:solidFill>
              <a:sym typeface="+mn-ea"/>
            </a:endParaRPr>
          </a:p>
          <a:p>
            <a:pPr marL="0" indent="0">
              <a:buNone/>
            </a:pPr>
            <a:r>
              <a:rPr lang="en-US" b="1" dirty="0" smtClean="0">
                <a:sym typeface="+mn-ea"/>
              </a:rPr>
              <a:t>What will be in place of ?</a:t>
            </a:r>
            <a:br>
              <a:rPr lang="en-US" b="1" dirty="0" smtClean="0">
                <a:sym typeface="+mn-ea"/>
              </a:rPr>
            </a:br>
            <a:r>
              <a:rPr lang="en-US" b="1" dirty="0" smtClean="0">
                <a:sym typeface="+mn-ea"/>
              </a:rPr>
              <a:t>CJDL:FMGR::IKJR:?</a:t>
            </a:r>
            <a:br>
              <a:rPr lang="en-US" b="1" dirty="0" smtClean="0">
                <a:sym typeface="+mn-ea"/>
              </a:rPr>
            </a:br>
            <a:r>
              <a:rPr lang="en-IN" altLang="en-US" b="1" dirty="0" smtClean="0">
                <a:sym typeface="+mn-ea"/>
              </a:rPr>
              <a:t>A.</a:t>
            </a:r>
            <a:r>
              <a:rPr lang="en-US" b="1" dirty="0" smtClean="0">
                <a:sym typeface="+mn-ea"/>
              </a:rPr>
              <a:t>OQPT</a:t>
            </a:r>
            <a:br>
              <a:rPr lang="en-US" b="1" dirty="0" smtClean="0">
                <a:sym typeface="+mn-ea"/>
              </a:rPr>
            </a:br>
            <a:r>
              <a:rPr lang="en-IN" altLang="en-US" b="1" dirty="0" smtClean="0">
                <a:sym typeface="+mn-ea"/>
              </a:rPr>
              <a:t>B.</a:t>
            </a:r>
            <a:r>
              <a:rPr lang="en-US" b="1" dirty="0" smtClean="0">
                <a:sym typeface="+mn-ea"/>
              </a:rPr>
              <a:t>RSTU</a:t>
            </a:r>
            <a:br>
              <a:rPr lang="en-US" b="1" dirty="0" smtClean="0">
                <a:sym typeface="+mn-ea"/>
              </a:rPr>
            </a:br>
            <a:r>
              <a:rPr lang="en-IN" altLang="en-US" b="1" dirty="0" smtClean="0">
                <a:sym typeface="+mn-ea"/>
              </a:rPr>
              <a:t>C.</a:t>
            </a:r>
            <a:r>
              <a:rPr lang="en-US" b="1" dirty="0" smtClean="0">
                <a:sym typeface="+mn-ea"/>
              </a:rPr>
              <a:t>OQRT</a:t>
            </a:r>
            <a:br>
              <a:rPr lang="en-US" b="1" dirty="0" smtClean="0">
                <a:sym typeface="+mn-ea"/>
              </a:rPr>
            </a:br>
            <a:r>
              <a:rPr lang="en-IN" altLang="en-US" b="1" dirty="0" smtClean="0">
                <a:sym typeface="+mn-ea"/>
              </a:rPr>
              <a:t>D.</a:t>
            </a:r>
            <a:r>
              <a:rPr lang="en-US" b="1" dirty="0" smtClean="0">
                <a:sym typeface="+mn-ea"/>
              </a:rPr>
              <a:t>KRMO</a:t>
            </a:r>
            <a:endParaRPr lang="en-US" b="1" dirty="0" smtClean="0">
              <a:solidFill>
                <a:schemeClr val="tx1"/>
              </a:solidFill>
            </a:endParaRPr>
          </a:p>
          <a:p>
            <a:pPr marL="0" indent="0">
              <a:buNone/>
            </a:pPr>
            <a:endParaRPr lang="en-US" b="1" dirty="0" smtClean="0">
              <a:solidFill>
                <a:schemeClr val="tx1"/>
              </a:solidFill>
            </a:endParaRPr>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lvl="0" indent="0">
              <a:buNone/>
            </a:pPr>
            <a:r>
              <a:rPr lang="en-IN" altLang="en-US" sz="2400" b="1" dirty="0" smtClean="0">
                <a:solidFill>
                  <a:srgbClr val="C00000"/>
                </a:solidFill>
                <a:sym typeface="+mn-ea"/>
              </a:rPr>
              <a:t>Question:47</a:t>
            </a:r>
            <a:endParaRPr lang="en-IN" altLang="en-US" sz="2400" b="1" dirty="0" smtClean="0">
              <a:solidFill>
                <a:srgbClr val="C00000"/>
              </a:solidFill>
              <a:sym typeface="+mn-ea"/>
            </a:endParaRPr>
          </a:p>
          <a:p>
            <a:pPr marL="0" lvl="0" indent="0">
              <a:buNone/>
            </a:pPr>
            <a:r>
              <a:rPr lang="en-US" sz="2400" b="1" dirty="0" smtClean="0">
                <a:sym typeface="+mn-ea"/>
              </a:rPr>
              <a:t>If the letters of the word 'CYCLINDER' are arranged alphabetically, then which letter would be farthest from the first letter of word?</a:t>
            </a:r>
            <a:endParaRPr lang="en-US" sz="2400" b="1" dirty="0" smtClean="0">
              <a:solidFill>
                <a:schemeClr val="tx1"/>
              </a:solidFill>
            </a:endParaRPr>
          </a:p>
          <a:p>
            <a:pPr marL="0" indent="0">
              <a:buNone/>
            </a:pPr>
            <a:r>
              <a:rPr lang="en-IN" altLang="en-US" sz="2400" b="1" dirty="0" smtClean="0">
                <a:sym typeface="+mn-ea"/>
              </a:rPr>
              <a:t>A</a:t>
            </a:r>
            <a:r>
              <a:rPr lang="en-US" sz="2400" b="1" dirty="0" smtClean="0">
                <a:sym typeface="+mn-ea"/>
              </a:rPr>
              <a:t>. N</a:t>
            </a:r>
            <a:endParaRPr lang="en-US" sz="2400" b="1" dirty="0" smtClean="0">
              <a:solidFill>
                <a:schemeClr val="tx1"/>
              </a:solidFill>
            </a:endParaRPr>
          </a:p>
          <a:p>
            <a:pPr marL="0" indent="0">
              <a:buNone/>
            </a:pPr>
            <a:r>
              <a:rPr lang="en-IN" altLang="en-US" sz="2400" b="1" dirty="0" smtClean="0">
                <a:sym typeface="+mn-ea"/>
              </a:rPr>
              <a:t>B</a:t>
            </a:r>
            <a:r>
              <a:rPr lang="en-US" sz="2400" b="1" dirty="0" smtClean="0">
                <a:sym typeface="+mn-ea"/>
              </a:rPr>
              <a:t>. E</a:t>
            </a:r>
            <a:endParaRPr lang="en-US" sz="2400" b="1" dirty="0" smtClean="0">
              <a:solidFill>
                <a:schemeClr val="tx1"/>
              </a:solidFill>
            </a:endParaRPr>
          </a:p>
          <a:p>
            <a:pPr marL="0" indent="0">
              <a:buNone/>
            </a:pPr>
            <a:r>
              <a:rPr lang="en-IN" altLang="en-US" sz="2400" b="1" dirty="0" smtClean="0">
                <a:sym typeface="+mn-ea"/>
              </a:rPr>
              <a:t>C</a:t>
            </a:r>
            <a:r>
              <a:rPr lang="en-US" sz="2400" b="1" dirty="0" smtClean="0">
                <a:sym typeface="+mn-ea"/>
              </a:rPr>
              <a:t>. Y</a:t>
            </a:r>
            <a:endParaRPr lang="en-US" sz="2400" b="1" dirty="0" smtClean="0">
              <a:solidFill>
                <a:schemeClr val="tx1"/>
              </a:solidFill>
            </a:endParaRPr>
          </a:p>
          <a:p>
            <a:pPr marL="0" indent="0">
              <a:buNone/>
            </a:pPr>
            <a:r>
              <a:rPr lang="en-IN" altLang="en-US" sz="2400" b="1" dirty="0" smtClean="0">
                <a:sym typeface="+mn-ea"/>
              </a:rPr>
              <a:t>D</a:t>
            </a:r>
            <a:r>
              <a:rPr lang="en-US" sz="2400" b="1" dirty="0" smtClean="0">
                <a:sym typeface="+mn-ea"/>
              </a:rPr>
              <a:t>. R</a:t>
            </a:r>
            <a:endParaRPr lang="en-US" sz="2400" b="1" dirty="0" smtClean="0">
              <a:solidFill>
                <a:schemeClr val="tx1"/>
              </a:solidFill>
            </a:endParaRPr>
          </a:p>
          <a:p>
            <a:pPr marL="0" indent="0">
              <a:buNone/>
            </a:pPr>
            <a:r>
              <a:rPr lang="en-IN" altLang="en-US" sz="2400" b="1" dirty="0" smtClean="0">
                <a:sym typeface="+mn-ea"/>
              </a:rPr>
              <a:t>E</a:t>
            </a:r>
            <a:r>
              <a:rPr lang="en-US" sz="2400" b="1" dirty="0" smtClean="0">
                <a:sym typeface="+mn-ea"/>
              </a:rPr>
              <a:t>. None of these</a:t>
            </a:r>
            <a:endParaRPr lang="en-US" sz="2400" b="1" dirty="0" smtClean="0">
              <a:solidFill>
                <a:schemeClr val="tx1"/>
              </a:solidFill>
            </a:endParaRPr>
          </a:p>
          <a:p>
            <a:pPr marL="0" indent="0">
              <a:buNone/>
            </a:pPr>
            <a:endParaRPr lang="en-US" sz="2400" b="1" dirty="0" smtClean="0">
              <a:solidFill>
                <a:schemeClr val="tx1"/>
              </a:solidFill>
            </a:endParaRPr>
          </a:p>
          <a:p>
            <a:pPr marL="0" indent="0">
              <a:buNone/>
            </a:pPr>
            <a:endParaRPr lang="en-US" sz="24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Question:48</a:t>
            </a:r>
            <a:endParaRPr lang="en-IN" altLang="en-US" sz="2400" b="1" dirty="0" smtClean="0">
              <a:solidFill>
                <a:srgbClr val="C00000"/>
              </a:solidFill>
              <a:sym typeface="+mn-ea"/>
            </a:endParaRPr>
          </a:p>
          <a:p>
            <a:pPr marL="0" indent="0">
              <a:buNone/>
            </a:pPr>
            <a:r>
              <a:rPr lang="en-US" sz="2400" b="1" dirty="0" smtClean="0">
                <a:sym typeface="+mn-ea"/>
              </a:rPr>
              <a:t>In a certain code language, if the number 1 is assigned to all the letters in odd numbered places in the alphabet  and the remaining letters are assigned the number 2, than what is the code for the word ‘DANCE’?</a:t>
            </a:r>
            <a:endParaRPr lang="en-US" sz="2400" b="1" dirty="0" smtClean="0">
              <a:solidFill>
                <a:schemeClr val="tx1"/>
              </a:solidFill>
            </a:endParaRPr>
          </a:p>
          <a:p>
            <a:pPr marL="0" indent="0">
              <a:buNone/>
            </a:pPr>
            <a:r>
              <a:rPr lang="en-US" sz="2400" b="1" dirty="0" smtClean="0">
                <a:sym typeface="+mn-ea"/>
              </a:rPr>
              <a:t>A. 21211</a:t>
            </a:r>
            <a:endParaRPr lang="en-US" sz="2400" b="1" dirty="0" smtClean="0">
              <a:solidFill>
                <a:schemeClr val="tx1"/>
              </a:solidFill>
            </a:endParaRPr>
          </a:p>
          <a:p>
            <a:pPr marL="0" indent="0">
              <a:buNone/>
            </a:pPr>
            <a:r>
              <a:rPr lang="en-US" sz="2400" b="1" dirty="0" smtClean="0">
                <a:sym typeface="+mn-ea"/>
              </a:rPr>
              <a:t>B. 12121</a:t>
            </a:r>
            <a:endParaRPr lang="en-US" sz="2400" b="1" dirty="0" smtClean="0">
              <a:solidFill>
                <a:schemeClr val="tx1"/>
              </a:solidFill>
            </a:endParaRPr>
          </a:p>
          <a:p>
            <a:pPr marL="0" indent="0">
              <a:buNone/>
            </a:pPr>
            <a:r>
              <a:rPr lang="en-US" sz="2400" b="1" dirty="0" smtClean="0">
                <a:sym typeface="+mn-ea"/>
              </a:rPr>
              <a:t>C. 22111</a:t>
            </a:r>
            <a:endParaRPr lang="en-US" sz="2400" b="1" dirty="0" smtClean="0">
              <a:solidFill>
                <a:schemeClr val="tx1"/>
              </a:solidFill>
            </a:endParaRPr>
          </a:p>
          <a:p>
            <a:pPr marL="0" indent="0">
              <a:buNone/>
            </a:pPr>
            <a:r>
              <a:rPr lang="en-US" sz="2400" b="1" dirty="0" smtClean="0">
                <a:sym typeface="+mn-ea"/>
              </a:rPr>
              <a:t>D. 21121</a:t>
            </a:r>
            <a:endParaRPr lang="en-US" sz="2400" b="1" dirty="0" smtClean="0">
              <a:solidFill>
                <a:schemeClr val="tx1"/>
              </a:solidFill>
            </a:endParaRPr>
          </a:p>
          <a:p>
            <a:pPr marL="0" indent="0">
              <a:buNone/>
            </a:pPr>
            <a:endParaRPr lang="en-US" sz="2400" b="1" dirty="0" smtClean="0">
              <a:solidFill>
                <a:schemeClr val="tx1"/>
              </a:solidFill>
            </a:endParaRPr>
          </a:p>
          <a:p>
            <a:pPr marL="0" indent="0">
              <a:buNone/>
            </a:pPr>
            <a:endParaRPr lang="en-US" sz="24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Question:4</a:t>
            </a:r>
            <a:endParaRPr lang="en-IN" altLang="en-US" b="1" dirty="0" smtClean="0">
              <a:solidFill>
                <a:srgbClr val="C00000"/>
              </a:solidFill>
              <a:sym typeface="+mn-ea"/>
            </a:endParaRPr>
          </a:p>
          <a:p>
            <a:pPr marL="0" indent="0">
              <a:buNone/>
            </a:pPr>
            <a:r>
              <a:rPr lang="en-US" b="1"/>
              <a:t>If ‘REASON’ is coded as 5 and ‘BELIEVED’ as 7,what is the code number for ‘GOVERNMENT’?</a:t>
            </a:r>
            <a:endParaRPr lang="en-US" b="1"/>
          </a:p>
          <a:p>
            <a:pPr marL="0" indent="0">
              <a:buNone/>
            </a:pPr>
            <a:r>
              <a:rPr lang="en-IN" altLang="en-US" b="1"/>
              <a:t>A.</a:t>
            </a:r>
            <a:r>
              <a:rPr lang="en-US" b="1"/>
              <a:t> 10</a:t>
            </a:r>
            <a:endParaRPr lang="en-US" b="1"/>
          </a:p>
          <a:p>
            <a:pPr marL="0" indent="0">
              <a:buNone/>
            </a:pPr>
            <a:r>
              <a:rPr lang="en-IN" altLang="en-US" b="1"/>
              <a:t>B.</a:t>
            </a:r>
            <a:r>
              <a:rPr lang="en-US" b="1"/>
              <a:t> 6</a:t>
            </a:r>
            <a:endParaRPr lang="en-US" b="1"/>
          </a:p>
          <a:p>
            <a:pPr marL="0" indent="0">
              <a:buNone/>
            </a:pPr>
            <a:r>
              <a:rPr lang="en-IN" altLang="en-US" b="1"/>
              <a:t>C.</a:t>
            </a:r>
            <a:r>
              <a:rPr lang="en-US" b="1"/>
              <a:t> 9</a:t>
            </a:r>
            <a:endParaRPr lang="en-US" b="1"/>
          </a:p>
          <a:p>
            <a:pPr marL="0" indent="0">
              <a:buNone/>
            </a:pPr>
            <a:r>
              <a:rPr lang="en-IN" altLang="en-US" b="1"/>
              <a:t>D.</a:t>
            </a:r>
            <a:r>
              <a:rPr lang="en-US" b="1"/>
              <a:t> 8</a:t>
            </a: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Question:49</a:t>
            </a:r>
            <a:endParaRPr lang="en-IN" altLang="en-US" sz="2800" b="1" dirty="0" smtClean="0">
              <a:solidFill>
                <a:srgbClr val="C00000"/>
              </a:solidFill>
              <a:sym typeface="+mn-ea"/>
            </a:endParaRPr>
          </a:p>
          <a:p>
            <a:pPr marL="0" indent="0">
              <a:buNone/>
            </a:pPr>
            <a:r>
              <a:rPr lang="en-US" sz="2800" b="1" dirty="0" smtClean="0">
                <a:sym typeface="+mn-ea"/>
              </a:rPr>
              <a:t>In a certain code language, if the value of CONTRACT = 56 and ‘GROWTH’ = 30, then what is the value of DISTRIBUTION?</a:t>
            </a:r>
            <a:endParaRPr lang="en-US" sz="2800" b="1" dirty="0" smtClean="0">
              <a:solidFill>
                <a:schemeClr val="tx1"/>
              </a:solidFill>
            </a:endParaRPr>
          </a:p>
          <a:p>
            <a:pPr marL="0" indent="0">
              <a:buNone/>
            </a:pPr>
            <a:r>
              <a:rPr lang="en-US" sz="2800" b="1" dirty="0" smtClean="0">
                <a:sym typeface="+mn-ea"/>
              </a:rPr>
              <a:t>A. 130</a:t>
            </a:r>
            <a:endParaRPr lang="en-US" sz="2800" b="1" dirty="0" smtClean="0">
              <a:solidFill>
                <a:schemeClr val="tx1"/>
              </a:solidFill>
            </a:endParaRPr>
          </a:p>
          <a:p>
            <a:pPr marL="0" indent="0">
              <a:buNone/>
            </a:pPr>
            <a:r>
              <a:rPr lang="en-US" sz="2800" b="1" dirty="0" smtClean="0">
                <a:sym typeface="+mn-ea"/>
              </a:rPr>
              <a:t>B. 132</a:t>
            </a:r>
            <a:endParaRPr lang="en-US" sz="2800" b="1" dirty="0" smtClean="0">
              <a:solidFill>
                <a:schemeClr val="tx1"/>
              </a:solidFill>
            </a:endParaRPr>
          </a:p>
          <a:p>
            <a:pPr marL="0" indent="0">
              <a:buNone/>
            </a:pPr>
            <a:r>
              <a:rPr lang="en-US" sz="2800" b="1" dirty="0" smtClean="0">
                <a:sym typeface="+mn-ea"/>
              </a:rPr>
              <a:t>C. 140</a:t>
            </a:r>
            <a:endParaRPr lang="en-US" sz="2800" b="1" dirty="0" smtClean="0">
              <a:solidFill>
                <a:schemeClr val="tx1"/>
              </a:solidFill>
            </a:endParaRPr>
          </a:p>
          <a:p>
            <a:pPr marL="0" indent="0">
              <a:buNone/>
            </a:pPr>
            <a:r>
              <a:rPr lang="en-US" sz="2800" b="1" dirty="0" smtClean="0">
                <a:sym typeface="+mn-ea"/>
              </a:rPr>
              <a:t>D. 142</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Question:50</a:t>
            </a:r>
            <a:endParaRPr lang="en-IN" altLang="en-US" sz="2800" b="1" dirty="0" smtClean="0">
              <a:solidFill>
                <a:srgbClr val="C00000"/>
              </a:solidFill>
              <a:sym typeface="+mn-ea"/>
            </a:endParaRPr>
          </a:p>
          <a:p>
            <a:pPr marL="0" indent="0">
              <a:buNone/>
            </a:pPr>
            <a:r>
              <a:rPr lang="en-US" sz="2800" b="1" dirty="0" smtClean="0">
                <a:sym typeface="+mn-ea"/>
              </a:rPr>
              <a:t>In a certain code language, if the value of ‘BLOCK’ = 13 and ‘CURTAIN’ = 27, then what is the value of the word ‘SCIENCE’?</a:t>
            </a:r>
            <a:endParaRPr lang="en-US" sz="2800" b="1" dirty="0" smtClean="0">
              <a:solidFill>
                <a:schemeClr val="tx1"/>
              </a:solidFill>
            </a:endParaRPr>
          </a:p>
          <a:p>
            <a:pPr marL="0" indent="0">
              <a:buNone/>
            </a:pPr>
            <a:r>
              <a:rPr lang="en-US" sz="2800" b="1" dirty="0" smtClean="0">
                <a:sym typeface="+mn-ea"/>
              </a:rPr>
              <a:t>A. 32</a:t>
            </a:r>
            <a:endParaRPr lang="en-US" sz="2800" b="1" dirty="0" smtClean="0">
              <a:solidFill>
                <a:schemeClr val="tx1"/>
              </a:solidFill>
            </a:endParaRPr>
          </a:p>
          <a:p>
            <a:pPr marL="0" indent="0">
              <a:buNone/>
            </a:pPr>
            <a:r>
              <a:rPr lang="en-US" sz="2800" b="1" dirty="0" smtClean="0">
                <a:sym typeface="+mn-ea"/>
              </a:rPr>
              <a:t>B. 36</a:t>
            </a:r>
            <a:endParaRPr lang="en-US" sz="2800" b="1" dirty="0" smtClean="0">
              <a:solidFill>
                <a:schemeClr val="tx1"/>
              </a:solidFill>
            </a:endParaRPr>
          </a:p>
          <a:p>
            <a:pPr marL="0" indent="0">
              <a:buNone/>
            </a:pPr>
            <a:r>
              <a:rPr lang="en-US" sz="2800" b="1" dirty="0" smtClean="0">
                <a:sym typeface="+mn-ea"/>
              </a:rPr>
              <a:t>C. 38</a:t>
            </a:r>
            <a:endParaRPr lang="en-US" sz="2800" b="1" dirty="0" smtClean="0">
              <a:solidFill>
                <a:schemeClr val="tx1"/>
              </a:solidFill>
            </a:endParaRPr>
          </a:p>
          <a:p>
            <a:pPr marL="0" indent="0">
              <a:buNone/>
            </a:pPr>
            <a:r>
              <a:rPr lang="en-US" sz="2800" b="1" dirty="0" smtClean="0">
                <a:sym typeface="+mn-ea"/>
              </a:rPr>
              <a:t>D. 34</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Question:51</a:t>
            </a:r>
            <a:endParaRPr lang="en-IN" altLang="en-US" sz="2800" b="1" dirty="0" smtClean="0">
              <a:solidFill>
                <a:srgbClr val="C00000"/>
              </a:solidFill>
              <a:sym typeface="+mn-ea"/>
            </a:endParaRPr>
          </a:p>
          <a:p>
            <a:pPr marL="0" indent="0">
              <a:buNone/>
            </a:pPr>
            <a:r>
              <a:rPr lang="en-US" sz="2800" b="1" dirty="0" smtClean="0">
                <a:sym typeface="+mn-ea"/>
              </a:rPr>
              <a:t>In a certain code language, if the value of 28 + 14 = 50 and 36 + 43 = 63, then what is the value of 44 + 52 =?</a:t>
            </a:r>
            <a:endParaRPr lang="en-US" sz="2800" b="1" dirty="0" smtClean="0">
              <a:solidFill>
                <a:schemeClr val="tx1"/>
              </a:solidFill>
            </a:endParaRPr>
          </a:p>
          <a:p>
            <a:pPr marL="0" indent="0">
              <a:buNone/>
            </a:pPr>
            <a:r>
              <a:rPr lang="en-US" sz="2800" b="1" dirty="0" smtClean="0">
                <a:sym typeface="+mn-ea"/>
              </a:rPr>
              <a:t>A. 54</a:t>
            </a:r>
            <a:endParaRPr lang="en-US" sz="2800" b="1" dirty="0" smtClean="0">
              <a:solidFill>
                <a:schemeClr val="tx1"/>
              </a:solidFill>
            </a:endParaRPr>
          </a:p>
          <a:p>
            <a:pPr marL="0" indent="0">
              <a:buNone/>
            </a:pPr>
            <a:r>
              <a:rPr lang="en-US" sz="2800" b="1" dirty="0" smtClean="0">
                <a:sym typeface="+mn-ea"/>
              </a:rPr>
              <a:t>B. 56</a:t>
            </a:r>
            <a:endParaRPr lang="en-US" sz="2800" b="1" dirty="0" smtClean="0">
              <a:solidFill>
                <a:schemeClr val="tx1"/>
              </a:solidFill>
            </a:endParaRPr>
          </a:p>
          <a:p>
            <a:pPr marL="0" indent="0">
              <a:buNone/>
            </a:pPr>
            <a:r>
              <a:rPr lang="en-US" sz="2800" b="1" dirty="0" smtClean="0">
                <a:sym typeface="+mn-ea"/>
              </a:rPr>
              <a:t>C. 58</a:t>
            </a:r>
            <a:endParaRPr lang="en-US" sz="2800" b="1" dirty="0" smtClean="0">
              <a:solidFill>
                <a:schemeClr val="tx1"/>
              </a:solidFill>
            </a:endParaRPr>
          </a:p>
          <a:p>
            <a:pPr marL="0" indent="0">
              <a:buNone/>
            </a:pPr>
            <a:r>
              <a:rPr lang="en-US" sz="2800" b="1" dirty="0" smtClean="0">
                <a:sym typeface="+mn-ea"/>
              </a:rPr>
              <a:t>D. 62</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a:xfrm>
            <a:off x="609600" y="1174750"/>
            <a:ext cx="5384800" cy="4953000"/>
          </a:xfrm>
        </p:spPr>
        <p:txBody>
          <a:bodyPr/>
          <a:p>
            <a:pPr marL="0" indent="0">
              <a:buNone/>
            </a:pPr>
            <a:r>
              <a:rPr lang="en-IN" altLang="en-US" sz="2800" b="1" dirty="0" smtClean="0">
                <a:solidFill>
                  <a:srgbClr val="C00000"/>
                </a:solidFill>
                <a:sym typeface="+mn-ea"/>
              </a:rPr>
              <a:t>Question:52</a:t>
            </a:r>
            <a:endParaRPr lang="en-IN" altLang="en-US" sz="2800" b="1" dirty="0" smtClean="0">
              <a:solidFill>
                <a:srgbClr val="C00000"/>
              </a:solidFill>
              <a:sym typeface="+mn-ea"/>
            </a:endParaRPr>
          </a:p>
          <a:p>
            <a:pPr marL="0" indent="0">
              <a:buNone/>
            </a:pPr>
            <a:r>
              <a:rPr lang="en-US" sz="2800" b="1" dirty="0" smtClean="0">
                <a:sym typeface="+mn-ea"/>
              </a:rPr>
              <a:t>In a certain code language, if the value of 14 x 15 = 25 and 26 x 42 = 64, then what is the value of 73 x 31 = ?</a:t>
            </a:r>
            <a:endParaRPr lang="en-US" sz="2800" b="1" dirty="0" smtClean="0">
              <a:solidFill>
                <a:schemeClr val="tx1"/>
              </a:solidFill>
            </a:endParaRPr>
          </a:p>
          <a:p>
            <a:pPr marL="0" indent="0">
              <a:buNone/>
            </a:pPr>
            <a:r>
              <a:rPr lang="en-US" sz="2800" b="1" dirty="0" smtClean="0">
                <a:sym typeface="+mn-ea"/>
              </a:rPr>
              <a:t>A. 100</a:t>
            </a:r>
            <a:endParaRPr lang="en-US" sz="2800" b="1" dirty="0" smtClean="0">
              <a:solidFill>
                <a:schemeClr val="tx1"/>
              </a:solidFill>
            </a:endParaRPr>
          </a:p>
          <a:p>
            <a:pPr marL="0" indent="0">
              <a:buNone/>
            </a:pPr>
            <a:r>
              <a:rPr lang="en-US" sz="2800" b="1" dirty="0" smtClean="0">
                <a:sym typeface="+mn-ea"/>
              </a:rPr>
              <a:t>B. 110</a:t>
            </a:r>
            <a:endParaRPr lang="en-US" sz="2800" b="1" dirty="0" smtClean="0">
              <a:solidFill>
                <a:schemeClr val="tx1"/>
              </a:solidFill>
            </a:endParaRPr>
          </a:p>
          <a:p>
            <a:pPr marL="0" indent="0">
              <a:buNone/>
            </a:pPr>
            <a:r>
              <a:rPr lang="en-US" sz="2800" b="1" dirty="0" smtClean="0">
                <a:sym typeface="+mn-ea"/>
              </a:rPr>
              <a:t>C. 90</a:t>
            </a:r>
            <a:endParaRPr lang="en-US" sz="2800" b="1" dirty="0" smtClean="0">
              <a:solidFill>
                <a:schemeClr val="tx1"/>
              </a:solidFill>
            </a:endParaRPr>
          </a:p>
          <a:p>
            <a:pPr marL="0" indent="0">
              <a:buNone/>
            </a:pPr>
            <a:r>
              <a:rPr lang="en-US" sz="2800" b="1" dirty="0" smtClean="0">
                <a:sym typeface="+mn-ea"/>
              </a:rPr>
              <a:t>D. 120</a:t>
            </a:r>
            <a:endParaRPr lang="en-US" sz="2800" b="1" dirty="0" smtClean="0">
              <a:solidFill>
                <a:schemeClr val="tx1"/>
              </a:solidFill>
            </a:endParaRPr>
          </a:p>
          <a:p>
            <a:pPr marL="0" indent="0">
              <a:buNone/>
            </a:pPr>
            <a:endParaRPr lang="en-US" sz="2800" b="1" dirty="0" smtClean="0">
              <a:solidFill>
                <a:schemeClr val="tx1"/>
              </a:solidFill>
            </a:endParaRPr>
          </a:p>
          <a:p>
            <a:pPr marL="0" indent="0">
              <a:buNone/>
            </a:pPr>
            <a:endParaRPr lang="en-US" sz="2800" b="1" dirty="0" smtClean="0">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Question:53</a:t>
            </a:r>
            <a:endParaRPr lang="en-IN" altLang="en-US" sz="2400" b="1" dirty="0" smtClean="0">
              <a:solidFill>
                <a:srgbClr val="C00000"/>
              </a:solidFill>
              <a:sym typeface="+mn-ea"/>
            </a:endParaRPr>
          </a:p>
          <a:p>
            <a:pPr marL="0" indent="0">
              <a:buNone/>
            </a:pPr>
            <a:r>
              <a:rPr lang="en-US" sz="2400" b="1"/>
              <a:t>Decode the word(s) / pattern given in the question</a:t>
            </a:r>
            <a:endParaRPr lang="en-US" sz="2400" b="1"/>
          </a:p>
          <a:p>
            <a:pPr marL="0" indent="0">
              <a:buNone/>
            </a:pPr>
            <a:r>
              <a:rPr lang="en-US" sz="2400" b="1"/>
              <a:t>If CONTRIBUTE is written as ETBUIRNTOC, which letter will be in the sixth place when counted from the left if POPULARISE is written in that code ?</a:t>
            </a:r>
            <a:endParaRPr lang="en-US" sz="2400" b="1"/>
          </a:p>
          <a:p>
            <a:pPr marL="0" indent="0">
              <a:buNone/>
            </a:pPr>
            <a:r>
              <a:rPr lang="en-IN" altLang="en-US" sz="2400" b="1"/>
              <a:t>A.</a:t>
            </a:r>
            <a:r>
              <a:rPr lang="en-US" sz="2400" b="1"/>
              <a:t> L</a:t>
            </a:r>
            <a:endParaRPr lang="en-US" sz="2400" b="1"/>
          </a:p>
          <a:p>
            <a:pPr marL="0" indent="0">
              <a:buNone/>
            </a:pPr>
            <a:r>
              <a:rPr lang="en-IN" altLang="en-US" sz="2400" b="1"/>
              <a:t>B.</a:t>
            </a:r>
            <a:r>
              <a:rPr lang="en-US" sz="2400" b="1"/>
              <a:t> A</a:t>
            </a:r>
            <a:endParaRPr lang="en-US" sz="2400" b="1"/>
          </a:p>
          <a:p>
            <a:pPr marL="0" indent="0">
              <a:buNone/>
            </a:pPr>
            <a:r>
              <a:rPr lang="en-IN" altLang="en-US" sz="2400" b="1"/>
              <a:t>C.</a:t>
            </a:r>
            <a:r>
              <a:rPr lang="en-US" sz="2400" b="1"/>
              <a:t> I</a:t>
            </a:r>
            <a:endParaRPr lang="en-US" sz="2400" b="1"/>
          </a:p>
          <a:p>
            <a:pPr marL="0" indent="0">
              <a:buNone/>
            </a:pPr>
            <a:r>
              <a:rPr lang="en-IN" altLang="en-US" sz="2400" b="1"/>
              <a:t>D.</a:t>
            </a:r>
            <a:r>
              <a:rPr lang="en-US" sz="2400" b="1"/>
              <a:t> D</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Question:54</a:t>
            </a:r>
            <a:endParaRPr lang="en-IN" altLang="en-US" sz="2800" b="1" dirty="0" smtClean="0">
              <a:solidFill>
                <a:srgbClr val="C00000"/>
              </a:solidFill>
              <a:sym typeface="+mn-ea"/>
            </a:endParaRPr>
          </a:p>
          <a:p>
            <a:pPr marL="0" indent="0">
              <a:buNone/>
            </a:pPr>
            <a:r>
              <a:rPr lang="en-US" sz="2800" b="1"/>
              <a:t>Decode the word(s) / pattern given in the question</a:t>
            </a:r>
            <a:endParaRPr lang="en-US" sz="2800" b="1"/>
          </a:p>
          <a:p>
            <a:pPr marL="0" indent="0">
              <a:buNone/>
            </a:pPr>
            <a:r>
              <a:rPr lang="en-US" sz="2800" b="1"/>
              <a:t>If SHARP is coded as 58034 and PUSH as 4658, then RUSH is coded as</a:t>
            </a:r>
            <a:endParaRPr lang="en-US" sz="2800" b="1"/>
          </a:p>
          <a:p>
            <a:pPr marL="0" indent="0">
              <a:buNone/>
            </a:pPr>
            <a:r>
              <a:rPr lang="en-IN" altLang="en-US" sz="2800" b="1"/>
              <a:t>A.</a:t>
            </a:r>
            <a:r>
              <a:rPr lang="en-US" sz="2800" b="1"/>
              <a:t> 3568</a:t>
            </a:r>
            <a:endParaRPr lang="en-US" sz="2800" b="1"/>
          </a:p>
          <a:p>
            <a:pPr marL="0" indent="0">
              <a:buNone/>
            </a:pPr>
            <a:r>
              <a:rPr lang="en-IN" altLang="en-US" sz="2800" b="1"/>
              <a:t>B.</a:t>
            </a:r>
            <a:r>
              <a:rPr lang="en-US" sz="2800" b="1"/>
              <a:t> 3658</a:t>
            </a:r>
            <a:endParaRPr lang="en-US" sz="2800" b="1"/>
          </a:p>
          <a:p>
            <a:pPr marL="0" indent="0">
              <a:buNone/>
            </a:pPr>
            <a:r>
              <a:rPr lang="en-IN" altLang="en-US" sz="2800" b="1"/>
              <a:t>C.</a:t>
            </a:r>
            <a:r>
              <a:rPr lang="en-US" sz="2800" b="1"/>
              <a:t> 3685</a:t>
            </a:r>
            <a:endParaRPr lang="en-US" sz="2800" b="1"/>
          </a:p>
          <a:p>
            <a:pPr marL="0" indent="0">
              <a:buNone/>
            </a:pPr>
            <a:r>
              <a:rPr lang="en-IN" altLang="en-US" sz="2800" b="1"/>
              <a:t>D.</a:t>
            </a:r>
            <a:r>
              <a:rPr lang="en-US" sz="2800" b="1"/>
              <a:t> 3583</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Question:55</a:t>
            </a:r>
            <a:endParaRPr lang="en-IN" altLang="en-US" sz="2400" b="1" dirty="0" smtClean="0">
              <a:solidFill>
                <a:srgbClr val="C00000"/>
              </a:solidFill>
              <a:sym typeface="+mn-ea"/>
            </a:endParaRPr>
          </a:p>
          <a:p>
            <a:pPr marL="0" indent="0">
              <a:buNone/>
            </a:pPr>
            <a:r>
              <a:rPr lang="en-US" sz="2400" b="1"/>
              <a:t>Decode the word(s) / pattern given in the question</a:t>
            </a:r>
            <a:endParaRPr lang="en-US" sz="2400" b="1"/>
          </a:p>
          <a:p>
            <a:pPr marL="0" indent="0">
              <a:buNone/>
            </a:pPr>
            <a:r>
              <a:rPr lang="en-US" sz="2400" b="1"/>
              <a:t>If MACHINE is coded as 19 - 7 - 9 - 14 - 15 - 20 - 11, how will you code DANGER ?</a:t>
            </a:r>
            <a:endParaRPr lang="en-US" sz="2400" b="1"/>
          </a:p>
          <a:p>
            <a:pPr marL="0" indent="0">
              <a:buNone/>
            </a:pPr>
            <a:r>
              <a:rPr lang="en-IN" altLang="en-US" sz="2400" b="1"/>
              <a:t>A.</a:t>
            </a:r>
            <a:r>
              <a:rPr lang="en-US" sz="2400" b="1"/>
              <a:t> 10 - 7 - 20 - 13 - 11 - 24</a:t>
            </a:r>
            <a:endParaRPr lang="en-US" sz="2400" b="1"/>
          </a:p>
          <a:p>
            <a:pPr marL="0" indent="0">
              <a:buNone/>
            </a:pPr>
            <a:r>
              <a:rPr lang="en-IN" altLang="en-US" sz="2400" b="1"/>
              <a:t>B.</a:t>
            </a:r>
            <a:r>
              <a:rPr lang="en-US" sz="2400" b="1"/>
              <a:t> 11 - 7 - 20 - 16 - 11 - 24</a:t>
            </a:r>
            <a:endParaRPr lang="en-US" sz="2400" b="1"/>
          </a:p>
          <a:p>
            <a:pPr marL="0" indent="0">
              <a:buNone/>
            </a:pPr>
            <a:r>
              <a:rPr lang="en-IN" altLang="en-US" sz="2400" b="1"/>
              <a:t>C.</a:t>
            </a:r>
            <a:r>
              <a:rPr lang="en-US" sz="2400" b="1"/>
              <a:t> 13 - 7 - 20 - 9 - 11 - 25</a:t>
            </a:r>
            <a:endParaRPr lang="en-US" sz="2400" b="1"/>
          </a:p>
          <a:p>
            <a:pPr marL="0" indent="0">
              <a:buNone/>
            </a:pPr>
            <a:r>
              <a:rPr lang="en-IN" altLang="en-US" sz="2400" b="1"/>
              <a:t>D.</a:t>
            </a:r>
            <a:r>
              <a:rPr lang="en-US" sz="2400" b="1"/>
              <a:t> 13 - 7 - 20 - 10 - 11 - 25</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Question:56</a:t>
            </a:r>
            <a:endParaRPr lang="en-IN" altLang="en-US" sz="2400" b="1" dirty="0" smtClean="0">
              <a:solidFill>
                <a:srgbClr val="C00000"/>
              </a:solidFill>
              <a:sym typeface="+mn-ea"/>
            </a:endParaRPr>
          </a:p>
          <a:p>
            <a:pPr marL="0" indent="0">
              <a:buNone/>
            </a:pPr>
            <a:r>
              <a:rPr lang="en-US" sz="2400" b="1"/>
              <a:t>Decode the word(s) / pattern given in the question</a:t>
            </a:r>
            <a:endParaRPr lang="en-US" sz="2400" b="1"/>
          </a:p>
          <a:p>
            <a:pPr marL="0" indent="0">
              <a:buNone/>
            </a:pPr>
            <a:r>
              <a:rPr lang="en-US" sz="2400" b="1"/>
              <a:t>In a certain code 'HIT BIT NIT' means 'GIT CIT MIT'; 'SIT PIT MIT' means 'RIT QIT LIT' and FIT ZIT PIT means EIT AIT OIT. What does DIT JIT KIT stand for in that code language ?</a:t>
            </a:r>
            <a:endParaRPr lang="en-US" sz="2400" b="1"/>
          </a:p>
          <a:p>
            <a:pPr marL="0" indent="0">
              <a:buNone/>
            </a:pPr>
            <a:r>
              <a:rPr lang="en-IN" altLang="en-US" sz="2400" b="1"/>
              <a:t>A.</a:t>
            </a:r>
            <a:r>
              <a:rPr lang="en-US" sz="2400" b="1"/>
              <a:t> CIT KIT JIT</a:t>
            </a:r>
            <a:endParaRPr lang="en-US" sz="2400" b="1"/>
          </a:p>
          <a:p>
            <a:pPr marL="0" indent="0">
              <a:buNone/>
            </a:pPr>
            <a:r>
              <a:rPr lang="en-IN" altLang="en-US" sz="2400" b="1"/>
              <a:t>B.</a:t>
            </a:r>
            <a:r>
              <a:rPr lang="en-US" sz="2400" b="1"/>
              <a:t> BIT CIT JIT</a:t>
            </a:r>
            <a:endParaRPr lang="en-US" sz="2400" b="1"/>
          </a:p>
          <a:p>
            <a:pPr marL="0" indent="0">
              <a:buNone/>
            </a:pPr>
            <a:r>
              <a:rPr lang="en-IN" altLang="en-US" sz="2400" b="1"/>
              <a:t>C.</a:t>
            </a:r>
            <a:r>
              <a:rPr lang="en-US" sz="2400" b="1"/>
              <a:t> RIT LIT PIT</a:t>
            </a:r>
            <a:endParaRPr lang="en-US" sz="2400" b="1"/>
          </a:p>
          <a:p>
            <a:pPr marL="0" indent="0">
              <a:buNone/>
            </a:pPr>
            <a:r>
              <a:rPr lang="en-IN" altLang="en-US" sz="2400" b="1"/>
              <a:t>D.</a:t>
            </a:r>
            <a:r>
              <a:rPr lang="en-US" sz="2400" b="1"/>
              <a:t> LIT RIT MIT</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Question:57</a:t>
            </a:r>
            <a:endParaRPr lang="en-IN" altLang="en-US" sz="2800" b="1" dirty="0" smtClean="0">
              <a:solidFill>
                <a:srgbClr val="C00000"/>
              </a:solidFill>
              <a:sym typeface="+mn-ea"/>
            </a:endParaRPr>
          </a:p>
          <a:p>
            <a:pPr marL="0" indent="0">
              <a:buNone/>
            </a:pPr>
            <a:r>
              <a:rPr lang="en-US" sz="2800" b="1"/>
              <a:t>Decode the word(s) / pattern given in the question</a:t>
            </a:r>
            <a:endParaRPr lang="en-US" sz="2800" b="1"/>
          </a:p>
          <a:p>
            <a:pPr marL="0" indent="0">
              <a:buNone/>
            </a:pPr>
            <a:r>
              <a:rPr lang="en-US" sz="2800" b="1"/>
              <a:t>If STUDENT is coded as RUTE DOS, which word would be coded as RDGPKBQ ?</a:t>
            </a:r>
            <a:endParaRPr lang="en-US" sz="2800" b="1"/>
          </a:p>
          <a:p>
            <a:pPr marL="0" indent="0">
              <a:buNone/>
            </a:pPr>
            <a:r>
              <a:rPr lang="en-IN" altLang="en-US" sz="2800" b="1"/>
              <a:t>A.</a:t>
            </a:r>
            <a:r>
              <a:rPr lang="en-US" sz="2800" b="1"/>
              <a:t> SHACKLE</a:t>
            </a:r>
            <a:endParaRPr lang="en-US" sz="2800" b="1"/>
          </a:p>
          <a:p>
            <a:pPr marL="0" indent="0">
              <a:buNone/>
            </a:pPr>
            <a:r>
              <a:rPr lang="en-IN" altLang="en-US" sz="2800" b="1"/>
              <a:t>B.</a:t>
            </a:r>
            <a:r>
              <a:rPr lang="en-US" sz="2800" b="1"/>
              <a:t> SHINGLE</a:t>
            </a:r>
            <a:endParaRPr lang="en-US" sz="2800" b="1"/>
          </a:p>
          <a:p>
            <a:pPr marL="0" indent="0">
              <a:buNone/>
            </a:pPr>
            <a:r>
              <a:rPr lang="en-IN" altLang="en-US" sz="2800" b="1"/>
              <a:t>C.</a:t>
            </a:r>
            <a:r>
              <a:rPr lang="en-US" sz="2800" b="1"/>
              <a:t> SNOBBER</a:t>
            </a:r>
            <a:endParaRPr lang="en-US" sz="2800" b="1"/>
          </a:p>
          <a:p>
            <a:pPr marL="0" indent="0">
              <a:buNone/>
            </a:pPr>
            <a:r>
              <a:rPr lang="en-IN" altLang="en-US" sz="2800" b="1"/>
              <a:t>D.</a:t>
            </a:r>
            <a:r>
              <a:rPr lang="en-US" sz="2800" b="1"/>
              <a:t> SCHOLAR</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Question:59</a:t>
            </a:r>
            <a:endParaRPr lang="en-IN" altLang="en-US" sz="2800" b="1" dirty="0" smtClean="0">
              <a:solidFill>
                <a:srgbClr val="C00000"/>
              </a:solidFill>
              <a:sym typeface="+mn-ea"/>
            </a:endParaRPr>
          </a:p>
          <a:p>
            <a:pPr marL="0" indent="0">
              <a:buNone/>
            </a:pPr>
            <a:r>
              <a:rPr lang="en-US" sz="2800" b="1"/>
              <a:t>Decode the word(s) / pattern given in the question</a:t>
            </a:r>
            <a:endParaRPr lang="en-US" sz="2800" b="1"/>
          </a:p>
          <a:p>
            <a:pPr marL="0" indent="0">
              <a:buNone/>
            </a:pPr>
            <a:r>
              <a:rPr lang="en-US" sz="2800" b="1"/>
              <a:t>If CABLE = 96372 and RISK = 8415, what word is made by 37265 ?</a:t>
            </a:r>
            <a:endParaRPr lang="en-US" sz="2800" b="1"/>
          </a:p>
          <a:p>
            <a:pPr marL="0" indent="0">
              <a:buNone/>
            </a:pPr>
            <a:r>
              <a:rPr lang="en-IN" altLang="en-US" sz="2800" b="1"/>
              <a:t>A.</a:t>
            </a:r>
            <a:r>
              <a:rPr lang="en-US" sz="2800" b="1"/>
              <a:t> TRICK</a:t>
            </a:r>
            <a:endParaRPr lang="en-US" sz="2800" b="1"/>
          </a:p>
          <a:p>
            <a:pPr marL="0" indent="0">
              <a:buNone/>
            </a:pPr>
            <a:r>
              <a:rPr lang="en-IN" altLang="en-US" sz="2800" b="1"/>
              <a:t>B.</a:t>
            </a:r>
            <a:r>
              <a:rPr lang="en-US" sz="2800" b="1"/>
              <a:t> BLEAK</a:t>
            </a:r>
            <a:endParaRPr lang="en-US" sz="2800" b="1"/>
          </a:p>
          <a:p>
            <a:pPr marL="0" indent="0">
              <a:buNone/>
            </a:pPr>
            <a:r>
              <a:rPr lang="en-IN" altLang="en-US" sz="2800" b="1"/>
              <a:t>C.</a:t>
            </a:r>
            <a:r>
              <a:rPr lang="en-US" sz="2800" b="1"/>
              <a:t> BLANK</a:t>
            </a:r>
            <a:endParaRPr lang="en-US" sz="2800" b="1"/>
          </a:p>
          <a:p>
            <a:pPr marL="0" indent="0">
              <a:buNone/>
            </a:pPr>
            <a:r>
              <a:rPr lang="en-IN" altLang="en-US" sz="2800" b="1"/>
              <a:t>D.</a:t>
            </a:r>
            <a:r>
              <a:rPr lang="en-US" sz="2800" b="1"/>
              <a:t> TABLE</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Question:5</a:t>
            </a:r>
            <a:endParaRPr lang="en-IN" altLang="en-US" b="1" dirty="0" smtClean="0">
              <a:solidFill>
                <a:srgbClr val="C00000"/>
              </a:solidFill>
              <a:sym typeface="+mn-ea"/>
            </a:endParaRPr>
          </a:p>
          <a:p>
            <a:pPr marL="0" indent="0">
              <a:buNone/>
            </a:pPr>
            <a:r>
              <a:rPr lang="en-US" b="1"/>
              <a:t>If LOFTY is coded as LPFUY,then DWARF will be written as</a:t>
            </a:r>
            <a:endParaRPr lang="en-US" b="1"/>
          </a:p>
          <a:p>
            <a:pPr marL="0" indent="0">
              <a:buNone/>
            </a:pPr>
            <a:r>
              <a:rPr lang="en-IN" altLang="en-US" b="1"/>
              <a:t>A.</a:t>
            </a:r>
            <a:r>
              <a:rPr lang="en-US" b="1"/>
              <a:t> DXASF</a:t>
            </a:r>
            <a:endParaRPr lang="en-US" b="1"/>
          </a:p>
          <a:p>
            <a:pPr marL="0" indent="0">
              <a:buNone/>
            </a:pPr>
            <a:r>
              <a:rPr lang="en-IN" altLang="en-US" b="1"/>
              <a:t>B.</a:t>
            </a:r>
            <a:r>
              <a:rPr lang="en-US" b="1"/>
              <a:t> DXBSG</a:t>
            </a:r>
            <a:endParaRPr lang="en-US" b="1"/>
          </a:p>
          <a:p>
            <a:pPr marL="0" indent="0">
              <a:buNone/>
            </a:pPr>
            <a:r>
              <a:rPr lang="en-IN" altLang="en-US" b="1"/>
              <a:t>C.</a:t>
            </a:r>
            <a:r>
              <a:rPr lang="en-US" b="1"/>
              <a:t> DXATF</a:t>
            </a:r>
            <a:endParaRPr lang="en-US" b="1"/>
          </a:p>
          <a:p>
            <a:pPr marL="0" indent="0">
              <a:buNone/>
            </a:pPr>
            <a:r>
              <a:rPr lang="en-IN" altLang="en-US" b="1"/>
              <a:t>D.</a:t>
            </a:r>
            <a:r>
              <a:rPr lang="en-US" b="1"/>
              <a:t> DWBSG</a:t>
            </a: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Question:60</a:t>
            </a:r>
            <a:endParaRPr lang="en-IN" altLang="en-US" sz="2400" b="1" dirty="0" smtClean="0">
              <a:solidFill>
                <a:srgbClr val="C00000"/>
              </a:solidFill>
              <a:sym typeface="+mn-ea"/>
            </a:endParaRPr>
          </a:p>
          <a:p>
            <a:pPr marL="0" indent="0">
              <a:buNone/>
            </a:pPr>
            <a:r>
              <a:rPr lang="en-US" sz="2400" b="1"/>
              <a:t>Decode the word(s) / pattern given in the question</a:t>
            </a:r>
            <a:endParaRPr lang="en-US" sz="2400" b="1"/>
          </a:p>
          <a:p>
            <a:pPr marL="0" indent="0">
              <a:buNone/>
            </a:pPr>
            <a:r>
              <a:rPr lang="en-US" sz="2400" b="1"/>
              <a:t>In a code language STAY is written as 9657 SOUND is written as 92348 and DOT IN is written as 826 74. How would you write SIT STAND in that language ?</a:t>
            </a:r>
            <a:endParaRPr lang="en-US" sz="2400" b="1"/>
          </a:p>
          <a:p>
            <a:pPr marL="0" indent="0">
              <a:buNone/>
            </a:pPr>
            <a:r>
              <a:rPr lang="en-IN" altLang="en-US" sz="2400" b="1"/>
              <a:t>A.</a:t>
            </a:r>
            <a:r>
              <a:rPr lang="en-US" sz="2400" b="1"/>
              <a:t> 967 29348</a:t>
            </a:r>
            <a:endParaRPr lang="en-US" sz="2400" b="1"/>
          </a:p>
          <a:p>
            <a:pPr marL="0" indent="0">
              <a:buNone/>
            </a:pPr>
            <a:r>
              <a:rPr lang="en-IN" altLang="en-US" sz="2400" b="1"/>
              <a:t>B.</a:t>
            </a:r>
            <a:r>
              <a:rPr lang="en-US" sz="2400" b="1"/>
              <a:t> 976 96548</a:t>
            </a:r>
            <a:endParaRPr lang="en-US" sz="2400" b="1"/>
          </a:p>
          <a:p>
            <a:pPr marL="0" indent="0">
              <a:buNone/>
            </a:pPr>
            <a:r>
              <a:rPr lang="en-IN" altLang="en-US" sz="2400" b="1"/>
              <a:t>C.</a:t>
            </a:r>
            <a:r>
              <a:rPr lang="en-US" sz="2400" b="1"/>
              <a:t> 679 92843</a:t>
            </a:r>
            <a:endParaRPr lang="en-US" sz="2400" b="1"/>
          </a:p>
          <a:p>
            <a:pPr marL="0" indent="0">
              <a:buNone/>
            </a:pPr>
            <a:r>
              <a:rPr lang="en-IN" altLang="en-US" sz="2400" b="1"/>
              <a:t>D.</a:t>
            </a:r>
            <a:r>
              <a:rPr lang="en-US" sz="2400" b="1"/>
              <a:t> 796 23984</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Question:61</a:t>
            </a:r>
            <a:endParaRPr lang="en-IN" altLang="en-US" sz="2400" b="1" dirty="0" smtClean="0">
              <a:solidFill>
                <a:srgbClr val="C00000"/>
              </a:solidFill>
              <a:sym typeface="+mn-ea"/>
            </a:endParaRPr>
          </a:p>
          <a:p>
            <a:pPr marL="0" indent="0">
              <a:buNone/>
            </a:pPr>
            <a:r>
              <a:rPr lang="en-US" sz="2400" b="1"/>
              <a:t>Decode the word(s) / pattern given in the question</a:t>
            </a:r>
            <a:endParaRPr lang="en-US" sz="2400" b="1"/>
          </a:p>
          <a:p>
            <a:pPr marL="0" indent="0">
              <a:buNone/>
            </a:pPr>
            <a:r>
              <a:rPr lang="en-US" sz="2400" b="1"/>
              <a:t>In a certain code language if the word "PERMIT" is coded as TIMREP, then how will you code the word "REJECTION"?</a:t>
            </a:r>
            <a:endParaRPr lang="en-US" sz="2400" b="1"/>
          </a:p>
          <a:p>
            <a:pPr marL="0" indent="0">
              <a:buNone/>
            </a:pPr>
            <a:r>
              <a:rPr lang="en-IN" altLang="en-US" sz="2400" b="1"/>
              <a:t>A.</a:t>
            </a:r>
            <a:r>
              <a:rPr lang="en-US" sz="2400" b="1"/>
              <a:t> NOICTEJRE</a:t>
            </a:r>
            <a:endParaRPr lang="en-US" sz="2400" b="1"/>
          </a:p>
          <a:p>
            <a:pPr marL="0" indent="0">
              <a:buNone/>
            </a:pPr>
            <a:r>
              <a:rPr lang="en-IN" altLang="en-US" sz="2400" b="1"/>
              <a:t>B.</a:t>
            </a:r>
            <a:r>
              <a:rPr lang="en-US" sz="2400" b="1"/>
              <a:t> NOITCEJER</a:t>
            </a:r>
            <a:endParaRPr lang="en-US" sz="2400" b="1"/>
          </a:p>
          <a:p>
            <a:pPr marL="0" indent="0">
              <a:buNone/>
            </a:pPr>
            <a:r>
              <a:rPr lang="en-IN" altLang="en-US" sz="2400" b="1"/>
              <a:t>C.</a:t>
            </a:r>
            <a:r>
              <a:rPr lang="en-US" sz="2400" b="1"/>
              <a:t> NOITECJER</a:t>
            </a:r>
            <a:endParaRPr lang="en-US" sz="2400" b="1"/>
          </a:p>
          <a:p>
            <a:pPr marL="0" indent="0">
              <a:buNone/>
            </a:pPr>
            <a:r>
              <a:rPr lang="en-IN" altLang="en-US" sz="2400" b="1"/>
              <a:t>D.</a:t>
            </a:r>
            <a:r>
              <a:rPr lang="en-US" sz="2400" b="1"/>
              <a:t> None of these</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Question:62</a:t>
            </a:r>
            <a:endParaRPr lang="en-IN" altLang="en-US" sz="2800" b="1" dirty="0" smtClean="0">
              <a:solidFill>
                <a:srgbClr val="C00000"/>
              </a:solidFill>
              <a:sym typeface="+mn-ea"/>
            </a:endParaRPr>
          </a:p>
          <a:p>
            <a:pPr marL="0" indent="0">
              <a:buNone/>
            </a:pPr>
            <a:r>
              <a:rPr lang="en-US" sz="2800" b="1"/>
              <a:t>Decode the word(s) / pattern given in the question</a:t>
            </a:r>
            <a:endParaRPr lang="en-US" sz="2800" b="1"/>
          </a:p>
          <a:p>
            <a:pPr marL="0" indent="0">
              <a:buNone/>
            </a:pPr>
            <a:r>
              <a:rPr lang="en-US" sz="2800" b="1"/>
              <a:t>In a certain code language if the word "FORMAT" is coded as IOUMDT, then how will the word BUSINESS be coded ?</a:t>
            </a:r>
            <a:endParaRPr lang="en-US" sz="2800" b="1"/>
          </a:p>
          <a:p>
            <a:pPr marL="0" indent="0">
              <a:buNone/>
            </a:pPr>
            <a:r>
              <a:rPr lang="en-IN" altLang="en-US" sz="2800" b="1"/>
              <a:t>A.</a:t>
            </a:r>
            <a:r>
              <a:rPr lang="en-US" sz="2800" b="1"/>
              <a:t> FUEIDEQS</a:t>
            </a:r>
            <a:endParaRPr lang="en-US" sz="2800" b="1"/>
          </a:p>
          <a:p>
            <a:pPr marL="0" indent="0">
              <a:buNone/>
            </a:pPr>
            <a:r>
              <a:rPr lang="en-IN" altLang="en-US" sz="2800" b="1"/>
              <a:t>B.</a:t>
            </a:r>
            <a:r>
              <a:rPr lang="en-US" sz="2800" b="1"/>
              <a:t> EUVIQEVS</a:t>
            </a:r>
            <a:endParaRPr lang="en-US" sz="2800" b="1"/>
          </a:p>
          <a:p>
            <a:pPr marL="0" indent="0">
              <a:buNone/>
            </a:pPr>
            <a:r>
              <a:rPr lang="en-IN" altLang="en-US" sz="2800" b="1"/>
              <a:t>C.</a:t>
            </a:r>
            <a:r>
              <a:rPr lang="en-US" sz="2800" b="1"/>
              <a:t> DUEKIDQS</a:t>
            </a:r>
            <a:endParaRPr lang="en-US" sz="2800" b="1"/>
          </a:p>
          <a:p>
            <a:pPr marL="0" indent="0">
              <a:buNone/>
            </a:pPr>
            <a:r>
              <a:rPr lang="en-IN" altLang="en-US" sz="2800" b="1"/>
              <a:t>D.</a:t>
            </a:r>
            <a:r>
              <a:rPr lang="en-US" sz="2800" b="1"/>
              <a:t> None of these</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Question:63</a:t>
            </a:r>
            <a:endParaRPr lang="en-IN" altLang="en-US" sz="2800" b="1" dirty="0" smtClean="0">
              <a:solidFill>
                <a:srgbClr val="C00000"/>
              </a:solidFill>
              <a:sym typeface="+mn-ea"/>
            </a:endParaRPr>
          </a:p>
          <a:p>
            <a:pPr marL="0" indent="0">
              <a:buNone/>
            </a:pPr>
            <a:r>
              <a:rPr lang="en-US" sz="2800" b="1"/>
              <a:t>Decode the word(s) / pattern given in the question</a:t>
            </a:r>
            <a:endParaRPr lang="en-US" sz="2800" b="1"/>
          </a:p>
          <a:p>
            <a:pPr marL="0" indent="0">
              <a:buNone/>
            </a:pPr>
            <a:r>
              <a:rPr lang="en-US" sz="2800" b="1"/>
              <a:t>If in a certain code "made" is coded as 1234 and "ream" is coded as 5421, then "dream" is coded as</a:t>
            </a:r>
            <a:endParaRPr lang="en-US" sz="2800" b="1"/>
          </a:p>
          <a:p>
            <a:pPr marL="0" indent="0">
              <a:buNone/>
            </a:pPr>
            <a:r>
              <a:rPr lang="en-IN" altLang="en-US" sz="2800" b="1"/>
              <a:t>A.</a:t>
            </a:r>
            <a:r>
              <a:rPr lang="en-US" sz="2800" b="1"/>
              <a:t> 35421</a:t>
            </a:r>
            <a:endParaRPr lang="en-US" sz="2800" b="1"/>
          </a:p>
          <a:p>
            <a:pPr marL="0" indent="0">
              <a:buNone/>
            </a:pPr>
            <a:r>
              <a:rPr lang="en-IN" altLang="en-US" sz="2800" b="1"/>
              <a:t>B.</a:t>
            </a:r>
            <a:r>
              <a:rPr lang="en-US" sz="2800" b="1"/>
              <a:t> 43512</a:t>
            </a:r>
            <a:endParaRPr lang="en-US" sz="2800" b="1"/>
          </a:p>
          <a:p>
            <a:pPr marL="0" indent="0">
              <a:buNone/>
            </a:pPr>
            <a:r>
              <a:rPr lang="en-IN" altLang="en-US" sz="2800" b="1"/>
              <a:t>C.</a:t>
            </a:r>
            <a:r>
              <a:rPr lang="en-US" sz="2800" b="1"/>
              <a:t> 35412</a:t>
            </a:r>
            <a:endParaRPr lang="en-US" sz="2800" b="1"/>
          </a:p>
          <a:p>
            <a:pPr marL="0" indent="0">
              <a:buNone/>
            </a:pPr>
            <a:r>
              <a:rPr lang="en-IN" altLang="en-US" sz="2800" b="1"/>
              <a:t>D.</a:t>
            </a:r>
            <a:r>
              <a:rPr lang="en-US" sz="2800" b="1"/>
              <a:t> 34521</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dirty="0" smtClean="0">
                <a:solidFill>
                  <a:srgbClr val="C00000"/>
                </a:solidFill>
                <a:sym typeface="+mn-ea"/>
              </a:rPr>
              <a:t>Question:64</a:t>
            </a:r>
            <a:endParaRPr lang="en-IN" altLang="en-US" sz="2800" b="1" dirty="0" smtClean="0">
              <a:solidFill>
                <a:srgbClr val="C00000"/>
              </a:solidFill>
              <a:sym typeface="+mn-ea"/>
            </a:endParaRPr>
          </a:p>
          <a:p>
            <a:pPr marL="0" indent="0">
              <a:buNone/>
            </a:pPr>
            <a:r>
              <a:rPr lang="en-US" sz="2800" b="1"/>
              <a:t>Decode the word(s) / pattern given in the question</a:t>
            </a:r>
            <a:endParaRPr lang="en-US" sz="2800" b="1"/>
          </a:p>
          <a:p>
            <a:pPr marL="0" indent="0">
              <a:buNone/>
            </a:pPr>
            <a:r>
              <a:rPr lang="en-US" sz="2800" b="1"/>
              <a:t>If in a certain code "xerox" is coded as 52315, "widen" is coded as 46720, then "oxen" is coded as</a:t>
            </a:r>
            <a:endParaRPr lang="en-US" sz="2800" b="1"/>
          </a:p>
          <a:p>
            <a:pPr marL="0" indent="0">
              <a:buNone/>
            </a:pPr>
            <a:r>
              <a:rPr lang="en-IN" altLang="en-US" sz="2800" b="1"/>
              <a:t>A.</a:t>
            </a:r>
            <a:r>
              <a:rPr lang="en-US" sz="2800" b="1"/>
              <a:t> 1623</a:t>
            </a:r>
            <a:endParaRPr lang="en-US" sz="2800" b="1"/>
          </a:p>
          <a:p>
            <a:pPr marL="0" indent="0">
              <a:buNone/>
            </a:pPr>
            <a:r>
              <a:rPr lang="en-IN" altLang="en-US" sz="2800" b="1"/>
              <a:t>B.</a:t>
            </a:r>
            <a:r>
              <a:rPr lang="en-US" sz="2800" b="1"/>
              <a:t> 1520</a:t>
            </a:r>
            <a:endParaRPr lang="en-US" sz="2800" b="1"/>
          </a:p>
          <a:p>
            <a:pPr marL="0" indent="0">
              <a:buNone/>
            </a:pPr>
            <a:r>
              <a:rPr lang="en-IN" altLang="en-US" sz="2800" b="1"/>
              <a:t>C.</a:t>
            </a:r>
            <a:r>
              <a:rPr lang="en-US" sz="2800" b="1"/>
              <a:t> 1420</a:t>
            </a:r>
            <a:endParaRPr lang="en-US" sz="2800" b="1"/>
          </a:p>
          <a:p>
            <a:pPr marL="0" indent="0">
              <a:buNone/>
            </a:pPr>
            <a:r>
              <a:rPr lang="en-IN" altLang="en-US" sz="2800" b="1"/>
              <a:t>D.</a:t>
            </a:r>
            <a:r>
              <a:rPr lang="en-US" sz="2800" b="1"/>
              <a:t> 1523</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r>
              <a:rPr lang="en-US" sz="2800"/>
              <a:t>In a certain code ,’CERTAIN’ is coded as ‘XVIGZRM’ ‘SEQUENCE’ is coded as ‘HVJFVMXV’.How would ‘REQUIRED’ be coded?</a:t>
            </a:r>
            <a:endParaRPr lang="en-US" sz="2800"/>
          </a:p>
          <a:p>
            <a:r>
              <a:rPr lang="en-US" sz="2800"/>
              <a:t>Option 1 : FJIVWVIR</a:t>
            </a:r>
            <a:endParaRPr lang="en-US" sz="2800"/>
          </a:p>
          <a:p>
            <a:r>
              <a:rPr lang="en-US" sz="2800"/>
              <a:t>Option 2 : VJIFWTRY</a:t>
            </a:r>
            <a:endParaRPr lang="en-US" sz="2800"/>
          </a:p>
          <a:p>
            <a:r>
              <a:rPr lang="en-US" sz="2800"/>
              <a:t>Option 3 : WVJRIFVI</a:t>
            </a:r>
            <a:endParaRPr lang="en-US" sz="2800"/>
          </a:p>
          <a:p>
            <a:r>
              <a:rPr lang="en-US" sz="2800"/>
              <a:t>Option 4 : IVJFRIVW</a:t>
            </a:r>
            <a:endParaRPr lang="en-US" sz="28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r>
              <a:rPr lang="en-US"/>
              <a:t>In a coded language,BRINJAL is written as LAJNIRB.How will LADYFINGER be written in that code?</a:t>
            </a:r>
            <a:endParaRPr lang="en-US"/>
          </a:p>
          <a:p>
            <a:r>
              <a:rPr lang="en-US"/>
              <a:t>Option 1 : RNEGIFYDAL</a:t>
            </a:r>
            <a:endParaRPr lang="en-US"/>
          </a:p>
          <a:p>
            <a:r>
              <a:rPr lang="en-US"/>
              <a:t>Option 2 : RINEGIFYDAL</a:t>
            </a:r>
            <a:endParaRPr lang="en-US"/>
          </a:p>
          <a:p>
            <a:r>
              <a:rPr lang="en-US"/>
              <a:t>Option 3 : REGNIFYDAL</a:t>
            </a:r>
            <a:endParaRPr lang="en-US"/>
          </a:p>
          <a:p>
            <a:r>
              <a:rPr lang="en-US"/>
              <a:t>Option 4 : RGENIFYDAL</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r>
              <a:rPr lang="en-US"/>
              <a:t>If ‘REASON’ is coded as 5 and ‘BELIEVED’ as 7,what is the code number for ‘GOVERNMENT’?</a:t>
            </a:r>
            <a:endParaRPr lang="en-US"/>
          </a:p>
          <a:p>
            <a:r>
              <a:rPr lang="en-US"/>
              <a:t>Option 1 : 10</a:t>
            </a:r>
            <a:endParaRPr lang="en-US"/>
          </a:p>
          <a:p>
            <a:r>
              <a:rPr lang="en-US"/>
              <a:t>Option 2 : 6</a:t>
            </a:r>
            <a:endParaRPr lang="en-US"/>
          </a:p>
          <a:p>
            <a:r>
              <a:rPr lang="en-US"/>
              <a:t>Option 3 : 9</a:t>
            </a:r>
            <a:endParaRPr lang="en-US"/>
          </a:p>
          <a:p>
            <a:r>
              <a:rPr lang="en-US"/>
              <a:t>Option 4 : 8</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r>
              <a:rPr lang="en-US"/>
              <a:t>If LOFTY is coded as LPFUY,then DWARF will be written as</a:t>
            </a:r>
            <a:endParaRPr lang="en-US"/>
          </a:p>
          <a:p>
            <a:r>
              <a:rPr lang="en-US"/>
              <a:t>Option 1 : DXASF</a:t>
            </a:r>
            <a:endParaRPr lang="en-US"/>
          </a:p>
          <a:p>
            <a:r>
              <a:rPr lang="en-US"/>
              <a:t>Option 2 : DXBSG</a:t>
            </a:r>
            <a:endParaRPr lang="en-US"/>
          </a:p>
          <a:p>
            <a:r>
              <a:rPr lang="en-US"/>
              <a:t>Option 3 : DXATF</a:t>
            </a:r>
            <a:endParaRPr lang="en-US"/>
          </a:p>
          <a:p>
            <a:r>
              <a:rPr lang="en-US"/>
              <a:t>Option 4 : DWBSG</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r>
              <a:rPr lang="en-US"/>
              <a:t>If 16 – 2 = 2, 9 – 3 = 0, 81 – 1 = 8, then what is 64 – 4 ?</a:t>
            </a:r>
            <a:endParaRPr lang="en-US"/>
          </a:p>
          <a:p>
            <a:r>
              <a:rPr lang="en-US"/>
              <a:t>Option 1 : 4</a:t>
            </a:r>
            <a:endParaRPr lang="en-US"/>
          </a:p>
          <a:p>
            <a:r>
              <a:rPr lang="en-US"/>
              <a:t>Option 2 : 2</a:t>
            </a:r>
            <a:endParaRPr lang="en-US"/>
          </a:p>
          <a:p>
            <a:r>
              <a:rPr lang="en-US"/>
              <a:t>Option 3 : 6</a:t>
            </a:r>
            <a:endParaRPr lang="en-US"/>
          </a:p>
          <a:p>
            <a:r>
              <a:rPr lang="en-US"/>
              <a:t>Option 4 : 8</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Question:6</a:t>
            </a:r>
            <a:endParaRPr lang="en-IN" altLang="en-US" b="1" dirty="0" smtClean="0">
              <a:solidFill>
                <a:srgbClr val="C00000"/>
              </a:solidFill>
              <a:sym typeface="+mn-ea"/>
            </a:endParaRPr>
          </a:p>
          <a:p>
            <a:pPr marL="0" indent="0">
              <a:buNone/>
            </a:pPr>
            <a:r>
              <a:rPr lang="en-US" b="1"/>
              <a:t>If 16 – 2 = 2, 9 – 3 = 0, 81 – 1 = 8, then what is 64 – 4 ?</a:t>
            </a:r>
            <a:endParaRPr lang="en-US" b="1"/>
          </a:p>
          <a:p>
            <a:pPr marL="0" indent="0">
              <a:buNone/>
            </a:pPr>
            <a:r>
              <a:rPr lang="en-IN" altLang="en-US" b="1"/>
              <a:t>A.</a:t>
            </a:r>
            <a:r>
              <a:rPr lang="en-US" b="1"/>
              <a:t> 4</a:t>
            </a:r>
            <a:endParaRPr lang="en-US" b="1"/>
          </a:p>
          <a:p>
            <a:pPr marL="0" indent="0">
              <a:buNone/>
            </a:pPr>
            <a:r>
              <a:rPr lang="en-IN" altLang="en-US" b="1"/>
              <a:t>B.</a:t>
            </a:r>
            <a:r>
              <a:rPr lang="en-US" b="1"/>
              <a:t> 2</a:t>
            </a:r>
            <a:endParaRPr lang="en-US" b="1"/>
          </a:p>
          <a:p>
            <a:pPr marL="0" indent="0">
              <a:buNone/>
            </a:pPr>
            <a:r>
              <a:rPr lang="en-IN" altLang="en-US" b="1"/>
              <a:t>C.</a:t>
            </a:r>
            <a:r>
              <a:rPr lang="en-US" b="1"/>
              <a:t> 6</a:t>
            </a:r>
            <a:endParaRPr lang="en-US" b="1"/>
          </a:p>
          <a:p>
            <a:pPr marL="0" indent="0">
              <a:buNone/>
            </a:pPr>
            <a:r>
              <a:rPr lang="en-IN" altLang="en-US" b="1"/>
              <a:t>D.</a:t>
            </a:r>
            <a:r>
              <a:rPr lang="en-US" b="1"/>
              <a:t> 8</a:t>
            </a: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r>
              <a:rPr lang="en-US" sz="2400"/>
              <a:t>In certain code language Sue Re Nik means She is brave, Pi Sor re nik means She is always smiling and Sor Re Zhi means is always cheerful. What is the code used for the word smiling ?</a:t>
            </a:r>
            <a:endParaRPr lang="en-US" sz="2400"/>
          </a:p>
          <a:p>
            <a:r>
              <a:rPr lang="en-US" sz="2400"/>
              <a:t>Option 1 : Nik</a:t>
            </a:r>
            <a:endParaRPr lang="en-US" sz="2400"/>
          </a:p>
          <a:p>
            <a:r>
              <a:rPr lang="en-US" sz="2400"/>
              <a:t>Option 2 : Re</a:t>
            </a:r>
            <a:endParaRPr lang="en-US" sz="2400"/>
          </a:p>
          <a:p>
            <a:r>
              <a:rPr lang="en-US" sz="2400"/>
              <a:t>Option 3 : Pi</a:t>
            </a:r>
            <a:endParaRPr lang="en-US" sz="2400"/>
          </a:p>
          <a:p>
            <a:r>
              <a:rPr lang="en-US" sz="2400"/>
              <a:t>Option 4 : Sor</a:t>
            </a:r>
            <a:endParaRPr lang="en-US" sz="2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If PKROK is coded as 72962 and KRRPK as 29972 then how can NJMLZ be coded ?</a:t>
            </a:r>
            <a:endParaRPr lang="en-US"/>
          </a:p>
          <a:p>
            <a:r>
              <a:rPr lang="en-US"/>
              <a:t>Option 1 : 74314</a:t>
            </a:r>
            <a:endParaRPr lang="en-US"/>
          </a:p>
          <a:p>
            <a:r>
              <a:rPr lang="en-US"/>
              <a:t>Option 2 : 91572</a:t>
            </a:r>
            <a:endParaRPr lang="en-US"/>
          </a:p>
          <a:p>
            <a:r>
              <a:rPr lang="en-US"/>
              <a:t>Option 3 : 51438</a:t>
            </a:r>
            <a:endParaRPr lang="en-US"/>
          </a:p>
          <a:p>
            <a:r>
              <a:rPr lang="en-US"/>
              <a:t>Option 4 : 45176</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IN a certain code “MOUSE” is written as “PRUQC”. How is “SHIFT” written in that code ?</a:t>
            </a:r>
            <a:endParaRPr lang="en-US"/>
          </a:p>
          <a:p>
            <a:r>
              <a:rPr lang="en-US"/>
              <a:t>Option 1 : VJIDR</a:t>
            </a:r>
            <a:endParaRPr lang="en-US"/>
          </a:p>
          <a:p>
            <a:r>
              <a:rPr lang="en-US"/>
              <a:t>Option 2 : VIKRD</a:t>
            </a:r>
            <a:endParaRPr lang="en-US"/>
          </a:p>
          <a:p>
            <a:r>
              <a:rPr lang="en-US"/>
              <a:t>Option 3 : RKIVD</a:t>
            </a:r>
            <a:endParaRPr lang="en-US"/>
          </a:p>
          <a:p>
            <a:r>
              <a:rPr lang="en-US"/>
              <a:t>Option 4 : VKIDR</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800"/>
              <a:t>If ‘GLOSSORY’ is coded as 97533562 and GEOGRAPHY’ = 915968402, then ‘GEOLOGY’ can be coded as</a:t>
            </a:r>
            <a:endParaRPr lang="en-US" sz="2800"/>
          </a:p>
          <a:p>
            <a:r>
              <a:rPr lang="en-US" sz="2800"/>
              <a:t>Option 1 : 915692</a:t>
            </a:r>
            <a:endParaRPr lang="en-US" sz="2800"/>
          </a:p>
          <a:p>
            <a:r>
              <a:rPr lang="en-US" sz="2800"/>
              <a:t>Option 2 : 9157592</a:t>
            </a:r>
            <a:endParaRPr lang="en-US" sz="2800"/>
          </a:p>
          <a:p>
            <a:r>
              <a:rPr lang="en-US" sz="2800"/>
              <a:t>Option 3 : 9057592</a:t>
            </a:r>
            <a:endParaRPr lang="en-US" sz="2800"/>
          </a:p>
          <a:p>
            <a:r>
              <a:rPr lang="en-US" sz="2800"/>
              <a:t>Option 4 : 9157591</a:t>
            </a:r>
            <a:endParaRPr lang="en-US" sz="28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dirty="0" smtClean="0">
                <a:solidFill>
                  <a:srgbClr val="C00000"/>
                </a:solidFill>
                <a:sym typeface="+mn-ea"/>
              </a:rPr>
              <a:t>Question:7</a:t>
            </a:r>
            <a:endParaRPr lang="en-IN" altLang="en-US" sz="2400" b="1" dirty="0" smtClean="0">
              <a:solidFill>
                <a:srgbClr val="C00000"/>
              </a:solidFill>
              <a:sym typeface="+mn-ea"/>
            </a:endParaRPr>
          </a:p>
          <a:p>
            <a:pPr marL="0" indent="0">
              <a:buNone/>
            </a:pPr>
            <a:r>
              <a:rPr lang="en-US" sz="2400" b="1"/>
              <a:t>In certain code language Sue Re Nik means She is brave, Pi Sor re nik means She is always smiling and Sor Re Zhi means is always cheerful. What is the code used for the word smiling ?</a:t>
            </a:r>
            <a:endParaRPr lang="en-US" sz="2400" b="1"/>
          </a:p>
          <a:p>
            <a:pPr marL="0" indent="0">
              <a:buNone/>
            </a:pPr>
            <a:r>
              <a:rPr lang="en-IN" altLang="en-US" sz="2400" b="1"/>
              <a:t>A.</a:t>
            </a:r>
            <a:r>
              <a:rPr lang="en-US" sz="2400" b="1"/>
              <a:t> Nik</a:t>
            </a:r>
            <a:endParaRPr lang="en-US" sz="2400" b="1"/>
          </a:p>
          <a:p>
            <a:pPr marL="0" indent="0">
              <a:buNone/>
            </a:pPr>
            <a:r>
              <a:rPr lang="en-IN" altLang="en-US" sz="2400" b="1"/>
              <a:t>B.</a:t>
            </a:r>
            <a:r>
              <a:rPr lang="en-US" sz="2400" b="1"/>
              <a:t> Re</a:t>
            </a:r>
            <a:endParaRPr lang="en-US" sz="2400" b="1"/>
          </a:p>
          <a:p>
            <a:pPr marL="0" indent="0">
              <a:buNone/>
            </a:pPr>
            <a:r>
              <a:rPr lang="en-IN" altLang="en-US" sz="2400" b="1"/>
              <a:t>C.</a:t>
            </a:r>
            <a:r>
              <a:rPr lang="en-US" sz="2400" b="1"/>
              <a:t> Pi</a:t>
            </a:r>
            <a:endParaRPr lang="en-US" sz="2400" b="1"/>
          </a:p>
          <a:p>
            <a:pPr marL="0" indent="0">
              <a:buNone/>
            </a:pPr>
            <a:r>
              <a:rPr lang="en-IN" altLang="en-US" sz="2400" b="1"/>
              <a:t>D.</a:t>
            </a:r>
            <a:r>
              <a:rPr lang="en-US" sz="2400" b="1"/>
              <a:t> Sor</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dirty="0" smtClean="0">
                <a:solidFill>
                  <a:srgbClr val="C00000"/>
                </a:solidFill>
                <a:sym typeface="+mn-ea"/>
              </a:rPr>
              <a:t>Question:8</a:t>
            </a:r>
            <a:endParaRPr lang="en-IN" altLang="en-US" b="1" dirty="0" smtClean="0">
              <a:solidFill>
                <a:srgbClr val="C00000"/>
              </a:solidFill>
              <a:sym typeface="+mn-ea"/>
            </a:endParaRPr>
          </a:p>
          <a:p>
            <a:pPr marL="0" indent="0">
              <a:buNone/>
            </a:pPr>
            <a:r>
              <a:rPr lang="en-US" b="1"/>
              <a:t>If PKROK is coded as 72962 and KRRPK as 29972 then how can NJMLZ be coded ?</a:t>
            </a:r>
            <a:endParaRPr lang="en-US" b="1"/>
          </a:p>
          <a:p>
            <a:pPr marL="0" indent="0">
              <a:buNone/>
            </a:pPr>
            <a:r>
              <a:rPr lang="en-IN" altLang="en-US" b="1"/>
              <a:t>A.</a:t>
            </a:r>
            <a:r>
              <a:rPr lang="en-US" b="1"/>
              <a:t> 74314</a:t>
            </a:r>
            <a:endParaRPr lang="en-US" b="1"/>
          </a:p>
          <a:p>
            <a:pPr marL="0" indent="0">
              <a:buNone/>
            </a:pPr>
            <a:r>
              <a:rPr lang="en-IN" altLang="en-US" b="1"/>
              <a:t>B.</a:t>
            </a:r>
            <a:r>
              <a:rPr lang="en-US" b="1"/>
              <a:t> 91572</a:t>
            </a:r>
            <a:endParaRPr lang="en-US" b="1"/>
          </a:p>
          <a:p>
            <a:pPr marL="0" indent="0">
              <a:buNone/>
            </a:pPr>
            <a:r>
              <a:rPr lang="en-IN" altLang="en-US" b="1"/>
              <a:t>C.</a:t>
            </a:r>
            <a:r>
              <a:rPr lang="en-US" b="1"/>
              <a:t> 51438</a:t>
            </a:r>
            <a:endParaRPr lang="en-US" b="1"/>
          </a:p>
          <a:p>
            <a:pPr marL="0" indent="0">
              <a:buNone/>
            </a:pPr>
            <a:r>
              <a:rPr lang="en-IN" altLang="en-US" b="1"/>
              <a:t>D.</a:t>
            </a:r>
            <a:r>
              <a:rPr lang="en-US" b="1"/>
              <a:t> 45176</a:t>
            </a: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12000</Words>
  <Application>WPS Presentation</Application>
  <PresentationFormat>Widescreen</PresentationFormat>
  <Paragraphs>535</Paragraphs>
  <Slides>101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101</vt:i4>
      </vt:variant>
    </vt:vector>
  </HeadingPairs>
  <TitlesOfParts>
    <vt:vector size="108" baseType="lpstr">
      <vt:lpstr>Arial</vt:lpstr>
      <vt:lpstr>SimSun</vt:lpstr>
      <vt:lpstr>Wingdings</vt:lpstr>
      <vt:lpstr>Microsoft YaHei</vt:lpstr>
      <vt:lpstr>Arial Unicode MS</vt:lpstr>
      <vt:lpstr>Calibri</vt:lpstr>
      <vt:lpstr>Blue Waves</vt:lpstr>
      <vt:lpstr>CODING &amp; DECODING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&amp; DECODING</dc:title>
  <dc:creator>103321</dc:creator>
  <cp:lastModifiedBy>KIIT00041</cp:lastModifiedBy>
  <cp:revision>7</cp:revision>
  <dcterms:created xsi:type="dcterms:W3CDTF">2019-11-09T03:55:00Z</dcterms:created>
  <dcterms:modified xsi:type="dcterms:W3CDTF">2019-11-13T11:28:58Z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