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0" r:id="rId5"/>
    <p:sldId id="261" r:id="rId6"/>
    <p:sldId id="262" r:id="rId7"/>
    <p:sldId id="263" r:id="rId8"/>
    <p:sldId id="264" r:id="rId9"/>
    <p:sldId id="265" r:id="rId10"/>
    <p:sldId id="266" r:id="rId11"/>
    <p:sldId id="341"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4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a:t>PARTNERSHIP</a:t>
            </a:r>
            <a:endParaRPr lang="en-IN" altLang="en-US"/>
          </a:p>
        </p:txBody>
      </p:sp>
      <p:sp>
        <p:nvSpPr>
          <p:cNvPr id="3" name="Subtitle 2"/>
          <p:cNvSpPr>
            <a:spLocks noGrp="1"/>
          </p:cNvSpPr>
          <p:nvPr>
            <p:ph type="subTitle" idx="1"/>
          </p:nvPr>
        </p:nvSpPr>
        <p:spPr/>
        <p:txBody>
          <a:bodyPr/>
          <a:lstStyle/>
          <a:p>
            <a:r>
              <a:rPr lang="en-IN" altLang="en-US"/>
              <a:t>S.S.HARICHANDAN</a:t>
            </a:r>
            <a:endParaRPr lang="en-I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000" b="1">
                <a:solidFill>
                  <a:srgbClr val="C00000"/>
                </a:solidFill>
                <a:sym typeface="+mn-ea"/>
              </a:rPr>
              <a:t>Question:3</a:t>
            </a:r>
            <a:endParaRPr lang="en-IN" altLang="en-US" sz="2000" b="1">
              <a:solidFill>
                <a:srgbClr val="C00000"/>
              </a:solidFill>
            </a:endParaRPr>
          </a:p>
          <a:p>
            <a:pPr marL="0" indent="0">
              <a:buClrTx/>
              <a:buSzTx/>
              <a:buFontTx/>
              <a:buNone/>
            </a:pPr>
            <a:r>
              <a:rPr lang="en-IN" altLang="en-US" sz="2000" b="1">
                <a:sym typeface="+mn-ea"/>
              </a:rPr>
              <a:t>A and B entered into a partnership investing Rs. 16000 and Rs. 12000 respectively. After 3 months, A withdrew Rs. 5000 while B invested Rs. 5000 more. After 3 more months C joins the business with a capital of Rs. 21000. The share of B exceeds that of C, out of a total profit of Rs. 26400 after one year by: </a:t>
            </a:r>
            <a:endParaRPr lang="en-IN" altLang="en-US" sz="2000" b="1"/>
          </a:p>
          <a:p>
            <a:pPr marL="0" indent="0">
              <a:buClrTx/>
              <a:buSzTx/>
              <a:buFontTx/>
              <a:buNone/>
            </a:pPr>
            <a:r>
              <a:rPr lang="en-IN" altLang="en-US" sz="2000" b="1">
                <a:sym typeface="+mn-ea"/>
              </a:rPr>
              <a:t>(a)Rs. 2400		</a:t>
            </a:r>
            <a:endParaRPr lang="en-IN" altLang="en-US" sz="2000" b="1"/>
          </a:p>
          <a:p>
            <a:pPr marL="0" indent="0">
              <a:buClrTx/>
              <a:buSzTx/>
              <a:buFontTx/>
              <a:buNone/>
            </a:pPr>
            <a:r>
              <a:rPr lang="en-IN" altLang="en-US" sz="2000" b="1">
                <a:sym typeface="+mn-ea"/>
              </a:rPr>
              <a:t>(b) Rs. 3600 	</a:t>
            </a:r>
            <a:endParaRPr lang="en-IN" altLang="en-US" sz="2000" b="1"/>
          </a:p>
          <a:p>
            <a:pPr marL="0" indent="0">
              <a:buClrTx/>
              <a:buSzTx/>
              <a:buFontTx/>
              <a:buNone/>
            </a:pPr>
            <a:r>
              <a:rPr lang="en-IN" altLang="en-US" sz="2000" b="1">
                <a:sym typeface="+mn-ea"/>
              </a:rPr>
              <a:t>(c) Rs. 3000		</a:t>
            </a:r>
            <a:endParaRPr lang="en-IN" altLang="en-US" sz="2000" b="1"/>
          </a:p>
          <a:p>
            <a:pPr marL="0" indent="0">
              <a:buClrTx/>
              <a:buSzTx/>
              <a:buFontTx/>
              <a:buNone/>
            </a:pPr>
            <a:r>
              <a:rPr lang="en-IN" altLang="en-US" sz="2000" b="1">
                <a:sym typeface="+mn-ea"/>
              </a:rPr>
              <a:t>(d) Rs. 4800 </a:t>
            </a:r>
            <a:endParaRPr lang="en-IN" altLang="en-US" sz="2000" b="1"/>
          </a:p>
          <a:p>
            <a:endParaRPr lang="en-IN" alt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FF0000"/>
                </a:solidFill>
                <a:sym typeface="+mn-ea"/>
              </a:rPr>
              <a:t>Question:4</a:t>
            </a:r>
            <a:endParaRPr lang="en-IN" altLang="en-US" sz="2400" b="1">
              <a:solidFill>
                <a:srgbClr val="FF0000"/>
              </a:solidFill>
            </a:endParaRPr>
          </a:p>
          <a:p>
            <a:pPr marL="0" indent="0">
              <a:buClrTx/>
              <a:buSzTx/>
              <a:buFontTx/>
              <a:buNone/>
            </a:pPr>
            <a:r>
              <a:rPr lang="en-IN" altLang="en-US" sz="2400" b="1">
                <a:sym typeface="+mn-ea"/>
              </a:rPr>
              <a:t>Jayant opened a shop investing Rs. 30000. Madhu joined him 2 months later, investing Rs. 45000. They earned a profit of Rs. 54000 after completion of one year. What will be Madhus share of profit? </a:t>
            </a:r>
            <a:endParaRPr lang="en-IN" altLang="en-US" sz="2400" b="1"/>
          </a:p>
          <a:p>
            <a:pPr marL="0" indent="0">
              <a:buClrTx/>
              <a:buSzTx/>
              <a:buFontTx/>
              <a:buNone/>
            </a:pPr>
            <a:r>
              <a:rPr lang="en-IN" altLang="en-US" sz="2400" b="1">
                <a:sym typeface="+mn-ea"/>
              </a:rPr>
              <a:t>(a) Rs. 27000		</a:t>
            </a:r>
            <a:endParaRPr lang="en-IN" altLang="en-US" sz="2400" b="1"/>
          </a:p>
          <a:p>
            <a:pPr marL="0" indent="0">
              <a:buClrTx/>
              <a:buSzTx/>
              <a:buFontTx/>
              <a:buNone/>
            </a:pPr>
            <a:r>
              <a:rPr lang="en-IN" altLang="en-US" sz="2400" b="1">
                <a:sym typeface="+mn-ea"/>
              </a:rPr>
              <a:t>(b) Rs. 30000 	</a:t>
            </a:r>
            <a:endParaRPr lang="en-IN" altLang="en-US" sz="2400" b="1"/>
          </a:p>
          <a:p>
            <a:pPr marL="0" indent="0">
              <a:buClrTx/>
              <a:buSzTx/>
              <a:buFontTx/>
              <a:buNone/>
            </a:pPr>
            <a:r>
              <a:rPr lang="en-IN" altLang="en-US" sz="2400" b="1">
                <a:sym typeface="+mn-ea"/>
              </a:rPr>
              <a:t>(c) Rs. 24000		</a:t>
            </a:r>
            <a:endParaRPr lang="en-IN" altLang="en-US" sz="2400" b="1"/>
          </a:p>
          <a:p>
            <a:pPr marL="0" indent="0">
              <a:buClrTx/>
              <a:buSzTx/>
              <a:buFontTx/>
              <a:buNone/>
            </a:pPr>
            <a:r>
              <a:rPr lang="en-IN" altLang="en-US" sz="2400" b="1">
                <a:sym typeface="+mn-ea"/>
              </a:rPr>
              <a:t>(d) Rs. 36000 </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C00000"/>
                </a:solidFill>
                <a:sym typeface="+mn-ea"/>
              </a:rPr>
              <a:t>Question:5</a:t>
            </a:r>
            <a:endParaRPr lang="en-IN" altLang="en-US" sz="2400" b="1">
              <a:solidFill>
                <a:srgbClr val="C00000"/>
              </a:solidFill>
            </a:endParaRPr>
          </a:p>
          <a:p>
            <a:pPr marL="0" indent="0">
              <a:buClrTx/>
              <a:buSzTx/>
              <a:buFontTx/>
              <a:buNone/>
            </a:pPr>
            <a:r>
              <a:rPr lang="en-IN" altLang="en-US" sz="2400" b="1">
                <a:sym typeface="+mn-ea"/>
              </a:rPr>
              <a:t>Yogesh started a business investing Rs. 45000. After 3 months, Pranab joined him with a capital of Rs. 60000. After another 6 months, Atul joined them with a capital of Rs. 90000. At the end of the year, they made a profit of Rs. 27000. What would be Atuls share in it? </a:t>
            </a:r>
            <a:endParaRPr lang="en-IN" altLang="en-US" sz="2400" b="1"/>
          </a:p>
          <a:p>
            <a:pPr marL="0" indent="0">
              <a:buClrTx/>
              <a:buSzTx/>
              <a:buFontTx/>
              <a:buNone/>
            </a:pPr>
            <a:r>
              <a:rPr lang="en-IN" altLang="en-US" sz="2400" b="1">
                <a:sym typeface="+mn-ea"/>
              </a:rPr>
              <a:t>(a) Rs. 4000		</a:t>
            </a:r>
            <a:endParaRPr lang="en-IN" altLang="en-US" sz="2400" b="1"/>
          </a:p>
          <a:p>
            <a:pPr marL="0" indent="0">
              <a:buClrTx/>
              <a:buSzTx/>
              <a:buFontTx/>
              <a:buNone/>
            </a:pPr>
            <a:r>
              <a:rPr lang="en-IN" altLang="en-US" sz="2400" b="1">
                <a:sym typeface="+mn-ea"/>
              </a:rPr>
              <a:t>(b) Rs. 6000 	</a:t>
            </a:r>
            <a:endParaRPr lang="en-IN" altLang="en-US" sz="2400" b="1"/>
          </a:p>
          <a:p>
            <a:pPr marL="0" indent="0">
              <a:buClrTx/>
              <a:buSzTx/>
              <a:buFontTx/>
              <a:buNone/>
            </a:pPr>
            <a:r>
              <a:rPr lang="en-IN" altLang="en-US" sz="2400" b="1">
                <a:sym typeface="+mn-ea"/>
              </a:rPr>
              <a:t>(c) Rs. 5400		</a:t>
            </a:r>
            <a:endParaRPr lang="en-IN" altLang="en-US" sz="2400" b="1"/>
          </a:p>
          <a:p>
            <a:pPr marL="0" indent="0">
              <a:buClrTx/>
              <a:buSzTx/>
              <a:buFontTx/>
              <a:buNone/>
            </a:pPr>
            <a:r>
              <a:rPr lang="en-IN" altLang="en-US" sz="2400" b="1">
                <a:sym typeface="+mn-ea"/>
              </a:rPr>
              <a:t>(d) Rs. 8000 </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000" b="1">
                <a:solidFill>
                  <a:srgbClr val="C00000"/>
                </a:solidFill>
                <a:sym typeface="+mn-ea"/>
              </a:rPr>
              <a:t>Question:6</a:t>
            </a:r>
            <a:endParaRPr lang="en-IN" altLang="en-US" sz="2000" b="1">
              <a:solidFill>
                <a:srgbClr val="C00000"/>
              </a:solidFill>
            </a:endParaRPr>
          </a:p>
          <a:p>
            <a:pPr marL="0" indent="0">
              <a:buClrTx/>
              <a:buSzTx/>
              <a:buFontTx/>
              <a:buNone/>
            </a:pPr>
            <a:r>
              <a:rPr lang="en-IN" altLang="en-US" sz="2000" b="1">
                <a:sym typeface="+mn-ea"/>
              </a:rPr>
              <a:t>Manoj received Rs. 6000 as his share out of the total profit of Rs. 9000 which he and Ramesh earned at the end of one year. If Manoj invested Rs.120000 for 6 months, whereas Ramesh invested his amount for the whole year, what was the amount invested by Ramesh? </a:t>
            </a:r>
            <a:endParaRPr lang="en-IN" altLang="en-US" sz="2000" b="1"/>
          </a:p>
          <a:p>
            <a:pPr marL="0" indent="0">
              <a:buClrTx/>
              <a:buSzTx/>
              <a:buFontTx/>
              <a:buNone/>
            </a:pPr>
            <a:r>
              <a:rPr lang="en-IN" altLang="en-US" sz="2000" b="1">
                <a:sym typeface="+mn-ea"/>
              </a:rPr>
              <a:t>(a) Rs. 30000		</a:t>
            </a:r>
            <a:endParaRPr lang="en-IN" altLang="en-US" sz="2000" b="1"/>
          </a:p>
          <a:p>
            <a:pPr marL="0" indent="0">
              <a:buClrTx/>
              <a:buSzTx/>
              <a:buFontTx/>
              <a:buNone/>
            </a:pPr>
            <a:r>
              <a:rPr lang="en-IN" altLang="en-US" sz="2000" b="1">
                <a:sym typeface="+mn-ea"/>
              </a:rPr>
              <a:t>(b) Rs. 40000	</a:t>
            </a:r>
            <a:endParaRPr lang="en-IN" altLang="en-US" sz="2000" b="1"/>
          </a:p>
          <a:p>
            <a:pPr marL="0" indent="0">
              <a:buClrTx/>
              <a:buSzTx/>
              <a:buFontTx/>
              <a:buNone/>
            </a:pPr>
            <a:r>
              <a:rPr lang="en-IN" altLang="en-US" sz="2000" b="1">
                <a:sym typeface="+mn-ea"/>
              </a:rPr>
              <a:t>(c) Rs. 50000	</a:t>
            </a:r>
            <a:endParaRPr lang="en-IN" altLang="en-US" sz="2000" b="1"/>
          </a:p>
          <a:p>
            <a:pPr marL="0" indent="0">
              <a:buClrTx/>
              <a:buSzTx/>
              <a:buFontTx/>
              <a:buNone/>
            </a:pPr>
            <a:r>
              <a:rPr lang="en-IN" altLang="en-US" sz="2000" b="1">
                <a:sym typeface="+mn-ea"/>
              </a:rPr>
              <a:t>(d) Rs. 60000</a:t>
            </a:r>
            <a:endParaRPr lang="en-IN" altLang="en-US" sz="2000" b="1"/>
          </a:p>
          <a:p>
            <a:endParaRPr lang="en-IN" alt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C00000"/>
                </a:solidFill>
                <a:sym typeface="+mn-ea"/>
              </a:rPr>
              <a:t>Question:7</a:t>
            </a:r>
            <a:endParaRPr lang="en-IN" altLang="en-US" sz="2400" b="1">
              <a:solidFill>
                <a:srgbClr val="C00000"/>
              </a:solidFill>
            </a:endParaRPr>
          </a:p>
          <a:p>
            <a:pPr marL="0" indent="0">
              <a:buClrTx/>
              <a:buSzTx/>
              <a:buFontTx/>
              <a:buNone/>
            </a:pPr>
            <a:r>
              <a:rPr lang="en-IN" altLang="en-US" sz="2400" b="1">
                <a:sym typeface="+mn-ea"/>
              </a:rPr>
              <a:t>Mohinder and Surinder entered into a partnership investing Rs. 12000 and Rs. 9000 respectively. After 3 months, Sudhir joined them with an investment of Rs. 15000, what is the share of Sudhir in a half yearly profit of Rs. 9500? </a:t>
            </a:r>
            <a:endParaRPr lang="en-IN" altLang="en-US" sz="2400" b="1"/>
          </a:p>
          <a:p>
            <a:pPr marL="0" indent="0">
              <a:buClrTx/>
              <a:buSzTx/>
              <a:buFontTx/>
              <a:buNone/>
            </a:pPr>
            <a:r>
              <a:rPr lang="en-IN" altLang="en-US" sz="2400" b="1">
                <a:sym typeface="+mn-ea"/>
              </a:rPr>
              <a:t>(a)Rs. 3500		</a:t>
            </a:r>
            <a:endParaRPr lang="en-IN" altLang="en-US" sz="2400" b="1"/>
          </a:p>
          <a:p>
            <a:pPr marL="0" indent="0">
              <a:buClrTx/>
              <a:buSzTx/>
              <a:buFontTx/>
              <a:buNone/>
            </a:pPr>
            <a:r>
              <a:rPr lang="en-IN" altLang="en-US" sz="2400" b="1">
                <a:sym typeface="+mn-ea"/>
              </a:rPr>
              <a:t>(b) Rs. 2500 	</a:t>
            </a:r>
            <a:endParaRPr lang="en-IN" altLang="en-US" sz="2400" b="1"/>
          </a:p>
          <a:p>
            <a:pPr marL="0" indent="0">
              <a:buClrTx/>
              <a:buSzTx/>
              <a:buFontTx/>
              <a:buNone/>
            </a:pPr>
            <a:r>
              <a:rPr lang="en-IN" altLang="en-US" sz="2400" b="1">
                <a:sym typeface="+mn-ea"/>
              </a:rPr>
              <a:t>(c) Rs. 3000		</a:t>
            </a:r>
            <a:endParaRPr lang="en-IN" altLang="en-US" sz="2400" b="1"/>
          </a:p>
          <a:p>
            <a:pPr marL="0" indent="0">
              <a:buClrTx/>
              <a:buSzTx/>
              <a:buFontTx/>
              <a:buNone/>
            </a:pPr>
            <a:r>
              <a:rPr lang="en-IN" altLang="en-US" sz="2400" b="1">
                <a:sym typeface="+mn-ea"/>
              </a:rPr>
              <a:t>(d) Rs. 4000 </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800" b="1">
                <a:solidFill>
                  <a:srgbClr val="C00000"/>
                </a:solidFill>
                <a:sym typeface="+mn-ea"/>
              </a:rPr>
              <a:t>Question:8</a:t>
            </a:r>
            <a:endParaRPr lang="en-IN" altLang="en-US" sz="2800" b="1">
              <a:solidFill>
                <a:srgbClr val="C00000"/>
              </a:solidFill>
            </a:endParaRPr>
          </a:p>
          <a:p>
            <a:pPr marL="0" indent="0">
              <a:buClrTx/>
              <a:buSzTx/>
              <a:buFontTx/>
              <a:buNone/>
            </a:pPr>
            <a:r>
              <a:rPr lang="en-IN" altLang="en-US" sz="2800" b="1">
                <a:sym typeface="+mn-ea"/>
              </a:rPr>
              <a:t>Rs. 700 is divided among A, B, C so that A receives half as much as B and B half as much as C. Then C’s share is:</a:t>
            </a:r>
            <a:endParaRPr lang="en-IN" altLang="en-US" sz="2800" b="1"/>
          </a:p>
          <a:p>
            <a:pPr marL="0" indent="0">
              <a:buClrTx/>
              <a:buSzTx/>
              <a:buFontTx/>
              <a:buNone/>
            </a:pPr>
            <a:r>
              <a:rPr lang="en-IN" altLang="en-US" sz="2800" b="1">
                <a:sym typeface="+mn-ea"/>
              </a:rPr>
              <a:t>(a)Rs. 200	</a:t>
            </a:r>
            <a:endParaRPr lang="en-IN" altLang="en-US" sz="2800" b="1"/>
          </a:p>
          <a:p>
            <a:pPr marL="0" indent="0">
              <a:buClrTx/>
              <a:buSzTx/>
              <a:buFontTx/>
              <a:buNone/>
            </a:pPr>
            <a:r>
              <a:rPr lang="en-IN" altLang="en-US" sz="2800" b="1">
                <a:sym typeface="+mn-ea"/>
              </a:rPr>
              <a:t>(b) Rs. 400 	</a:t>
            </a:r>
            <a:endParaRPr lang="en-IN" altLang="en-US" sz="2800" b="1"/>
          </a:p>
          <a:p>
            <a:pPr marL="0" indent="0">
              <a:buClrTx/>
              <a:buSzTx/>
              <a:buFontTx/>
              <a:buNone/>
            </a:pPr>
            <a:r>
              <a:rPr lang="en-IN" altLang="en-US" sz="2800" b="1">
                <a:sym typeface="+mn-ea"/>
              </a:rPr>
              <a:t>(c) Rs, 300		</a:t>
            </a:r>
            <a:endParaRPr lang="en-IN" altLang="en-US" sz="2800" b="1"/>
          </a:p>
          <a:p>
            <a:pPr marL="0" indent="0">
              <a:buClrTx/>
              <a:buSzTx/>
              <a:buFontTx/>
              <a:buNone/>
            </a:pPr>
            <a:r>
              <a:rPr lang="en-IN" altLang="en-US" sz="2800" b="1">
                <a:sym typeface="+mn-ea"/>
              </a:rPr>
              <a:t>(d) Rs, 600 </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C00000"/>
                </a:solidFill>
                <a:sym typeface="+mn-ea"/>
              </a:rPr>
              <a:t>Question:9</a:t>
            </a:r>
            <a:endParaRPr lang="en-IN" altLang="en-US" sz="2400" b="1">
              <a:solidFill>
                <a:srgbClr val="C00000"/>
              </a:solidFill>
            </a:endParaRPr>
          </a:p>
          <a:p>
            <a:pPr marL="0" indent="0">
              <a:buClrTx/>
              <a:buSzTx/>
              <a:buFontTx/>
              <a:buNone/>
            </a:pPr>
            <a:r>
              <a:rPr lang="en-IN" altLang="en-US" sz="2400" b="1">
                <a:sym typeface="+mn-ea"/>
              </a:rPr>
              <a:t>A, B and C enter into a partnership. A initially invests Rs. 25 Iakhs and adds another Rs. 10 lakhs after one year. B initially invests Rs. 35 lakhs and withdraws Rs. 10 lakhs after 2 years and C invests Rs. 30 lakhs. In what ratio should the profits be divided at the end of 3 years? </a:t>
            </a:r>
            <a:endParaRPr lang="en-IN" altLang="en-US" sz="2400" b="1"/>
          </a:p>
          <a:p>
            <a:pPr marL="0" indent="0">
              <a:buClrTx/>
              <a:buSzTx/>
              <a:buFontTx/>
              <a:buNone/>
            </a:pPr>
            <a:r>
              <a:rPr lang="en-IN" altLang="en-US" sz="2400" b="1">
                <a:sym typeface="+mn-ea"/>
              </a:rPr>
              <a:t>(a) 20:19:18		</a:t>
            </a:r>
            <a:endParaRPr lang="en-IN" altLang="en-US" sz="2400" b="1"/>
          </a:p>
          <a:p>
            <a:pPr marL="0" indent="0">
              <a:buClrTx/>
              <a:buSzTx/>
              <a:buFontTx/>
              <a:buNone/>
            </a:pPr>
            <a:r>
              <a:rPr lang="en-IN" altLang="en-US" sz="2400" b="1">
                <a:sym typeface="+mn-ea"/>
              </a:rPr>
              <a:t>(b) 20: 20: 19 	</a:t>
            </a:r>
            <a:endParaRPr lang="en-IN" altLang="en-US" sz="2400" b="1"/>
          </a:p>
          <a:p>
            <a:pPr marL="0" indent="0">
              <a:buClrTx/>
              <a:buSzTx/>
              <a:buFontTx/>
              <a:buNone/>
            </a:pPr>
            <a:r>
              <a:rPr lang="en-IN" altLang="en-US" sz="2400" b="1">
                <a:sym typeface="+mn-ea"/>
              </a:rPr>
              <a:t>(c) 10:10:9		</a:t>
            </a:r>
            <a:endParaRPr lang="en-IN" altLang="en-US" sz="2400" b="1"/>
          </a:p>
          <a:p>
            <a:pPr marL="0" indent="0">
              <a:buClrTx/>
              <a:buSzTx/>
              <a:buFontTx/>
              <a:buNone/>
            </a:pPr>
            <a:r>
              <a:rPr lang="en-IN" altLang="en-US" sz="2400" b="1">
                <a:sym typeface="+mn-ea"/>
              </a:rPr>
              <a:t>(d) 19: 19: 18 </a:t>
            </a:r>
            <a:endParaRPr lang="en-IN" altLang="en-US" sz="2400" b="1">
              <a:sym typeface="+mn-ea"/>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C00000"/>
                </a:solidFill>
                <a:sym typeface="+mn-ea"/>
              </a:rPr>
              <a:t>Question:10</a:t>
            </a:r>
            <a:endParaRPr lang="en-IN" altLang="en-US" sz="2400" b="1">
              <a:solidFill>
                <a:srgbClr val="C00000"/>
              </a:solidFill>
            </a:endParaRPr>
          </a:p>
          <a:p>
            <a:pPr marL="0" indent="0">
              <a:buClrTx/>
              <a:buSzTx/>
              <a:buFontTx/>
              <a:buNone/>
            </a:pPr>
            <a:r>
              <a:rPr lang="en-IN" altLang="en-US" sz="2400" b="1">
                <a:sym typeface="+mn-ea"/>
              </a:rPr>
              <a:t>Nirmal and Kapil started a business investing Rs. 9000 and Rs. 12000 respectively. After 6 months, Kapil withdrew half of his investment. If after a year, the total profit was Rs. 4600, what was Kapil’s share in it? </a:t>
            </a:r>
            <a:endParaRPr lang="en-IN" altLang="en-US" sz="2400" b="1"/>
          </a:p>
          <a:p>
            <a:pPr marL="0" indent="0">
              <a:buClrTx/>
              <a:buSzTx/>
              <a:buFontTx/>
              <a:buNone/>
            </a:pPr>
            <a:r>
              <a:rPr lang="en-IN" altLang="en-US" sz="2400" b="1">
                <a:sym typeface="+mn-ea"/>
              </a:rPr>
              <a:t>(a)Rs. 2000		</a:t>
            </a:r>
            <a:endParaRPr lang="en-IN" altLang="en-US" sz="2400" b="1"/>
          </a:p>
          <a:p>
            <a:pPr marL="0" indent="0">
              <a:buClrTx/>
              <a:buSzTx/>
              <a:buFontTx/>
              <a:buNone/>
            </a:pPr>
            <a:r>
              <a:rPr lang="en-IN" altLang="en-US" sz="2400" b="1">
                <a:sym typeface="+mn-ea"/>
              </a:rPr>
              <a:t>(b) Rs. 1900 	</a:t>
            </a:r>
            <a:endParaRPr lang="en-IN" altLang="en-US" sz="2400" b="1"/>
          </a:p>
          <a:p>
            <a:pPr marL="0" indent="0">
              <a:buClrTx/>
              <a:buSzTx/>
              <a:buFontTx/>
              <a:buNone/>
            </a:pPr>
            <a:r>
              <a:rPr lang="en-IN" altLang="en-US" sz="2400" b="1">
                <a:sym typeface="+mn-ea"/>
              </a:rPr>
              <a:t>(c) Rs. 2600		</a:t>
            </a:r>
            <a:endParaRPr lang="en-IN" altLang="en-US" sz="2400" b="1"/>
          </a:p>
          <a:p>
            <a:pPr marL="0" indent="0">
              <a:buClrTx/>
              <a:buSzTx/>
              <a:buFontTx/>
              <a:buNone/>
            </a:pPr>
            <a:r>
              <a:rPr lang="en-IN" altLang="en-US" sz="2400" b="1">
                <a:sym typeface="+mn-ea"/>
              </a:rPr>
              <a:t>(d) Rs. 2300 </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C00000"/>
                </a:solidFill>
                <a:sym typeface="+mn-ea"/>
              </a:rPr>
              <a:t>Question:11</a:t>
            </a:r>
            <a:endParaRPr lang="en-IN" altLang="en-US" sz="2400" b="1">
              <a:solidFill>
                <a:srgbClr val="C00000"/>
              </a:solidFill>
            </a:endParaRPr>
          </a:p>
          <a:p>
            <a:pPr marL="0" indent="0">
              <a:buClrTx/>
              <a:buSzTx/>
              <a:buFontTx/>
              <a:buNone/>
            </a:pPr>
            <a:r>
              <a:rPr lang="en-IN" altLang="en-US" sz="2400" b="1">
                <a:sym typeface="+mn-ea"/>
              </a:rPr>
              <a:t>A, B, C started a business with their investments in the ratio 1:3:5. After 4 months, A invested the same amount as before and B as well as C withdrew half of their investments. The ratio of their profits at the end of the year is:</a:t>
            </a:r>
            <a:endParaRPr lang="en-IN" altLang="en-US" sz="2400" b="1"/>
          </a:p>
          <a:p>
            <a:pPr marL="0" indent="0">
              <a:buClrTx/>
              <a:buSzTx/>
              <a:buFontTx/>
              <a:buNone/>
            </a:pPr>
            <a:r>
              <a:rPr lang="en-IN" altLang="en-US" sz="2400" b="1">
                <a:sym typeface="+mn-ea"/>
              </a:rPr>
              <a:t>(a) 1: 2: 3		</a:t>
            </a:r>
            <a:endParaRPr lang="en-IN" altLang="en-US" sz="2400" b="1"/>
          </a:p>
          <a:p>
            <a:pPr marL="0" indent="0">
              <a:buClrTx/>
              <a:buSzTx/>
              <a:buFontTx/>
              <a:buNone/>
            </a:pPr>
            <a:r>
              <a:rPr lang="en-IN" altLang="en-US" sz="2400" b="1">
                <a:sym typeface="+mn-ea"/>
              </a:rPr>
              <a:t>(b) 3: 4: 15 	</a:t>
            </a:r>
            <a:endParaRPr lang="en-IN" altLang="en-US" sz="2400" b="1"/>
          </a:p>
          <a:p>
            <a:pPr marL="0" indent="0">
              <a:buClrTx/>
              <a:buSzTx/>
              <a:buFontTx/>
              <a:buNone/>
            </a:pPr>
            <a:r>
              <a:rPr lang="en-IN" altLang="en-US" sz="2400" b="1">
                <a:sym typeface="+mn-ea"/>
              </a:rPr>
              <a:t>(c) 3: 5: 10		</a:t>
            </a:r>
            <a:endParaRPr lang="en-IN" altLang="en-US" sz="2400" b="1"/>
          </a:p>
          <a:p>
            <a:pPr marL="0" indent="0">
              <a:buClrTx/>
              <a:buSzTx/>
              <a:buFontTx/>
              <a:buNone/>
            </a:pPr>
            <a:r>
              <a:rPr lang="en-IN" altLang="en-US" sz="2400" b="1">
                <a:sym typeface="+mn-ea"/>
              </a:rPr>
              <a:t>(d) 5: 6: 10 </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800" b="1">
                <a:solidFill>
                  <a:srgbClr val="C00000"/>
                </a:solidFill>
                <a:sym typeface="+mn-ea"/>
              </a:rPr>
              <a:t>Question :12</a:t>
            </a:r>
            <a:endParaRPr lang="en-IN" altLang="en-US" sz="2800" b="1">
              <a:solidFill>
                <a:srgbClr val="C00000"/>
              </a:solidFill>
            </a:endParaRPr>
          </a:p>
          <a:p>
            <a:pPr marL="0" indent="0">
              <a:buClrTx/>
              <a:buSzTx/>
              <a:buFontTx/>
              <a:buNone/>
            </a:pPr>
            <a:r>
              <a:rPr lang="en-IN" altLang="en-US" sz="2800" b="1">
                <a:sym typeface="+mn-ea"/>
              </a:rPr>
              <a:t>A and B invest in a business in the ratio 3: 2. If 5% of the total profit goes to charity and A's share is Rs. 855, the total profit is:</a:t>
            </a:r>
            <a:endParaRPr lang="en-IN" altLang="en-US" sz="2800" b="1"/>
          </a:p>
          <a:p>
            <a:pPr marL="0" indent="0">
              <a:buClrTx/>
              <a:buSzTx/>
              <a:buFontTx/>
              <a:buNone/>
            </a:pPr>
            <a:r>
              <a:rPr lang="en-IN" altLang="en-US" sz="2800" b="1">
                <a:sym typeface="+mn-ea"/>
              </a:rPr>
              <a:t>(a) Rs500			</a:t>
            </a:r>
            <a:endParaRPr lang="en-IN" altLang="en-US" sz="2800" b="1"/>
          </a:p>
          <a:p>
            <a:pPr marL="0" indent="0">
              <a:buClrTx/>
              <a:buSzTx/>
              <a:buFontTx/>
              <a:buNone/>
            </a:pPr>
            <a:r>
              <a:rPr lang="en-IN" altLang="en-US" sz="2800" b="1">
                <a:sym typeface="+mn-ea"/>
              </a:rPr>
              <a:t>(b) Rs1000 	</a:t>
            </a:r>
            <a:endParaRPr lang="en-IN" altLang="en-US" sz="2800" b="1"/>
          </a:p>
          <a:p>
            <a:pPr marL="0" indent="0">
              <a:buClrTx/>
              <a:buSzTx/>
              <a:buFontTx/>
              <a:buNone/>
            </a:pPr>
            <a:r>
              <a:rPr lang="en-IN" altLang="en-US" sz="2800" b="1">
                <a:sym typeface="+mn-ea"/>
              </a:rPr>
              <a:t>(c) Rs1500		</a:t>
            </a:r>
            <a:endParaRPr lang="en-IN" altLang="en-US" sz="2800" b="1"/>
          </a:p>
          <a:p>
            <a:pPr marL="0" indent="0">
              <a:buClrTx/>
              <a:buSzTx/>
              <a:buFontTx/>
              <a:buNone/>
            </a:pPr>
            <a:r>
              <a:rPr lang="en-IN" altLang="en-US" sz="2800" b="1">
                <a:sym typeface="+mn-ea"/>
              </a:rPr>
              <a:t>(d) Rs2000 </a:t>
            </a:r>
            <a:endParaRPr lang="en-IN" altLang="en-US" sz="2800" b="1"/>
          </a:p>
          <a:p>
            <a:pPr marL="0" indent="0">
              <a:buClrTx/>
              <a:buSzTx/>
              <a:buFontTx/>
              <a:buNone/>
            </a:pP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b="1">
                <a:solidFill>
                  <a:srgbClr val="FF0000"/>
                </a:solidFill>
              </a:rPr>
              <a:t>Introduction:</a:t>
            </a:r>
            <a:endParaRPr lang="en-IN" altLang="en-US" b="1">
              <a:solidFill>
                <a:srgbClr val="FF0000"/>
              </a:solidFill>
            </a:endParaRPr>
          </a:p>
          <a:p>
            <a:pPr marL="0" indent="0">
              <a:buClrTx/>
              <a:buSzTx/>
              <a:buNone/>
            </a:pPr>
            <a:r>
              <a:rPr lang="en-IN" altLang="en-US" b="1">
                <a:solidFill>
                  <a:srgbClr val="C00000"/>
                </a:solidFill>
                <a:sym typeface="+mn-ea"/>
              </a:rPr>
              <a:t>PARTNERSHIP:</a:t>
            </a:r>
            <a:endParaRPr lang="en-IN" altLang="en-US" b="1"/>
          </a:p>
          <a:p>
            <a:pPr marL="0" indent="0">
              <a:buClrTx/>
              <a:buSzTx/>
              <a:buFontTx/>
              <a:buNone/>
            </a:pPr>
            <a:r>
              <a:rPr lang="en-IN" altLang="en-US" b="1">
                <a:sym typeface="+mn-ea"/>
              </a:rPr>
              <a:t>When two or more persons put their money in order to carry a certain business that deal is known as partnership.</a:t>
            </a:r>
            <a:endParaRPr lang="en-IN" altLang="en-US" b="1"/>
          </a:p>
          <a:p>
            <a:endParaRPr lang="en-IN" alt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800" b="1">
                <a:solidFill>
                  <a:srgbClr val="C00000"/>
                </a:solidFill>
                <a:sym typeface="+mn-ea"/>
              </a:rPr>
              <a:t>Question:13</a:t>
            </a:r>
            <a:endParaRPr lang="en-IN" altLang="en-US" sz="2800" b="1">
              <a:solidFill>
                <a:srgbClr val="C00000"/>
              </a:solidFill>
            </a:endParaRPr>
          </a:p>
          <a:p>
            <a:pPr marL="0" indent="0">
              <a:buClrTx/>
              <a:buSzTx/>
              <a:buFontTx/>
              <a:buNone/>
            </a:pPr>
            <a:r>
              <a:rPr lang="en-IN" altLang="en-US" sz="2800" b="1">
                <a:sym typeface="+mn-ea"/>
              </a:rPr>
              <a:t>A and B are partners in a business. A contributes 1/4 of the capital for 15 months and B received 2/3 of the profit. For how long B's money was used?</a:t>
            </a:r>
            <a:endParaRPr lang="en-IN" altLang="en-US" sz="2800" b="1"/>
          </a:p>
          <a:p>
            <a:pPr marL="0" indent="0">
              <a:buClrTx/>
              <a:buSzTx/>
              <a:buFontTx/>
              <a:buNone/>
            </a:pPr>
            <a:r>
              <a:rPr lang="en-IN" altLang="en-US" sz="2800" b="1">
                <a:sym typeface="+mn-ea"/>
              </a:rPr>
              <a:t>(a) 3 months		</a:t>
            </a:r>
            <a:endParaRPr lang="en-IN" altLang="en-US" sz="2800" b="1"/>
          </a:p>
          <a:p>
            <a:pPr marL="0" indent="0">
              <a:buClrTx/>
              <a:buSzTx/>
              <a:buFontTx/>
              <a:buNone/>
            </a:pPr>
            <a:r>
              <a:rPr lang="en-IN" altLang="en-US" sz="2800" b="1">
                <a:sym typeface="+mn-ea"/>
              </a:rPr>
              <a:t>(b) 6 months 	</a:t>
            </a:r>
            <a:endParaRPr lang="en-IN" altLang="en-US" sz="2800" b="1"/>
          </a:p>
          <a:p>
            <a:pPr marL="0" indent="0">
              <a:buClrTx/>
              <a:buSzTx/>
              <a:buFontTx/>
              <a:buNone/>
            </a:pPr>
            <a:r>
              <a:rPr lang="en-IN" altLang="en-US" sz="2800" b="1">
                <a:sym typeface="+mn-ea"/>
              </a:rPr>
              <a:t>(c) 10 months		</a:t>
            </a:r>
            <a:endParaRPr lang="en-IN" altLang="en-US" sz="2800" b="1"/>
          </a:p>
          <a:p>
            <a:pPr marL="0" indent="0">
              <a:buClrTx/>
              <a:buSzTx/>
              <a:buFontTx/>
              <a:buNone/>
            </a:pPr>
            <a:r>
              <a:rPr lang="en-IN" altLang="en-US" sz="2800" b="1">
                <a:sym typeface="+mn-ea"/>
              </a:rPr>
              <a:t>(d) 12 months </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C00000"/>
                </a:solidFill>
                <a:sym typeface="+mn-ea"/>
              </a:rPr>
              <a:t>Question:14</a:t>
            </a:r>
            <a:endParaRPr lang="en-IN" altLang="en-US" sz="2400" b="1">
              <a:solidFill>
                <a:srgbClr val="C00000"/>
              </a:solidFill>
            </a:endParaRPr>
          </a:p>
          <a:p>
            <a:pPr marL="0" indent="0">
              <a:buClrTx/>
              <a:buSzTx/>
              <a:buFontTx/>
              <a:buNone/>
            </a:pPr>
            <a:r>
              <a:rPr lang="en-IN" altLang="en-US" sz="2400" b="1">
                <a:sym typeface="+mn-ea"/>
              </a:rPr>
              <a:t>A began a business with Rs. 85,000. He was joined afterwards by B with Rs. 42,500. After how many months did B join, if the profits at the end of the year are divided in the ratio of 3: 1?</a:t>
            </a:r>
            <a:endParaRPr lang="en-IN" altLang="en-US" sz="2400" b="1"/>
          </a:p>
          <a:p>
            <a:pPr marL="0" indent="0">
              <a:buClrTx/>
              <a:buSzTx/>
              <a:buFontTx/>
              <a:buNone/>
            </a:pPr>
            <a:r>
              <a:rPr lang="en-IN" altLang="en-US" sz="2400" b="1">
                <a:sym typeface="+mn-ea"/>
              </a:rPr>
              <a:t>(a) 4 months		</a:t>
            </a:r>
            <a:endParaRPr lang="en-IN" altLang="en-US" sz="2400" b="1"/>
          </a:p>
          <a:p>
            <a:pPr marL="0" indent="0">
              <a:buClrTx/>
              <a:buSzTx/>
              <a:buFontTx/>
              <a:buNone/>
            </a:pPr>
            <a:r>
              <a:rPr lang="en-IN" altLang="en-US" sz="2400" b="1">
                <a:sym typeface="+mn-ea"/>
              </a:rPr>
              <a:t>(b) 5 months 	</a:t>
            </a:r>
            <a:endParaRPr lang="en-IN" altLang="en-US" sz="2400" b="1"/>
          </a:p>
          <a:p>
            <a:pPr marL="0" indent="0">
              <a:buClrTx/>
              <a:buSzTx/>
              <a:buFontTx/>
              <a:buNone/>
            </a:pPr>
            <a:r>
              <a:rPr lang="en-IN" altLang="en-US" sz="2400" b="1">
                <a:sym typeface="+mn-ea"/>
              </a:rPr>
              <a:t>(c) 6 months		</a:t>
            </a:r>
            <a:endParaRPr lang="en-IN" altLang="en-US" sz="2400" b="1"/>
          </a:p>
          <a:p>
            <a:pPr marL="0" indent="0">
              <a:buClrTx/>
              <a:buSzTx/>
              <a:buFontTx/>
              <a:buNone/>
            </a:pPr>
            <a:r>
              <a:rPr lang="en-IN" altLang="en-US" sz="2400" b="1">
                <a:sym typeface="+mn-ea"/>
              </a:rPr>
              <a:t>(d) 8 months </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b="1">
                <a:solidFill>
                  <a:srgbClr val="C00000"/>
                </a:solidFill>
                <a:sym typeface="+mn-ea"/>
              </a:rPr>
              <a:t>Question:15</a:t>
            </a:r>
            <a:endParaRPr lang="en-IN" altLang="en-US" b="1">
              <a:solidFill>
                <a:srgbClr val="C00000"/>
              </a:solidFill>
            </a:endParaRPr>
          </a:p>
          <a:p>
            <a:pPr marL="0" indent="0">
              <a:buClrTx/>
              <a:buSzTx/>
              <a:buFontTx/>
              <a:buNone/>
            </a:pPr>
            <a:r>
              <a:rPr lang="en-IN" altLang="en-US" b="1">
                <a:sym typeface="+mn-ea"/>
              </a:rPr>
              <a:t>If 4 (A's capital) = 6 (B's capital) = 10 (C's capital), then out of a profit of Rs. 4650, C will receive ____</a:t>
            </a:r>
            <a:endParaRPr lang="en-IN" altLang="en-US" b="1"/>
          </a:p>
          <a:p>
            <a:pPr marL="0" indent="0">
              <a:buClrTx/>
              <a:buSzTx/>
              <a:buFontTx/>
              <a:buNone/>
            </a:pPr>
            <a:r>
              <a:rPr lang="en-IN" altLang="en-US" b="1">
                <a:sym typeface="+mn-ea"/>
              </a:rPr>
              <a:t>(a) Rs.700		</a:t>
            </a:r>
            <a:endParaRPr lang="en-IN" altLang="en-US" b="1"/>
          </a:p>
          <a:p>
            <a:pPr marL="0" indent="0">
              <a:buClrTx/>
              <a:buSzTx/>
              <a:buFontTx/>
              <a:buNone/>
            </a:pPr>
            <a:r>
              <a:rPr lang="en-IN" altLang="en-US" b="1">
                <a:sym typeface="+mn-ea"/>
              </a:rPr>
              <a:t>(b) Rs.800 	</a:t>
            </a:r>
            <a:endParaRPr lang="en-IN" altLang="en-US" b="1"/>
          </a:p>
          <a:p>
            <a:pPr marL="0" indent="0">
              <a:buClrTx/>
              <a:buSzTx/>
              <a:buFontTx/>
              <a:buNone/>
            </a:pPr>
            <a:r>
              <a:rPr lang="en-IN" altLang="en-US" b="1">
                <a:sym typeface="+mn-ea"/>
              </a:rPr>
              <a:t>(c) Rs.900		</a:t>
            </a:r>
            <a:endParaRPr lang="en-IN" altLang="en-US" b="1"/>
          </a:p>
          <a:p>
            <a:pPr marL="0" indent="0">
              <a:buClrTx/>
              <a:buSzTx/>
              <a:buFontTx/>
              <a:buNone/>
            </a:pPr>
            <a:r>
              <a:rPr lang="en-IN" altLang="en-US" b="1">
                <a:sym typeface="+mn-ea"/>
              </a:rPr>
              <a:t>(d) Rs.1000 </a:t>
            </a:r>
            <a:endParaRPr lang="en-IN" alt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C00000"/>
                </a:solidFill>
                <a:sym typeface="+mn-ea"/>
              </a:rPr>
              <a:t>Question:16</a:t>
            </a:r>
            <a:endParaRPr lang="en-IN" altLang="en-US" sz="2400" b="1">
              <a:solidFill>
                <a:srgbClr val="C00000"/>
              </a:solidFill>
            </a:endParaRPr>
          </a:p>
          <a:p>
            <a:pPr marL="0" indent="0">
              <a:buClrTx/>
              <a:buSzTx/>
              <a:buFontTx/>
              <a:buNone/>
            </a:pPr>
            <a:r>
              <a:rPr lang="en-IN" altLang="en-US" sz="2400" b="1">
                <a:sym typeface="+mn-ea"/>
              </a:rPr>
              <a:t>Simran started a software business by investing Rs. 50,000. After six months, Nanda joined her with a capital of Rs. 80,000. After 3 years, they earned a profit of Rs. 24,500. What was Simran’s share in the profit?</a:t>
            </a:r>
            <a:endParaRPr lang="en-IN" altLang="en-US" sz="2400" b="1"/>
          </a:p>
          <a:p>
            <a:pPr marL="0" indent="0">
              <a:buClrTx/>
              <a:buSzTx/>
              <a:buFontTx/>
              <a:buNone/>
            </a:pPr>
            <a:r>
              <a:rPr lang="en-IN" altLang="en-US" sz="2400" b="1">
                <a:sym typeface="+mn-ea"/>
              </a:rPr>
              <a:t>(a) 10110		</a:t>
            </a:r>
            <a:endParaRPr lang="en-IN" altLang="en-US" sz="2400" b="1"/>
          </a:p>
          <a:p>
            <a:pPr marL="0" indent="0">
              <a:buClrTx/>
              <a:buSzTx/>
              <a:buFontTx/>
              <a:buNone/>
            </a:pPr>
            <a:r>
              <a:rPr lang="en-IN" altLang="en-US" sz="2400" b="1">
                <a:sym typeface="+mn-ea"/>
              </a:rPr>
              <a:t>(b) 10500 	</a:t>
            </a:r>
            <a:endParaRPr lang="en-IN" altLang="en-US" sz="2400" b="1"/>
          </a:p>
          <a:p>
            <a:pPr marL="0" indent="0">
              <a:buClrTx/>
              <a:buSzTx/>
              <a:buFontTx/>
              <a:buNone/>
            </a:pPr>
            <a:r>
              <a:rPr lang="en-IN" altLang="en-US" sz="2400" b="1">
                <a:sym typeface="+mn-ea"/>
              </a:rPr>
              <a:t>(c) 12000		</a:t>
            </a:r>
            <a:endParaRPr lang="en-IN" altLang="en-US" sz="2400" b="1"/>
          </a:p>
          <a:p>
            <a:pPr marL="0" indent="0">
              <a:buClrTx/>
              <a:buSzTx/>
              <a:buFontTx/>
              <a:buNone/>
            </a:pPr>
            <a:r>
              <a:rPr lang="en-IN" altLang="en-US" sz="2400" b="1">
                <a:sym typeface="+mn-ea"/>
              </a:rPr>
              <a:t>(d) 13000 </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C00000"/>
                </a:solidFill>
                <a:sym typeface="+mn-ea"/>
              </a:rPr>
              <a:t>Question:17</a:t>
            </a:r>
            <a:endParaRPr lang="en-IN" altLang="en-US" sz="2400" b="1">
              <a:solidFill>
                <a:srgbClr val="C00000"/>
              </a:solidFill>
            </a:endParaRPr>
          </a:p>
          <a:p>
            <a:pPr marL="0" indent="0">
              <a:buClrTx/>
              <a:buSzTx/>
              <a:buFontTx/>
              <a:buNone/>
            </a:pPr>
            <a:r>
              <a:rPr lang="en-IN" altLang="en-US" sz="2400" b="1">
                <a:sym typeface="+mn-ea"/>
              </a:rPr>
              <a:t>A, B and C enter into a partnership and their shares are in the ratio 1/2: 1/3: 1/4. After 2 months, A withdraws half of his capital and after another 10 months, a profit of Rs. 378 is divided among them. What is B's share?</a:t>
            </a:r>
            <a:endParaRPr lang="en-IN" altLang="en-US" sz="2400" b="1"/>
          </a:p>
          <a:p>
            <a:pPr marL="0" indent="0">
              <a:buClrTx/>
              <a:buSzTx/>
              <a:buFontTx/>
              <a:buNone/>
            </a:pPr>
            <a:r>
              <a:rPr lang="en-IN" altLang="en-US" sz="2400" b="1">
                <a:sym typeface="+mn-ea"/>
              </a:rPr>
              <a:t>(a) 144			</a:t>
            </a:r>
            <a:endParaRPr lang="en-IN" altLang="en-US" sz="2400" b="1"/>
          </a:p>
          <a:p>
            <a:pPr marL="0" indent="0">
              <a:buClrTx/>
              <a:buSzTx/>
              <a:buFontTx/>
              <a:buNone/>
            </a:pPr>
            <a:r>
              <a:rPr lang="en-IN" altLang="en-US" sz="2400" b="1">
                <a:sym typeface="+mn-ea"/>
              </a:rPr>
              <a:t>(b) 169 		</a:t>
            </a:r>
            <a:endParaRPr lang="en-IN" altLang="en-US" sz="2400" b="1"/>
          </a:p>
          <a:p>
            <a:pPr marL="0" indent="0">
              <a:buClrTx/>
              <a:buSzTx/>
              <a:buFontTx/>
              <a:buNone/>
            </a:pPr>
            <a:r>
              <a:rPr lang="en-IN" altLang="en-US" sz="2400" b="1">
                <a:sym typeface="+mn-ea"/>
              </a:rPr>
              <a:t>(c) 225			</a:t>
            </a:r>
            <a:endParaRPr lang="en-IN" altLang="en-US" sz="2400" b="1"/>
          </a:p>
          <a:p>
            <a:pPr marL="0" indent="0">
              <a:buClrTx/>
              <a:buSzTx/>
              <a:buFontTx/>
              <a:buNone/>
            </a:pPr>
            <a:r>
              <a:rPr lang="en-IN" altLang="en-US" sz="2400" b="1">
                <a:sym typeface="+mn-ea"/>
              </a:rPr>
              <a:t>(d) 339 </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C00000"/>
                </a:solidFill>
                <a:sym typeface="+mn-ea"/>
              </a:rPr>
              <a:t>Question:18</a:t>
            </a:r>
            <a:endParaRPr lang="en-IN" altLang="en-US" sz="2400" b="1">
              <a:solidFill>
                <a:srgbClr val="C00000"/>
              </a:solidFill>
            </a:endParaRPr>
          </a:p>
          <a:p>
            <a:pPr marL="0" indent="0">
              <a:buClrTx/>
              <a:buSzTx/>
              <a:buFontTx/>
              <a:buNone/>
            </a:pPr>
            <a:r>
              <a:rPr lang="en-IN" altLang="en-US" sz="2400" b="1">
                <a:sym typeface="+mn-ea"/>
              </a:rPr>
              <a:t>A and B started a business jointly A's investment was thrice the investment of B and the period of his investment was two times the period of investment of B. If B received Rs. 4000 as profit, then their total profit is:</a:t>
            </a:r>
            <a:endParaRPr lang="en-IN" altLang="en-US" sz="2400" b="1"/>
          </a:p>
          <a:p>
            <a:pPr marL="0" indent="0">
              <a:buClrTx/>
              <a:buSzTx/>
              <a:buFontTx/>
              <a:buNone/>
            </a:pPr>
            <a:r>
              <a:rPr lang="en-IN" altLang="en-US" sz="2400" b="1">
                <a:sym typeface="+mn-ea"/>
              </a:rPr>
              <a:t>(a) Rs22000		</a:t>
            </a:r>
            <a:endParaRPr lang="en-IN" altLang="en-US" sz="2400" b="1"/>
          </a:p>
          <a:p>
            <a:pPr marL="0" indent="0">
              <a:buClrTx/>
              <a:buSzTx/>
              <a:buFontTx/>
              <a:buNone/>
            </a:pPr>
            <a:r>
              <a:rPr lang="en-IN" altLang="en-US" sz="2400" b="1">
                <a:sym typeface="+mn-ea"/>
              </a:rPr>
              <a:t>(b) Rs28000 	</a:t>
            </a:r>
            <a:endParaRPr lang="en-IN" altLang="en-US" sz="2400" b="1"/>
          </a:p>
          <a:p>
            <a:pPr marL="0" indent="0">
              <a:buClrTx/>
              <a:buSzTx/>
              <a:buFontTx/>
              <a:buNone/>
            </a:pPr>
            <a:r>
              <a:rPr lang="en-IN" altLang="en-US" sz="2400" b="1">
                <a:sym typeface="+mn-ea"/>
              </a:rPr>
              <a:t>(c) Rs32000		</a:t>
            </a:r>
            <a:endParaRPr lang="en-IN" altLang="en-US" sz="2400" b="1"/>
          </a:p>
          <a:p>
            <a:pPr marL="0" indent="0">
              <a:buClrTx/>
              <a:buSzTx/>
              <a:buFontTx/>
              <a:buNone/>
            </a:pPr>
            <a:r>
              <a:rPr lang="en-IN" altLang="en-US" sz="2400" b="1">
                <a:sym typeface="+mn-ea"/>
              </a:rPr>
              <a:t>(d) Rs36000 </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000" b="1">
                <a:solidFill>
                  <a:srgbClr val="C00000"/>
                </a:solidFill>
                <a:sym typeface="+mn-ea"/>
              </a:rPr>
              <a:t>Question:19</a:t>
            </a:r>
            <a:endParaRPr lang="en-IN" altLang="en-US" sz="2000" b="1">
              <a:solidFill>
                <a:srgbClr val="C00000"/>
              </a:solidFill>
            </a:endParaRPr>
          </a:p>
          <a:p>
            <a:pPr marL="0" indent="0">
              <a:buClrTx/>
              <a:buSzTx/>
              <a:buFontTx/>
              <a:buNone/>
            </a:pPr>
            <a:r>
              <a:rPr lang="en-IN" altLang="en-US" sz="2000" b="1">
                <a:sym typeface="+mn-ea"/>
              </a:rPr>
              <a:t>Aman started a business investing Rs. 70,000. Rakhi joined him after six months with an amount of Rs. 1, 05,000 and Sagar joined them with Rs. 1.4 lakhs after another six months. The amount of profit earned should be distributed in what ratio among Aman, Rakhi and Sagar respectively, 3 years after Aman started the business?</a:t>
            </a:r>
            <a:endParaRPr lang="en-IN" altLang="en-US" sz="2000" b="1"/>
          </a:p>
          <a:p>
            <a:pPr marL="0" indent="0">
              <a:buClrTx/>
              <a:buSzTx/>
              <a:buFontTx/>
              <a:buNone/>
            </a:pPr>
            <a:r>
              <a:rPr lang="en-IN" altLang="en-US" sz="2000" b="1">
                <a:sym typeface="+mn-ea"/>
              </a:rPr>
              <a:t>(a) 11: 13: 15		</a:t>
            </a:r>
            <a:endParaRPr lang="en-IN" altLang="en-US" sz="2000" b="1"/>
          </a:p>
          <a:p>
            <a:pPr marL="0" indent="0">
              <a:buClrTx/>
              <a:buSzTx/>
              <a:buFontTx/>
              <a:buNone/>
            </a:pPr>
            <a:r>
              <a:rPr lang="en-IN" altLang="en-US" sz="2000" b="1">
                <a:sym typeface="+mn-ea"/>
              </a:rPr>
              <a:t>(b) 11: 13: 17 	</a:t>
            </a:r>
            <a:endParaRPr lang="en-IN" altLang="en-US" sz="2000" b="1"/>
          </a:p>
          <a:p>
            <a:pPr marL="0" indent="0">
              <a:buClrTx/>
              <a:buSzTx/>
              <a:buFontTx/>
              <a:buNone/>
            </a:pPr>
            <a:r>
              <a:rPr lang="en-IN" altLang="en-US" sz="2000" b="1">
                <a:sym typeface="+mn-ea"/>
              </a:rPr>
              <a:t>(c) 12: 17: 18		</a:t>
            </a:r>
            <a:endParaRPr lang="en-IN" altLang="en-US" sz="2000" b="1"/>
          </a:p>
          <a:p>
            <a:pPr marL="0" indent="0">
              <a:buClrTx/>
              <a:buSzTx/>
              <a:buFontTx/>
              <a:buNone/>
            </a:pPr>
            <a:r>
              <a:rPr lang="en-IN" altLang="en-US" sz="2000" b="1">
                <a:sym typeface="+mn-ea"/>
              </a:rPr>
              <a:t>(d) 12: 15:16 </a:t>
            </a:r>
            <a:endParaRPr lang="en-IN" altLang="en-US" sz="2000" b="1"/>
          </a:p>
          <a:p>
            <a:endParaRPr lang="en-IN" alt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FF0000"/>
                </a:solidFill>
                <a:sym typeface="+mn-ea"/>
              </a:rPr>
              <a:t>Question:20</a:t>
            </a:r>
            <a:endParaRPr lang="en-IN" altLang="en-US" sz="2400" b="1"/>
          </a:p>
          <a:p>
            <a:pPr marL="0" indent="0">
              <a:buClrTx/>
              <a:buSzTx/>
              <a:buFontTx/>
              <a:buNone/>
            </a:pPr>
            <a:r>
              <a:rPr lang="en-IN" altLang="en-US" sz="2400" b="1">
                <a:sym typeface="+mn-ea"/>
              </a:rPr>
              <a:t>A, B and C enter into a partnership with a capital in which A's contribution is Rs. 10,000. If out of a total profit of Rs. 1000, A gets Rs. 500 and B gets Rs. 300, then C's capital is:</a:t>
            </a:r>
            <a:endParaRPr lang="en-IN" altLang="en-US" sz="2400" b="1"/>
          </a:p>
          <a:p>
            <a:pPr marL="0" indent="0">
              <a:buClrTx/>
              <a:buSzTx/>
              <a:buFontTx/>
              <a:buNone/>
            </a:pPr>
            <a:r>
              <a:rPr lang="en-IN" altLang="en-US" sz="2400" b="1">
                <a:sym typeface="+mn-ea"/>
              </a:rPr>
              <a:t>(a) Rs4000		</a:t>
            </a:r>
            <a:endParaRPr lang="en-IN" altLang="en-US" sz="2400" b="1"/>
          </a:p>
          <a:p>
            <a:pPr marL="0" indent="0">
              <a:buClrTx/>
              <a:buSzTx/>
              <a:buFontTx/>
              <a:buNone/>
            </a:pPr>
            <a:r>
              <a:rPr lang="en-IN" altLang="en-US" sz="2400" b="1">
                <a:sym typeface="+mn-ea"/>
              </a:rPr>
              <a:t>(b) Rs5000		</a:t>
            </a:r>
            <a:endParaRPr lang="en-IN" altLang="en-US" sz="2400" b="1"/>
          </a:p>
          <a:p>
            <a:pPr marL="0" indent="0">
              <a:buClrTx/>
              <a:buSzTx/>
              <a:buFontTx/>
              <a:buNone/>
            </a:pPr>
            <a:r>
              <a:rPr lang="en-IN" altLang="en-US" sz="2400" b="1">
                <a:sym typeface="+mn-ea"/>
              </a:rPr>
              <a:t>(c) Rs6000		</a:t>
            </a:r>
            <a:endParaRPr lang="en-IN" altLang="en-US" sz="2400" b="1"/>
          </a:p>
          <a:p>
            <a:pPr marL="0" indent="0">
              <a:buClrTx/>
              <a:buSzTx/>
              <a:buFontTx/>
              <a:buNone/>
            </a:pPr>
            <a:r>
              <a:rPr lang="en-IN" altLang="en-US" sz="2400" b="1">
                <a:sym typeface="+mn-ea"/>
              </a:rPr>
              <a:t>(d) Rs7000</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000" b="1">
                <a:solidFill>
                  <a:srgbClr val="C00000"/>
                </a:solidFill>
                <a:sym typeface="+mn-ea"/>
              </a:rPr>
              <a:t>Question:21</a:t>
            </a:r>
            <a:endParaRPr lang="en-IN" altLang="en-US" sz="2000" b="1">
              <a:solidFill>
                <a:srgbClr val="C00000"/>
              </a:solidFill>
            </a:endParaRPr>
          </a:p>
          <a:p>
            <a:pPr marL="0" indent="0">
              <a:buClrTx/>
              <a:buSzTx/>
              <a:buFontTx/>
              <a:buNone/>
            </a:pPr>
            <a:r>
              <a:rPr lang="en-IN" altLang="en-US" sz="2000" b="1">
                <a:sym typeface="+mn-ea"/>
              </a:rPr>
              <a:t>Two merchants, M and N, enter into partnership. M puts in Rs. 20,000 in the first month and at the end of four months adds Rs.5, 000 to his capital. While N withdraws Rs.20, 000 at the end of 8 months. At the end of the year, M and N received equal profit. Find the amount invested by N?</a:t>
            </a:r>
            <a:endParaRPr lang="en-IN" altLang="en-US" sz="2000" b="1"/>
          </a:p>
          <a:p>
            <a:pPr marL="0" indent="0">
              <a:buClrTx/>
              <a:buSzTx/>
              <a:buFontTx/>
              <a:buNone/>
            </a:pPr>
            <a:r>
              <a:rPr lang="en-IN" altLang="en-US" sz="2000" b="1">
                <a:sym typeface="+mn-ea"/>
              </a:rPr>
              <a:t>(a) Rs.20, 000		</a:t>
            </a:r>
            <a:endParaRPr lang="en-IN" altLang="en-US" sz="2000" b="1"/>
          </a:p>
          <a:p>
            <a:pPr marL="0" indent="0">
              <a:buClrTx/>
              <a:buSzTx/>
              <a:buFontTx/>
              <a:buNone/>
            </a:pPr>
            <a:r>
              <a:rPr lang="en-IN" altLang="en-US" sz="2000" b="1">
                <a:sym typeface="+mn-ea"/>
              </a:rPr>
              <a:t>(b) Rs.30, 000	</a:t>
            </a:r>
            <a:endParaRPr lang="en-IN" altLang="en-US" sz="2000" b="1"/>
          </a:p>
          <a:p>
            <a:pPr marL="0" indent="0">
              <a:buClrTx/>
              <a:buSzTx/>
              <a:buFontTx/>
              <a:buNone/>
            </a:pPr>
            <a:r>
              <a:rPr lang="en-IN" altLang="en-US" sz="2000" b="1">
                <a:sym typeface="+mn-ea"/>
              </a:rPr>
              <a:t>(c) Rs.40, 000		</a:t>
            </a:r>
            <a:endParaRPr lang="en-IN" altLang="en-US" sz="2000" b="1"/>
          </a:p>
          <a:p>
            <a:pPr marL="0" indent="0">
              <a:buClrTx/>
              <a:buSzTx/>
              <a:buFontTx/>
              <a:buNone/>
            </a:pPr>
            <a:r>
              <a:rPr lang="en-IN" altLang="en-US" sz="2000" b="1">
                <a:sym typeface="+mn-ea"/>
              </a:rPr>
              <a:t>(d) Rs.50, 000</a:t>
            </a:r>
            <a:endParaRPr lang="en-IN" altLang="en-US" sz="2000" b="1"/>
          </a:p>
          <a:p>
            <a:endParaRPr lang="en-IN" alt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800" b="1">
                <a:solidFill>
                  <a:srgbClr val="C00000"/>
                </a:solidFill>
                <a:sym typeface="+mn-ea"/>
              </a:rPr>
              <a:t>Question:22</a:t>
            </a:r>
            <a:endParaRPr lang="en-IN" altLang="en-US" sz="2800" b="1">
              <a:solidFill>
                <a:srgbClr val="C00000"/>
              </a:solidFill>
            </a:endParaRPr>
          </a:p>
          <a:p>
            <a:pPr marL="0" indent="0">
              <a:buClrTx/>
              <a:buSzTx/>
              <a:buFontTx/>
              <a:buNone/>
            </a:pPr>
            <a:r>
              <a:rPr lang="en-IN" altLang="en-US" sz="2800" b="1">
                <a:sym typeface="+mn-ea"/>
              </a:rPr>
              <a:t>Rs 770 has been divided among A, B and C such that A receives 2/9th of what B and C together receives. Then A's share is</a:t>
            </a:r>
            <a:endParaRPr lang="en-IN" altLang="en-US" sz="2800" b="1"/>
          </a:p>
          <a:p>
            <a:pPr marL="0" indent="0">
              <a:buClrTx/>
              <a:buSzTx/>
              <a:buFontTx/>
              <a:buNone/>
            </a:pPr>
            <a:r>
              <a:rPr lang="en-IN" altLang="en-US" sz="2800" b="1">
                <a:sym typeface="+mn-ea"/>
              </a:rPr>
              <a:t>(a) Rs 140		</a:t>
            </a:r>
            <a:endParaRPr lang="en-IN" altLang="en-US" sz="2800" b="1"/>
          </a:p>
          <a:p>
            <a:pPr marL="0" indent="0">
              <a:buClrTx/>
              <a:buSzTx/>
              <a:buFontTx/>
              <a:buNone/>
            </a:pPr>
            <a:r>
              <a:rPr lang="en-IN" altLang="en-US" sz="2800" b="1">
                <a:sym typeface="+mn-ea"/>
              </a:rPr>
              <a:t>(b) Rs 154	</a:t>
            </a:r>
            <a:endParaRPr lang="en-IN" altLang="en-US" sz="2800" b="1"/>
          </a:p>
          <a:p>
            <a:pPr marL="0" indent="0">
              <a:buClrTx/>
              <a:buSzTx/>
              <a:buFontTx/>
              <a:buNone/>
            </a:pPr>
            <a:r>
              <a:rPr lang="en-IN" altLang="en-US" sz="2800" b="1">
                <a:sym typeface="+mn-ea"/>
              </a:rPr>
              <a:t>(c) Rs 165		</a:t>
            </a:r>
            <a:endParaRPr lang="en-IN" altLang="en-US" sz="2800" b="1"/>
          </a:p>
          <a:p>
            <a:pPr marL="0" indent="0">
              <a:buClrTx/>
              <a:buSzTx/>
              <a:buFontTx/>
              <a:buNone/>
            </a:pPr>
            <a:r>
              <a:rPr lang="en-IN" altLang="en-US" sz="2800" b="1">
                <a:sym typeface="+mn-ea"/>
              </a:rPr>
              <a:t>(d) Rs 170</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b="1">
                <a:solidFill>
                  <a:srgbClr val="C00000"/>
                </a:solidFill>
                <a:sym typeface="+mn-ea"/>
              </a:rPr>
              <a:t>TYPES OF PARTNERSHIP:</a:t>
            </a:r>
            <a:endParaRPr lang="en-IN" altLang="en-US" b="1"/>
          </a:p>
          <a:p>
            <a:pPr marL="0" indent="0">
              <a:buClrTx/>
              <a:buSzTx/>
              <a:buFontTx/>
              <a:buNone/>
            </a:pPr>
            <a:r>
              <a:rPr lang="en-IN" altLang="en-US" b="1">
                <a:sym typeface="+mn-ea"/>
              </a:rPr>
              <a:t>(1)Simple Partnership</a:t>
            </a:r>
            <a:endParaRPr lang="en-IN" altLang="en-US" b="1"/>
          </a:p>
          <a:p>
            <a:pPr marL="0" indent="0">
              <a:buClrTx/>
              <a:buSzTx/>
              <a:buFontTx/>
              <a:buNone/>
            </a:pPr>
            <a:r>
              <a:rPr lang="en-IN" altLang="en-US" b="1">
                <a:sym typeface="+mn-ea"/>
              </a:rPr>
              <a:t>(2)Compound Partnership</a:t>
            </a:r>
            <a:endParaRPr lang="en-IN" alt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000" b="1">
                <a:solidFill>
                  <a:srgbClr val="FF0000"/>
                </a:solidFill>
                <a:sym typeface="+mn-ea"/>
              </a:rPr>
              <a:t>Question:23</a:t>
            </a:r>
            <a:endParaRPr lang="en-IN" altLang="en-US" sz="2000" b="1">
              <a:solidFill>
                <a:srgbClr val="FF0000"/>
              </a:solidFill>
            </a:endParaRPr>
          </a:p>
          <a:p>
            <a:pPr marL="0" indent="0">
              <a:buClrTx/>
              <a:buSzTx/>
              <a:buFontTx/>
              <a:buNone/>
            </a:pPr>
            <a:r>
              <a:rPr lang="en-IN" altLang="en-US" sz="2000" b="1">
                <a:sym typeface="+mn-ea"/>
              </a:rPr>
              <a:t>A, B and C enter into a partnership by investing in the ratio of 3:2:4. After one year ,B invests another Rs 2,70,000 and C,at the end of 2 years, also invests Rs 2,70,000.At the end of 3 years ,profit are shared in the ratio of 3:4:5.Find the initial investment of A?</a:t>
            </a:r>
            <a:endParaRPr lang="en-IN" altLang="en-US" sz="2000" b="1"/>
          </a:p>
          <a:p>
            <a:pPr marL="0" indent="0">
              <a:buClrTx/>
              <a:buSzTx/>
              <a:buFontTx/>
              <a:buNone/>
            </a:pPr>
            <a:r>
              <a:rPr lang="en-IN" altLang="en-US" sz="2000" b="1">
                <a:sym typeface="+mn-ea"/>
              </a:rPr>
              <a:t>(a) Rs2, 70,000		</a:t>
            </a:r>
            <a:endParaRPr lang="en-IN" altLang="en-US" sz="2000" b="1"/>
          </a:p>
          <a:p>
            <a:pPr marL="0" indent="0">
              <a:buClrTx/>
              <a:buSzTx/>
              <a:buFontTx/>
              <a:buNone/>
            </a:pPr>
            <a:r>
              <a:rPr lang="en-IN" altLang="en-US" sz="2000" b="1">
                <a:sym typeface="+mn-ea"/>
              </a:rPr>
              <a:t>(b) Rs1, 80,000	</a:t>
            </a:r>
            <a:endParaRPr lang="en-IN" altLang="en-US" sz="2000" b="1"/>
          </a:p>
          <a:p>
            <a:pPr marL="0" indent="0">
              <a:buClrTx/>
              <a:buSzTx/>
              <a:buFontTx/>
              <a:buNone/>
            </a:pPr>
            <a:r>
              <a:rPr lang="en-IN" altLang="en-US" sz="2000" b="1">
                <a:sym typeface="+mn-ea"/>
              </a:rPr>
              <a:t>(c) Rs3, 60,000		</a:t>
            </a:r>
            <a:endParaRPr lang="en-IN" altLang="en-US" sz="2000" b="1"/>
          </a:p>
          <a:p>
            <a:pPr marL="0" indent="0">
              <a:buClrTx/>
              <a:buSzTx/>
              <a:buFontTx/>
              <a:buNone/>
            </a:pPr>
            <a:r>
              <a:rPr lang="en-IN" altLang="en-US" sz="2000" b="1">
                <a:sym typeface="+mn-ea"/>
              </a:rPr>
              <a:t>(d) None of these</a:t>
            </a:r>
            <a:endParaRPr lang="en-IN" altLang="en-US" sz="2000" b="1"/>
          </a:p>
          <a:p>
            <a:endParaRPr lang="en-IN" alt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800" b="1">
                <a:solidFill>
                  <a:srgbClr val="FF0000"/>
                </a:solidFill>
                <a:sym typeface="+mn-ea"/>
              </a:rPr>
              <a:t>Question:24</a:t>
            </a:r>
            <a:endParaRPr lang="en-IN" altLang="en-US" sz="2800" b="1"/>
          </a:p>
          <a:p>
            <a:pPr marL="0" indent="0">
              <a:buClrTx/>
              <a:buSzTx/>
              <a:buFontTx/>
              <a:buNone/>
            </a:pPr>
            <a:r>
              <a:rPr lang="en-IN" altLang="en-US" sz="2800" b="1">
                <a:sym typeface="+mn-ea"/>
              </a:rPr>
              <a:t>Reena and Shaloo are partners in a business, Reena invests Rs, 35,000 for 8 months and Shaloo invests Rs. 42,000 for 10 months, out of a profit of Rs. 31,570, Reena's share is:</a:t>
            </a:r>
            <a:endParaRPr lang="en-IN" altLang="en-US" sz="2800" b="1"/>
          </a:p>
          <a:p>
            <a:pPr marL="0" indent="0">
              <a:buClrTx/>
              <a:buSzTx/>
              <a:buFontTx/>
              <a:buNone/>
            </a:pPr>
            <a:r>
              <a:rPr lang="en-IN" altLang="en-US" sz="2800" b="1">
                <a:sym typeface="+mn-ea"/>
              </a:rPr>
              <a:t>(a) Rs12628(b)Rs 18245</a:t>
            </a:r>
            <a:endParaRPr lang="en-IN" altLang="en-US" sz="2800" b="1"/>
          </a:p>
          <a:p>
            <a:pPr marL="0" indent="0">
              <a:buClrTx/>
              <a:buSzTx/>
              <a:buFontTx/>
              <a:buNone/>
            </a:pPr>
            <a:r>
              <a:rPr lang="en-IN" altLang="en-US" sz="2800" b="1">
                <a:sym typeface="+mn-ea"/>
              </a:rPr>
              <a:t>(c) Rs11235(d) Rs10253</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FF0000"/>
                </a:solidFill>
                <a:sym typeface="+mn-ea"/>
              </a:rPr>
              <a:t>Question:25</a:t>
            </a:r>
            <a:endParaRPr lang="en-IN" altLang="en-US" sz="2400" b="1">
              <a:solidFill>
                <a:srgbClr val="FF0000"/>
              </a:solidFill>
            </a:endParaRPr>
          </a:p>
          <a:p>
            <a:pPr marL="0" indent="0">
              <a:buClrTx/>
              <a:buSzTx/>
              <a:buFontTx/>
              <a:buNone/>
            </a:pPr>
            <a:r>
              <a:rPr lang="en-IN" altLang="en-US" sz="2400" b="1">
                <a:sym typeface="+mn-ea"/>
              </a:rPr>
              <a:t>A and B start a business jointly. A invests Rs. 16,000 for 8 months and B remains in  the business for 4 months, Out of total profit, B claims 3/11th  of the profit. How much money was contributed by B?</a:t>
            </a:r>
            <a:endParaRPr lang="en-IN" altLang="en-US" sz="2400" b="1"/>
          </a:p>
          <a:p>
            <a:pPr marL="0" indent="0">
              <a:buClrTx/>
              <a:buSzTx/>
              <a:buFontTx/>
              <a:buNone/>
            </a:pPr>
            <a:r>
              <a:rPr lang="en-IN" altLang="en-US" sz="2400" b="1">
                <a:sym typeface="+mn-ea"/>
              </a:rPr>
              <a:t>(a) Rs12000		</a:t>
            </a:r>
            <a:endParaRPr lang="en-IN" altLang="en-US" sz="2400" b="1"/>
          </a:p>
          <a:p>
            <a:pPr marL="0" indent="0">
              <a:buClrTx/>
              <a:buSzTx/>
              <a:buFontTx/>
              <a:buNone/>
            </a:pPr>
            <a:r>
              <a:rPr lang="en-IN" altLang="en-US" sz="2400" b="1">
                <a:sym typeface="+mn-ea"/>
              </a:rPr>
              <a:t>(b) Rs12800	</a:t>
            </a:r>
            <a:endParaRPr lang="en-IN" altLang="en-US" sz="2400" b="1"/>
          </a:p>
          <a:p>
            <a:pPr marL="0" indent="0">
              <a:buClrTx/>
              <a:buSzTx/>
              <a:buFontTx/>
              <a:buNone/>
            </a:pPr>
            <a:r>
              <a:rPr lang="en-IN" altLang="en-US" sz="2400" b="1">
                <a:sym typeface="+mn-ea"/>
              </a:rPr>
              <a:t>(c) Rs13000		</a:t>
            </a:r>
            <a:endParaRPr lang="en-IN" altLang="en-US" sz="2400" b="1"/>
          </a:p>
          <a:p>
            <a:pPr marL="0" indent="0">
              <a:buClrTx/>
              <a:buSzTx/>
              <a:buFontTx/>
              <a:buNone/>
            </a:pPr>
            <a:r>
              <a:rPr lang="en-IN" altLang="en-US" sz="2400" b="1">
                <a:sym typeface="+mn-ea"/>
              </a:rPr>
              <a:t>(d) Rs14500</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FF0000"/>
                </a:solidFill>
                <a:sym typeface="+mn-ea"/>
              </a:rPr>
              <a:t>Question:26</a:t>
            </a:r>
            <a:endParaRPr lang="en-IN" altLang="en-US" sz="2400" b="1">
              <a:solidFill>
                <a:srgbClr val="FF0000"/>
              </a:solidFill>
            </a:endParaRPr>
          </a:p>
          <a:p>
            <a:pPr marL="0" indent="0">
              <a:buClrTx/>
              <a:buSzTx/>
              <a:buFontTx/>
              <a:buNone/>
            </a:pPr>
            <a:r>
              <a:rPr lang="en-IN" altLang="en-US" sz="2400" b="1">
                <a:sym typeface="+mn-ea"/>
              </a:rPr>
              <a:t>A, B and C enter into a partnership and their shares are in the ratio 1/2: 1/3: 1/4. After 2 months, A withdraws half of his capital and after 10 months, a profit of Rs. 378 is divided among them. What is B's share?</a:t>
            </a:r>
            <a:endParaRPr lang="en-IN" altLang="en-US" sz="2400" b="1"/>
          </a:p>
          <a:p>
            <a:pPr marL="0" indent="0">
              <a:buClrTx/>
              <a:buSzTx/>
              <a:buFontTx/>
              <a:buNone/>
            </a:pPr>
            <a:r>
              <a:rPr lang="en-IN" altLang="en-US" sz="2400" b="1">
                <a:sym typeface="+mn-ea"/>
              </a:rPr>
              <a:t>(a) Rs144			</a:t>
            </a:r>
            <a:endParaRPr lang="en-IN" altLang="en-US" sz="2400" b="1"/>
          </a:p>
          <a:p>
            <a:pPr marL="0" indent="0">
              <a:buClrTx/>
              <a:buSzTx/>
              <a:buFontTx/>
              <a:buNone/>
            </a:pPr>
            <a:r>
              <a:rPr lang="en-IN" altLang="en-US" sz="2400" b="1">
                <a:sym typeface="+mn-ea"/>
              </a:rPr>
              <a:t>(b) Rs169		</a:t>
            </a:r>
            <a:endParaRPr lang="en-IN" altLang="en-US" sz="2400" b="1"/>
          </a:p>
          <a:p>
            <a:pPr marL="0" indent="0">
              <a:buClrTx/>
              <a:buSzTx/>
              <a:buFontTx/>
              <a:buNone/>
            </a:pPr>
            <a:r>
              <a:rPr lang="en-IN" altLang="en-US" sz="2400" b="1">
                <a:sym typeface="+mn-ea"/>
              </a:rPr>
              <a:t>(c) Rs225			</a:t>
            </a:r>
            <a:endParaRPr lang="en-IN" altLang="en-US" sz="2400" b="1"/>
          </a:p>
          <a:p>
            <a:pPr marL="0" indent="0">
              <a:buClrTx/>
              <a:buSzTx/>
              <a:buFontTx/>
              <a:buNone/>
            </a:pPr>
            <a:r>
              <a:rPr lang="en-IN" altLang="en-US" sz="2400" b="1">
                <a:sym typeface="+mn-ea"/>
              </a:rPr>
              <a:t>(d) Rs339</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FF0000"/>
                </a:solidFill>
                <a:sym typeface="+mn-ea"/>
              </a:rPr>
              <a:t>Question:27</a:t>
            </a:r>
            <a:endParaRPr lang="en-IN" altLang="en-US" sz="2400" b="1">
              <a:solidFill>
                <a:srgbClr val="FF0000"/>
              </a:solidFill>
            </a:endParaRPr>
          </a:p>
          <a:p>
            <a:pPr marL="0" indent="0">
              <a:buClrTx/>
              <a:buSzTx/>
              <a:buFontTx/>
              <a:buNone/>
            </a:pPr>
            <a:r>
              <a:rPr lang="en-IN" altLang="en-US" sz="2400" b="1">
                <a:sym typeface="+mn-ea"/>
              </a:rPr>
              <a:t>A, B and C enter into a partnership. They invest Rs. 40,000, Rs. 80,000 and Rs. 1, 20,000 respectively. At the end of the first year, B withdraws Rs. 40,000, while at the end of the second year, C withdraws Rs. 80,000. In what ratio will the profit be shared at the end of 3 years?</a:t>
            </a:r>
            <a:endParaRPr lang="en-IN" altLang="en-US" sz="2400" b="1"/>
          </a:p>
          <a:p>
            <a:pPr marL="0" indent="0">
              <a:buClrTx/>
              <a:buSzTx/>
              <a:buFontTx/>
              <a:buNone/>
            </a:pPr>
            <a:r>
              <a:rPr lang="en-IN" altLang="en-US" sz="2400" b="1">
                <a:sym typeface="+mn-ea"/>
              </a:rPr>
              <a:t>(a) 2: 3: 5	(b) 3: 4: 7	</a:t>
            </a:r>
            <a:endParaRPr lang="en-IN" altLang="en-US" sz="2400" b="1"/>
          </a:p>
          <a:p>
            <a:pPr marL="0" indent="0">
              <a:buClrTx/>
              <a:buSzTx/>
              <a:buFontTx/>
              <a:buNone/>
            </a:pPr>
            <a:r>
              <a:rPr lang="en-IN" altLang="en-US" sz="2400" b="1">
                <a:sym typeface="+mn-ea"/>
              </a:rPr>
              <a:t>(c) 5: 6: 4	(d) 1: 3: 5</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800" b="1">
                <a:solidFill>
                  <a:srgbClr val="FF0000"/>
                </a:solidFill>
                <a:sym typeface="+mn-ea"/>
              </a:rPr>
              <a:t>Question:28</a:t>
            </a:r>
            <a:endParaRPr lang="en-IN" altLang="en-US" sz="2800" b="1">
              <a:solidFill>
                <a:srgbClr val="FF0000"/>
              </a:solidFill>
            </a:endParaRPr>
          </a:p>
          <a:p>
            <a:pPr marL="0" indent="0">
              <a:buClrTx/>
              <a:buSzTx/>
              <a:buFontTx/>
              <a:buNone/>
            </a:pPr>
            <a:r>
              <a:rPr lang="en-IN" altLang="en-US" sz="2800" b="1">
                <a:sym typeface="+mn-ea"/>
              </a:rPr>
              <a:t>P and Q started a business investing Rs, 85,000 and Rs. 15,000 respectively. In what ratio the profit named after 2 years be divided between P and Q respectively?</a:t>
            </a:r>
            <a:endParaRPr lang="en-IN" altLang="en-US" sz="2800" b="1"/>
          </a:p>
          <a:p>
            <a:pPr marL="0" indent="0">
              <a:buClrTx/>
              <a:buSzTx/>
              <a:buFontTx/>
              <a:buNone/>
            </a:pPr>
            <a:r>
              <a:rPr lang="en-IN" altLang="en-US" sz="2800" b="1">
                <a:sym typeface="+mn-ea"/>
              </a:rPr>
              <a:t>(a) 17:23		</a:t>
            </a:r>
            <a:endParaRPr lang="en-IN" altLang="en-US" sz="2800" b="1">
              <a:sym typeface="+mn-ea"/>
            </a:endParaRPr>
          </a:p>
          <a:p>
            <a:pPr marL="0" indent="0">
              <a:buClrTx/>
              <a:buSzTx/>
              <a:buFontTx/>
              <a:buNone/>
            </a:pPr>
            <a:r>
              <a:rPr lang="en-IN" altLang="en-US" sz="2800" b="1">
                <a:sym typeface="+mn-ea"/>
              </a:rPr>
              <a:t>(b) 17:3</a:t>
            </a:r>
            <a:endParaRPr lang="en-IN" altLang="en-US" sz="2800" b="1"/>
          </a:p>
          <a:p>
            <a:pPr marL="0" indent="0">
              <a:buClrTx/>
              <a:buSzTx/>
              <a:buFontTx/>
              <a:buNone/>
            </a:pPr>
            <a:r>
              <a:rPr lang="en-IN" altLang="en-US" sz="2800" b="1">
                <a:sym typeface="+mn-ea"/>
              </a:rPr>
              <a:t>(c) 17:33		</a:t>
            </a:r>
            <a:endParaRPr lang="en-IN" altLang="en-US" sz="2800" b="1">
              <a:sym typeface="+mn-ea"/>
            </a:endParaRPr>
          </a:p>
          <a:p>
            <a:pPr marL="0" indent="0">
              <a:buClrTx/>
              <a:buSzTx/>
              <a:buFontTx/>
              <a:buNone/>
            </a:pPr>
            <a:r>
              <a:rPr lang="en-IN" altLang="en-US" sz="2800" b="1">
                <a:sym typeface="+mn-ea"/>
              </a:rPr>
              <a:t>(d) 3:4</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FF0000"/>
                </a:solidFill>
                <a:sym typeface="+mn-ea"/>
              </a:rPr>
              <a:t>Question:29</a:t>
            </a:r>
            <a:endParaRPr lang="en-IN" altLang="en-US" sz="2400" b="1">
              <a:solidFill>
                <a:srgbClr val="FF0000"/>
              </a:solidFill>
            </a:endParaRPr>
          </a:p>
          <a:p>
            <a:pPr marL="0" indent="0">
              <a:buClrTx/>
              <a:buSzTx/>
              <a:buFontTx/>
              <a:buNone/>
            </a:pPr>
            <a:r>
              <a:rPr lang="en-IN" altLang="en-US" sz="2400" b="1">
                <a:sym typeface="+mn-ea"/>
              </a:rPr>
              <a:t>Yogesh started a business investing Rs. 45000. After 3 months, Pranab joined him with a capital of Rs. 60000. After another 6 months, Atul joined them with a capital of Rs. 90000. At the end of the year, they made a profit of Rs. 20000. What would be Atuls share in it?</a:t>
            </a:r>
            <a:endParaRPr lang="en-IN" altLang="en-US" sz="2400" b="1"/>
          </a:p>
          <a:p>
            <a:pPr marL="0" indent="0">
              <a:buClrTx/>
              <a:buSzTx/>
              <a:buFontTx/>
              <a:buNone/>
            </a:pPr>
            <a:r>
              <a:rPr lang="en-IN" altLang="en-US" sz="2400" b="1">
                <a:sym typeface="+mn-ea"/>
              </a:rPr>
              <a:t>(a)Rs 7000	</a:t>
            </a:r>
            <a:endParaRPr lang="en-IN" altLang="en-US" sz="2400" b="1">
              <a:sym typeface="+mn-ea"/>
            </a:endParaRPr>
          </a:p>
          <a:p>
            <a:pPr marL="0" indent="0">
              <a:buClrTx/>
              <a:buSzTx/>
              <a:buFontTx/>
              <a:buNone/>
            </a:pPr>
            <a:r>
              <a:rPr lang="en-IN" altLang="en-US" sz="2400" b="1">
                <a:sym typeface="+mn-ea"/>
              </a:rPr>
              <a:t>(b) Rs 8000	</a:t>
            </a:r>
            <a:endParaRPr lang="en-IN" altLang="en-US" sz="2400" b="1"/>
          </a:p>
          <a:p>
            <a:pPr marL="0" indent="0">
              <a:buClrTx/>
              <a:buSzTx/>
              <a:buFontTx/>
              <a:buNone/>
            </a:pPr>
            <a:r>
              <a:rPr lang="en-IN" altLang="en-US" sz="2400" b="1">
                <a:sym typeface="+mn-ea"/>
              </a:rPr>
              <a:t>(c)Rs 9000	</a:t>
            </a:r>
            <a:endParaRPr lang="en-IN" altLang="en-US" sz="2400" b="1">
              <a:sym typeface="+mn-ea"/>
            </a:endParaRPr>
          </a:p>
          <a:p>
            <a:pPr marL="0" indent="0">
              <a:buClrTx/>
              <a:buSzTx/>
              <a:buFontTx/>
              <a:buNone/>
            </a:pPr>
            <a:r>
              <a:rPr lang="en-IN" altLang="en-US" sz="2400" b="1">
                <a:sym typeface="+mn-ea"/>
              </a:rPr>
              <a:t>(d) Rs 10000</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FF0000"/>
                </a:solidFill>
                <a:sym typeface="+mn-ea"/>
              </a:rPr>
              <a:t>Question:30</a:t>
            </a:r>
            <a:endParaRPr lang="en-IN" altLang="en-US" sz="2400" b="1"/>
          </a:p>
          <a:p>
            <a:pPr marL="0" indent="0">
              <a:buClrTx/>
              <a:buSzTx/>
              <a:buFontTx/>
              <a:buNone/>
            </a:pPr>
            <a:r>
              <a:rPr lang="en-IN" altLang="en-US" sz="2400" b="1">
                <a:sym typeface="+mn-ea"/>
              </a:rPr>
              <a:t>In business, A and C invested amounts in the ratio 2:1, whereas the ratio of amounts invested by A and B was 3:2, If Rs 157300 was their profit, how much amount did B receive.</a:t>
            </a:r>
            <a:endParaRPr lang="en-IN" altLang="en-US" sz="2400" b="1"/>
          </a:p>
          <a:p>
            <a:pPr marL="0" indent="0">
              <a:buClrTx/>
              <a:buSzTx/>
              <a:buFontTx/>
              <a:buNone/>
            </a:pPr>
            <a:r>
              <a:rPr lang="en-IN" altLang="en-US" sz="2400" b="1">
                <a:sym typeface="+mn-ea"/>
              </a:rPr>
              <a:t>(a)Rs 48000</a:t>
            </a:r>
            <a:endParaRPr lang="en-IN" altLang="en-US" sz="2400" b="1">
              <a:sym typeface="+mn-ea"/>
            </a:endParaRPr>
          </a:p>
          <a:p>
            <a:pPr marL="0" indent="0">
              <a:buClrTx/>
              <a:buSzTx/>
              <a:buFontTx/>
              <a:buNone/>
            </a:pPr>
            <a:r>
              <a:rPr lang="en-IN" altLang="en-US" sz="2400" b="1">
                <a:sym typeface="+mn-ea"/>
              </a:rPr>
              <a:t>(b)Rs 47000</a:t>
            </a:r>
            <a:endParaRPr lang="en-IN" altLang="en-US" sz="2400" b="1"/>
          </a:p>
          <a:p>
            <a:pPr marL="0" indent="0">
              <a:buClrTx/>
              <a:buSzTx/>
              <a:buFontTx/>
              <a:buNone/>
            </a:pPr>
            <a:r>
              <a:rPr lang="en-IN" altLang="en-US" sz="2400" b="1">
                <a:sym typeface="+mn-ea"/>
              </a:rPr>
              <a:t>(c)Rs 47400</a:t>
            </a:r>
            <a:endParaRPr lang="en-IN" altLang="en-US" sz="2400" b="1">
              <a:sym typeface="+mn-ea"/>
            </a:endParaRPr>
          </a:p>
          <a:p>
            <a:pPr marL="0" indent="0">
              <a:buClrTx/>
              <a:buSzTx/>
              <a:buFontTx/>
              <a:buNone/>
            </a:pPr>
            <a:r>
              <a:rPr lang="en-IN" altLang="en-US" sz="2400" b="1">
                <a:sym typeface="+mn-ea"/>
              </a:rPr>
              <a:t>(d) Rs 48400</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FF0000"/>
                </a:solidFill>
                <a:sym typeface="+mn-ea"/>
              </a:rPr>
              <a:t>Question:31</a:t>
            </a:r>
            <a:endParaRPr lang="en-IN" altLang="en-US" sz="2400" b="1">
              <a:solidFill>
                <a:srgbClr val="FF0000"/>
              </a:solidFill>
            </a:endParaRPr>
          </a:p>
          <a:p>
            <a:pPr marL="0" indent="0">
              <a:buClrTx/>
              <a:buSzTx/>
              <a:buFontTx/>
              <a:buNone/>
            </a:pPr>
            <a:r>
              <a:rPr lang="en-IN" altLang="en-US" sz="2400" b="1">
                <a:sym typeface="+mn-ea"/>
              </a:rPr>
              <a:t>Rahul and Bharti are partners in a business. Rahul contributes 1/4th capital for 15 months and Bharti received 2/3 of profit. For how long Bharti money was used.</a:t>
            </a:r>
            <a:endParaRPr lang="en-IN" altLang="en-US" sz="2400" b="1"/>
          </a:p>
          <a:p>
            <a:pPr marL="0" indent="0">
              <a:buClrTx/>
              <a:buSzTx/>
              <a:buFontTx/>
              <a:buNone/>
            </a:pPr>
            <a:r>
              <a:rPr lang="en-IN" altLang="en-US" sz="2400" b="1">
                <a:sym typeface="+mn-ea"/>
              </a:rPr>
              <a:t>(a) 8 months	</a:t>
            </a:r>
            <a:endParaRPr lang="en-IN" altLang="en-US" sz="2400" b="1"/>
          </a:p>
          <a:p>
            <a:pPr marL="0" indent="0">
              <a:buClrTx/>
              <a:buSzTx/>
              <a:buFontTx/>
              <a:buNone/>
            </a:pPr>
            <a:r>
              <a:rPr lang="en-IN" altLang="en-US" sz="2400" b="1">
                <a:sym typeface="+mn-ea"/>
              </a:rPr>
              <a:t>(b) 10 months	</a:t>
            </a:r>
            <a:endParaRPr lang="en-IN" altLang="en-US" sz="2400" b="1"/>
          </a:p>
          <a:p>
            <a:pPr marL="0" indent="0">
              <a:buClrTx/>
              <a:buSzTx/>
              <a:buFontTx/>
              <a:buNone/>
            </a:pPr>
            <a:r>
              <a:rPr lang="en-IN" altLang="en-US" sz="2400" b="1">
                <a:sym typeface="+mn-ea"/>
              </a:rPr>
              <a:t>(c) 11 months	</a:t>
            </a:r>
            <a:endParaRPr lang="en-IN" altLang="en-US" sz="2400" b="1"/>
          </a:p>
          <a:p>
            <a:pPr marL="0" indent="0">
              <a:buClrTx/>
              <a:buSzTx/>
              <a:buFontTx/>
              <a:buNone/>
            </a:pPr>
            <a:r>
              <a:rPr lang="en-IN" altLang="en-US" sz="2400" b="1">
                <a:sym typeface="+mn-ea"/>
              </a:rPr>
              <a:t>(d) 17 months</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FF0000"/>
                </a:solidFill>
                <a:sym typeface="+mn-ea"/>
              </a:rPr>
              <a:t>Question:32</a:t>
            </a:r>
            <a:endParaRPr lang="en-IN" altLang="en-US" sz="2400" b="1">
              <a:solidFill>
                <a:srgbClr val="FF0000"/>
              </a:solidFill>
            </a:endParaRPr>
          </a:p>
          <a:p>
            <a:pPr marL="0" indent="0">
              <a:buClrTx/>
              <a:buSzTx/>
              <a:buFontTx/>
              <a:buNone/>
            </a:pPr>
            <a:r>
              <a:rPr lang="en-IN" altLang="en-US" sz="2400" b="1">
                <a:sym typeface="+mn-ea"/>
              </a:rPr>
              <a:t>A, B and C enter into a partnership investing Rs 35000, Rs 45000 and Rs 55000 resp. The respective share of A, B and C in an annual profit of Rs 40500 are.</a:t>
            </a:r>
            <a:endParaRPr lang="en-IN" altLang="en-US" sz="2400" b="1"/>
          </a:p>
          <a:p>
            <a:pPr marL="0" indent="0">
              <a:buClrTx/>
              <a:buSzTx/>
              <a:buFontTx/>
              <a:buNone/>
            </a:pPr>
            <a:r>
              <a:rPr lang="en-IN" altLang="en-US" sz="2400" b="1">
                <a:sym typeface="+mn-ea"/>
              </a:rPr>
              <a:t>(a)Rs. 11500, Rs. 13500, Rs. 16500</a:t>
            </a:r>
            <a:endParaRPr lang="en-IN" altLang="en-US" sz="2400" b="1"/>
          </a:p>
          <a:p>
            <a:pPr marL="0" indent="0">
              <a:buClrTx/>
              <a:buSzTx/>
              <a:buFontTx/>
              <a:buNone/>
            </a:pPr>
            <a:r>
              <a:rPr lang="en-IN" altLang="en-US" sz="2400" b="1">
                <a:sym typeface="+mn-ea"/>
              </a:rPr>
              <a:t>(b)Rs. 10500, Rs. 12500, Rs. 16500</a:t>
            </a:r>
            <a:endParaRPr lang="en-IN" altLang="en-US" sz="2400" b="1"/>
          </a:p>
          <a:p>
            <a:pPr marL="0" indent="0">
              <a:buClrTx/>
              <a:buSzTx/>
              <a:buFontTx/>
              <a:buNone/>
            </a:pPr>
            <a:r>
              <a:rPr lang="en-IN" altLang="en-US" sz="2400" b="1">
                <a:sym typeface="+mn-ea"/>
              </a:rPr>
              <a:t>(c)Rs. 10500, Rs. 13500, Rs. 15500</a:t>
            </a:r>
            <a:endParaRPr lang="en-IN" altLang="en-US" sz="2400" b="1"/>
          </a:p>
          <a:p>
            <a:pPr marL="0" indent="0">
              <a:buClrTx/>
              <a:buSzTx/>
              <a:buFontTx/>
              <a:buNone/>
            </a:pPr>
            <a:r>
              <a:rPr lang="en-IN" altLang="en-US" sz="2400" b="1">
                <a:sym typeface="+mn-ea"/>
              </a:rPr>
              <a:t>(d)Rs. 10500, Rs. 13500, Rs. 16500</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800" b="1">
                <a:solidFill>
                  <a:srgbClr val="C00000"/>
                </a:solidFill>
                <a:sym typeface="+mn-ea"/>
              </a:rPr>
              <a:t>SIMPLE PARTNERSHIP:</a:t>
            </a:r>
            <a:endParaRPr lang="en-IN" altLang="en-US" sz="2800" b="1">
              <a:solidFill>
                <a:srgbClr val="C00000"/>
              </a:solidFill>
            </a:endParaRPr>
          </a:p>
          <a:p>
            <a:pPr marL="0" indent="0">
              <a:buClrTx/>
              <a:buSzTx/>
              <a:buFontTx/>
              <a:buNone/>
            </a:pPr>
            <a:r>
              <a:rPr lang="en-IN" altLang="en-US" sz="2800" b="1">
                <a:sym typeface="+mn-ea"/>
              </a:rPr>
              <a:t>The duration of investment is constant.</a:t>
            </a:r>
            <a:endParaRPr lang="en-IN" altLang="en-US" sz="2800" b="1"/>
          </a:p>
          <a:p>
            <a:pPr marL="0" indent="0">
              <a:buClrTx/>
              <a:buSzTx/>
              <a:buFontTx/>
              <a:buNone/>
            </a:pPr>
            <a:r>
              <a:rPr lang="en-IN" altLang="en-US" sz="2800" b="1">
                <a:sym typeface="+mn-ea"/>
              </a:rPr>
              <a:t>So according to the ratio of their capitals the total profit is divided among them.</a:t>
            </a:r>
            <a:endParaRPr lang="en-IN" altLang="en-US" sz="2800" b="1"/>
          </a:p>
          <a:p>
            <a:pPr marL="0" indent="0">
              <a:buClrTx/>
              <a:buSzTx/>
              <a:buFontTx/>
              <a:buNone/>
            </a:pPr>
            <a:r>
              <a:rPr lang="en-IN" altLang="en-US" sz="2800" b="1">
                <a:solidFill>
                  <a:srgbClr val="FF0000"/>
                </a:solidFill>
                <a:sym typeface="+mn-ea"/>
              </a:rPr>
              <a:t>For example:</a:t>
            </a:r>
            <a:endParaRPr lang="en-IN" altLang="en-US" sz="2800" b="1"/>
          </a:p>
          <a:p>
            <a:pPr marL="0" indent="0">
              <a:buClrTx/>
              <a:buSzTx/>
              <a:buFontTx/>
              <a:buNone/>
            </a:pPr>
            <a:r>
              <a:rPr lang="en-IN" altLang="en-US" sz="2800" b="1">
                <a:sym typeface="+mn-ea"/>
              </a:rPr>
              <a:t>If the ratio of the capitals of three persons is A:B:C, then the ratio between their profit is also A:B:C</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FF0000"/>
                </a:solidFill>
                <a:sym typeface="+mn-ea"/>
              </a:rPr>
              <a:t>Question:33</a:t>
            </a:r>
            <a:endParaRPr lang="en-IN" altLang="en-US" sz="2400" b="1">
              <a:solidFill>
                <a:srgbClr val="FF0000"/>
              </a:solidFill>
            </a:endParaRPr>
          </a:p>
          <a:p>
            <a:pPr marL="0" indent="0">
              <a:buClrTx/>
              <a:buSzTx/>
              <a:buFontTx/>
              <a:buNone/>
            </a:pPr>
            <a:r>
              <a:rPr lang="en-IN" altLang="en-US" sz="2400" b="1">
                <a:sym typeface="+mn-ea"/>
              </a:rPr>
              <a:t>Kamal started a business investing Rs 9000. After five months, Sameer joined with a capital of Rs 8000. If at the end of the year, they earn a profit of Rs. 6970, then what will be the share of Sameer in the profit?</a:t>
            </a:r>
            <a:endParaRPr lang="en-IN" altLang="en-US" sz="2400" b="1"/>
          </a:p>
          <a:p>
            <a:pPr marL="0" indent="0">
              <a:buClrTx/>
              <a:buSzTx/>
              <a:buFontTx/>
              <a:buNone/>
            </a:pPr>
            <a:r>
              <a:rPr lang="en-IN" altLang="en-US" sz="2400" b="1">
                <a:sym typeface="+mn-ea"/>
              </a:rPr>
              <a:t>(a)Rs 2380		</a:t>
            </a:r>
            <a:endParaRPr lang="en-IN" altLang="en-US" sz="2400" b="1"/>
          </a:p>
          <a:p>
            <a:pPr marL="0" indent="0">
              <a:buClrTx/>
              <a:buSzTx/>
              <a:buFontTx/>
              <a:buNone/>
            </a:pPr>
            <a:r>
              <a:rPr lang="en-IN" altLang="en-US" sz="2400" b="1">
                <a:sym typeface="+mn-ea"/>
              </a:rPr>
              <a:t>(b) Rs 2300	</a:t>
            </a:r>
            <a:endParaRPr lang="en-IN" altLang="en-US" sz="2400" b="1"/>
          </a:p>
          <a:p>
            <a:pPr marL="0" indent="0">
              <a:buClrTx/>
              <a:buSzTx/>
              <a:buFontTx/>
              <a:buNone/>
            </a:pPr>
            <a:r>
              <a:rPr lang="en-IN" altLang="en-US" sz="2400" b="1">
                <a:sym typeface="+mn-ea"/>
              </a:rPr>
              <a:t>(c)Rs 2280		</a:t>
            </a:r>
            <a:endParaRPr lang="en-IN" altLang="en-US" sz="2400" b="1"/>
          </a:p>
          <a:p>
            <a:pPr marL="0" indent="0">
              <a:buClrTx/>
              <a:buSzTx/>
              <a:buFontTx/>
              <a:buNone/>
            </a:pPr>
            <a:r>
              <a:rPr lang="en-IN" altLang="en-US" sz="2400" b="1">
                <a:sym typeface="+mn-ea"/>
              </a:rPr>
              <a:t>(d) Rs 2260</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FF0000"/>
                </a:solidFill>
                <a:sym typeface="+mn-ea"/>
              </a:rPr>
              <a:t>Question:34</a:t>
            </a:r>
            <a:endParaRPr lang="en-IN" altLang="en-US" sz="2400" b="1">
              <a:solidFill>
                <a:srgbClr val="FF0000"/>
              </a:solidFill>
            </a:endParaRPr>
          </a:p>
          <a:p>
            <a:pPr marL="0" indent="0">
              <a:buClrTx/>
              <a:buSzTx/>
              <a:buFontTx/>
              <a:buNone/>
            </a:pPr>
            <a:r>
              <a:rPr lang="en-IN" altLang="en-US" sz="2400" b="1">
                <a:sym typeface="+mn-ea"/>
              </a:rPr>
              <a:t>Arun, Kamal and Vinay invested Rs. 8000, Rs. 4000 and Rs. 8000 respectively in a business. Arun left after six months. If after eight months, there was a gain of Rs. 4005, then what will be the share of Kamal?</a:t>
            </a:r>
            <a:endParaRPr lang="en-IN" altLang="en-US" sz="2400" b="1"/>
          </a:p>
          <a:p>
            <a:pPr marL="0" indent="0">
              <a:buClrTx/>
              <a:buSzTx/>
              <a:buFontTx/>
              <a:buNone/>
            </a:pPr>
            <a:r>
              <a:rPr lang="en-IN" altLang="en-US" sz="2400" b="1">
                <a:sym typeface="+mn-ea"/>
              </a:rPr>
              <a:t>(a)Rs 870	</a:t>
            </a:r>
            <a:endParaRPr lang="en-IN" altLang="en-US" sz="2400" b="1">
              <a:sym typeface="+mn-ea"/>
            </a:endParaRPr>
          </a:p>
          <a:p>
            <a:pPr marL="0" indent="0">
              <a:buClrTx/>
              <a:buSzTx/>
              <a:buFontTx/>
              <a:buNone/>
            </a:pPr>
            <a:r>
              <a:rPr lang="en-IN" altLang="en-US" sz="2400" b="1">
                <a:sym typeface="+mn-ea"/>
              </a:rPr>
              <a:t>(b) Rs 880	</a:t>
            </a:r>
            <a:endParaRPr lang="en-IN" altLang="en-US" sz="2400" b="1"/>
          </a:p>
          <a:p>
            <a:pPr marL="0" indent="0">
              <a:buClrTx/>
              <a:buSzTx/>
              <a:buFontTx/>
              <a:buNone/>
            </a:pPr>
            <a:r>
              <a:rPr lang="en-IN" altLang="en-US" sz="2400" b="1">
                <a:sym typeface="+mn-ea"/>
              </a:rPr>
              <a:t>(c)Rs 890	</a:t>
            </a:r>
            <a:endParaRPr lang="en-IN" altLang="en-US" sz="2400" b="1">
              <a:sym typeface="+mn-ea"/>
            </a:endParaRPr>
          </a:p>
          <a:p>
            <a:pPr marL="0" indent="0">
              <a:buClrTx/>
              <a:buSzTx/>
              <a:buFontTx/>
              <a:buNone/>
            </a:pPr>
            <a:r>
              <a:rPr lang="en-IN" altLang="en-US" sz="2400" b="1">
                <a:sym typeface="+mn-ea"/>
              </a:rPr>
              <a:t>(d) Rs 900</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000" b="1">
                <a:solidFill>
                  <a:srgbClr val="FF0000"/>
                </a:solidFill>
                <a:sym typeface="+mn-ea"/>
              </a:rPr>
              <a:t>Question:35</a:t>
            </a:r>
            <a:endParaRPr lang="en-IN" altLang="en-US" sz="2000" b="1">
              <a:solidFill>
                <a:srgbClr val="FF0000"/>
              </a:solidFill>
            </a:endParaRPr>
          </a:p>
          <a:p>
            <a:pPr marL="0" indent="0">
              <a:buClrTx/>
              <a:buSzTx/>
              <a:buFontTx/>
              <a:buNone/>
            </a:pPr>
            <a:r>
              <a:rPr lang="en-IN" altLang="en-US" sz="2000" b="1">
                <a:sym typeface="+mn-ea"/>
              </a:rPr>
              <a:t>A and B entered into a partnership investing Rs. 16000 and Rs. 12000 respectively. After 3 months, A withdrew Rs. 5000 while B invested Rs. 5000 more. After 3 more months C joins the business with a capital of Rs. 21000. The share of B exceeds that of C, out of a total profit of Rs. 26400 after one year by</a:t>
            </a:r>
            <a:endParaRPr lang="en-IN" altLang="en-US" sz="2000" b="1"/>
          </a:p>
          <a:p>
            <a:pPr marL="0" indent="0">
              <a:buClrTx/>
              <a:buSzTx/>
              <a:buFontTx/>
              <a:buNone/>
            </a:pPr>
            <a:r>
              <a:rPr lang="en-IN" altLang="en-US" sz="2000" b="1">
                <a:sym typeface="+mn-ea"/>
              </a:rPr>
              <a:t>(a)Rs. 3200		</a:t>
            </a:r>
            <a:endParaRPr lang="en-IN" altLang="en-US" sz="2000" b="1"/>
          </a:p>
          <a:p>
            <a:pPr marL="0" indent="0">
              <a:buClrTx/>
              <a:buSzTx/>
              <a:buFontTx/>
              <a:buNone/>
            </a:pPr>
            <a:r>
              <a:rPr lang="en-IN" altLang="en-US" sz="2000" b="1">
                <a:sym typeface="+mn-ea"/>
              </a:rPr>
              <a:t>(b)Rs.3400	</a:t>
            </a:r>
            <a:endParaRPr lang="en-IN" altLang="en-US" sz="2000" b="1"/>
          </a:p>
          <a:p>
            <a:pPr marL="0" indent="0">
              <a:buClrTx/>
              <a:buSzTx/>
              <a:buFontTx/>
              <a:buNone/>
            </a:pPr>
            <a:r>
              <a:rPr lang="en-IN" altLang="en-US" sz="2000" b="1">
                <a:sym typeface="+mn-ea"/>
              </a:rPr>
              <a:t>(c)Rs. 3600		</a:t>
            </a:r>
            <a:endParaRPr lang="en-IN" altLang="en-US" sz="2000" b="1"/>
          </a:p>
          <a:p>
            <a:pPr marL="0" indent="0">
              <a:buClrTx/>
              <a:buSzTx/>
              <a:buFontTx/>
              <a:buNone/>
            </a:pPr>
            <a:r>
              <a:rPr lang="en-IN" altLang="en-US" sz="2000" b="1">
                <a:sym typeface="+mn-ea"/>
              </a:rPr>
              <a:t>(d)Rs. 3800</a:t>
            </a:r>
            <a:endParaRPr lang="en-IN" altLang="en-US" sz="2000" b="1"/>
          </a:p>
          <a:p>
            <a:endParaRPr lang="en-IN" alt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FF0000"/>
                </a:solidFill>
                <a:sym typeface="+mn-ea"/>
              </a:rPr>
              <a:t>Question:36</a:t>
            </a:r>
            <a:endParaRPr lang="en-IN" altLang="en-US" sz="2400" b="1">
              <a:solidFill>
                <a:srgbClr val="FF0000"/>
              </a:solidFill>
            </a:endParaRPr>
          </a:p>
          <a:p>
            <a:pPr marL="0" indent="0">
              <a:buClrTx/>
              <a:buSzTx/>
              <a:buFontTx/>
              <a:buNone/>
            </a:pPr>
            <a:r>
              <a:rPr lang="en-IN" altLang="en-US" sz="2400" b="1">
                <a:sym typeface="+mn-ea"/>
              </a:rPr>
              <a:t>A, B &amp;C enter into partnership. A invests 3 times as much as B invests and B invests two third of what C invests. At the end of the year, the profit earned is Rs 6600. what is the share of B?</a:t>
            </a:r>
            <a:endParaRPr lang="en-IN" altLang="en-US" sz="2400" b="1"/>
          </a:p>
          <a:p>
            <a:pPr marL="0" indent="0">
              <a:buClrTx/>
              <a:buSzTx/>
              <a:buFontTx/>
              <a:buNone/>
            </a:pPr>
            <a:r>
              <a:rPr lang="en-IN" altLang="en-US" sz="2400" b="1">
                <a:sym typeface="+mn-ea"/>
              </a:rPr>
              <a:t>(a) 1200	</a:t>
            </a:r>
            <a:endParaRPr lang="en-IN" altLang="en-US" sz="2400" b="1"/>
          </a:p>
          <a:p>
            <a:pPr marL="0" indent="0">
              <a:buClrTx/>
              <a:buSzTx/>
              <a:buFontTx/>
              <a:buNone/>
            </a:pPr>
            <a:r>
              <a:rPr lang="en-IN" altLang="en-US" sz="2400" b="1">
                <a:sym typeface="+mn-ea"/>
              </a:rPr>
              <a:t>(b) 3600	</a:t>
            </a:r>
            <a:endParaRPr lang="en-IN" altLang="en-US" sz="2400" b="1"/>
          </a:p>
          <a:p>
            <a:pPr marL="0" indent="0">
              <a:buClrTx/>
              <a:buSzTx/>
              <a:buFontTx/>
              <a:buNone/>
            </a:pPr>
            <a:r>
              <a:rPr lang="en-IN" altLang="en-US" sz="2400" b="1">
                <a:sym typeface="+mn-ea"/>
              </a:rPr>
              <a:t>(c) 7200	</a:t>
            </a:r>
            <a:endParaRPr lang="en-IN" altLang="en-US" sz="2400" b="1"/>
          </a:p>
          <a:p>
            <a:pPr marL="0" indent="0">
              <a:buClrTx/>
              <a:buSzTx/>
              <a:buFontTx/>
              <a:buNone/>
            </a:pPr>
            <a:r>
              <a:rPr lang="en-IN" altLang="en-US" sz="2400" b="1">
                <a:sym typeface="+mn-ea"/>
              </a:rPr>
              <a:t>(d) None of these</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800" b="1">
                <a:solidFill>
                  <a:srgbClr val="FF0000"/>
                </a:solidFill>
                <a:sym typeface="+mn-ea"/>
              </a:rPr>
              <a:t>Question:37</a:t>
            </a:r>
            <a:endParaRPr lang="en-IN" altLang="en-US" sz="2800" b="1">
              <a:solidFill>
                <a:srgbClr val="FF0000"/>
              </a:solidFill>
            </a:endParaRPr>
          </a:p>
          <a:p>
            <a:pPr marL="0" indent="0">
              <a:buClrTx/>
              <a:buSzTx/>
              <a:buFontTx/>
              <a:buNone/>
            </a:pPr>
            <a:r>
              <a:rPr lang="en-IN" altLang="en-US" sz="2800" b="1">
                <a:sym typeface="+mn-ea"/>
              </a:rPr>
              <a:t>Anand and Deepak started a business investing Rs. 22,500 and Rs. 35,000 respectively. Out of a total profit of Rs. 13,800, Deepak's share is:	</a:t>
            </a:r>
            <a:endParaRPr lang="en-IN" altLang="en-US" sz="2800" b="1"/>
          </a:p>
          <a:p>
            <a:pPr marL="0" indent="0">
              <a:buClrTx/>
              <a:buSzTx/>
              <a:buFontTx/>
              <a:buNone/>
            </a:pPr>
            <a:r>
              <a:rPr lang="en-IN" altLang="en-US" sz="2800" b="1">
                <a:sym typeface="+mn-ea"/>
              </a:rPr>
              <a:t>(a) Rs8400		</a:t>
            </a:r>
            <a:endParaRPr lang="en-IN" altLang="en-US" sz="2800" b="1"/>
          </a:p>
          <a:p>
            <a:pPr marL="0" indent="0">
              <a:buClrTx/>
              <a:buSzTx/>
              <a:buFontTx/>
              <a:buNone/>
            </a:pPr>
            <a:r>
              <a:rPr lang="en-IN" altLang="en-US" sz="2800" b="1">
                <a:sym typeface="+mn-ea"/>
              </a:rPr>
              <a:t>(b) Rs8200 	</a:t>
            </a:r>
            <a:endParaRPr lang="en-IN" altLang="en-US" sz="2800" b="1"/>
          </a:p>
          <a:p>
            <a:pPr marL="0" indent="0">
              <a:buClrTx/>
              <a:buSzTx/>
              <a:buFontTx/>
              <a:buNone/>
            </a:pPr>
            <a:r>
              <a:rPr lang="en-IN" altLang="en-US" sz="2800" b="1">
                <a:sym typeface="+mn-ea"/>
              </a:rPr>
              <a:t>(c) Rs8100		</a:t>
            </a:r>
            <a:endParaRPr lang="en-IN" altLang="en-US" sz="2800" b="1"/>
          </a:p>
          <a:p>
            <a:pPr marL="0" indent="0">
              <a:buClrTx/>
              <a:buSzTx/>
              <a:buFontTx/>
              <a:buNone/>
            </a:pPr>
            <a:r>
              <a:rPr lang="en-IN" altLang="en-US" sz="2800" b="1">
                <a:sym typeface="+mn-ea"/>
              </a:rPr>
              <a:t>(d) Rs8000 </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800" b="1">
                <a:solidFill>
                  <a:srgbClr val="FF0000"/>
                </a:solidFill>
                <a:sym typeface="+mn-ea"/>
              </a:rPr>
              <a:t>Question:38</a:t>
            </a:r>
            <a:endParaRPr lang="en-IN" altLang="en-US" sz="2800" b="1"/>
          </a:p>
          <a:p>
            <a:pPr marL="0" indent="0">
              <a:buClrTx/>
              <a:buSzTx/>
              <a:buFontTx/>
              <a:buNone/>
            </a:pPr>
            <a:r>
              <a:rPr lang="en-IN" altLang="en-US" sz="2800" b="1">
                <a:sym typeface="+mn-ea"/>
              </a:rPr>
              <a:t>A, B, C hired a car for Rs. 520 and used it for 7, 8 and 11 hours respectively. Hire charges paid by B were:</a:t>
            </a:r>
            <a:endParaRPr lang="en-IN" altLang="en-US" sz="2800" b="1"/>
          </a:p>
          <a:p>
            <a:pPr marL="0" indent="0">
              <a:buClrTx/>
              <a:buSzTx/>
              <a:buFontTx/>
              <a:buNone/>
            </a:pPr>
            <a:r>
              <a:rPr lang="en-IN" altLang="en-US" sz="2800" b="1">
                <a:sym typeface="+mn-ea"/>
              </a:rPr>
              <a:t>(a) Rs150			</a:t>
            </a:r>
            <a:endParaRPr lang="en-IN" altLang="en-US" sz="2800" b="1"/>
          </a:p>
          <a:p>
            <a:pPr marL="0" indent="0">
              <a:buClrTx/>
              <a:buSzTx/>
              <a:buFontTx/>
              <a:buNone/>
            </a:pPr>
            <a:r>
              <a:rPr lang="en-IN" altLang="en-US" sz="2800" b="1">
                <a:sym typeface="+mn-ea"/>
              </a:rPr>
              <a:t>(b) Rs160		</a:t>
            </a:r>
            <a:endParaRPr lang="en-IN" altLang="en-US" sz="2800" b="1"/>
          </a:p>
          <a:p>
            <a:pPr marL="0" indent="0">
              <a:buClrTx/>
              <a:buSzTx/>
              <a:buFontTx/>
              <a:buNone/>
            </a:pPr>
            <a:r>
              <a:rPr lang="en-IN" altLang="en-US" sz="2800" b="1">
                <a:sym typeface="+mn-ea"/>
              </a:rPr>
              <a:t>(c) Rs170			</a:t>
            </a:r>
            <a:endParaRPr lang="en-IN" altLang="en-US" sz="2800" b="1"/>
          </a:p>
          <a:p>
            <a:pPr marL="0" indent="0">
              <a:buClrTx/>
              <a:buSzTx/>
              <a:buFontTx/>
              <a:buNone/>
            </a:pPr>
            <a:r>
              <a:rPr lang="en-IN" altLang="en-US" sz="2800" b="1">
                <a:sym typeface="+mn-ea"/>
              </a:rPr>
              <a:t>(d) Rs180</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800" b="1">
                <a:solidFill>
                  <a:srgbClr val="FF0000"/>
                </a:solidFill>
                <a:sym typeface="+mn-ea"/>
              </a:rPr>
              <a:t>Question:39</a:t>
            </a:r>
            <a:endParaRPr lang="en-IN" altLang="en-US" sz="2800" b="1">
              <a:solidFill>
                <a:srgbClr val="FF0000"/>
              </a:solidFill>
            </a:endParaRPr>
          </a:p>
          <a:p>
            <a:pPr marL="0" indent="0">
              <a:buClrTx/>
              <a:buSzTx/>
              <a:buFontTx/>
              <a:buNone/>
            </a:pPr>
            <a:r>
              <a:rPr lang="en-IN" altLang="en-US" sz="2800" b="1">
                <a:sym typeface="+mn-ea"/>
              </a:rPr>
              <a:t>X and Y invested in a business. They earned some profit which they divided in the ratio of 2: 3. If X invested Rs. 40,000, the amount invested by Y is:</a:t>
            </a:r>
            <a:endParaRPr lang="en-IN" altLang="en-US" sz="2800" b="1"/>
          </a:p>
          <a:p>
            <a:pPr marL="0" indent="0">
              <a:buClrTx/>
              <a:buSzTx/>
              <a:buFontTx/>
              <a:buNone/>
            </a:pPr>
            <a:r>
              <a:rPr lang="en-IN" altLang="en-US" sz="2800" b="1">
                <a:sym typeface="+mn-ea"/>
              </a:rPr>
              <a:t>(a) Rs20000		</a:t>
            </a:r>
            <a:endParaRPr lang="en-IN" altLang="en-US" sz="2800" b="1"/>
          </a:p>
          <a:p>
            <a:pPr marL="0" indent="0">
              <a:buClrTx/>
              <a:buSzTx/>
              <a:buFontTx/>
              <a:buNone/>
            </a:pPr>
            <a:r>
              <a:rPr lang="en-IN" altLang="en-US" sz="2800" b="1">
                <a:sym typeface="+mn-ea"/>
              </a:rPr>
              <a:t>(b) Rs40000	</a:t>
            </a:r>
            <a:endParaRPr lang="en-IN" altLang="en-US" sz="2800" b="1"/>
          </a:p>
          <a:p>
            <a:pPr marL="0" indent="0">
              <a:buClrTx/>
              <a:buSzTx/>
              <a:buFontTx/>
              <a:buNone/>
            </a:pPr>
            <a:r>
              <a:rPr lang="en-IN" altLang="en-US" sz="2800" b="1">
                <a:sym typeface="+mn-ea"/>
              </a:rPr>
              <a:t>(c) Rs60000		</a:t>
            </a:r>
            <a:endParaRPr lang="en-IN" altLang="en-US" sz="2800" b="1"/>
          </a:p>
          <a:p>
            <a:pPr marL="0" indent="0">
              <a:buClrTx/>
              <a:buSzTx/>
              <a:buFontTx/>
              <a:buNone/>
            </a:pPr>
            <a:r>
              <a:rPr lang="en-IN" altLang="en-US" sz="2800" b="1">
                <a:sym typeface="+mn-ea"/>
              </a:rPr>
              <a:t>(d) Rs80000</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800" b="1">
                <a:solidFill>
                  <a:srgbClr val="FF0000"/>
                </a:solidFill>
                <a:sym typeface="+mn-ea"/>
              </a:rPr>
              <a:t>Question:40</a:t>
            </a:r>
            <a:endParaRPr lang="en-IN" altLang="en-US" sz="2800" b="1">
              <a:solidFill>
                <a:srgbClr val="FF0000"/>
              </a:solidFill>
            </a:endParaRPr>
          </a:p>
          <a:p>
            <a:pPr marL="0" indent="0">
              <a:buClrTx/>
              <a:buSzTx/>
              <a:buFontTx/>
              <a:buNone/>
            </a:pPr>
            <a:r>
              <a:rPr lang="en-IN" altLang="en-US" sz="2800" b="1">
                <a:sym typeface="+mn-ea"/>
              </a:rPr>
              <a:t>Three partners shared the profit in a business in the ratio 4:6:8. They had partnered for 12 months, 8 months and 6 months respectively. What was the ratio of their investments?</a:t>
            </a:r>
            <a:endParaRPr lang="en-IN" altLang="en-US" sz="2800" b="1"/>
          </a:p>
          <a:p>
            <a:pPr marL="0" indent="0">
              <a:buClrTx/>
              <a:buSzTx/>
              <a:buFontTx/>
              <a:buNone/>
            </a:pPr>
            <a:r>
              <a:rPr lang="en-IN" altLang="en-US" sz="2800" b="1">
                <a:sym typeface="+mn-ea"/>
              </a:rPr>
              <a:t>(a) 4:6:8	(b) 4:7:8	</a:t>
            </a:r>
            <a:endParaRPr lang="en-IN" altLang="en-US" sz="2800" b="1"/>
          </a:p>
          <a:p>
            <a:pPr marL="0" indent="0">
              <a:buClrTx/>
              <a:buSzTx/>
              <a:buFontTx/>
              <a:buNone/>
            </a:pPr>
            <a:r>
              <a:rPr lang="en-IN" altLang="en-US" sz="2800" b="1">
                <a:sym typeface="+mn-ea"/>
              </a:rPr>
              <a:t>(c) 4:8:16	(d) 4:9:16</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FF0000"/>
                </a:solidFill>
                <a:sym typeface="+mn-ea"/>
              </a:rPr>
              <a:t>Question:41</a:t>
            </a:r>
            <a:endParaRPr lang="en-IN" altLang="en-US" sz="2400" b="1">
              <a:solidFill>
                <a:srgbClr val="FF0000"/>
              </a:solidFill>
            </a:endParaRPr>
          </a:p>
          <a:p>
            <a:pPr marL="0" indent="0">
              <a:buClrTx/>
              <a:buSzTx/>
              <a:buFontTx/>
              <a:buNone/>
            </a:pPr>
            <a:r>
              <a:rPr lang="en-IN" altLang="en-US" sz="2400" b="1">
                <a:sym typeface="+mn-ea"/>
              </a:rPr>
              <a:t>A, B, C rent a pasture. A puts 10 oxen for 7 months, B puts 12 oxen for 5 months and C puts 15 oxen for 3 months for grazing. If the rent of the pasture is Rs. 175, how much must C pay as his share of rent?</a:t>
            </a:r>
            <a:endParaRPr lang="en-IN" altLang="en-US" sz="2400" b="1"/>
          </a:p>
          <a:p>
            <a:pPr marL="0" indent="0">
              <a:buClrTx/>
              <a:buSzTx/>
              <a:buFontTx/>
              <a:buNone/>
            </a:pPr>
            <a:r>
              <a:rPr lang="en-IN" altLang="en-US" sz="2400" b="1">
                <a:sym typeface="+mn-ea"/>
              </a:rPr>
              <a:t>(a) Rs. 45		</a:t>
            </a:r>
            <a:endParaRPr lang="en-IN" altLang="en-US" sz="2400" b="1"/>
          </a:p>
          <a:p>
            <a:pPr marL="0" indent="0">
              <a:buClrTx/>
              <a:buSzTx/>
              <a:buFontTx/>
              <a:buNone/>
            </a:pPr>
            <a:r>
              <a:rPr lang="en-IN" altLang="en-US" sz="2400" b="1">
                <a:sym typeface="+mn-ea"/>
              </a:rPr>
              <a:t>(b) Rs. 50	</a:t>
            </a:r>
            <a:endParaRPr lang="en-IN" altLang="en-US" sz="2400" b="1"/>
          </a:p>
          <a:p>
            <a:pPr marL="0" indent="0">
              <a:buClrTx/>
              <a:buSzTx/>
              <a:buFontTx/>
              <a:buNone/>
            </a:pPr>
            <a:r>
              <a:rPr lang="en-IN" altLang="en-US" sz="2400" b="1">
                <a:sym typeface="+mn-ea"/>
              </a:rPr>
              <a:t>(c) Rs. 55		</a:t>
            </a:r>
            <a:endParaRPr lang="en-IN" altLang="en-US" sz="2400" b="1"/>
          </a:p>
          <a:p>
            <a:pPr marL="0" indent="0">
              <a:buClrTx/>
              <a:buSzTx/>
              <a:buFontTx/>
              <a:buNone/>
            </a:pPr>
            <a:r>
              <a:rPr lang="en-IN" altLang="en-US" sz="2400" b="1">
                <a:sym typeface="+mn-ea"/>
              </a:rPr>
              <a:t>(d) Rs. 60</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FF0000"/>
                </a:solidFill>
                <a:sym typeface="+mn-ea"/>
              </a:rPr>
              <a:t>Question:42</a:t>
            </a:r>
            <a:endParaRPr lang="en-IN" altLang="en-US" sz="2400" b="1">
              <a:solidFill>
                <a:srgbClr val="FF0000"/>
              </a:solidFill>
            </a:endParaRPr>
          </a:p>
          <a:p>
            <a:pPr marL="0" indent="0">
              <a:buClrTx/>
              <a:buSzTx/>
              <a:buFontTx/>
              <a:buNone/>
            </a:pPr>
            <a:r>
              <a:rPr lang="en-IN" altLang="en-US" sz="2400" b="1">
                <a:sym typeface="+mn-ea"/>
              </a:rPr>
              <a:t>A and B started a partnership business investing some amount in the ratio of 3 : 5. C joined them after six months with an amount equal to that of B. In what proportion should the profit at the end of one year be distributed amount A, B and C</a:t>
            </a:r>
            <a:endParaRPr lang="en-IN" altLang="en-US" sz="2400" b="1"/>
          </a:p>
          <a:p>
            <a:pPr marL="0" indent="0">
              <a:buClrTx/>
              <a:buSzTx/>
              <a:buFontTx/>
              <a:buNone/>
            </a:pPr>
            <a:r>
              <a:rPr lang="en-IN" altLang="en-US" sz="2400" b="1">
                <a:sym typeface="+mn-ea"/>
              </a:rPr>
              <a:t>(a)3:7:5		</a:t>
            </a:r>
            <a:endParaRPr lang="en-IN" altLang="en-US" sz="2400" b="1"/>
          </a:p>
          <a:p>
            <a:pPr marL="0" indent="0">
              <a:buClrTx/>
              <a:buSzTx/>
              <a:buFontTx/>
              <a:buNone/>
            </a:pPr>
            <a:r>
              <a:rPr lang="en-IN" altLang="en-US" sz="2400" b="1">
                <a:sym typeface="+mn-ea"/>
              </a:rPr>
              <a:t>(b)6:10:5</a:t>
            </a:r>
            <a:endParaRPr lang="en-IN" altLang="en-US" sz="2400" b="1"/>
          </a:p>
          <a:p>
            <a:pPr marL="0" indent="0">
              <a:buClrTx/>
              <a:buSzTx/>
              <a:buFontTx/>
              <a:buNone/>
            </a:pPr>
            <a:r>
              <a:rPr lang="en-IN" altLang="en-US" sz="2400" b="1">
                <a:sym typeface="+mn-ea"/>
              </a:rPr>
              <a:t>(c)6:10:7		</a:t>
            </a:r>
            <a:endParaRPr lang="en-IN" altLang="en-US" sz="2400" b="1"/>
          </a:p>
          <a:p>
            <a:pPr marL="0" indent="0">
              <a:buClrTx/>
              <a:buSzTx/>
              <a:buFontTx/>
              <a:buNone/>
            </a:pPr>
            <a:r>
              <a:rPr lang="en-IN" altLang="en-US" sz="2400" b="1">
                <a:sym typeface="+mn-ea"/>
              </a:rPr>
              <a:t>(d)6:7:5</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b="1">
                <a:solidFill>
                  <a:srgbClr val="C00000"/>
                </a:solidFill>
                <a:sym typeface="+mn-ea"/>
              </a:rPr>
              <a:t>Example:</a:t>
            </a:r>
            <a:endParaRPr lang="en-IN" altLang="en-US" b="1">
              <a:solidFill>
                <a:srgbClr val="C00000"/>
              </a:solidFill>
            </a:endParaRPr>
          </a:p>
          <a:p>
            <a:pPr marL="0" indent="0">
              <a:buClrTx/>
              <a:buSzTx/>
              <a:buFontTx/>
              <a:buNone/>
            </a:pPr>
            <a:r>
              <a:rPr lang="en-IN" altLang="en-US" b="1">
                <a:sym typeface="+mn-ea"/>
              </a:rPr>
              <a:t>Three partners A, B &amp; C invested a sum of Rs10000, Rs15000 &amp; Rs20000 in a business. If they got a total profit of Rs7200 , what is the share of each.</a:t>
            </a:r>
            <a:endParaRPr lang="en-IN" alt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800" b="1">
                <a:solidFill>
                  <a:srgbClr val="FF0000"/>
                </a:solidFill>
                <a:sym typeface="+mn-ea"/>
              </a:rPr>
              <a:t>Question:43</a:t>
            </a:r>
            <a:endParaRPr lang="en-IN" altLang="en-US" sz="2800" b="1"/>
          </a:p>
          <a:p>
            <a:pPr marL="0" indent="0">
              <a:buClrTx/>
              <a:buSzTx/>
              <a:buFontTx/>
              <a:buNone/>
            </a:pPr>
            <a:r>
              <a:rPr lang="en-IN" altLang="en-US" sz="2800" b="1">
                <a:sym typeface="+mn-ea"/>
              </a:rPr>
              <a:t>A started a business with Rs.21,000 and is joined afterwards by B with Rs.36,000. After how many months did B join if the profits at the end of the year are divided equally?</a:t>
            </a:r>
            <a:endParaRPr lang="en-IN" altLang="en-US" sz="2800" b="1"/>
          </a:p>
          <a:p>
            <a:pPr marL="0" indent="0">
              <a:buClrTx/>
              <a:buSzTx/>
              <a:buFontTx/>
              <a:buNone/>
            </a:pPr>
            <a:r>
              <a:rPr lang="en-IN" altLang="en-US" sz="2800" b="1">
                <a:sym typeface="+mn-ea"/>
              </a:rPr>
              <a:t>(a)4			(b)5	</a:t>
            </a:r>
            <a:endParaRPr lang="en-IN" altLang="en-US" sz="2800" b="1"/>
          </a:p>
          <a:p>
            <a:pPr marL="0" indent="0">
              <a:buClrTx/>
              <a:buSzTx/>
              <a:buFontTx/>
              <a:buNone/>
            </a:pPr>
            <a:r>
              <a:rPr lang="en-IN" altLang="en-US" sz="2800" b="1">
                <a:sym typeface="+mn-ea"/>
              </a:rPr>
              <a:t>(c)6			(d)7</a:t>
            </a:r>
            <a:endParaRPr lang="en-IN" altLang="en-US" sz="2800" b="1"/>
          </a:p>
          <a:p>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C00000"/>
                </a:solidFill>
                <a:sym typeface="+mn-ea"/>
              </a:rPr>
              <a:t>COMPOUND PARTNERSHIP:</a:t>
            </a:r>
            <a:endParaRPr lang="en-IN" altLang="en-US" sz="2400" b="1">
              <a:solidFill>
                <a:srgbClr val="C00000"/>
              </a:solidFill>
            </a:endParaRPr>
          </a:p>
          <a:p>
            <a:pPr marL="0" indent="0">
              <a:buClrTx/>
              <a:buSzTx/>
              <a:buFontTx/>
              <a:buNone/>
            </a:pPr>
            <a:r>
              <a:rPr lang="en-IN" altLang="en-US" sz="2400" b="1">
                <a:sym typeface="+mn-ea"/>
              </a:rPr>
              <a:t>The duration of investment is not constant.</a:t>
            </a:r>
            <a:endParaRPr lang="en-IN" altLang="en-US" sz="2400" b="1"/>
          </a:p>
          <a:p>
            <a:pPr marL="0" indent="0">
              <a:buClrTx/>
              <a:buSzTx/>
              <a:buFontTx/>
              <a:buNone/>
            </a:pPr>
            <a:r>
              <a:rPr lang="en-IN" altLang="en-US" sz="2400" b="1">
                <a:sym typeface="+mn-ea"/>
              </a:rPr>
              <a:t>So according to the product ratio of capitals &amp; duration of investments the total profit is divided among them.</a:t>
            </a:r>
            <a:endParaRPr lang="en-IN" altLang="en-US" sz="2400" b="1"/>
          </a:p>
          <a:p>
            <a:pPr marL="0" indent="0">
              <a:buClrTx/>
              <a:buSzTx/>
              <a:buFontTx/>
              <a:buNone/>
            </a:pPr>
            <a:r>
              <a:rPr lang="en-IN" altLang="en-US" sz="2400" b="1">
                <a:solidFill>
                  <a:srgbClr val="FF0000"/>
                </a:solidFill>
                <a:sym typeface="+mn-ea"/>
              </a:rPr>
              <a:t>For Example:</a:t>
            </a:r>
            <a:endParaRPr lang="en-IN" altLang="en-US" sz="2400" b="1">
              <a:solidFill>
                <a:srgbClr val="FF0000"/>
              </a:solidFill>
            </a:endParaRPr>
          </a:p>
          <a:p>
            <a:pPr marL="0" indent="0">
              <a:buClrTx/>
              <a:buSzTx/>
              <a:buFontTx/>
              <a:buNone/>
            </a:pPr>
            <a:r>
              <a:rPr lang="en-IN" altLang="en-US" sz="2400" b="1">
                <a:sym typeface="+mn-ea"/>
              </a:rPr>
              <a:t>If the ratio of the capitals of three persons = A:B:C and the ratio of the durations = x:y:z, then the ratio of  their profit = Ax:By:Cz</a:t>
            </a:r>
            <a:endParaRPr lang="en-IN" altLang="en-US" sz="2400" b="1"/>
          </a:p>
          <a:p>
            <a:pPr marL="0" indent="0">
              <a:buClrTx/>
              <a:buSzTx/>
              <a:buFontTx/>
              <a:buNone/>
            </a:pP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b="1">
                <a:solidFill>
                  <a:srgbClr val="C00000"/>
                </a:solidFill>
                <a:sym typeface="+mn-ea"/>
              </a:rPr>
              <a:t>Example:</a:t>
            </a:r>
            <a:endParaRPr lang="en-IN" altLang="en-US" b="1">
              <a:solidFill>
                <a:srgbClr val="C00000"/>
              </a:solidFill>
            </a:endParaRPr>
          </a:p>
          <a:p>
            <a:pPr marL="0" indent="0">
              <a:buClrTx/>
              <a:buSzTx/>
              <a:buFontTx/>
              <a:buNone/>
            </a:pPr>
            <a:r>
              <a:rPr lang="en-IN" altLang="en-US" b="1">
                <a:sym typeface="+mn-ea"/>
              </a:rPr>
              <a:t>A, B &amp; C three partners invested Rs15000, Rs20000 &amp; Rs25000 in a business. A invested for 2 years, B for 3 years &amp; C for 4 years. If they got a total profit of Rs5700 find the share of each.</a:t>
            </a:r>
            <a:endParaRPr lang="en-IN" altLang="en-US" b="1"/>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SOME IMPORTANT QUESTIONS:</a:t>
            </a:r>
            <a:endParaRPr lang="en-IN" altLang="en-US" b="1">
              <a:solidFill>
                <a:srgbClr val="FF0000"/>
              </a:solidFill>
            </a:endParaRPr>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FF0000"/>
                </a:solidFill>
                <a:sym typeface="+mn-ea"/>
              </a:rPr>
              <a:t>Question:1</a:t>
            </a:r>
            <a:endParaRPr lang="en-IN" altLang="en-US" sz="2400" b="1">
              <a:solidFill>
                <a:srgbClr val="FF0000"/>
              </a:solidFill>
            </a:endParaRPr>
          </a:p>
          <a:p>
            <a:pPr marL="0" indent="0">
              <a:buClrTx/>
              <a:buSzTx/>
              <a:buFontTx/>
              <a:buNone/>
            </a:pPr>
            <a:r>
              <a:rPr lang="en-IN" altLang="en-US" sz="2400" b="1">
                <a:sym typeface="+mn-ea"/>
              </a:rPr>
              <a:t>Alok started a business investing Rs. 90000. After 3 months Shabir joined him with a capital of Rs. 120000. If at the end of 2 years, the total profit made by them was Rs. 78000, what will be the difference between their profit? </a:t>
            </a:r>
            <a:endParaRPr lang="en-IN" altLang="en-US" sz="2400" b="1"/>
          </a:p>
          <a:p>
            <a:pPr marL="0" indent="0">
              <a:buClrTx/>
              <a:buSzTx/>
              <a:buFontTx/>
              <a:buNone/>
            </a:pPr>
            <a:r>
              <a:rPr lang="en-IN" altLang="en-US" sz="2400" b="1">
                <a:sym typeface="+mn-ea"/>
              </a:rPr>
              <a:t>(a)Rs. 4000</a:t>
            </a:r>
            <a:endParaRPr lang="en-IN" altLang="en-US" sz="2400" b="1"/>
          </a:p>
          <a:p>
            <a:pPr marL="0" indent="0">
              <a:buClrTx/>
              <a:buSzTx/>
              <a:buFontTx/>
              <a:buNone/>
            </a:pPr>
            <a:r>
              <a:rPr lang="en-IN" altLang="en-US" sz="2400" b="1">
                <a:sym typeface="+mn-ea"/>
              </a:rPr>
              <a:t>(b) Rs. 6000 	</a:t>
            </a:r>
            <a:endParaRPr lang="en-IN" altLang="en-US" sz="2400" b="1"/>
          </a:p>
          <a:p>
            <a:pPr marL="0" indent="0">
              <a:buClrTx/>
              <a:buSzTx/>
              <a:buFontTx/>
              <a:buNone/>
            </a:pPr>
            <a:r>
              <a:rPr lang="en-IN" altLang="en-US" sz="2400" b="1">
                <a:sym typeface="+mn-ea"/>
              </a:rPr>
              <a:t>(c) Rs. 8000</a:t>
            </a:r>
            <a:endParaRPr lang="en-IN" altLang="en-US" sz="2400" b="1"/>
          </a:p>
          <a:p>
            <a:pPr marL="0" indent="0">
              <a:buClrTx/>
              <a:buSzTx/>
              <a:buFontTx/>
              <a:buNone/>
            </a:pPr>
            <a:r>
              <a:rPr lang="en-IN" altLang="en-US" sz="2400" b="1">
                <a:sym typeface="+mn-ea"/>
              </a:rPr>
              <a:t>(d) None of these </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ClrTx/>
              <a:buSzTx/>
              <a:buFontTx/>
              <a:buNone/>
            </a:pPr>
            <a:r>
              <a:rPr lang="en-IN" altLang="en-US" sz="2400" b="1">
                <a:solidFill>
                  <a:srgbClr val="C00000"/>
                </a:solidFill>
                <a:sym typeface="+mn-ea"/>
              </a:rPr>
              <a:t>Question:2</a:t>
            </a:r>
            <a:endParaRPr lang="en-IN" altLang="en-US" sz="2400" b="1">
              <a:solidFill>
                <a:srgbClr val="C00000"/>
              </a:solidFill>
            </a:endParaRPr>
          </a:p>
          <a:p>
            <a:pPr marL="0" indent="0">
              <a:buClrTx/>
              <a:buSzTx/>
              <a:buFontTx/>
              <a:buNone/>
            </a:pPr>
            <a:r>
              <a:rPr lang="en-IN" altLang="en-US" sz="2400" b="1">
                <a:sym typeface="+mn-ea"/>
              </a:rPr>
              <a:t>A and B started a business jointly. A’s investment was thrice the investment of B and the period of his investment was two times the period of investment of B. If B received Rs. 4000 as profit, then their total profit is: </a:t>
            </a:r>
            <a:endParaRPr lang="en-IN" altLang="en-US" sz="2400" b="1"/>
          </a:p>
          <a:p>
            <a:pPr marL="0" indent="0">
              <a:buClrTx/>
              <a:buSzTx/>
              <a:buFontTx/>
              <a:buNone/>
            </a:pPr>
            <a:r>
              <a:rPr lang="en-IN" altLang="en-US" sz="2400" b="1">
                <a:sym typeface="+mn-ea"/>
              </a:rPr>
              <a:t>(a) Rs. 16000	</a:t>
            </a:r>
            <a:endParaRPr lang="en-IN" altLang="en-US" sz="2400" b="1"/>
          </a:p>
          <a:p>
            <a:pPr marL="0" indent="0">
              <a:buClrTx/>
              <a:buSzTx/>
              <a:buFontTx/>
              <a:buNone/>
            </a:pPr>
            <a:r>
              <a:rPr lang="en-IN" altLang="en-US" sz="2400" b="1">
                <a:sym typeface="+mn-ea"/>
              </a:rPr>
              <a:t>(b) Rs. 20000</a:t>
            </a:r>
            <a:endParaRPr lang="en-IN" altLang="en-US" sz="2400" b="1"/>
          </a:p>
          <a:p>
            <a:pPr marL="0" indent="0">
              <a:buClrTx/>
              <a:buSzTx/>
              <a:buFontTx/>
              <a:buNone/>
            </a:pPr>
            <a:r>
              <a:rPr lang="en-IN" altLang="en-US" sz="2400" b="1">
                <a:sym typeface="+mn-ea"/>
              </a:rPr>
              <a:t>(c) Rs. 24000	</a:t>
            </a:r>
            <a:endParaRPr lang="en-IN" altLang="en-US" sz="2400" b="1"/>
          </a:p>
          <a:p>
            <a:pPr marL="0" indent="0">
              <a:buClrTx/>
              <a:buSzTx/>
              <a:buFontTx/>
              <a:buNone/>
            </a:pPr>
            <a:r>
              <a:rPr lang="en-IN" altLang="en-US" sz="2400" b="1">
                <a:sym typeface="+mn-ea"/>
              </a:rPr>
              <a:t>(d) Rs. 28000 </a:t>
            </a:r>
            <a:endParaRPr lang="en-IN" altLang="en-US" sz="2400" b="1"/>
          </a:p>
          <a:p>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12750</Words>
  <Application>WPS Presentation</Application>
  <PresentationFormat>Widescreen</PresentationFormat>
  <Paragraphs>375</Paragraphs>
  <Slides>51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51</vt:i4>
      </vt:variant>
    </vt:vector>
  </HeadingPairs>
  <TitlesOfParts>
    <vt:vector size="58" baseType="lpstr">
      <vt:lpstr>Arial</vt:lpstr>
      <vt:lpstr>SimSun</vt:lpstr>
      <vt:lpstr>Wingdings</vt:lpstr>
      <vt:lpstr>Microsoft YaHei</vt:lpstr>
      <vt:lpstr>Arial Unicode MS</vt:lpstr>
      <vt:lpstr>Calibri</vt:lpstr>
      <vt:lpstr>Blue Waves</vt:lpstr>
      <vt:lpstr>PARTNERSHIP</vt:lpstr>
      <vt:lpstr>PowerPoint 演示文稿</vt:lpstr>
      <vt:lpstr>PowerPoint 演示文稿</vt:lpstr>
      <vt:lpstr>PowerPoint 演示文稿</vt:lpstr>
      <vt:lpstr>PowerPoint 演示文稿</vt:lpstr>
      <vt:lpstr>PowerPoint 演示文稿</vt:lpstr>
      <vt:lpstr>PowerPoint 演示文稿</vt:lpstr>
      <vt:lpstr>SOME IMPORTANT QUESTIONS: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103321</dc:creator>
  <cp:lastModifiedBy>Siddharth</cp:lastModifiedBy>
  <cp:revision>3</cp:revision>
  <dcterms:created xsi:type="dcterms:W3CDTF">2019-10-23T05:59:00Z</dcterms:created>
  <dcterms:modified xsi:type="dcterms:W3CDTF">2020-03-25T20:52:43Z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ies>
</file>