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319" r:id="rId11"/>
    <p:sldId id="322" r:id="rId12"/>
    <p:sldId id="323" r:id="rId13"/>
    <p:sldId id="324" r:id="rId14"/>
    <p:sldId id="325" r:id="rId15"/>
    <p:sldId id="327" r:id="rId16"/>
    <p:sldId id="328" r:id="rId17"/>
    <p:sldId id="329" r:id="rId18"/>
    <p:sldId id="330" r:id="rId19"/>
    <p:sldId id="331" r:id="rId20"/>
    <p:sldId id="320" r:id="rId21"/>
    <p:sldId id="264" r:id="rId22"/>
    <p:sldId id="265" r:id="rId23"/>
    <p:sldId id="321"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a:t>PERCENTAGE</a:t>
            </a:r>
            <a:endParaRPr lang="en-IN" altLang="en-US" b="1" dirty="0"/>
          </a:p>
        </p:txBody>
      </p:sp>
      <p:sp>
        <p:nvSpPr>
          <p:cNvPr id="3" name="Subtitle 2"/>
          <p:cNvSpPr>
            <a:spLocks noGrp="1"/>
          </p:cNvSpPr>
          <p:nvPr>
            <p:ph type="subTitle" idx="1"/>
          </p:nvPr>
        </p:nvSpPr>
        <p:spPr/>
        <p:txBody>
          <a:bodyPr/>
          <a:lstStyle/>
          <a:p>
            <a:r>
              <a:rPr lang="en-IN" altLang="en-US" b="1"/>
              <a:t>S.S. HARICHANDAN</a:t>
            </a:r>
            <a:endParaRPr lang="en-IN" altLang="en-US"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a:t>
            </a:r>
            <a:endParaRPr lang="en-IN" altLang="en-US" sz="2800" b="1">
              <a:solidFill>
                <a:srgbClr val="FF0000"/>
              </a:solidFill>
              <a:sym typeface="+mn-ea"/>
            </a:endParaRPr>
          </a:p>
          <a:p>
            <a:pPr marL="0" indent="0">
              <a:buNone/>
            </a:pPr>
            <a:r>
              <a:rPr lang="en-US" sz="2800" b="1">
                <a:sym typeface="+mn-ea"/>
              </a:rPr>
              <a:t>Two numbers are respectively 25% and 50% more than a third number. What percent is the first of the second?</a:t>
            </a:r>
            <a:endParaRPr lang="en-US" sz="2800" b="1"/>
          </a:p>
          <a:p>
            <a:pPr marL="0" indent="0">
              <a:buNone/>
            </a:pPr>
            <a:r>
              <a:rPr lang="en-US" sz="2800" b="1">
                <a:sym typeface="+mn-ea"/>
              </a:rPr>
              <a:t>(a)26 % of second 	</a:t>
            </a:r>
            <a:endParaRPr lang="en-US" sz="2800" b="1"/>
          </a:p>
          <a:p>
            <a:pPr marL="0" indent="0">
              <a:buNone/>
            </a:pPr>
            <a:r>
              <a:rPr lang="en-US" sz="2800" b="1">
                <a:sym typeface="+mn-ea"/>
              </a:rPr>
              <a:t>(b)26 ¾% of second 	</a:t>
            </a:r>
            <a:endParaRPr lang="en-US" sz="2800" b="1"/>
          </a:p>
          <a:p>
            <a:pPr marL="0" indent="0">
              <a:buNone/>
            </a:pPr>
            <a:r>
              <a:rPr lang="en-US" sz="2800" b="1">
                <a:sym typeface="+mn-ea"/>
              </a:rPr>
              <a:t>(c)83 % of second 	</a:t>
            </a:r>
            <a:endParaRPr lang="en-US" sz="2800" b="1"/>
          </a:p>
          <a:p>
            <a:pPr marL="0" indent="0">
              <a:buNone/>
            </a:pPr>
            <a:r>
              <a:rPr lang="en-US" sz="2800" b="1">
                <a:sym typeface="+mn-ea"/>
              </a:rPr>
              <a:t>(d)83</a:t>
            </a:r>
            <a:r>
              <a:rPr lang="en-IN" altLang="en-US" sz="2800" b="1">
                <a:sym typeface="+mn-ea"/>
              </a:rPr>
              <a:t>.33</a:t>
            </a:r>
            <a:r>
              <a:rPr lang="en-US" sz="2800" b="1">
                <a:sym typeface="+mn-ea"/>
              </a:rPr>
              <a:t> % of second</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a:t>
            </a:r>
            <a:endParaRPr lang="en-IN" altLang="en-US" sz="2800" b="1">
              <a:solidFill>
                <a:srgbClr val="FF0000"/>
              </a:solidFill>
              <a:sym typeface="+mn-ea"/>
            </a:endParaRPr>
          </a:p>
          <a:p>
            <a:pPr marL="0" indent="0">
              <a:buNone/>
            </a:pPr>
            <a:r>
              <a:rPr lang="en-US" sz="2800" b="1">
                <a:sym typeface="+mn-ea"/>
              </a:rPr>
              <a:t>Two numbers are respectively 20% and 32% less than a third number. What percent is the second of the first?</a:t>
            </a:r>
            <a:endParaRPr lang="en-US" sz="2800" b="1"/>
          </a:p>
          <a:p>
            <a:pPr marL="0" indent="0">
              <a:buNone/>
            </a:pPr>
            <a:r>
              <a:rPr lang="en-US" sz="2800" b="1">
                <a:sym typeface="+mn-ea"/>
              </a:rPr>
              <a:t>(a) 15% of the 1st 	</a:t>
            </a:r>
            <a:endParaRPr lang="en-US" sz="2800" b="1"/>
          </a:p>
          <a:p>
            <a:pPr marL="0" indent="0">
              <a:buNone/>
            </a:pPr>
            <a:r>
              <a:rPr lang="en-US" sz="2800" b="1">
                <a:sym typeface="+mn-ea"/>
              </a:rPr>
              <a:t>(b) 85% of the 1st 	</a:t>
            </a:r>
            <a:endParaRPr lang="en-US" sz="2800" b="1"/>
          </a:p>
          <a:p>
            <a:pPr marL="0" indent="0">
              <a:buNone/>
            </a:pPr>
            <a:r>
              <a:rPr lang="en-US" sz="2800" b="1">
                <a:sym typeface="+mn-ea"/>
              </a:rPr>
              <a:t>(c) 25% of the 1st 	</a:t>
            </a:r>
            <a:endParaRPr lang="en-US" sz="2800" b="1"/>
          </a:p>
          <a:p>
            <a:pPr marL="0" indent="0">
              <a:buNone/>
            </a:pPr>
            <a:r>
              <a:rPr lang="en-US" sz="2800" b="1">
                <a:sym typeface="+mn-ea"/>
              </a:rPr>
              <a:t>(d) None of these</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Question:6</a:t>
            </a:r>
            <a:endParaRPr lang="en-IN" altLang="en-US" sz="2400" b="1">
              <a:solidFill>
                <a:srgbClr val="FF0000"/>
              </a:solidFill>
              <a:sym typeface="+mn-ea"/>
            </a:endParaRPr>
          </a:p>
          <a:p>
            <a:pPr marL="0" indent="0">
              <a:buNone/>
            </a:pPr>
            <a:r>
              <a:rPr lang="en-US" sz="2400" b="1">
                <a:sym typeface="+mn-ea"/>
              </a:rPr>
              <a:t>Sonali sells her goods 25% cheaper than Tina and 25% dearer than Uma. How much percentage is Uma’s goods cheaper than Tina?</a:t>
            </a:r>
            <a:endParaRPr lang="en-US" sz="2400" b="1"/>
          </a:p>
          <a:p>
            <a:pPr marL="0" indent="0">
              <a:buNone/>
            </a:pPr>
            <a:r>
              <a:rPr lang="en-US" sz="2400" b="1">
                <a:sym typeface="+mn-ea"/>
              </a:rPr>
              <a:t>(a)33.33%	</a:t>
            </a:r>
            <a:endParaRPr lang="en-US" sz="2400" b="1"/>
          </a:p>
          <a:p>
            <a:pPr marL="0" indent="0">
              <a:buNone/>
            </a:pPr>
            <a:r>
              <a:rPr lang="en-US" sz="2400" b="1">
                <a:sym typeface="+mn-ea"/>
              </a:rPr>
              <a:t>(b)50%		</a:t>
            </a:r>
            <a:endParaRPr lang="en-US" sz="2400" b="1"/>
          </a:p>
          <a:p>
            <a:pPr marL="0" indent="0">
              <a:buNone/>
            </a:pPr>
            <a:r>
              <a:rPr lang="en-US" sz="2400" b="1">
                <a:sym typeface="+mn-ea"/>
              </a:rPr>
              <a:t>(c)66.66%	</a:t>
            </a:r>
            <a:endParaRPr lang="en-US" sz="2400" b="1"/>
          </a:p>
          <a:p>
            <a:pPr marL="0" indent="0">
              <a:buNone/>
            </a:pPr>
            <a:r>
              <a:rPr lang="en-US" sz="2400" b="1">
                <a:sym typeface="+mn-ea"/>
              </a:rPr>
              <a:t>(d)40%		</a:t>
            </a:r>
            <a:endParaRPr lang="en-US" sz="2400" b="1"/>
          </a:p>
          <a:p>
            <a:pPr marL="0" indent="0">
              <a:buNone/>
            </a:pPr>
            <a:r>
              <a:rPr lang="en-US" sz="2400" b="1">
                <a:sym typeface="+mn-ea"/>
              </a:rPr>
              <a:t>(e)None of these</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Question:7</a:t>
            </a:r>
            <a:endParaRPr lang="en-IN" altLang="en-US" sz="2000" b="1">
              <a:solidFill>
                <a:srgbClr val="FF0000"/>
              </a:solidFill>
              <a:sym typeface="+mn-ea"/>
            </a:endParaRPr>
          </a:p>
          <a:p>
            <a:pPr marL="0" indent="0">
              <a:buNone/>
            </a:pPr>
            <a:r>
              <a:rPr lang="en-US" sz="2000" b="1">
                <a:sym typeface="+mn-ea"/>
              </a:rPr>
              <a:t>In an election between two candidates, Ajit gets 65% of the total valid votes. If the total votes were 6000, what is the number of valid votes that the other candidate Rohit gets if 25% of the total votes were declared invalid?</a:t>
            </a:r>
            <a:endParaRPr lang="en-US" sz="2000" b="1"/>
          </a:p>
          <a:p>
            <a:pPr marL="0" indent="0">
              <a:buNone/>
            </a:pPr>
            <a:r>
              <a:rPr lang="en-US" sz="2000" b="1">
                <a:sym typeface="+mn-ea"/>
              </a:rPr>
              <a:t>(a)1625		</a:t>
            </a:r>
            <a:endParaRPr lang="en-US" sz="2000" b="1"/>
          </a:p>
          <a:p>
            <a:pPr marL="0" indent="0">
              <a:buNone/>
            </a:pPr>
            <a:r>
              <a:rPr lang="en-US" sz="2000" b="1">
                <a:sym typeface="+mn-ea"/>
              </a:rPr>
              <a:t>(b)1575		</a:t>
            </a:r>
            <a:endParaRPr lang="en-US" sz="2000" b="1"/>
          </a:p>
          <a:p>
            <a:pPr marL="0" indent="0">
              <a:buNone/>
            </a:pPr>
            <a:r>
              <a:rPr lang="en-US" sz="2000" b="1">
                <a:sym typeface="+mn-ea"/>
              </a:rPr>
              <a:t>(c)1675		</a:t>
            </a:r>
            <a:endParaRPr lang="en-US" sz="2000" b="1"/>
          </a:p>
          <a:p>
            <a:pPr marL="0" indent="0">
              <a:buNone/>
            </a:pPr>
            <a:r>
              <a:rPr lang="en-US" sz="2000" b="1">
                <a:sym typeface="+mn-ea"/>
              </a:rPr>
              <a:t>(d)1525		</a:t>
            </a:r>
            <a:endParaRPr lang="en-US" sz="2000" b="1"/>
          </a:p>
          <a:p>
            <a:pPr marL="0" indent="0">
              <a:buNone/>
            </a:pPr>
            <a:r>
              <a:rPr lang="en-US" sz="2000" b="1">
                <a:sym typeface="+mn-ea"/>
              </a:rPr>
              <a:t>(e)None of these</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Question:8</a:t>
            </a:r>
            <a:endParaRPr lang="en-IN" altLang="en-US" sz="2800" b="1">
              <a:solidFill>
                <a:srgbClr val="FF0000"/>
              </a:solidFill>
              <a:sym typeface="+mn-ea"/>
            </a:endParaRPr>
          </a:p>
          <a:p>
            <a:pPr marL="0" indent="0">
              <a:buNone/>
            </a:pPr>
            <a:r>
              <a:rPr lang="en-US" sz="2800" b="1">
                <a:sym typeface="+mn-ea"/>
              </a:rPr>
              <a:t>A number is mistakenly divided by 5 instead of being multiplied by 5. Find the percentage </a:t>
            </a:r>
            <a:r>
              <a:rPr lang="en-IN" altLang="en-US" sz="2800" b="1">
                <a:sym typeface="+mn-ea"/>
              </a:rPr>
              <a:t>decrease </a:t>
            </a:r>
            <a:r>
              <a:rPr lang="en-US" sz="2800" b="1">
                <a:sym typeface="+mn-ea"/>
              </a:rPr>
              <a:t>in the result due to the mistake.</a:t>
            </a:r>
            <a:endParaRPr lang="en-US" sz="2800" b="1"/>
          </a:p>
          <a:p>
            <a:pPr marL="0" indent="0">
              <a:buNone/>
            </a:pPr>
            <a:r>
              <a:rPr lang="en-US" sz="2800" b="1">
                <a:sym typeface="+mn-ea"/>
              </a:rPr>
              <a:t>(a)96%		</a:t>
            </a:r>
            <a:endParaRPr lang="en-US" sz="2800" b="1"/>
          </a:p>
          <a:p>
            <a:pPr marL="0" indent="0">
              <a:buNone/>
            </a:pPr>
            <a:r>
              <a:rPr lang="en-US" sz="2800" b="1">
                <a:sym typeface="+mn-ea"/>
              </a:rPr>
              <a:t>(b)95%		</a:t>
            </a:r>
            <a:endParaRPr lang="en-US" sz="2800" b="1"/>
          </a:p>
          <a:p>
            <a:pPr marL="0" indent="0">
              <a:buNone/>
            </a:pPr>
            <a:r>
              <a:rPr lang="en-US" sz="2800" b="1">
                <a:sym typeface="+mn-ea"/>
              </a:rPr>
              <a:t>(c)2400%	</a:t>
            </a:r>
            <a:endParaRPr lang="en-US" sz="2800" b="1"/>
          </a:p>
          <a:p>
            <a:pPr marL="0" indent="0">
              <a:buNone/>
            </a:pPr>
            <a:r>
              <a:rPr lang="en-US" sz="2800" b="1">
                <a:sym typeface="+mn-ea"/>
              </a:rPr>
              <a:t>(d)94%		</a:t>
            </a:r>
            <a:endParaRPr lang="en-US" sz="2800" b="1"/>
          </a:p>
          <a:p>
            <a:pPr marL="0" indent="0">
              <a:buNone/>
            </a:pPr>
            <a:r>
              <a:rPr lang="en-US" sz="2800" b="1">
                <a:sym typeface="+mn-ea"/>
              </a:rPr>
              <a:t>(e)None of these</a:t>
            </a:r>
            <a:endParaRPr lang="en-US" sz="2800" b="1"/>
          </a:p>
          <a:p>
            <a:pPr marL="0" indent="0">
              <a:buNone/>
            </a:pP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Question:9</a:t>
            </a:r>
            <a:endParaRPr lang="en-IN" altLang="en-US" sz="2400" b="1">
              <a:solidFill>
                <a:srgbClr val="FF0000"/>
              </a:solidFill>
              <a:sym typeface="+mn-ea"/>
            </a:endParaRPr>
          </a:p>
          <a:p>
            <a:pPr marL="0" indent="0">
              <a:buNone/>
            </a:pPr>
            <a:r>
              <a:rPr lang="en-US" sz="2400" b="1">
                <a:sym typeface="+mn-ea"/>
              </a:rPr>
              <a:t>A land owner increased the length and the breadth of a rectangular plot by 10% and 20% respectively. Find the percentage change in the cost of the plot assuming land prices are uniform throughout his plot.</a:t>
            </a:r>
            <a:endParaRPr lang="en-US" sz="2400" b="1"/>
          </a:p>
          <a:p>
            <a:pPr marL="0" indent="0">
              <a:buNone/>
            </a:pPr>
            <a:r>
              <a:rPr lang="en-US" sz="2400" b="1">
                <a:sym typeface="+mn-ea"/>
              </a:rPr>
              <a:t>(a)3</a:t>
            </a:r>
            <a:r>
              <a:rPr lang="en-IN" altLang="en-US" sz="2400" b="1">
                <a:sym typeface="+mn-ea"/>
              </a:rPr>
              <a:t>2</a:t>
            </a:r>
            <a:r>
              <a:rPr lang="en-US" sz="2400" b="1">
                <a:sym typeface="+mn-ea"/>
              </a:rPr>
              <a:t>%		</a:t>
            </a:r>
            <a:endParaRPr lang="en-US" sz="2400" b="1"/>
          </a:p>
          <a:p>
            <a:pPr marL="0" indent="0">
              <a:buNone/>
            </a:pPr>
            <a:r>
              <a:rPr lang="en-US" sz="2400" b="1">
                <a:sym typeface="+mn-ea"/>
              </a:rPr>
              <a:t>(b)35%		</a:t>
            </a:r>
            <a:endParaRPr lang="en-US" sz="2400" b="1"/>
          </a:p>
          <a:p>
            <a:pPr marL="0" indent="0">
              <a:buNone/>
            </a:pPr>
            <a:r>
              <a:rPr lang="en-US" sz="2400" b="1">
                <a:sym typeface="+mn-ea"/>
              </a:rPr>
              <a:t>(c)22.22%	</a:t>
            </a:r>
            <a:endParaRPr lang="en-US" sz="2400" b="1"/>
          </a:p>
          <a:p>
            <a:pPr marL="0" indent="0">
              <a:buNone/>
            </a:pPr>
            <a:r>
              <a:rPr lang="en-US" sz="2400" b="1">
                <a:sym typeface="+mn-ea"/>
              </a:rPr>
              <a:t>(d)25%		</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Question:10</a:t>
            </a:r>
            <a:endParaRPr lang="en-IN" altLang="en-US" sz="2400" b="1">
              <a:solidFill>
                <a:srgbClr val="FF0000"/>
              </a:solidFill>
              <a:sym typeface="+mn-ea"/>
            </a:endParaRPr>
          </a:p>
          <a:p>
            <a:pPr marL="0" indent="0">
              <a:buNone/>
            </a:pPr>
            <a:r>
              <a:rPr lang="en-US" sz="2400" b="1">
                <a:sym typeface="+mn-ea"/>
              </a:rPr>
              <a:t>The length, breadth and height of a room in the shape of a cuboid are increased by 10%, 20% and 50% respectively. Find the percentage change in the volume of the cuboid.</a:t>
            </a:r>
            <a:endParaRPr lang="en-US" sz="2400" b="1"/>
          </a:p>
          <a:p>
            <a:pPr marL="0" indent="0">
              <a:buNone/>
            </a:pPr>
            <a:r>
              <a:rPr lang="en-US" sz="2400" b="1">
                <a:sym typeface="+mn-ea"/>
              </a:rPr>
              <a:t>(a)77%		</a:t>
            </a:r>
            <a:endParaRPr lang="en-US" sz="2400" b="1"/>
          </a:p>
          <a:p>
            <a:pPr marL="0" indent="0">
              <a:buNone/>
            </a:pPr>
            <a:r>
              <a:rPr lang="en-US" sz="2400" b="1">
                <a:sym typeface="+mn-ea"/>
              </a:rPr>
              <a:t>(b)75%		</a:t>
            </a:r>
            <a:endParaRPr lang="en-US" sz="2400" b="1"/>
          </a:p>
          <a:p>
            <a:pPr marL="0" indent="0">
              <a:buNone/>
            </a:pPr>
            <a:r>
              <a:rPr lang="en-US" sz="2400" b="1">
                <a:sym typeface="+mn-ea"/>
              </a:rPr>
              <a:t>(c)88%		</a:t>
            </a:r>
            <a:endParaRPr lang="en-US" sz="2400" b="1"/>
          </a:p>
          <a:p>
            <a:pPr marL="0" indent="0">
              <a:buNone/>
            </a:pPr>
            <a:r>
              <a:rPr lang="en-US" sz="2400" b="1">
                <a:sym typeface="+mn-ea"/>
              </a:rPr>
              <a:t>(d)98%		</a:t>
            </a:r>
            <a:endParaRPr lang="en-US" sz="2400" b="1"/>
          </a:p>
          <a:p>
            <a:pPr marL="0" indent="0">
              <a:buNone/>
            </a:pPr>
            <a:r>
              <a:rPr lang="en-US" sz="2400" b="1">
                <a:sym typeface="+mn-ea"/>
              </a:rPr>
              <a:t>(e)None of these</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Question:11</a:t>
            </a:r>
            <a:endParaRPr lang="en-IN" altLang="en-US" sz="2400" b="1">
              <a:solidFill>
                <a:srgbClr val="FF0000"/>
              </a:solidFill>
              <a:sym typeface="+mn-ea"/>
            </a:endParaRPr>
          </a:p>
          <a:p>
            <a:pPr marL="0" indent="0">
              <a:buNone/>
            </a:pPr>
            <a:r>
              <a:rPr lang="en-IN" altLang="en-US" sz="2400" b="1">
                <a:sym typeface="+mn-ea"/>
              </a:rPr>
              <a:t>T</a:t>
            </a:r>
            <a:r>
              <a:rPr lang="en-US" sz="2400" b="1">
                <a:sym typeface="+mn-ea"/>
              </a:rPr>
              <a:t>he price of sugar is reduced by 25% but in spite of the decrease, Akash ends up increasing his expenditure on sugar by 20%. What is the percentage change in his monthly consumption of sugar?</a:t>
            </a:r>
            <a:endParaRPr lang="en-US" sz="2400" b="1"/>
          </a:p>
          <a:p>
            <a:pPr marL="0" indent="0">
              <a:buNone/>
            </a:pPr>
            <a:r>
              <a:rPr lang="en-US" sz="2400" b="1">
                <a:sym typeface="+mn-ea"/>
              </a:rPr>
              <a:t>(a) +60%	</a:t>
            </a:r>
            <a:endParaRPr lang="en-US" sz="2400" b="1"/>
          </a:p>
          <a:p>
            <a:pPr marL="0" indent="0">
              <a:buNone/>
            </a:pPr>
            <a:r>
              <a:rPr lang="en-US" sz="2400" b="1">
                <a:sym typeface="+mn-ea"/>
              </a:rPr>
              <a:t>(b) -10%	</a:t>
            </a:r>
            <a:endParaRPr lang="en-US" sz="2400" b="1"/>
          </a:p>
          <a:p>
            <a:pPr marL="0" indent="0">
              <a:buNone/>
            </a:pPr>
            <a:r>
              <a:rPr lang="en-US" sz="2400" b="1">
                <a:sym typeface="+mn-ea"/>
              </a:rPr>
              <a:t>(c)+33.33%	</a:t>
            </a:r>
            <a:endParaRPr lang="en-US" sz="2400" b="1"/>
          </a:p>
          <a:p>
            <a:pPr marL="0" indent="0">
              <a:buNone/>
            </a:pPr>
            <a:r>
              <a:rPr lang="en-US" sz="2400" b="1">
                <a:sym typeface="+mn-ea"/>
              </a:rPr>
              <a:t>(d)+50%	</a:t>
            </a:r>
            <a:endParaRPr lang="en-US" sz="2400" b="1"/>
          </a:p>
          <a:p>
            <a:pPr marL="0" indent="0">
              <a:buNone/>
            </a:pPr>
            <a:r>
              <a:rPr lang="en-US" sz="2400" b="1">
                <a:sym typeface="+mn-ea"/>
              </a:rPr>
              <a:t>(e)None of these</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Question:12</a:t>
            </a:r>
            <a:endParaRPr lang="en-IN" altLang="en-US" sz="2400" b="1">
              <a:solidFill>
                <a:srgbClr val="FF0000"/>
              </a:solidFill>
              <a:sym typeface="+mn-ea"/>
            </a:endParaRPr>
          </a:p>
          <a:p>
            <a:pPr marL="0" indent="0">
              <a:buNone/>
            </a:pPr>
            <a:r>
              <a:rPr lang="en-US" sz="2400" b="1">
                <a:sym typeface="+mn-ea"/>
              </a:rPr>
              <a:t>The price of rice falls by 20%. How much rice can be bought now with the money that was sufficient to buy 20kg of rice previously?</a:t>
            </a:r>
            <a:endParaRPr lang="en-US" sz="2400" b="1"/>
          </a:p>
          <a:p>
            <a:pPr marL="0" indent="0">
              <a:buNone/>
            </a:pPr>
            <a:r>
              <a:rPr lang="en-US" sz="2400" b="1">
                <a:sym typeface="+mn-ea"/>
              </a:rPr>
              <a:t>(a) 5kg		</a:t>
            </a:r>
            <a:endParaRPr lang="en-US" sz="2400" b="1"/>
          </a:p>
          <a:p>
            <a:pPr marL="0" indent="0">
              <a:buNone/>
            </a:pPr>
            <a:r>
              <a:rPr lang="en-US" sz="2400" b="1">
                <a:sym typeface="+mn-ea"/>
              </a:rPr>
              <a:t>(b)15kg		</a:t>
            </a:r>
            <a:endParaRPr lang="en-US" sz="2400" b="1"/>
          </a:p>
          <a:p>
            <a:pPr marL="0" indent="0">
              <a:buNone/>
            </a:pPr>
            <a:r>
              <a:rPr lang="en-US" sz="2400" b="1">
                <a:sym typeface="+mn-ea"/>
              </a:rPr>
              <a:t>(c) 25kg		</a:t>
            </a:r>
            <a:endParaRPr lang="en-US" sz="2400" b="1"/>
          </a:p>
          <a:p>
            <a:pPr marL="0" indent="0">
              <a:buNone/>
            </a:pPr>
            <a:r>
              <a:rPr lang="en-US" sz="2400" b="1">
                <a:sym typeface="+mn-ea"/>
              </a:rPr>
              <a:t>(d) 30kg		</a:t>
            </a:r>
            <a:endParaRPr lang="en-US" sz="2400" b="1"/>
          </a:p>
          <a:p>
            <a:pPr marL="0" indent="0">
              <a:buNone/>
            </a:pPr>
            <a:r>
              <a:rPr lang="en-US" sz="2400" b="1">
                <a:sym typeface="+mn-ea"/>
              </a:rPr>
              <a:t>(e) None of these</a:t>
            </a:r>
            <a:endParaRPr lang="en-US" sz="2400" b="1"/>
          </a:p>
          <a:p>
            <a:pPr marL="0" indent="0">
              <a:buNone/>
            </a:pPr>
            <a:endParaRPr lang="en-US"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Question:13</a:t>
            </a:r>
            <a:endParaRPr lang="en-IN" altLang="en-US" sz="2400" b="1">
              <a:solidFill>
                <a:srgbClr val="FF0000"/>
              </a:solidFill>
              <a:sym typeface="+mn-ea"/>
            </a:endParaRPr>
          </a:p>
          <a:p>
            <a:pPr marL="0" indent="0">
              <a:buNone/>
            </a:pPr>
            <a:r>
              <a:rPr lang="en-US" sz="2400" b="1">
                <a:sym typeface="+mn-ea"/>
              </a:rPr>
              <a:t>A candidate who gets 20% marks fails by 10 marks but another candidate who gets 42% marks gets 12% more than the passing marks. Find the maximum marks.</a:t>
            </a:r>
            <a:endParaRPr lang="en-US" sz="2400" b="1"/>
          </a:p>
          <a:p>
            <a:pPr marL="0" indent="0">
              <a:buNone/>
            </a:pPr>
            <a:r>
              <a:rPr lang="en-US" sz="2400" b="1">
                <a:sym typeface="+mn-ea"/>
              </a:rPr>
              <a:t>(a) 100 	</a:t>
            </a:r>
            <a:endParaRPr lang="en-US" sz="2400" b="1"/>
          </a:p>
          <a:p>
            <a:pPr marL="0" indent="0">
              <a:buNone/>
            </a:pPr>
            <a:r>
              <a:rPr lang="en-US" sz="2400" b="1">
                <a:sym typeface="+mn-ea"/>
              </a:rPr>
              <a:t>(b) 200 </a:t>
            </a:r>
            <a:endParaRPr lang="en-US" sz="2400" b="1"/>
          </a:p>
          <a:p>
            <a:pPr marL="0" indent="0">
              <a:buNone/>
            </a:pPr>
            <a:r>
              <a:rPr lang="en-US" sz="2400" b="1">
                <a:sym typeface="+mn-ea"/>
              </a:rPr>
              <a:t>(c) 300 	</a:t>
            </a:r>
            <a:endParaRPr lang="en-US" sz="2400" b="1"/>
          </a:p>
          <a:p>
            <a:pPr marL="0" indent="0">
              <a:buNone/>
            </a:pPr>
            <a:r>
              <a:rPr lang="en-US" sz="2400" b="1">
                <a:sym typeface="+mn-ea"/>
              </a:rPr>
              <a:t>(d) None of these</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b="1">
                <a:solidFill>
                  <a:srgbClr val="FF0000"/>
                </a:solidFill>
                <a:sym typeface="+mn-ea"/>
              </a:rPr>
              <a:t>Introduction:</a:t>
            </a:r>
            <a:endParaRPr lang="en-US" b="1">
              <a:solidFill>
                <a:srgbClr val="FF0000"/>
              </a:solidFill>
            </a:endParaRPr>
          </a:p>
          <a:p>
            <a:pPr marL="0" indent="0">
              <a:buNone/>
            </a:pPr>
            <a:r>
              <a:rPr lang="en-US" b="1">
                <a:sym typeface="+mn-ea"/>
              </a:rPr>
              <a:t>Out of 100 or per 100 is known as percentage.</a:t>
            </a:r>
            <a:endParaRPr lang="en-US" b="1"/>
          </a:p>
          <a:p>
            <a:pPr marL="0" indent="0">
              <a:buNone/>
            </a:pPr>
            <a:endParaRPr lang="en-US" b="1"/>
          </a:p>
          <a:p>
            <a:pPr marL="457200" lvl="1" indent="0">
              <a:buNone/>
            </a:pPr>
            <a:r>
              <a:rPr lang="en-IN" altLang="en-US" b="1">
                <a:solidFill>
                  <a:srgbClr val="FF0000"/>
                </a:solidFill>
              </a:rPr>
              <a:t>For Example:</a:t>
            </a:r>
            <a:endParaRPr lang="en-IN" altLang="en-US" b="1">
              <a:solidFill>
                <a:srgbClr val="FF0000"/>
              </a:solidFill>
            </a:endParaRPr>
          </a:p>
          <a:p>
            <a:pPr marL="457200" lvl="1" indent="0">
              <a:buNone/>
            </a:pPr>
            <a:r>
              <a:rPr lang="en-IN" altLang="en-US" b="1"/>
              <a:t>Out of 100 if it is 10, then it is 10%</a:t>
            </a: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Question:14</a:t>
            </a:r>
            <a:endParaRPr lang="en-IN" altLang="en-US" sz="2800" b="1">
              <a:solidFill>
                <a:srgbClr val="FF0000"/>
              </a:solidFill>
              <a:sym typeface="+mn-ea"/>
            </a:endParaRPr>
          </a:p>
          <a:p>
            <a:pPr marL="0" indent="0">
              <a:buNone/>
            </a:pPr>
            <a:r>
              <a:rPr lang="en-US" sz="2800" b="1">
                <a:sym typeface="+mn-ea"/>
              </a:rPr>
              <a:t>If the prices of Maruti car increase by 20% then the number of sales decrease by 10%. What is the percentage of effect on the total revenue?</a:t>
            </a:r>
            <a:endParaRPr lang="en-US" sz="2800" b="1"/>
          </a:p>
          <a:p>
            <a:pPr marL="0" indent="0">
              <a:buNone/>
            </a:pPr>
            <a:r>
              <a:rPr lang="en-IN" altLang="en-US" sz="2800" b="1">
                <a:sym typeface="+mn-ea"/>
              </a:rPr>
              <a:t>A.8% increase</a:t>
            </a:r>
            <a:endParaRPr lang="en-IN" altLang="en-US" sz="2800" b="1"/>
          </a:p>
          <a:p>
            <a:pPr marL="0" indent="0">
              <a:buNone/>
            </a:pPr>
            <a:r>
              <a:rPr lang="en-IN" altLang="en-US" sz="2800" b="1">
                <a:sym typeface="+mn-ea"/>
              </a:rPr>
              <a:t>B.8% decrease</a:t>
            </a:r>
            <a:endParaRPr lang="en-IN" altLang="en-US" sz="2800" b="1"/>
          </a:p>
          <a:p>
            <a:pPr marL="0" indent="0">
              <a:buNone/>
            </a:pPr>
            <a:r>
              <a:rPr lang="en-IN" altLang="en-US" sz="2800" b="1">
                <a:sym typeface="+mn-ea"/>
              </a:rPr>
              <a:t>C. 10% increase</a:t>
            </a:r>
            <a:endParaRPr lang="en-IN" altLang="en-US" sz="2800" b="1"/>
          </a:p>
          <a:p>
            <a:pPr marL="0" indent="0">
              <a:buNone/>
            </a:pPr>
            <a:r>
              <a:rPr lang="en-IN" altLang="en-US" sz="2800" b="1">
                <a:sym typeface="+mn-ea"/>
              </a:rPr>
              <a:t>D.10%decrease</a:t>
            </a:r>
            <a:endParaRPr lang="en-US" sz="2800" b="1"/>
          </a:p>
          <a:p>
            <a:pPr marL="0" indent="0">
              <a:buNone/>
            </a:pP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Question15</a:t>
            </a:r>
            <a:endParaRPr lang="en-IN" altLang="en-US" b="1">
              <a:solidFill>
                <a:srgbClr val="FF0000"/>
              </a:solidFill>
              <a:sym typeface="+mn-ea"/>
            </a:endParaRPr>
          </a:p>
          <a:p>
            <a:pPr marL="0" indent="0">
              <a:buNone/>
            </a:pPr>
            <a:r>
              <a:rPr lang="en-US" b="1">
                <a:sym typeface="+mn-ea"/>
              </a:rPr>
              <a:t>The population of a town increased from 80000 to 85000. Find the increase percent?</a:t>
            </a:r>
            <a:endParaRPr lang="en-US" b="1"/>
          </a:p>
          <a:p>
            <a:pPr marL="0" indent="0">
              <a:buNone/>
            </a:pPr>
            <a:r>
              <a:rPr lang="en-IN" altLang="en-US" b="1">
                <a:sym typeface="+mn-ea"/>
              </a:rPr>
              <a:t>A.5%</a:t>
            </a:r>
            <a:endParaRPr lang="en-IN" altLang="en-US" b="1"/>
          </a:p>
          <a:p>
            <a:pPr marL="0" indent="0">
              <a:buNone/>
            </a:pPr>
            <a:r>
              <a:rPr lang="en-IN" altLang="en-US" b="1">
                <a:sym typeface="+mn-ea"/>
              </a:rPr>
              <a:t>B.6.25%</a:t>
            </a:r>
            <a:endParaRPr lang="en-IN" altLang="en-US" b="1"/>
          </a:p>
          <a:p>
            <a:pPr marL="0" indent="0">
              <a:buNone/>
            </a:pPr>
            <a:r>
              <a:rPr lang="en-IN" altLang="en-US" b="1">
                <a:sym typeface="+mn-ea"/>
              </a:rPr>
              <a:t>C.7.5%</a:t>
            </a:r>
            <a:endParaRPr lang="en-IN" altLang="en-US" b="1"/>
          </a:p>
          <a:p>
            <a:pPr marL="0" indent="0">
              <a:buNone/>
            </a:pPr>
            <a:r>
              <a:rPr lang="en-IN" altLang="en-US" b="1">
                <a:sym typeface="+mn-ea"/>
              </a:rPr>
              <a:t>D.8%</a:t>
            </a:r>
            <a:endParaRPr lang="en-IN" alt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Question:16</a:t>
            </a:r>
            <a:endParaRPr lang="en-IN" altLang="en-US" sz="2400" b="1">
              <a:solidFill>
                <a:srgbClr val="FF0000"/>
              </a:solidFill>
              <a:sym typeface="+mn-ea"/>
            </a:endParaRPr>
          </a:p>
          <a:p>
            <a:pPr marL="0" indent="0">
              <a:buNone/>
            </a:pPr>
            <a:r>
              <a:rPr lang="en-US" sz="2400" b="1">
                <a:sym typeface="+mn-ea"/>
              </a:rPr>
              <a:t>If the price of petrol increases by 25% and Raj intends to spend only an additional 15% on petrol, by how much % will he reduce the quantity of petrol purchased? </a:t>
            </a:r>
            <a:endParaRPr lang="en-US" sz="2400" b="1"/>
          </a:p>
          <a:p>
            <a:pPr marL="0" indent="0">
              <a:buNone/>
            </a:pPr>
            <a:r>
              <a:rPr lang="en-US" sz="2400" b="1">
                <a:sym typeface="+mn-ea"/>
              </a:rPr>
              <a:t>(a) 8% 		</a:t>
            </a:r>
            <a:endParaRPr lang="en-US" sz="2400" b="1"/>
          </a:p>
          <a:p>
            <a:pPr marL="0" indent="0">
              <a:buNone/>
            </a:pPr>
            <a:r>
              <a:rPr lang="en-US" sz="2400" b="1">
                <a:sym typeface="+mn-ea"/>
              </a:rPr>
              <a:t>(b) 10% </a:t>
            </a:r>
            <a:endParaRPr lang="en-US" sz="2400" b="1"/>
          </a:p>
          <a:p>
            <a:pPr marL="0" indent="0">
              <a:buNone/>
            </a:pPr>
            <a:r>
              <a:rPr lang="en-US" sz="2400" b="1">
                <a:sym typeface="+mn-ea"/>
              </a:rPr>
              <a:t>(c) 12.5% 	</a:t>
            </a:r>
            <a:endParaRPr lang="en-US" sz="2400" b="1"/>
          </a:p>
          <a:p>
            <a:pPr marL="0" indent="0">
              <a:buNone/>
            </a:pPr>
            <a:r>
              <a:rPr lang="en-US" sz="2400" b="1">
                <a:sym typeface="+mn-ea"/>
              </a:rPr>
              <a:t>(d) None of these</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Question:17</a:t>
            </a:r>
            <a:endParaRPr lang="en-IN" altLang="en-US" sz="2800" b="1">
              <a:solidFill>
                <a:srgbClr val="FF0000"/>
              </a:solidFill>
              <a:sym typeface="+mn-ea"/>
            </a:endParaRPr>
          </a:p>
          <a:p>
            <a:pPr marL="0" indent="0">
              <a:buNone/>
            </a:pPr>
            <a:r>
              <a:rPr lang="en-IN" altLang="en-US" sz="2800" b="1">
                <a:sym typeface="+mn-ea"/>
              </a:rPr>
              <a:t>I</a:t>
            </a:r>
            <a:r>
              <a:rPr lang="en-US" sz="2800" b="1">
                <a:sym typeface="+mn-ea"/>
              </a:rPr>
              <a:t>n an election of two candidates, the candidate who gets 33% is rejected by a majority of 6800 votes. Find the total no. of votes polled.</a:t>
            </a:r>
            <a:endParaRPr lang="en-US" sz="2800" b="1"/>
          </a:p>
          <a:p>
            <a:pPr marL="0" indent="0">
              <a:buNone/>
            </a:pPr>
            <a:r>
              <a:rPr lang="en-IN" altLang="en-US" sz="2800" b="1">
                <a:sym typeface="+mn-ea"/>
              </a:rPr>
              <a:t>A. 10000</a:t>
            </a:r>
            <a:endParaRPr lang="en-IN" altLang="en-US" sz="2800" b="1"/>
          </a:p>
          <a:p>
            <a:pPr marL="0" indent="0">
              <a:buNone/>
            </a:pPr>
            <a:r>
              <a:rPr lang="en-IN" altLang="en-US" sz="2800" b="1">
                <a:sym typeface="+mn-ea"/>
              </a:rPr>
              <a:t>B.15000</a:t>
            </a:r>
            <a:endParaRPr lang="en-IN" altLang="en-US" sz="2800" b="1"/>
          </a:p>
          <a:p>
            <a:pPr marL="0" indent="0">
              <a:buNone/>
            </a:pPr>
            <a:r>
              <a:rPr lang="en-IN" altLang="en-US" sz="2800" b="1">
                <a:sym typeface="+mn-ea"/>
              </a:rPr>
              <a:t>C.20000</a:t>
            </a:r>
            <a:endParaRPr lang="en-IN" altLang="en-US" sz="2800" b="1"/>
          </a:p>
          <a:p>
            <a:pPr marL="0" indent="0">
              <a:buNone/>
            </a:pPr>
            <a:r>
              <a:rPr lang="en-IN" altLang="en-US" sz="2800" b="1">
                <a:sym typeface="+mn-ea"/>
              </a:rPr>
              <a:t>D.25000</a:t>
            </a:r>
            <a:endParaRPr lang="en-US" sz="2800" b="1"/>
          </a:p>
          <a:p>
            <a:pPr marL="0" indent="0">
              <a:buNone/>
            </a:pPr>
            <a:r>
              <a:rPr lang="en-US" sz="2800" b="1">
                <a:sym typeface="+mn-ea"/>
              </a:rPr>
              <a:t> </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Question:18</a:t>
            </a:r>
            <a:endParaRPr lang="en-IN" altLang="en-US" sz="2400" b="1">
              <a:solidFill>
                <a:srgbClr val="FF0000"/>
              </a:solidFill>
              <a:sym typeface="+mn-ea"/>
            </a:endParaRPr>
          </a:p>
          <a:p>
            <a:pPr marL="0" indent="0">
              <a:buNone/>
            </a:pPr>
            <a:r>
              <a:rPr lang="en-US" sz="2400" b="1">
                <a:sym typeface="+mn-ea"/>
              </a:rPr>
              <a:t>If 3litres of water are evaporated on boiling 15litres of sugar solution containing 5% sugar, find the percentage of sugar in the remaining solution.</a:t>
            </a:r>
            <a:endParaRPr lang="en-US" sz="2400" b="1"/>
          </a:p>
          <a:p>
            <a:pPr marL="0" indent="0">
              <a:buNone/>
            </a:pPr>
            <a:r>
              <a:rPr lang="en-IN" altLang="en-US" sz="2400" b="1">
                <a:sym typeface="+mn-ea"/>
              </a:rPr>
              <a:t>A. 5%</a:t>
            </a:r>
            <a:endParaRPr lang="en-IN" altLang="en-US" sz="2400" b="1"/>
          </a:p>
          <a:p>
            <a:pPr marL="0" indent="0">
              <a:buNone/>
            </a:pPr>
            <a:r>
              <a:rPr lang="en-IN" altLang="en-US" sz="2400" b="1">
                <a:sym typeface="+mn-ea"/>
              </a:rPr>
              <a:t>B. 6.25%</a:t>
            </a:r>
            <a:endParaRPr lang="en-IN" altLang="en-US" sz="2400" b="1"/>
          </a:p>
          <a:p>
            <a:pPr marL="0" indent="0">
              <a:buNone/>
            </a:pPr>
            <a:r>
              <a:rPr lang="en-IN" altLang="en-US" sz="2400" b="1">
                <a:sym typeface="+mn-ea"/>
              </a:rPr>
              <a:t>C.7.5%</a:t>
            </a:r>
            <a:endParaRPr lang="en-IN" altLang="en-US" sz="2400" b="1"/>
          </a:p>
          <a:p>
            <a:pPr marL="0" indent="0">
              <a:buNone/>
            </a:pPr>
            <a:r>
              <a:rPr lang="en-IN" altLang="en-US" sz="2400" b="1">
                <a:sym typeface="+mn-ea"/>
              </a:rPr>
              <a:t>D. 8%</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Question:19</a:t>
            </a:r>
            <a:endParaRPr lang="en-IN" altLang="en-US" sz="2400" b="1">
              <a:solidFill>
                <a:srgbClr val="FF0000"/>
              </a:solidFill>
              <a:sym typeface="+mn-ea"/>
            </a:endParaRPr>
          </a:p>
          <a:p>
            <a:pPr marL="0" indent="0">
              <a:buNone/>
            </a:pPr>
            <a:r>
              <a:rPr lang="en-US" sz="2400" b="1">
                <a:sym typeface="+mn-ea"/>
              </a:rPr>
              <a:t>One type of liquid contains 20% of milk; the other contains 25% of milk. A cane is filled with 5 parts of the first liquid and 4 parts of the second liquid. Find the percentage of milk in the new mixture.</a:t>
            </a:r>
            <a:endParaRPr lang="en-US" sz="2400" b="1"/>
          </a:p>
          <a:p>
            <a:pPr marL="0" indent="0">
              <a:buNone/>
            </a:pPr>
            <a:r>
              <a:rPr lang="en-IN" altLang="en-US" sz="2400" b="1">
                <a:sym typeface="+mn-ea"/>
              </a:rPr>
              <a:t>A.15%</a:t>
            </a:r>
            <a:endParaRPr lang="en-IN" altLang="en-US" sz="2400" b="1"/>
          </a:p>
          <a:p>
            <a:pPr marL="0" indent="0">
              <a:buNone/>
            </a:pPr>
            <a:r>
              <a:rPr lang="en-IN" altLang="en-US" sz="2400" b="1">
                <a:sym typeface="+mn-ea"/>
              </a:rPr>
              <a:t>B.20%</a:t>
            </a:r>
            <a:endParaRPr lang="en-IN" altLang="en-US" sz="2400" b="1"/>
          </a:p>
          <a:p>
            <a:pPr marL="0" indent="0">
              <a:buNone/>
            </a:pPr>
            <a:r>
              <a:rPr lang="en-IN" altLang="en-US" sz="2400" b="1">
                <a:sym typeface="+mn-ea"/>
              </a:rPr>
              <a:t>C.22.22%</a:t>
            </a:r>
            <a:endParaRPr lang="en-IN" altLang="en-US" sz="2400" b="1"/>
          </a:p>
          <a:p>
            <a:pPr marL="0" indent="0">
              <a:buNone/>
            </a:pPr>
            <a:r>
              <a:rPr lang="en-IN" altLang="en-US" sz="2400" b="1">
                <a:sym typeface="+mn-ea"/>
              </a:rPr>
              <a:t>D.,25%</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Question:20</a:t>
            </a:r>
            <a:endParaRPr lang="en-IN" altLang="en-US" sz="2000" b="1">
              <a:solidFill>
                <a:srgbClr val="FF0000"/>
              </a:solidFill>
              <a:sym typeface="+mn-ea"/>
            </a:endParaRPr>
          </a:p>
          <a:p>
            <a:pPr marL="0" indent="0">
              <a:buNone/>
            </a:pPr>
            <a:r>
              <a:rPr lang="en-US" sz="2000" b="1">
                <a:sym typeface="+mn-ea"/>
              </a:rPr>
              <a:t>A person who has a certain amount with him goes to market. He can buy 50 oranges or 40 mangoes. He retains 10% of the amount for taxi fare and buys 20 mangoes and the balance, he purchases oranges. Number of oranges he can purchase is:</a:t>
            </a:r>
            <a:endParaRPr lang="en-US" sz="2000" b="1"/>
          </a:p>
          <a:p>
            <a:pPr marL="0" indent="0">
              <a:buNone/>
            </a:pPr>
            <a:r>
              <a:rPr lang="en-IN" altLang="en-US" sz="2000" b="1">
                <a:sym typeface="+mn-ea"/>
              </a:rPr>
              <a:t>A.15</a:t>
            </a:r>
            <a:endParaRPr lang="en-IN" altLang="en-US" sz="2000" b="1"/>
          </a:p>
          <a:p>
            <a:pPr marL="0" indent="0">
              <a:buNone/>
            </a:pPr>
            <a:r>
              <a:rPr lang="en-IN" altLang="en-US" sz="2000" b="1">
                <a:sym typeface="+mn-ea"/>
              </a:rPr>
              <a:t>B.20</a:t>
            </a:r>
            <a:endParaRPr lang="en-IN" altLang="en-US" sz="2000" b="1"/>
          </a:p>
          <a:p>
            <a:pPr marL="0" indent="0">
              <a:buNone/>
            </a:pPr>
            <a:r>
              <a:rPr lang="en-IN" altLang="en-US" sz="2000" b="1">
                <a:sym typeface="+mn-ea"/>
              </a:rPr>
              <a:t>C.25</a:t>
            </a:r>
            <a:endParaRPr lang="en-IN" altLang="en-US" sz="2000" b="1"/>
          </a:p>
          <a:p>
            <a:pPr marL="0" indent="0">
              <a:buNone/>
            </a:pPr>
            <a:r>
              <a:rPr lang="en-IN" altLang="en-US" sz="2000" b="1">
                <a:sym typeface="+mn-ea"/>
              </a:rPr>
              <a:t>D.30</a:t>
            </a:r>
            <a:endParaRPr lang="en-IN" altLang="en-US" sz="2000" b="1"/>
          </a:p>
          <a:p>
            <a:endParaRPr lang="en-IN"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Question:21</a:t>
            </a:r>
            <a:endParaRPr lang="en-IN" altLang="en-US" sz="2400" b="1">
              <a:solidFill>
                <a:srgbClr val="FF0000"/>
              </a:solidFill>
              <a:sym typeface="+mn-ea"/>
            </a:endParaRPr>
          </a:p>
          <a:p>
            <a:pPr marL="0" indent="0">
              <a:buNone/>
            </a:pPr>
            <a:r>
              <a:rPr lang="en-US" sz="2400" b="1">
                <a:sym typeface="+mn-ea"/>
              </a:rPr>
              <a:t>I bought 5 pens, 7 pencils and 4 erasers. Rajesh bought 6 pens, 8 erasers and 14 pencils for an amount, which was half more what I had paid. What percent of the total amount paid by me was paid for the pens?</a:t>
            </a:r>
            <a:endParaRPr lang="en-US" sz="2400" b="1"/>
          </a:p>
          <a:p>
            <a:pPr marL="0" indent="0">
              <a:buNone/>
            </a:pPr>
            <a:r>
              <a:rPr lang="en-IN" altLang="en-US" sz="2400" b="1">
                <a:sym typeface="+mn-ea"/>
              </a:rPr>
              <a:t>A.50%</a:t>
            </a:r>
            <a:endParaRPr lang="en-IN" altLang="en-US" sz="2400" b="1"/>
          </a:p>
          <a:p>
            <a:pPr marL="0" indent="0">
              <a:buNone/>
            </a:pPr>
            <a:r>
              <a:rPr lang="en-IN" altLang="en-US" sz="2400" b="1">
                <a:sym typeface="+mn-ea"/>
              </a:rPr>
              <a:t>B.60%</a:t>
            </a:r>
            <a:endParaRPr lang="en-IN" altLang="en-US" sz="2400" b="1"/>
          </a:p>
          <a:p>
            <a:pPr marL="0" indent="0">
              <a:buNone/>
            </a:pPr>
            <a:r>
              <a:rPr lang="en-IN" altLang="en-US" sz="2400" b="1">
                <a:sym typeface="+mn-ea"/>
              </a:rPr>
              <a:t>C.62.5%</a:t>
            </a:r>
            <a:endParaRPr lang="en-IN" altLang="en-US" sz="2400" b="1"/>
          </a:p>
          <a:p>
            <a:pPr marL="0" indent="0">
              <a:buNone/>
            </a:pPr>
            <a:r>
              <a:rPr lang="en-IN" altLang="en-US" sz="2400" b="1">
                <a:sym typeface="+mn-ea"/>
              </a:rPr>
              <a:t>D.75%</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Question:22</a:t>
            </a:r>
            <a:endParaRPr lang="en-IN" altLang="en-US" sz="2000" b="1">
              <a:solidFill>
                <a:srgbClr val="FF0000"/>
              </a:solidFill>
              <a:sym typeface="+mn-ea"/>
            </a:endParaRPr>
          </a:p>
          <a:p>
            <a:pPr marL="0" indent="0">
              <a:buNone/>
            </a:pPr>
            <a:r>
              <a:rPr lang="en-IN" altLang="en-US" sz="2000" b="1">
                <a:sym typeface="+mn-ea"/>
              </a:rPr>
              <a:t>In an ellection between two candidates </a:t>
            </a:r>
            <a:r>
              <a:rPr lang="en-US" sz="2000" b="1">
                <a:sym typeface="+mn-ea"/>
              </a:rPr>
              <a:t>2/5 of the voters promise to vote for P and the rest promised to vote for Q. Of these, on the last day 15% of the voters went back of their promise to vote for P and 25% of voters went back of their promise to vote for Q, and P lost by 80 votes. Then, the total number of voters is:</a:t>
            </a:r>
            <a:endParaRPr lang="en-US" sz="2000" b="1"/>
          </a:p>
          <a:p>
            <a:pPr marL="0" indent="0">
              <a:buNone/>
            </a:pPr>
            <a:r>
              <a:rPr lang="en-IN" altLang="en-US" sz="2000" b="1">
                <a:sym typeface="+mn-ea"/>
              </a:rPr>
              <a:t>A. 2000</a:t>
            </a:r>
            <a:endParaRPr lang="en-IN" altLang="en-US" sz="2000" b="1"/>
          </a:p>
          <a:p>
            <a:pPr marL="0" indent="0">
              <a:buNone/>
            </a:pPr>
            <a:r>
              <a:rPr lang="en-IN" altLang="en-US" sz="2000" b="1">
                <a:sym typeface="+mn-ea"/>
              </a:rPr>
              <a:t>B. 3000</a:t>
            </a:r>
            <a:endParaRPr lang="en-IN" altLang="en-US" sz="2000" b="1"/>
          </a:p>
          <a:p>
            <a:pPr marL="0" indent="0">
              <a:buNone/>
            </a:pPr>
            <a:r>
              <a:rPr lang="en-IN" altLang="en-US" sz="2000" b="1">
                <a:sym typeface="+mn-ea"/>
              </a:rPr>
              <a:t>C. 4000</a:t>
            </a:r>
            <a:endParaRPr lang="en-IN" altLang="en-US" sz="2000" b="1"/>
          </a:p>
          <a:p>
            <a:pPr marL="0" indent="0">
              <a:buNone/>
            </a:pPr>
            <a:r>
              <a:rPr lang="en-IN" altLang="en-US" sz="2000" b="1">
                <a:sym typeface="+mn-ea"/>
              </a:rPr>
              <a:t>D. 5000</a:t>
            </a:r>
            <a:endParaRPr lang="en-IN" altLang="en-US" sz="2000" b="1"/>
          </a:p>
          <a:p>
            <a:endParaRPr lang="en-IN"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Question:23</a:t>
            </a:r>
            <a:endParaRPr lang="en-IN" altLang="en-US" sz="2400" b="1">
              <a:solidFill>
                <a:srgbClr val="FF0000"/>
              </a:solidFill>
              <a:sym typeface="+mn-ea"/>
            </a:endParaRPr>
          </a:p>
          <a:p>
            <a:pPr marL="0" indent="0">
              <a:buNone/>
            </a:pPr>
            <a:r>
              <a:rPr lang="en-US" sz="2400" b="1">
                <a:sym typeface="+mn-ea"/>
              </a:rPr>
              <a:t>A report consists of 20 sheets each of 55 lines and each such line consists of 65 characters. This report is reduced on to sheets each of 65 lines such that each line consists of 70 characters. The percentage reduction in the number of sheets closet to:</a:t>
            </a:r>
            <a:endParaRPr lang="en-US" sz="2400" b="1"/>
          </a:p>
          <a:p>
            <a:pPr marL="0" indent="0">
              <a:buNone/>
            </a:pPr>
            <a:r>
              <a:rPr lang="en-IN" altLang="en-US" sz="2400" b="1">
                <a:sym typeface="+mn-ea"/>
              </a:rPr>
              <a:t>A. 15%</a:t>
            </a:r>
            <a:endParaRPr lang="en-IN" altLang="en-US" sz="2400" b="1"/>
          </a:p>
          <a:p>
            <a:pPr marL="0" indent="0">
              <a:buNone/>
            </a:pPr>
            <a:r>
              <a:rPr lang="en-IN" altLang="en-US" sz="2400" b="1">
                <a:sym typeface="+mn-ea"/>
              </a:rPr>
              <a:t>B.17.5%</a:t>
            </a:r>
            <a:endParaRPr lang="en-IN" altLang="en-US" sz="2400" b="1"/>
          </a:p>
          <a:p>
            <a:pPr marL="0" indent="0">
              <a:buNone/>
            </a:pPr>
            <a:r>
              <a:rPr lang="en-IN" altLang="en-US" sz="2400" b="1">
                <a:sym typeface="+mn-ea"/>
              </a:rPr>
              <a:t>C.20%</a:t>
            </a:r>
            <a:endParaRPr lang="en-IN" altLang="en-US" sz="2400" b="1"/>
          </a:p>
          <a:p>
            <a:pPr marL="0" indent="0">
              <a:buNone/>
            </a:pPr>
            <a:r>
              <a:rPr lang="en-IN" altLang="en-US" sz="2400" b="1">
                <a:sym typeface="+mn-ea"/>
              </a:rPr>
              <a:t>D.25%</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IN" altLang="en-US" b="1">
                <a:solidFill>
                  <a:srgbClr val="FF0000"/>
                </a:solidFill>
                <a:sym typeface="+mn-ea"/>
              </a:rPr>
              <a:t>METHOD:</a:t>
            </a:r>
            <a:endParaRPr lang="en-IN" altLang="en-US" b="1">
              <a:solidFill>
                <a:srgbClr val="FF0000"/>
              </a:solidFill>
              <a:sym typeface="+mn-ea"/>
            </a:endParaRPr>
          </a:p>
          <a:p>
            <a:r>
              <a:rPr lang="en-US" b="1">
                <a:sym typeface="+mn-ea"/>
              </a:rPr>
              <a:t>To find out the answers on percentage we have to practice the percentage in t</a:t>
            </a:r>
            <a:r>
              <a:rPr lang="en-IN" altLang="en-US" b="1">
                <a:sym typeface="+mn-ea"/>
              </a:rPr>
              <a:t>erms of </a:t>
            </a:r>
            <a:r>
              <a:rPr lang="en-US" b="1">
                <a:sym typeface="+mn-ea"/>
              </a:rPr>
              <a:t> fractions or fractions in t</a:t>
            </a:r>
            <a:r>
              <a:rPr lang="en-IN" altLang="en-US" b="1">
                <a:sym typeface="+mn-ea"/>
              </a:rPr>
              <a:t>erms of</a:t>
            </a:r>
            <a:r>
              <a:rPr lang="en-US" b="1">
                <a:sym typeface="+mn-ea"/>
              </a:rPr>
              <a:t> percentage.</a:t>
            </a: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Question:24</a:t>
            </a:r>
            <a:endParaRPr lang="en-IN" altLang="en-US" sz="2000" b="1">
              <a:solidFill>
                <a:srgbClr val="FF0000"/>
              </a:solidFill>
              <a:sym typeface="+mn-ea"/>
            </a:endParaRPr>
          </a:p>
          <a:p>
            <a:pPr marL="0" indent="0">
              <a:buNone/>
            </a:pPr>
            <a:r>
              <a:rPr lang="en-US" sz="2000" b="1">
                <a:sym typeface="+mn-ea"/>
              </a:rPr>
              <a:t>The rate of increase of the price of sugar is observed to be two percent more than the inflation rate expressed in percentage. The price of sugar, on January 1, 1994 is Rs20 per kg. The inflation rates of the years 1994 and 1995 are expected to be 8% each. The expected price of sugar on January 1, 1996 would be:</a:t>
            </a:r>
            <a:endParaRPr lang="en-US" sz="2000" b="1"/>
          </a:p>
          <a:p>
            <a:pPr marL="0" indent="0">
              <a:buNone/>
            </a:pPr>
            <a:r>
              <a:rPr lang="en-US" sz="2000" b="1">
                <a:sym typeface="+mn-ea"/>
              </a:rPr>
              <a:t>(a) Rs23.60            	 </a:t>
            </a:r>
            <a:endParaRPr lang="en-US" sz="2000" b="1"/>
          </a:p>
          <a:p>
            <a:pPr marL="0" indent="0">
              <a:buNone/>
            </a:pPr>
            <a:r>
              <a:rPr lang="en-US" sz="2000" b="1">
                <a:sym typeface="+mn-ea"/>
              </a:rPr>
              <a:t>(b) Rs24.00		</a:t>
            </a:r>
            <a:endParaRPr lang="en-US" sz="2000" b="1"/>
          </a:p>
          <a:p>
            <a:pPr marL="0" indent="0">
              <a:buNone/>
            </a:pPr>
            <a:r>
              <a:rPr lang="en-US" sz="2000" b="1">
                <a:sym typeface="+mn-ea"/>
              </a:rPr>
              <a:t>(c) Rs24.20   </a:t>
            </a:r>
            <a:endParaRPr lang="en-US" sz="2000" b="1"/>
          </a:p>
          <a:p>
            <a:pPr marL="0" indent="0">
              <a:buNone/>
            </a:pPr>
            <a:r>
              <a:rPr lang="en-IN" altLang="en-US" sz="2000" b="1">
                <a:sym typeface="+mn-ea"/>
              </a:rPr>
              <a:t>(d) Rs24.60</a:t>
            </a:r>
            <a:r>
              <a:rPr lang="en-US" sz="2000" b="1">
                <a:sym typeface="+mn-ea"/>
              </a:rPr>
              <a:t> </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Question:25</a:t>
            </a:r>
            <a:endParaRPr lang="en-IN" altLang="en-US" sz="2800" b="1">
              <a:solidFill>
                <a:srgbClr val="FF0000"/>
              </a:solidFill>
              <a:sym typeface="+mn-ea"/>
            </a:endParaRPr>
          </a:p>
          <a:p>
            <a:pPr marL="0" indent="0">
              <a:buNone/>
            </a:pPr>
            <a:r>
              <a:rPr lang="en-US" sz="2800" b="1">
                <a:sym typeface="+mn-ea"/>
              </a:rPr>
              <a:t>A trader makes a profit equal to the selling price of 75 articles when he sold 100 of the articles. What % profit did he make in the transaction?  </a:t>
            </a:r>
            <a:endParaRPr lang="en-US" sz="2800" b="1"/>
          </a:p>
          <a:p>
            <a:pPr marL="0" indent="0">
              <a:buNone/>
            </a:pPr>
            <a:r>
              <a:rPr lang="en-US" sz="2800" b="1">
                <a:sym typeface="+mn-ea"/>
              </a:rPr>
              <a:t>(a) 33.33% 		</a:t>
            </a:r>
            <a:endParaRPr lang="en-US" sz="2800" b="1"/>
          </a:p>
          <a:p>
            <a:pPr marL="0" indent="0">
              <a:buNone/>
            </a:pPr>
            <a:r>
              <a:rPr lang="en-US" sz="2800" b="1">
                <a:sym typeface="+mn-ea"/>
              </a:rPr>
              <a:t>(b) 75%		</a:t>
            </a:r>
            <a:endParaRPr lang="en-US" sz="2800" b="1"/>
          </a:p>
          <a:p>
            <a:pPr marL="0" indent="0">
              <a:buNone/>
            </a:pPr>
            <a:r>
              <a:rPr lang="en-US" sz="2800" b="1">
                <a:sym typeface="+mn-ea"/>
              </a:rPr>
              <a:t>(c) 300%                 	</a:t>
            </a:r>
            <a:endParaRPr lang="en-US" sz="2800" b="1"/>
          </a:p>
          <a:p>
            <a:pPr marL="0" indent="0">
              <a:buNone/>
            </a:pPr>
            <a:r>
              <a:rPr lang="en-US" sz="2800" b="1">
                <a:sym typeface="+mn-ea"/>
              </a:rPr>
              <a:t>(d) 150% </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Question:26</a:t>
            </a:r>
            <a:endParaRPr lang="en-IN" altLang="en-US" sz="2400" b="1">
              <a:solidFill>
                <a:srgbClr val="FF0000"/>
              </a:solidFill>
              <a:sym typeface="+mn-ea"/>
            </a:endParaRPr>
          </a:p>
          <a:p>
            <a:pPr marL="0" indent="0">
              <a:buNone/>
            </a:pPr>
            <a:r>
              <a:rPr lang="en-US" sz="2400" b="1">
                <a:sym typeface="+mn-ea"/>
              </a:rPr>
              <a:t>A merchant buys two articles for Rs.600. He sells one of them at a profit of 22% and the other at a loss of 8% and makes no profit or loss in the end. What is the </a:t>
            </a:r>
            <a:r>
              <a:rPr lang="en-IN" altLang="en-US" sz="2400" b="1">
                <a:sym typeface="+mn-ea"/>
              </a:rPr>
              <a:t>cost</a:t>
            </a:r>
            <a:r>
              <a:rPr lang="en-US" sz="2400" b="1">
                <a:sym typeface="+mn-ea"/>
              </a:rPr>
              <a:t> price of the article that he sold at a loss?</a:t>
            </a:r>
            <a:endParaRPr lang="en-US" sz="2400" b="1"/>
          </a:p>
          <a:p>
            <a:pPr marL="0" indent="0">
              <a:buNone/>
            </a:pPr>
            <a:r>
              <a:rPr lang="en-US" sz="2400" b="1">
                <a:sym typeface="+mn-ea"/>
              </a:rPr>
              <a:t>(a) Rs404.80             	</a:t>
            </a:r>
            <a:endParaRPr lang="en-US" sz="2400" b="1"/>
          </a:p>
          <a:p>
            <a:pPr marL="0" indent="0">
              <a:buNone/>
            </a:pPr>
            <a:r>
              <a:rPr lang="en-US" sz="2400" b="1">
                <a:sym typeface="+mn-ea"/>
              </a:rPr>
              <a:t>(b) Rs440     		</a:t>
            </a:r>
            <a:endParaRPr lang="en-US" sz="2400" b="1"/>
          </a:p>
          <a:p>
            <a:pPr marL="0" indent="0">
              <a:buNone/>
            </a:pPr>
            <a:r>
              <a:rPr lang="en-US" sz="2400" b="1">
                <a:sym typeface="+mn-ea"/>
              </a:rPr>
              <a:t>(c) Rs536.80                  </a:t>
            </a:r>
            <a:endParaRPr lang="en-US" sz="2400" b="1"/>
          </a:p>
          <a:p>
            <a:pPr marL="0" indent="0">
              <a:buNone/>
            </a:pPr>
            <a:r>
              <a:rPr lang="en-US" sz="2400" b="1">
                <a:sym typeface="+mn-ea"/>
              </a:rPr>
              <a:t>(d) Rs160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Question:27</a:t>
            </a:r>
            <a:endParaRPr lang="en-IN" altLang="en-US" sz="2800" b="1">
              <a:solidFill>
                <a:srgbClr val="FF0000"/>
              </a:solidFill>
              <a:sym typeface="+mn-ea"/>
            </a:endParaRPr>
          </a:p>
          <a:p>
            <a:pPr marL="0" indent="0">
              <a:buNone/>
            </a:pPr>
            <a:r>
              <a:rPr lang="en-US" sz="2800" b="1">
                <a:sym typeface="+mn-ea"/>
              </a:rPr>
              <a:t>A trader professes to sell his goods at a loss of 8% but weights 900 grams in place of a kg weight. Find his real loss or gain percent.</a:t>
            </a:r>
            <a:endParaRPr lang="en-US" sz="2800" b="1"/>
          </a:p>
          <a:p>
            <a:pPr marL="0" indent="0">
              <a:buNone/>
            </a:pPr>
            <a:r>
              <a:rPr lang="en-US" sz="2800" b="1">
                <a:sym typeface="+mn-ea"/>
              </a:rPr>
              <a:t>(a) 2% los</a:t>
            </a:r>
            <a:r>
              <a:rPr lang="en-IN" altLang="en-US" sz="2800" b="1">
                <a:sym typeface="+mn-ea"/>
              </a:rPr>
              <a:t>s</a:t>
            </a:r>
            <a:r>
              <a:rPr lang="en-US" sz="2800" b="1">
                <a:sym typeface="+mn-ea"/>
              </a:rPr>
              <a:t>	</a:t>
            </a:r>
            <a:endParaRPr lang="en-US" sz="2800" b="1"/>
          </a:p>
          <a:p>
            <a:pPr marL="0" indent="0">
              <a:buNone/>
            </a:pPr>
            <a:r>
              <a:rPr lang="en-US" sz="2800" b="1">
                <a:sym typeface="+mn-ea"/>
              </a:rPr>
              <a:t>(b) 2.22% gain     	</a:t>
            </a:r>
            <a:endParaRPr lang="en-US" sz="2800" b="1"/>
          </a:p>
          <a:p>
            <a:pPr marL="0" indent="0">
              <a:buNone/>
            </a:pPr>
            <a:r>
              <a:rPr lang="en-US" sz="2800" b="1">
                <a:sym typeface="+mn-ea"/>
              </a:rPr>
              <a:t>(c) 2% gain		</a:t>
            </a:r>
            <a:endParaRPr lang="en-US" sz="2800" b="1"/>
          </a:p>
          <a:p>
            <a:pPr marL="0" indent="0">
              <a:buNone/>
            </a:pPr>
            <a:r>
              <a:rPr lang="en-US" sz="2800" b="1">
                <a:sym typeface="+mn-ea"/>
              </a:rPr>
              <a:t>(d) None of these </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Question:28</a:t>
            </a:r>
            <a:endParaRPr lang="en-IN" altLang="en-US" sz="2800" b="1">
              <a:solidFill>
                <a:srgbClr val="FF0000"/>
              </a:solidFill>
              <a:sym typeface="+mn-ea"/>
            </a:endParaRPr>
          </a:p>
          <a:p>
            <a:pPr marL="0" indent="0">
              <a:buNone/>
            </a:pPr>
            <a:r>
              <a:rPr lang="en-US" sz="2800" b="1">
                <a:sym typeface="+mn-ea"/>
              </a:rPr>
              <a:t>Rajiv sold an article for Rs56, which cost him Rsx. If he had gained x% on his outlay, what was cost price?</a:t>
            </a:r>
            <a:endParaRPr lang="en-US" sz="2800" b="1"/>
          </a:p>
          <a:p>
            <a:pPr marL="0" indent="0">
              <a:buNone/>
            </a:pPr>
            <a:r>
              <a:rPr lang="en-US" sz="2800" b="1">
                <a:sym typeface="+mn-ea"/>
              </a:rPr>
              <a:t>(a) Rs40                      </a:t>
            </a:r>
            <a:endParaRPr lang="en-US" sz="2800" b="1"/>
          </a:p>
          <a:p>
            <a:pPr marL="0" indent="0">
              <a:buNone/>
            </a:pPr>
            <a:r>
              <a:rPr lang="en-US" sz="2800" b="1">
                <a:sym typeface="+mn-ea"/>
              </a:rPr>
              <a:t>(b) Rs45    		</a:t>
            </a:r>
            <a:endParaRPr lang="en-US" sz="2800" b="1"/>
          </a:p>
          <a:p>
            <a:pPr marL="0" indent="0">
              <a:buNone/>
            </a:pPr>
            <a:r>
              <a:rPr lang="en-US" sz="2800" b="1">
                <a:sym typeface="+mn-ea"/>
              </a:rPr>
              <a:t>(c) Rs36                        </a:t>
            </a:r>
            <a:endParaRPr lang="en-US" sz="2800" b="1"/>
          </a:p>
          <a:p>
            <a:pPr marL="0" indent="0">
              <a:buNone/>
            </a:pPr>
            <a:r>
              <a:rPr lang="en-US" sz="2800" b="1">
                <a:sym typeface="+mn-ea"/>
              </a:rPr>
              <a:t>(d) Rs28 </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Question:29</a:t>
            </a:r>
            <a:endParaRPr lang="en-IN" altLang="en-US" sz="2400" b="1">
              <a:solidFill>
                <a:srgbClr val="FF0000"/>
              </a:solidFill>
              <a:sym typeface="+mn-ea"/>
            </a:endParaRPr>
          </a:p>
          <a:p>
            <a:pPr marL="0" indent="0">
              <a:buNone/>
            </a:pPr>
            <a:r>
              <a:rPr lang="en-US" sz="2400" b="1">
                <a:sym typeface="+mn-ea"/>
              </a:rPr>
              <a:t>Bhanu spends 30% of his income on petrol on scooter. ¼ of the remaining on house rent and the balance on food. If he spends Rs.300 on petrol then what is the expenditure on house rent?</a:t>
            </a:r>
            <a:endParaRPr lang="en-US" sz="2400" b="1"/>
          </a:p>
          <a:p>
            <a:pPr marL="0" indent="0">
              <a:buNone/>
            </a:pPr>
            <a:r>
              <a:rPr lang="en-US" sz="2400" b="1">
                <a:sym typeface="+mn-ea"/>
              </a:rPr>
              <a:t>(a)Rs.525                      </a:t>
            </a:r>
            <a:endParaRPr lang="en-US" sz="2400" b="1"/>
          </a:p>
          <a:p>
            <a:pPr marL="0" indent="0">
              <a:buNone/>
            </a:pPr>
            <a:r>
              <a:rPr lang="en-US" sz="2400" b="1">
                <a:sym typeface="+mn-ea"/>
              </a:rPr>
              <a:t>(b) Rs.1000     	</a:t>
            </a:r>
            <a:endParaRPr lang="en-US" sz="2400" b="1"/>
          </a:p>
          <a:p>
            <a:pPr marL="0" indent="0">
              <a:buNone/>
            </a:pPr>
            <a:r>
              <a:rPr lang="en-US" sz="2400" b="1">
                <a:sym typeface="+mn-ea"/>
              </a:rPr>
              <a:t>(c) Rs.675                     </a:t>
            </a:r>
            <a:endParaRPr lang="en-US" sz="2400" b="1"/>
          </a:p>
          <a:p>
            <a:pPr marL="0" indent="0">
              <a:buNone/>
            </a:pPr>
            <a:r>
              <a:rPr lang="en-US" sz="2400" b="1">
                <a:sym typeface="+mn-ea"/>
              </a:rPr>
              <a:t>(d) Rs.175 </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Question:30</a:t>
            </a:r>
            <a:endParaRPr lang="en-IN" altLang="en-US" sz="2800" b="1">
              <a:solidFill>
                <a:srgbClr val="FF0000"/>
              </a:solidFill>
              <a:sym typeface="+mn-ea"/>
            </a:endParaRPr>
          </a:p>
          <a:p>
            <a:pPr marL="0" indent="0">
              <a:buNone/>
            </a:pPr>
            <a:r>
              <a:rPr lang="en-US" sz="2800" b="1">
                <a:sym typeface="+mn-ea"/>
              </a:rPr>
              <a:t>The length of a rectangle is increased by 60%. By what % would the width have to be decreased to maintain the same area?  </a:t>
            </a:r>
            <a:endParaRPr lang="en-US" sz="2800" b="1"/>
          </a:p>
          <a:p>
            <a:pPr marL="0" indent="0">
              <a:buNone/>
            </a:pPr>
            <a:r>
              <a:rPr lang="en-US" sz="2800" b="1">
                <a:sym typeface="+mn-ea"/>
              </a:rPr>
              <a:t>(a) 30%		</a:t>
            </a:r>
            <a:endParaRPr lang="en-US" sz="2800" b="1"/>
          </a:p>
          <a:p>
            <a:pPr marL="0" indent="0">
              <a:buNone/>
            </a:pPr>
            <a:r>
              <a:rPr lang="en-US" sz="2800" b="1">
                <a:sym typeface="+mn-ea"/>
              </a:rPr>
              <a:t>(b) 60% 		</a:t>
            </a:r>
            <a:endParaRPr lang="en-US" sz="2800" b="1"/>
          </a:p>
          <a:p>
            <a:pPr marL="0" indent="0">
              <a:buNone/>
            </a:pPr>
            <a:r>
              <a:rPr lang="en-US" sz="2800" b="1">
                <a:sym typeface="+mn-ea"/>
              </a:rPr>
              <a:t>(c) 75%		</a:t>
            </a:r>
            <a:endParaRPr lang="en-US" sz="2800" b="1"/>
          </a:p>
          <a:p>
            <a:pPr marL="0" indent="0">
              <a:buNone/>
            </a:pPr>
            <a:r>
              <a:rPr lang="en-US" sz="2800" b="1">
                <a:sym typeface="+mn-ea"/>
              </a:rPr>
              <a:t>(d) 37.5% </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Question:31</a:t>
            </a:r>
            <a:endParaRPr lang="en-IN" altLang="en-US" sz="2000" b="1">
              <a:solidFill>
                <a:srgbClr val="FF0000"/>
              </a:solidFill>
              <a:sym typeface="+mn-ea"/>
            </a:endParaRPr>
          </a:p>
          <a:p>
            <a:pPr marL="0" indent="0">
              <a:buNone/>
            </a:pPr>
            <a:r>
              <a:rPr lang="en-IN" altLang="en-US" sz="2000" b="1">
                <a:sym typeface="+mn-ea"/>
              </a:rPr>
              <a:t>I</a:t>
            </a:r>
            <a:r>
              <a:rPr lang="en-US" sz="2000" b="1">
                <a:sym typeface="+mn-ea"/>
              </a:rPr>
              <a:t>f 75 percent of a class answered the first question on a certain test correctly, 55percent answered the second question on the test correctly, and 20 percent answered neither of the questions correctly, what percent answered both correctly? </a:t>
            </a:r>
            <a:endParaRPr lang="en-US" sz="2000" b="1"/>
          </a:p>
          <a:p>
            <a:pPr marL="0" indent="0">
              <a:buNone/>
            </a:pPr>
            <a:r>
              <a:rPr lang="en-US" sz="2000" b="1">
                <a:sym typeface="+mn-ea"/>
              </a:rPr>
              <a:t>(a) 10% 		</a:t>
            </a:r>
            <a:endParaRPr lang="en-US" sz="2000" b="1"/>
          </a:p>
          <a:p>
            <a:pPr marL="0" indent="0">
              <a:buNone/>
            </a:pPr>
            <a:r>
              <a:rPr lang="en-US" sz="2000" b="1">
                <a:sym typeface="+mn-ea"/>
              </a:rPr>
              <a:t>(b) 20%    		</a:t>
            </a:r>
            <a:endParaRPr lang="en-US" sz="2000" b="1"/>
          </a:p>
          <a:p>
            <a:pPr marL="0" indent="0">
              <a:buNone/>
            </a:pPr>
            <a:r>
              <a:rPr lang="en-US" sz="2000" b="1">
                <a:sym typeface="+mn-ea"/>
              </a:rPr>
              <a:t>(c) 30%		</a:t>
            </a:r>
            <a:endParaRPr lang="en-US" sz="2000" b="1"/>
          </a:p>
          <a:p>
            <a:pPr marL="0" indent="0">
              <a:buNone/>
            </a:pPr>
            <a:r>
              <a:rPr lang="en-US" sz="2000" b="1">
                <a:sym typeface="+mn-ea"/>
              </a:rPr>
              <a:t>(d) 50%      </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Question:32</a:t>
            </a:r>
            <a:endParaRPr lang="en-IN" altLang="en-US" sz="2400" b="1">
              <a:solidFill>
                <a:srgbClr val="FF0000"/>
              </a:solidFill>
              <a:sym typeface="+mn-ea"/>
            </a:endParaRPr>
          </a:p>
          <a:p>
            <a:pPr marL="0" indent="0">
              <a:buNone/>
            </a:pPr>
            <a:r>
              <a:rPr lang="en-US" sz="2400" b="1">
                <a:sym typeface="+mn-ea"/>
              </a:rPr>
              <a:t>In a certain furniture store, each week Nancy earns a salary of Rs240 plus 5 percent of the amount of her total sales that exceeds Rs800 for the week. If Nancy earned a total of Rs450 one week, what were her total sales that week?</a:t>
            </a:r>
            <a:endParaRPr lang="en-US" sz="2400" b="1"/>
          </a:p>
          <a:p>
            <a:pPr marL="0" indent="0">
              <a:buNone/>
            </a:pPr>
            <a:r>
              <a:rPr lang="en-US" sz="2400" b="1">
                <a:sym typeface="+mn-ea"/>
              </a:rPr>
              <a:t>(a) Rs2200   		</a:t>
            </a:r>
            <a:endParaRPr lang="en-US" sz="2400" b="1"/>
          </a:p>
          <a:p>
            <a:pPr marL="0" indent="0">
              <a:buNone/>
            </a:pPr>
            <a:r>
              <a:rPr lang="en-US" sz="2400" b="1">
                <a:sym typeface="+mn-ea"/>
              </a:rPr>
              <a:t>(b) Rs3450    </a:t>
            </a:r>
            <a:endParaRPr lang="en-US" sz="2400" b="1"/>
          </a:p>
          <a:p>
            <a:pPr marL="0" indent="0">
              <a:buNone/>
            </a:pPr>
            <a:r>
              <a:rPr lang="en-US" sz="2400" b="1">
                <a:sym typeface="+mn-ea"/>
              </a:rPr>
              <a:t>(c) Rs4200    		</a:t>
            </a:r>
            <a:endParaRPr lang="en-US" sz="2400" b="1"/>
          </a:p>
          <a:p>
            <a:pPr marL="0" indent="0">
              <a:buNone/>
            </a:pPr>
            <a:r>
              <a:rPr lang="en-US" sz="2400" b="1">
                <a:sym typeface="+mn-ea"/>
              </a:rPr>
              <a:t>(d) Rs5000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Question:33</a:t>
            </a:r>
            <a:endParaRPr lang="en-IN" altLang="en-US" sz="2400" b="1">
              <a:solidFill>
                <a:srgbClr val="FF0000"/>
              </a:solidFill>
              <a:sym typeface="+mn-ea"/>
            </a:endParaRPr>
          </a:p>
          <a:p>
            <a:pPr marL="0" indent="0">
              <a:buNone/>
            </a:pPr>
            <a:r>
              <a:rPr lang="en-IN" altLang="en-US" sz="2400" b="1">
                <a:sym typeface="+mn-ea"/>
              </a:rPr>
              <a:t>I</a:t>
            </a:r>
            <a:r>
              <a:rPr lang="en-US" sz="2400" b="1">
                <a:sym typeface="+mn-ea"/>
              </a:rPr>
              <a:t>n a certain election, James received 0.5 percent of the 2000 votes cast. To win the election, a candidate needed to receive more than 50 percent of the vote. How many additional votes would James have needed to win the election? </a:t>
            </a:r>
            <a:endParaRPr lang="en-US" sz="2400" b="1"/>
          </a:p>
          <a:p>
            <a:pPr marL="0" indent="0">
              <a:buNone/>
            </a:pPr>
            <a:r>
              <a:rPr lang="en-US" sz="2400" b="1">
                <a:sym typeface="+mn-ea"/>
              </a:rPr>
              <a:t>(a) 901   		</a:t>
            </a:r>
            <a:endParaRPr lang="en-US" sz="2400" b="1"/>
          </a:p>
          <a:p>
            <a:pPr marL="0" indent="0">
              <a:buNone/>
            </a:pPr>
            <a:r>
              <a:rPr lang="en-US" sz="2400" b="1">
                <a:sym typeface="+mn-ea"/>
              </a:rPr>
              <a:t>(b) 989   		 </a:t>
            </a:r>
            <a:endParaRPr lang="en-US" sz="2400" b="1"/>
          </a:p>
          <a:p>
            <a:pPr marL="0" indent="0">
              <a:buNone/>
            </a:pPr>
            <a:r>
              <a:rPr lang="en-US" sz="2400" b="1">
                <a:sym typeface="+mn-ea"/>
              </a:rPr>
              <a:t>(c) 990   		</a:t>
            </a:r>
            <a:endParaRPr lang="en-US" sz="2400" b="1"/>
          </a:p>
          <a:p>
            <a:pPr marL="0" indent="0">
              <a:buNone/>
            </a:pPr>
            <a:r>
              <a:rPr lang="en-US" sz="2400" b="1">
                <a:sym typeface="+mn-ea"/>
              </a:rPr>
              <a:t>(d) 991   	</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FF0000"/>
                </a:solidFill>
                <a:sym typeface="+mn-ea"/>
              </a:rPr>
              <a:t>Some fractions in terms of percentage is as follows:</a:t>
            </a:r>
            <a:endParaRPr lang="en-US" sz="3200" b="1">
              <a:solidFill>
                <a:srgbClr val="FF0000"/>
              </a:solidFill>
              <a:sym typeface="+mn-ea"/>
            </a:endParaRPr>
          </a:p>
        </p:txBody>
      </p:sp>
      <p:sp>
        <p:nvSpPr>
          <p:cNvPr id="3" name="Content Placeholder 2"/>
          <p:cNvSpPr>
            <a:spLocks noGrp="1"/>
          </p:cNvSpPr>
          <p:nvPr>
            <p:ph sz="half" idx="1"/>
          </p:nvPr>
        </p:nvSpPr>
        <p:spPr/>
        <p:txBody>
          <a:bodyPr/>
          <a:p>
            <a:r>
              <a:rPr lang="en-IN" altLang="en-US" sz="2800" b="1"/>
              <a:t>1/2= 50%	1/4= 25%</a:t>
            </a:r>
            <a:endParaRPr lang="en-IN" altLang="en-US" sz="2800" b="1"/>
          </a:p>
          <a:p>
            <a:r>
              <a:rPr lang="en-IN" altLang="en-US" sz="2800" b="1"/>
              <a:t>1/8= 12.5%	3/8= 37.5%</a:t>
            </a:r>
            <a:endParaRPr lang="en-IN" altLang="en-US" sz="2800" b="1"/>
          </a:p>
          <a:p>
            <a:r>
              <a:rPr lang="en-IN" altLang="en-US" sz="2800" b="1"/>
              <a:t>3/4= 75%	1/16 = 6.25%</a:t>
            </a:r>
            <a:endParaRPr lang="en-IN" altLang="en-US" sz="2800" b="1"/>
          </a:p>
          <a:p>
            <a:r>
              <a:rPr lang="en-IN" altLang="en-US" sz="2800" b="1"/>
              <a:t>1/5= 20%	2/5= 40%	</a:t>
            </a:r>
            <a:endParaRPr lang="en-IN" altLang="en-US" sz="2800" b="1"/>
          </a:p>
          <a:p>
            <a:r>
              <a:rPr lang="en-IN" altLang="en-US" sz="2800" b="1"/>
              <a:t>3/5 = 60%	4/5 = 80%</a:t>
            </a:r>
            <a:endParaRPr lang="en-IN" altLang="en-US" sz="2800" b="1"/>
          </a:p>
          <a:p>
            <a:r>
              <a:rPr lang="en-IN" altLang="en-US" sz="2800" b="1"/>
              <a:t>1/10 =10%	1/20= 5%</a:t>
            </a:r>
            <a:endParaRPr lang="en-IN" altLang="en-US" sz="2800" b="1"/>
          </a:p>
          <a:p>
            <a:r>
              <a:rPr lang="en-IN" altLang="en-US" sz="2800" b="1"/>
              <a:t>1/3= 33.33%	2/3= 66.66</a:t>
            </a:r>
            <a:endParaRPr lang="en-IN" altLang="en-US" sz="2800" b="1"/>
          </a:p>
          <a:p>
            <a:r>
              <a:rPr lang="en-IN" altLang="en-US" sz="2800" b="1"/>
              <a:t>1/6 = 16.66%	1/7= 14 2/7</a:t>
            </a:r>
            <a:endParaRPr lang="en-IN" altLang="en-US" sz="2800" b="1"/>
          </a:p>
          <a:p>
            <a:r>
              <a:rPr lang="en-IN" altLang="en-US" sz="2800" b="1"/>
              <a:t>1/9 = 11 1/9%	1/11= 9 1/11%</a:t>
            </a: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Question:34</a:t>
            </a:r>
            <a:endParaRPr lang="en-IN" altLang="en-US" sz="2000" b="1">
              <a:solidFill>
                <a:srgbClr val="FF0000"/>
              </a:solidFill>
              <a:sym typeface="+mn-ea"/>
            </a:endParaRPr>
          </a:p>
          <a:p>
            <a:pPr marL="0" indent="0">
              <a:buNone/>
            </a:pPr>
            <a:r>
              <a:rPr lang="en-US" sz="2000" b="1">
                <a:sym typeface="+mn-ea"/>
              </a:rPr>
              <a:t>Anne bought a computer for Rs2000 and then paid a 5 percent sales tax and Henry bought a computer for Rs1800 and then paid a 12 percent sales tax. The total amount that Henry paid, including sales tax, was what percent less than the total amount that Anne paid, including sales tax?</a:t>
            </a:r>
            <a:endParaRPr lang="en-US" sz="2000" b="1"/>
          </a:p>
          <a:p>
            <a:pPr marL="0" indent="0">
              <a:buNone/>
            </a:pPr>
            <a:r>
              <a:rPr lang="en-US" sz="2000" b="1">
                <a:sym typeface="+mn-ea"/>
              </a:rPr>
              <a:t>(a) 3%  		</a:t>
            </a:r>
            <a:endParaRPr lang="en-US" sz="2000" b="1"/>
          </a:p>
          <a:p>
            <a:pPr marL="0" indent="0">
              <a:buNone/>
            </a:pPr>
            <a:r>
              <a:rPr lang="en-US" sz="2000" b="1">
                <a:sym typeface="+mn-ea"/>
              </a:rPr>
              <a:t>(b) 4%    		</a:t>
            </a:r>
            <a:endParaRPr lang="en-US" sz="2000" b="1"/>
          </a:p>
          <a:p>
            <a:pPr marL="0" indent="0">
              <a:buNone/>
            </a:pPr>
            <a:r>
              <a:rPr lang="en-US" sz="2000" b="1">
                <a:sym typeface="+mn-ea"/>
              </a:rPr>
              <a:t>(c) 7%   		</a:t>
            </a:r>
            <a:endParaRPr lang="en-US" sz="2000" b="1"/>
          </a:p>
          <a:p>
            <a:pPr marL="0" indent="0">
              <a:buNone/>
            </a:pPr>
            <a:r>
              <a:rPr lang="en-US" sz="2000" b="1">
                <a:sym typeface="+mn-ea"/>
              </a:rPr>
              <a:t>(d) 10%   	</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Question:35</a:t>
            </a:r>
            <a:endParaRPr lang="en-IN" altLang="en-US" sz="2000" b="1">
              <a:solidFill>
                <a:srgbClr val="FF0000"/>
              </a:solidFill>
              <a:sym typeface="+mn-ea"/>
            </a:endParaRPr>
          </a:p>
          <a:p>
            <a:pPr marL="0" indent="0">
              <a:buNone/>
            </a:pPr>
            <a:r>
              <a:rPr lang="en-US" sz="2000" b="1">
                <a:sym typeface="+mn-ea"/>
              </a:rPr>
              <a:t>A group of store managers must assemble 280 displays for an upcoming sale. If they assemble 25 percent of the displays during the first hour and 40 percent of the remaining displays during the second hour, how many of the displays will not have been assembled by the end of the second hour?</a:t>
            </a:r>
            <a:endParaRPr lang="en-US" sz="2000" b="1"/>
          </a:p>
          <a:p>
            <a:pPr marL="0" indent="0">
              <a:buNone/>
            </a:pPr>
            <a:r>
              <a:rPr lang="en-US" sz="2000" b="1">
                <a:sym typeface="+mn-ea"/>
              </a:rPr>
              <a:t>(a) 70    		</a:t>
            </a:r>
            <a:endParaRPr lang="en-US" sz="2000" b="1"/>
          </a:p>
          <a:p>
            <a:pPr marL="0" indent="0">
              <a:buNone/>
            </a:pPr>
            <a:r>
              <a:rPr lang="en-US" sz="2000" b="1">
                <a:sym typeface="+mn-ea"/>
              </a:rPr>
              <a:t>(b) 98   		</a:t>
            </a:r>
            <a:endParaRPr lang="en-US" sz="2000" b="1"/>
          </a:p>
          <a:p>
            <a:pPr marL="0" indent="0">
              <a:buNone/>
            </a:pPr>
            <a:r>
              <a:rPr lang="en-US" sz="2000" b="1">
                <a:sym typeface="+mn-ea"/>
              </a:rPr>
              <a:t>(c) 126    		</a:t>
            </a:r>
            <a:endParaRPr lang="en-US" sz="2000" b="1"/>
          </a:p>
          <a:p>
            <a:pPr marL="0" indent="0">
              <a:buNone/>
            </a:pPr>
            <a:r>
              <a:rPr lang="en-US" sz="2000" b="1">
                <a:sym typeface="+mn-ea"/>
              </a:rPr>
              <a:t>(d) 168    	</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Question:36</a:t>
            </a:r>
            <a:endParaRPr lang="en-IN" altLang="en-US" sz="2000" b="1">
              <a:solidFill>
                <a:srgbClr val="FF0000"/>
              </a:solidFill>
              <a:sym typeface="+mn-ea"/>
            </a:endParaRPr>
          </a:p>
          <a:p>
            <a:pPr marL="0" indent="0">
              <a:buNone/>
            </a:pPr>
            <a:r>
              <a:rPr lang="en-US" sz="2000" b="1">
                <a:sym typeface="+mn-ea"/>
              </a:rPr>
              <a:t>A cashier mentally reversed the digits of one customer’s correct amount of change and thus gave the customer an incorrect amount of change. If the cash register contained 45 cents more than it should have as a result of this error, which of the following could have been the correct amount of change in cents?</a:t>
            </a:r>
            <a:endParaRPr lang="en-US" sz="2000" b="1"/>
          </a:p>
          <a:p>
            <a:pPr marL="0" indent="0">
              <a:buNone/>
            </a:pPr>
            <a:r>
              <a:rPr lang="en-US" sz="2000" b="1">
                <a:sym typeface="+mn-ea"/>
              </a:rPr>
              <a:t>(a) 14   		</a:t>
            </a:r>
            <a:endParaRPr lang="en-US" sz="2000" b="1"/>
          </a:p>
          <a:p>
            <a:pPr marL="0" indent="0">
              <a:buNone/>
            </a:pPr>
            <a:r>
              <a:rPr lang="en-US" sz="2000" b="1">
                <a:sym typeface="+mn-ea"/>
              </a:rPr>
              <a:t>(b) 45    		</a:t>
            </a:r>
            <a:endParaRPr lang="en-US" sz="2000" b="1"/>
          </a:p>
          <a:p>
            <a:pPr marL="0" indent="0">
              <a:buNone/>
            </a:pPr>
            <a:r>
              <a:rPr lang="en-US" sz="2000" b="1">
                <a:sym typeface="+mn-ea"/>
              </a:rPr>
              <a:t>(c) 54     		</a:t>
            </a:r>
            <a:endParaRPr lang="en-US" sz="2000" b="1"/>
          </a:p>
          <a:p>
            <a:pPr marL="0" indent="0">
              <a:buNone/>
            </a:pPr>
            <a:r>
              <a:rPr lang="en-US" sz="2000" b="1">
                <a:sym typeface="+mn-ea"/>
              </a:rPr>
              <a:t>(d) 83</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Question:37</a:t>
            </a:r>
            <a:endParaRPr lang="en-IN" altLang="en-US" sz="2800" b="1">
              <a:solidFill>
                <a:srgbClr val="FF0000"/>
              </a:solidFill>
              <a:sym typeface="+mn-ea"/>
            </a:endParaRPr>
          </a:p>
          <a:p>
            <a:pPr marL="0" indent="0">
              <a:buNone/>
            </a:pPr>
            <a:r>
              <a:rPr lang="en-US" sz="2800" b="1">
                <a:sym typeface="+mn-ea"/>
              </a:rPr>
              <a:t>If apples are bought at the rate of 30 for a rupee. How many apples must be sold for a rupee so as to gain 20%? </a:t>
            </a:r>
            <a:endParaRPr lang="en-US" sz="2800" b="1"/>
          </a:p>
          <a:p>
            <a:pPr marL="0" indent="0">
              <a:buNone/>
            </a:pPr>
            <a:r>
              <a:rPr lang="en-US" sz="2800" b="1">
                <a:sym typeface="+mn-ea"/>
              </a:rPr>
              <a:t> (a) 28			</a:t>
            </a:r>
            <a:endParaRPr lang="en-US" sz="2800" b="1"/>
          </a:p>
          <a:p>
            <a:pPr marL="0" indent="0">
              <a:buNone/>
            </a:pPr>
            <a:r>
              <a:rPr lang="en-US" sz="2800" b="1">
                <a:sym typeface="+mn-ea"/>
              </a:rPr>
              <a:t>(b) 25        		</a:t>
            </a:r>
            <a:endParaRPr lang="en-US" sz="2800" b="1"/>
          </a:p>
          <a:p>
            <a:pPr marL="0" indent="0">
              <a:buNone/>
            </a:pPr>
            <a:r>
              <a:rPr lang="en-US" sz="2800" b="1">
                <a:sym typeface="+mn-ea"/>
              </a:rPr>
              <a:t>(c) 20 			</a:t>
            </a:r>
            <a:endParaRPr lang="en-US" sz="2800" b="1"/>
          </a:p>
          <a:p>
            <a:pPr marL="0" indent="0">
              <a:buNone/>
            </a:pPr>
            <a:r>
              <a:rPr lang="en-US" sz="2800" b="1">
                <a:sym typeface="+mn-ea"/>
              </a:rPr>
              <a:t>(d) 22 </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Question:38</a:t>
            </a:r>
            <a:endParaRPr lang="en-IN" altLang="en-US" sz="2800" b="1">
              <a:solidFill>
                <a:srgbClr val="FF0000"/>
              </a:solidFill>
              <a:sym typeface="+mn-ea"/>
            </a:endParaRPr>
          </a:p>
          <a:p>
            <a:pPr marL="0" indent="0">
              <a:buNone/>
            </a:pPr>
            <a:r>
              <a:rPr lang="en-US" sz="2800" b="1">
                <a:sym typeface="+mn-ea"/>
              </a:rPr>
              <a:t>The ratio of Boys to Girls is 6:4. 60% of the boys and 40% of girls take lunch in the canteen. What % of class takes lunch in canteen?</a:t>
            </a:r>
            <a:endParaRPr lang="en-US" sz="2800" b="1"/>
          </a:p>
          <a:p>
            <a:pPr marL="0" indent="0">
              <a:buNone/>
            </a:pPr>
            <a:r>
              <a:rPr lang="en-US" sz="2800" b="1">
                <a:sym typeface="+mn-ea"/>
              </a:rPr>
              <a:t>(a) 33.33% 	</a:t>
            </a:r>
            <a:endParaRPr lang="en-US" sz="2800" b="1"/>
          </a:p>
          <a:p>
            <a:pPr marL="0" indent="0">
              <a:buNone/>
            </a:pPr>
            <a:r>
              <a:rPr lang="en-US" sz="2800" b="1">
                <a:sym typeface="+mn-ea"/>
              </a:rPr>
              <a:t>(b) 50% 	</a:t>
            </a:r>
            <a:endParaRPr lang="en-US" sz="2800" b="1"/>
          </a:p>
          <a:p>
            <a:pPr marL="0" indent="0">
              <a:buNone/>
            </a:pPr>
            <a:r>
              <a:rPr lang="en-US" sz="2800" b="1">
                <a:sym typeface="+mn-ea"/>
              </a:rPr>
              <a:t>(c) 52% 	</a:t>
            </a:r>
            <a:endParaRPr lang="en-US" sz="2800" b="1"/>
          </a:p>
          <a:p>
            <a:pPr marL="0" indent="0">
              <a:buNone/>
            </a:pPr>
            <a:r>
              <a:rPr lang="en-US" sz="2800" b="1">
                <a:sym typeface="+mn-ea"/>
              </a:rPr>
              <a:t>(d) None of these</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Question:39</a:t>
            </a:r>
            <a:endParaRPr lang="en-IN" altLang="en-US" sz="2800" b="1">
              <a:solidFill>
                <a:srgbClr val="FF0000"/>
              </a:solidFill>
              <a:sym typeface="+mn-ea"/>
            </a:endParaRPr>
          </a:p>
          <a:p>
            <a:pPr marL="0" indent="0">
              <a:buNone/>
            </a:pPr>
            <a:r>
              <a:rPr lang="en-US" sz="2800" b="1">
                <a:sym typeface="+mn-ea"/>
              </a:rPr>
              <a:t>A student got 70% in first subject, 80% in second subject. Then in order to get an overall 75%, how much he should get in third subject?</a:t>
            </a:r>
            <a:endParaRPr lang="en-US" sz="2800" b="1"/>
          </a:p>
          <a:p>
            <a:pPr marL="0" indent="0">
              <a:buNone/>
            </a:pPr>
            <a:r>
              <a:rPr lang="en-US" sz="2800" b="1">
                <a:sym typeface="+mn-ea"/>
              </a:rPr>
              <a:t>(a) 70% 	</a:t>
            </a:r>
            <a:endParaRPr lang="en-US" sz="2800" b="1"/>
          </a:p>
          <a:p>
            <a:pPr marL="0" indent="0">
              <a:buNone/>
            </a:pPr>
            <a:r>
              <a:rPr lang="en-US" sz="2800" b="1">
                <a:sym typeface="+mn-ea"/>
              </a:rPr>
              <a:t>(b) 75%		</a:t>
            </a:r>
            <a:endParaRPr lang="en-US" sz="2800" b="1"/>
          </a:p>
          <a:p>
            <a:pPr marL="0" indent="0">
              <a:buNone/>
            </a:pPr>
            <a:r>
              <a:rPr lang="en-US" sz="2800" b="1">
                <a:sym typeface="+mn-ea"/>
              </a:rPr>
              <a:t>(c) 80% 	</a:t>
            </a:r>
            <a:endParaRPr lang="en-US" sz="2800" b="1"/>
          </a:p>
          <a:p>
            <a:pPr marL="0" indent="0">
              <a:buNone/>
            </a:pPr>
            <a:r>
              <a:rPr lang="en-US" sz="2800" b="1">
                <a:sym typeface="+mn-ea"/>
              </a:rPr>
              <a:t>(d) None of these</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Question:40</a:t>
            </a:r>
            <a:endParaRPr lang="en-IN" altLang="en-US" b="1">
              <a:solidFill>
                <a:srgbClr val="FF0000"/>
              </a:solidFill>
              <a:sym typeface="+mn-ea"/>
            </a:endParaRPr>
          </a:p>
          <a:p>
            <a:pPr marL="0" indent="0">
              <a:buNone/>
            </a:pPr>
            <a:r>
              <a:rPr lang="en-US" b="1">
                <a:sym typeface="+mn-ea"/>
              </a:rPr>
              <a:t>Price of a product is reduced by 30%. What percentage should be increased to make it 100%? </a:t>
            </a:r>
            <a:endParaRPr lang="en-US" b="1"/>
          </a:p>
          <a:p>
            <a:pPr marL="0" indent="0">
              <a:buNone/>
            </a:pPr>
            <a:r>
              <a:rPr lang="en-US" b="1">
                <a:sym typeface="+mn-ea"/>
              </a:rPr>
              <a:t>(a) 14  % 	</a:t>
            </a:r>
            <a:endParaRPr lang="en-US" b="1"/>
          </a:p>
          <a:p>
            <a:pPr marL="0" indent="0">
              <a:buNone/>
            </a:pPr>
            <a:r>
              <a:rPr lang="en-US" b="1">
                <a:sym typeface="+mn-ea"/>
              </a:rPr>
              <a:t>(b) 33.33% 	</a:t>
            </a:r>
            <a:endParaRPr lang="en-US" b="1"/>
          </a:p>
          <a:p>
            <a:pPr marL="0" indent="0">
              <a:buNone/>
            </a:pPr>
            <a:r>
              <a:rPr lang="en-US" b="1">
                <a:sym typeface="+mn-ea"/>
              </a:rPr>
              <a:t>(c) 42.857% 	</a:t>
            </a:r>
            <a:endParaRPr lang="en-US" b="1"/>
          </a:p>
          <a:p>
            <a:pPr marL="0" indent="0">
              <a:buNone/>
            </a:pPr>
            <a:r>
              <a:rPr lang="en-US" b="1">
                <a:sym typeface="+mn-ea"/>
              </a:rPr>
              <a:t>(d) None of these</a:t>
            </a: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Question:41</a:t>
            </a:r>
            <a:endParaRPr lang="en-IN" altLang="en-US" sz="2800" b="1">
              <a:solidFill>
                <a:srgbClr val="FF0000"/>
              </a:solidFill>
              <a:sym typeface="+mn-ea"/>
            </a:endParaRPr>
          </a:p>
          <a:p>
            <a:pPr marL="0" indent="0">
              <a:buNone/>
            </a:pPr>
            <a:r>
              <a:rPr lang="en-US" sz="2800" b="1">
                <a:sym typeface="+mn-ea"/>
              </a:rPr>
              <a:t>A person’s salary is decreased by steps of 20%, 15% and 10%. What will be the percentage decrease, if the salary is decreased in a single shot?</a:t>
            </a:r>
            <a:endParaRPr lang="en-US" sz="2800" b="1"/>
          </a:p>
          <a:p>
            <a:pPr marL="0" indent="0">
              <a:buNone/>
            </a:pPr>
            <a:r>
              <a:rPr lang="en-US" sz="2800" b="1">
                <a:sym typeface="+mn-ea"/>
              </a:rPr>
              <a:t>(a) 38.8 	</a:t>
            </a:r>
            <a:endParaRPr lang="en-US" sz="2800" b="1"/>
          </a:p>
          <a:p>
            <a:pPr marL="0" indent="0">
              <a:buNone/>
            </a:pPr>
            <a:r>
              <a:rPr lang="en-US" sz="2800" b="1">
                <a:sym typeface="+mn-ea"/>
              </a:rPr>
              <a:t>(b) 40.5</a:t>
            </a:r>
            <a:endParaRPr lang="en-US" sz="2800" b="1"/>
          </a:p>
          <a:p>
            <a:pPr marL="0" indent="0">
              <a:buNone/>
            </a:pPr>
            <a:r>
              <a:rPr lang="en-US" sz="2800" b="1">
                <a:sym typeface="+mn-ea"/>
              </a:rPr>
              <a:t>(c) 45 		</a:t>
            </a:r>
            <a:endParaRPr lang="en-US" sz="2800" b="1"/>
          </a:p>
          <a:p>
            <a:pPr marL="0" indent="0">
              <a:buNone/>
            </a:pPr>
            <a:r>
              <a:rPr lang="en-US" sz="2800" b="1">
                <a:sym typeface="+mn-ea"/>
              </a:rPr>
              <a:t>(d) None of these</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Question:42</a:t>
            </a:r>
            <a:endParaRPr lang="en-IN" altLang="en-US" sz="2800" b="1">
              <a:solidFill>
                <a:srgbClr val="FF0000"/>
              </a:solidFill>
              <a:sym typeface="+mn-ea"/>
            </a:endParaRPr>
          </a:p>
          <a:p>
            <a:pPr marL="0" indent="0">
              <a:buNone/>
            </a:pPr>
            <a:r>
              <a:rPr lang="en-US" sz="2800" b="1">
                <a:sym typeface="+mn-ea"/>
              </a:rPr>
              <a:t>If 85% of the population of an ant colony is red, and of these 45% are females, then what % of the total ant population are male red ants?</a:t>
            </a:r>
            <a:endParaRPr lang="en-US" sz="2800" b="1"/>
          </a:p>
          <a:p>
            <a:pPr marL="0" indent="0">
              <a:buNone/>
            </a:pPr>
            <a:r>
              <a:rPr lang="en-US" sz="2800" b="1">
                <a:sym typeface="+mn-ea"/>
              </a:rPr>
              <a:t>(a) 46.75	</a:t>
            </a:r>
            <a:endParaRPr lang="en-US" sz="2800" b="1"/>
          </a:p>
          <a:p>
            <a:pPr marL="0" indent="0">
              <a:buNone/>
            </a:pPr>
            <a:r>
              <a:rPr lang="en-US" sz="2800" b="1">
                <a:sym typeface="+mn-ea"/>
              </a:rPr>
              <a:t>(b) 40 		</a:t>
            </a:r>
            <a:endParaRPr lang="en-US" sz="2800" b="1"/>
          </a:p>
          <a:p>
            <a:pPr marL="0" indent="0">
              <a:buNone/>
            </a:pPr>
            <a:r>
              <a:rPr lang="en-US" sz="2800" b="1">
                <a:sym typeface="+mn-ea"/>
              </a:rPr>
              <a:t>(c) 33.66 	</a:t>
            </a:r>
            <a:endParaRPr lang="en-US" sz="2800" b="1"/>
          </a:p>
          <a:p>
            <a:pPr marL="0" indent="0">
              <a:buNone/>
            </a:pPr>
            <a:r>
              <a:rPr lang="en-US" sz="2800" b="1">
                <a:sym typeface="+mn-ea"/>
              </a:rPr>
              <a:t>(d) 66.66</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Question:43</a:t>
            </a:r>
            <a:endParaRPr lang="en-IN" altLang="en-US" sz="2400" b="1">
              <a:solidFill>
                <a:srgbClr val="FF0000"/>
              </a:solidFill>
              <a:sym typeface="+mn-ea"/>
            </a:endParaRPr>
          </a:p>
          <a:p>
            <a:pPr marL="0" indent="0">
              <a:buNone/>
            </a:pPr>
            <a:r>
              <a:rPr lang="en-US" sz="2400" b="1">
                <a:sym typeface="+mn-ea"/>
              </a:rPr>
              <a:t>A man buys 12litres of liquid which contains 20% of the liquid and the rest is water. He then mixes it with 12litres of another mixture with 30% of liquid. What is the % of water in the new mixture?</a:t>
            </a:r>
            <a:endParaRPr lang="en-US" sz="2400" b="1"/>
          </a:p>
          <a:p>
            <a:pPr marL="0" indent="0">
              <a:buNone/>
            </a:pPr>
            <a:r>
              <a:rPr lang="en-US" sz="2400" b="1">
                <a:sym typeface="+mn-ea"/>
              </a:rPr>
              <a:t>(a) 50% 	</a:t>
            </a:r>
            <a:endParaRPr lang="en-US" sz="2400" b="1"/>
          </a:p>
          <a:p>
            <a:pPr marL="0" indent="0">
              <a:buNone/>
            </a:pPr>
            <a:r>
              <a:rPr lang="en-US" sz="2400" b="1">
                <a:sym typeface="+mn-ea"/>
              </a:rPr>
              <a:t>(b) 66.66% </a:t>
            </a:r>
            <a:endParaRPr lang="en-US" sz="2400" b="1"/>
          </a:p>
          <a:p>
            <a:pPr marL="0" indent="0">
              <a:buNone/>
            </a:pPr>
            <a:r>
              <a:rPr lang="en-US" sz="2400" b="1">
                <a:sym typeface="+mn-ea"/>
              </a:rPr>
              <a:t>(c) 75% 	</a:t>
            </a:r>
            <a:endParaRPr lang="en-US" sz="2400" b="1"/>
          </a:p>
          <a:p>
            <a:pPr marL="0" indent="0">
              <a:buNone/>
            </a:pPr>
            <a:r>
              <a:rPr lang="en-US" sz="2400" b="1">
                <a:sym typeface="+mn-ea"/>
              </a:rPr>
              <a:t>(d) None of these</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800" b="1">
                <a:solidFill>
                  <a:srgbClr val="FF0000"/>
                </a:solidFill>
                <a:sym typeface="+mn-ea"/>
              </a:rPr>
              <a:t>METHOD TO FIND OUT THE ANSWERS:</a:t>
            </a:r>
            <a:endParaRPr lang="en-US" sz="2800" b="1">
              <a:solidFill>
                <a:srgbClr val="FF0000"/>
              </a:solidFill>
            </a:endParaRPr>
          </a:p>
          <a:p>
            <a:r>
              <a:rPr lang="en-US" sz="2800" b="1">
                <a:sym typeface="+mn-ea"/>
              </a:rPr>
              <a:t>Take the first one as 100 or 100%</a:t>
            </a:r>
            <a:endParaRPr lang="en-US" sz="2800" b="1"/>
          </a:p>
          <a:p>
            <a:r>
              <a:rPr lang="en-US" sz="2800" b="1">
                <a:sym typeface="+mn-ea"/>
              </a:rPr>
              <a:t>Then find out the second one is how much more or less than 100 or 100%</a:t>
            </a:r>
            <a:r>
              <a:rPr lang="en-IN" altLang="en-US" sz="2800" b="1">
                <a:sym typeface="+mn-ea"/>
              </a:rPr>
              <a:t>in terms of percentage</a:t>
            </a:r>
            <a:r>
              <a:rPr lang="en-US" sz="2800" b="1">
                <a:sym typeface="+mn-ea"/>
              </a:rPr>
              <a:t>.</a:t>
            </a:r>
            <a:endParaRPr lang="en-US" sz="2800" b="1"/>
          </a:p>
          <a:p>
            <a:r>
              <a:rPr lang="en-US" sz="2800" b="1">
                <a:sym typeface="+mn-ea"/>
              </a:rPr>
              <a:t>Then by taking the comparison we can find the required value with the first one.</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Question:44</a:t>
            </a:r>
            <a:endParaRPr lang="en-IN" altLang="en-US" sz="2400" b="1">
              <a:solidFill>
                <a:srgbClr val="FF0000"/>
              </a:solidFill>
              <a:sym typeface="+mn-ea"/>
            </a:endParaRPr>
          </a:p>
          <a:p>
            <a:pPr marL="0" indent="0">
              <a:buNone/>
            </a:pPr>
            <a:r>
              <a:rPr lang="en-US" sz="2400" b="1">
                <a:sym typeface="+mn-ea"/>
              </a:rPr>
              <a:t>The ratio of no. of boys &amp; girls in a school is 3:2 Out of these 30% the boys &amp; 25% of girls are scholarship holders. What % of students who are not scholarship holders.</a:t>
            </a:r>
            <a:endParaRPr lang="en-US" sz="2400" b="1"/>
          </a:p>
          <a:p>
            <a:pPr marL="0" indent="0">
              <a:buNone/>
            </a:pPr>
            <a:r>
              <a:rPr lang="en-US" sz="2400" b="1">
                <a:sym typeface="+mn-ea"/>
              </a:rPr>
              <a:t>(a) 28% 	</a:t>
            </a:r>
            <a:endParaRPr lang="en-US" sz="2400" b="1"/>
          </a:p>
          <a:p>
            <a:pPr marL="0" indent="0">
              <a:buNone/>
            </a:pPr>
            <a:r>
              <a:rPr lang="en-US" sz="2400" b="1">
                <a:sym typeface="+mn-ea"/>
              </a:rPr>
              <a:t>(b) 56%</a:t>
            </a:r>
            <a:endParaRPr lang="en-US" sz="2400" b="1"/>
          </a:p>
          <a:p>
            <a:pPr marL="0" indent="0">
              <a:buNone/>
            </a:pPr>
            <a:r>
              <a:rPr lang="en-US" sz="2400" b="1">
                <a:sym typeface="+mn-ea"/>
              </a:rPr>
              <a:t>(c) 72% 	</a:t>
            </a:r>
            <a:endParaRPr lang="en-US" sz="2400" b="1"/>
          </a:p>
          <a:p>
            <a:pPr marL="0" indent="0">
              <a:buNone/>
            </a:pPr>
            <a:r>
              <a:rPr lang="en-US" sz="2400" b="1">
                <a:sym typeface="+mn-ea"/>
              </a:rPr>
              <a:t>(d) None of these</a:t>
            </a:r>
            <a:endParaRPr lang="en-US" sz="2400" b="1"/>
          </a:p>
          <a:p>
            <a:pPr marL="0" indent="0">
              <a:buNone/>
            </a:pPr>
            <a:endParaRPr lang="en-US"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Question:45</a:t>
            </a:r>
            <a:endParaRPr lang="en-IN" altLang="en-US" sz="2800" b="1">
              <a:solidFill>
                <a:srgbClr val="FF0000"/>
              </a:solidFill>
              <a:sym typeface="+mn-ea"/>
            </a:endParaRPr>
          </a:p>
          <a:p>
            <a:pPr marL="0" indent="0">
              <a:buNone/>
            </a:pPr>
            <a:r>
              <a:rPr lang="en-US" sz="2800" b="1">
                <a:sym typeface="+mn-ea"/>
              </a:rPr>
              <a:t>What is the total number of students at an exam if 31% failed and the number of those who passed exceeded the number of those who failed by 247?</a:t>
            </a:r>
            <a:endParaRPr lang="en-US" sz="2800" b="1"/>
          </a:p>
          <a:p>
            <a:pPr marL="0" indent="0">
              <a:buNone/>
            </a:pPr>
            <a:r>
              <a:rPr lang="en-US" sz="2800" b="1">
                <a:sym typeface="+mn-ea"/>
              </a:rPr>
              <a:t>(a) 600 	</a:t>
            </a:r>
            <a:endParaRPr lang="en-US" sz="2800" b="1"/>
          </a:p>
          <a:p>
            <a:pPr marL="0" indent="0">
              <a:buNone/>
            </a:pPr>
            <a:r>
              <a:rPr lang="en-US" sz="2800" b="1">
                <a:sym typeface="+mn-ea"/>
              </a:rPr>
              <a:t>(b) 650 </a:t>
            </a:r>
            <a:endParaRPr lang="en-US" sz="2800" b="1"/>
          </a:p>
          <a:p>
            <a:pPr marL="0" indent="0">
              <a:buNone/>
            </a:pPr>
            <a:r>
              <a:rPr lang="en-US" sz="2800" b="1">
                <a:sym typeface="+mn-ea"/>
              </a:rPr>
              <a:t>(c) 700 	</a:t>
            </a:r>
            <a:endParaRPr lang="en-US" sz="2800" b="1"/>
          </a:p>
          <a:p>
            <a:pPr marL="0" indent="0">
              <a:buNone/>
            </a:pPr>
            <a:r>
              <a:rPr lang="en-US" sz="2800" b="1">
                <a:sym typeface="+mn-ea"/>
              </a:rPr>
              <a:t>(d) None of these</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Question:46</a:t>
            </a:r>
            <a:endParaRPr lang="en-IN" altLang="en-US" sz="2400" b="1">
              <a:solidFill>
                <a:srgbClr val="FF0000"/>
              </a:solidFill>
              <a:sym typeface="+mn-ea"/>
            </a:endParaRPr>
          </a:p>
          <a:p>
            <a:pPr marL="0" indent="0">
              <a:buNone/>
            </a:pPr>
            <a:r>
              <a:rPr lang="en-US" sz="2400" b="1">
                <a:sym typeface="+mn-ea"/>
              </a:rPr>
              <a:t>Two identical bottles A and B of sweet drinks contain sugar such that 30% of sugar in A is equal to 40% sugar in B. The ratio of sugar in the two bottles is:</a:t>
            </a:r>
            <a:endParaRPr lang="en-US" sz="2400" b="1"/>
          </a:p>
          <a:p>
            <a:pPr marL="0" indent="0">
              <a:buNone/>
            </a:pPr>
            <a:r>
              <a:rPr lang="en-US" sz="2400" b="1">
                <a:sym typeface="+mn-ea"/>
              </a:rPr>
              <a:t>(a) 4: 3 	</a:t>
            </a:r>
            <a:endParaRPr lang="en-US" sz="2400" b="1"/>
          </a:p>
          <a:p>
            <a:pPr marL="0" indent="0">
              <a:buNone/>
            </a:pPr>
            <a:r>
              <a:rPr lang="en-US" sz="2400" b="1">
                <a:sym typeface="+mn-ea"/>
              </a:rPr>
              <a:t>(b) 3: 4 	</a:t>
            </a:r>
            <a:endParaRPr lang="en-US" sz="2400" b="1"/>
          </a:p>
          <a:p>
            <a:pPr marL="0" indent="0">
              <a:buNone/>
            </a:pPr>
            <a:r>
              <a:rPr lang="en-US" sz="2400" b="1">
                <a:sym typeface="+mn-ea"/>
              </a:rPr>
              <a:t>(c) 12: 1 	</a:t>
            </a:r>
            <a:endParaRPr lang="en-US" sz="2400" b="1"/>
          </a:p>
          <a:p>
            <a:pPr marL="0" indent="0">
              <a:buNone/>
            </a:pPr>
            <a:r>
              <a:rPr lang="en-US" sz="2400" b="1">
                <a:sym typeface="+mn-ea"/>
              </a:rPr>
              <a:t>(d) 1: 12</a:t>
            </a:r>
            <a:endParaRPr lang="en-US" sz="2400" b="1"/>
          </a:p>
          <a:p>
            <a:pPr marL="0" indent="0">
              <a:buNone/>
            </a:pPr>
            <a:endParaRPr lang="en-US"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Question:47</a:t>
            </a:r>
            <a:endParaRPr lang="en-IN" altLang="en-US" sz="2800" b="1">
              <a:solidFill>
                <a:srgbClr val="FF0000"/>
              </a:solidFill>
              <a:sym typeface="+mn-ea"/>
            </a:endParaRPr>
          </a:p>
          <a:p>
            <a:pPr marL="0" indent="0">
              <a:buNone/>
            </a:pPr>
            <a:r>
              <a:rPr lang="en-US" sz="2800" b="1">
                <a:sym typeface="+mn-ea"/>
              </a:rPr>
              <a:t>If a man buys 1litre of milk for Rs.12 and mixes it with 20% water and sells it for Rs.15 </a:t>
            </a:r>
            <a:r>
              <a:rPr lang="en-IN" altLang="en-US" sz="2800" b="1">
                <a:sym typeface="+mn-ea"/>
              </a:rPr>
              <a:t>per litre</a:t>
            </a:r>
            <a:r>
              <a:rPr lang="en-US" sz="2800" b="1">
                <a:sym typeface="+mn-ea"/>
              </a:rPr>
              <a:t>, then what is the percentage of gain?</a:t>
            </a:r>
            <a:endParaRPr lang="en-US" sz="2800" b="1"/>
          </a:p>
          <a:p>
            <a:pPr marL="0" indent="0">
              <a:buNone/>
            </a:pPr>
            <a:r>
              <a:rPr lang="en-US" sz="2800" b="1">
                <a:sym typeface="+mn-ea"/>
              </a:rPr>
              <a:t>(a) 25% 	</a:t>
            </a:r>
            <a:endParaRPr lang="en-US" sz="2800" b="1"/>
          </a:p>
          <a:p>
            <a:pPr marL="0" indent="0">
              <a:buNone/>
            </a:pPr>
            <a:r>
              <a:rPr lang="en-US" sz="2800" b="1">
                <a:sym typeface="+mn-ea"/>
              </a:rPr>
              <a:t>(b) 33.33% </a:t>
            </a:r>
            <a:endParaRPr lang="en-US" sz="2800" b="1"/>
          </a:p>
          <a:p>
            <a:pPr marL="0" indent="0">
              <a:buNone/>
            </a:pPr>
            <a:r>
              <a:rPr lang="en-US" sz="2800" b="1">
                <a:sym typeface="+mn-ea"/>
              </a:rPr>
              <a:t>(c) 50% 	</a:t>
            </a:r>
            <a:endParaRPr lang="en-US" sz="2800" b="1"/>
          </a:p>
          <a:p>
            <a:pPr marL="0" indent="0">
              <a:buNone/>
            </a:pPr>
            <a:r>
              <a:rPr lang="en-US" sz="2800" b="1">
                <a:sym typeface="+mn-ea"/>
              </a:rPr>
              <a:t>(d) None of these</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Question:48</a:t>
            </a:r>
            <a:endParaRPr lang="en-IN" altLang="en-US" sz="2400" b="1">
              <a:solidFill>
                <a:srgbClr val="FF0000"/>
              </a:solidFill>
              <a:sym typeface="+mn-ea"/>
            </a:endParaRPr>
          </a:p>
          <a:p>
            <a:pPr marL="0" indent="0">
              <a:buNone/>
            </a:pPr>
            <a:r>
              <a:rPr lang="en-US" sz="2400" b="1">
                <a:sym typeface="+mn-ea"/>
              </a:rPr>
              <a:t>A, B, and C went to have a meal in the hotel; A has paid 50% more than the amount that B has paid. And C has paid 5/6 of that of A has paid. Also B has paid Rs2 less than that of C has paid. Then what is the total amount that all the three paid for their meal? </a:t>
            </a:r>
            <a:endParaRPr lang="en-US" sz="2400" b="1"/>
          </a:p>
          <a:p>
            <a:pPr marL="0" indent="0">
              <a:buNone/>
            </a:pPr>
            <a:r>
              <a:rPr lang="en-US" sz="2400" b="1">
                <a:sym typeface="+mn-ea"/>
              </a:rPr>
              <a:t>(a)Rs25	</a:t>
            </a:r>
            <a:endParaRPr lang="en-US" sz="2400" b="1"/>
          </a:p>
          <a:p>
            <a:pPr marL="0" indent="0">
              <a:buNone/>
            </a:pPr>
            <a:r>
              <a:rPr lang="en-US" sz="2400" b="1">
                <a:sym typeface="+mn-ea"/>
              </a:rPr>
              <a:t>(b) Rs30</a:t>
            </a:r>
            <a:endParaRPr lang="en-US" sz="2400" b="1"/>
          </a:p>
          <a:p>
            <a:pPr marL="0" indent="0">
              <a:buNone/>
            </a:pPr>
            <a:r>
              <a:rPr lang="en-US" sz="2400" b="1">
                <a:sym typeface="+mn-ea"/>
              </a:rPr>
              <a:t>(c)Rs40 	</a:t>
            </a:r>
            <a:endParaRPr lang="en-US" sz="2400" b="1"/>
          </a:p>
          <a:p>
            <a:pPr marL="0" indent="0">
              <a:buNone/>
            </a:pPr>
            <a:r>
              <a:rPr lang="en-US" sz="2400" b="1">
                <a:sym typeface="+mn-ea"/>
              </a:rPr>
              <a:t>(d) None of these</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Question:49</a:t>
            </a:r>
            <a:endParaRPr lang="en-IN" altLang="en-US" sz="2800" b="1">
              <a:solidFill>
                <a:srgbClr val="FF0000"/>
              </a:solidFill>
              <a:sym typeface="+mn-ea"/>
            </a:endParaRPr>
          </a:p>
          <a:p>
            <a:pPr marL="0" indent="0">
              <a:buNone/>
            </a:pPr>
            <a:r>
              <a:rPr lang="en-US" sz="2800" b="1">
                <a:sym typeface="+mn-ea"/>
              </a:rPr>
              <a:t>The volume is decreased by 10% when ice is melted into water. If water is freezed, the volume is increased by:</a:t>
            </a:r>
            <a:endParaRPr lang="en-US" sz="2800" b="1"/>
          </a:p>
          <a:p>
            <a:pPr marL="0" indent="0">
              <a:buNone/>
            </a:pPr>
            <a:r>
              <a:rPr lang="en-US" sz="2800" b="1">
                <a:sym typeface="+mn-ea"/>
              </a:rPr>
              <a:t>(a) 11 1/9 % 	</a:t>
            </a:r>
            <a:endParaRPr lang="en-US" sz="2800" b="1"/>
          </a:p>
          <a:p>
            <a:pPr marL="0" indent="0">
              <a:buNone/>
            </a:pPr>
            <a:r>
              <a:rPr lang="en-US" sz="2800" b="1">
                <a:sym typeface="+mn-ea"/>
              </a:rPr>
              <a:t>(b) 11 %		 </a:t>
            </a:r>
            <a:endParaRPr lang="en-US" sz="2800" b="1"/>
          </a:p>
          <a:p>
            <a:pPr marL="0" indent="0">
              <a:buNone/>
            </a:pPr>
            <a:r>
              <a:rPr lang="en-US" sz="2800" b="1">
                <a:sym typeface="+mn-ea"/>
              </a:rPr>
              <a:t>(c) 9 % 	</a:t>
            </a:r>
            <a:endParaRPr lang="en-US" sz="2800" b="1"/>
          </a:p>
          <a:p>
            <a:pPr marL="0" indent="0">
              <a:buNone/>
            </a:pPr>
            <a:r>
              <a:rPr lang="en-US" sz="2800" b="1">
                <a:sym typeface="+mn-ea"/>
              </a:rPr>
              <a:t>(d) 10%</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Question:50</a:t>
            </a:r>
            <a:endParaRPr lang="en-IN" altLang="en-US" b="1">
              <a:solidFill>
                <a:srgbClr val="FF0000"/>
              </a:solidFill>
              <a:sym typeface="+mn-ea"/>
            </a:endParaRPr>
          </a:p>
          <a:p>
            <a:pPr marL="0" indent="0">
              <a:buNone/>
            </a:pPr>
            <a:r>
              <a:rPr lang="en-US" b="1">
                <a:sym typeface="+mn-ea"/>
              </a:rPr>
              <a:t>When 75% of a number is added to 75, it results in the number itself. Find the number?</a:t>
            </a:r>
            <a:endParaRPr lang="en-US" b="1"/>
          </a:p>
          <a:p>
            <a:pPr marL="0" indent="0">
              <a:buNone/>
            </a:pPr>
            <a:r>
              <a:rPr lang="en-US" b="1">
                <a:sym typeface="+mn-ea"/>
              </a:rPr>
              <a:t>(a) 200 	</a:t>
            </a:r>
            <a:endParaRPr lang="en-US" b="1"/>
          </a:p>
          <a:p>
            <a:pPr marL="0" indent="0">
              <a:buNone/>
            </a:pPr>
            <a:r>
              <a:rPr lang="en-US" b="1">
                <a:sym typeface="+mn-ea"/>
              </a:rPr>
              <a:t>(b) 300 </a:t>
            </a:r>
            <a:endParaRPr lang="en-US" b="1"/>
          </a:p>
          <a:p>
            <a:pPr marL="0" indent="0">
              <a:buNone/>
            </a:pPr>
            <a:r>
              <a:rPr lang="en-US" b="1">
                <a:sym typeface="+mn-ea"/>
              </a:rPr>
              <a:t>(c) 400 	</a:t>
            </a:r>
            <a:endParaRPr lang="en-US" b="1"/>
          </a:p>
          <a:p>
            <a:pPr marL="0" indent="0">
              <a:buNone/>
            </a:pPr>
            <a:r>
              <a:rPr lang="en-US" b="1">
                <a:sym typeface="+mn-ea"/>
              </a:rPr>
              <a:t>(d) None of these</a:t>
            </a:r>
            <a:endParaRPr 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Question:51</a:t>
            </a:r>
            <a:endParaRPr lang="en-IN" altLang="en-US" sz="2400" b="1">
              <a:solidFill>
                <a:srgbClr val="FF0000"/>
              </a:solidFill>
              <a:sym typeface="+mn-ea"/>
            </a:endParaRPr>
          </a:p>
          <a:p>
            <a:pPr marL="0" indent="0">
              <a:buNone/>
            </a:pPr>
            <a:r>
              <a:rPr lang="en-US" sz="2400" b="1">
                <a:sym typeface="+mn-ea"/>
              </a:rPr>
              <a:t>A man spends 10% of his capital on raw material, 20% of the remaining on advertisement, 30% of the remaining on building, 40% of the balance on machinery and thus he was left with Rs.6048. Find his capital.</a:t>
            </a:r>
            <a:endParaRPr lang="en-US" sz="2400" b="1"/>
          </a:p>
          <a:p>
            <a:pPr marL="0" indent="0">
              <a:buNone/>
            </a:pPr>
            <a:r>
              <a:rPr lang="en-US" sz="2400" b="1">
                <a:sym typeface="+mn-ea"/>
              </a:rPr>
              <a:t>(a) </a:t>
            </a:r>
            <a:r>
              <a:rPr lang="en-IN" altLang="en-US" sz="2400" b="1">
                <a:sym typeface="+mn-ea"/>
              </a:rPr>
              <a:t>Rs</a:t>
            </a:r>
            <a:r>
              <a:rPr lang="en-US" sz="2400" b="1">
                <a:sym typeface="+mn-ea"/>
              </a:rPr>
              <a:t>10,000 	</a:t>
            </a:r>
            <a:endParaRPr lang="en-US" sz="2400" b="1"/>
          </a:p>
          <a:p>
            <a:pPr marL="0" indent="0">
              <a:buNone/>
            </a:pPr>
            <a:r>
              <a:rPr lang="en-US" sz="2400" b="1">
                <a:sym typeface="+mn-ea"/>
              </a:rPr>
              <a:t>(b) </a:t>
            </a:r>
            <a:r>
              <a:rPr lang="en-IN" altLang="en-US" sz="2400" b="1">
                <a:sym typeface="+mn-ea"/>
              </a:rPr>
              <a:t>Rs</a:t>
            </a:r>
            <a:r>
              <a:rPr lang="en-US" sz="2400" b="1">
                <a:sym typeface="+mn-ea"/>
              </a:rPr>
              <a:t>15,000 	</a:t>
            </a:r>
            <a:endParaRPr lang="en-US" sz="2400" b="1"/>
          </a:p>
          <a:p>
            <a:pPr marL="0" indent="0">
              <a:buNone/>
            </a:pPr>
            <a:r>
              <a:rPr lang="en-US" sz="2400" b="1">
                <a:sym typeface="+mn-ea"/>
              </a:rPr>
              <a:t>(c) </a:t>
            </a:r>
            <a:r>
              <a:rPr lang="en-IN" altLang="en-US" sz="2400" b="1">
                <a:sym typeface="+mn-ea"/>
              </a:rPr>
              <a:t>Rs</a:t>
            </a:r>
            <a:r>
              <a:rPr lang="en-US" sz="2400" b="1">
                <a:sym typeface="+mn-ea"/>
              </a:rPr>
              <a:t>20,000 	</a:t>
            </a:r>
            <a:endParaRPr lang="en-US" sz="2400" b="1"/>
          </a:p>
          <a:p>
            <a:pPr marL="0" indent="0">
              <a:buNone/>
            </a:pPr>
            <a:r>
              <a:rPr lang="en-US" sz="2400" b="1">
                <a:sym typeface="+mn-ea"/>
              </a:rPr>
              <a:t>(d) </a:t>
            </a:r>
            <a:r>
              <a:rPr lang="en-IN" altLang="en-US" sz="2400" b="1">
                <a:sym typeface="+mn-ea"/>
              </a:rPr>
              <a:t>Rs</a:t>
            </a:r>
            <a:r>
              <a:rPr lang="en-US" sz="2400" b="1">
                <a:sym typeface="+mn-ea"/>
              </a:rPr>
              <a:t>30,000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Question:52</a:t>
            </a:r>
            <a:endParaRPr lang="en-IN" altLang="en-US" sz="2400" b="1">
              <a:solidFill>
                <a:srgbClr val="FF0000"/>
              </a:solidFill>
              <a:sym typeface="+mn-ea"/>
            </a:endParaRPr>
          </a:p>
          <a:p>
            <a:pPr marL="0" indent="0">
              <a:buNone/>
            </a:pPr>
            <a:r>
              <a:rPr lang="en-US" sz="2400" b="1">
                <a:sym typeface="+mn-ea"/>
              </a:rPr>
              <a:t>In a town 20% of the population speak English, 40% of the remaining speak Telugu, 25% of the remaining speak Tamil. 39,600 speak all other languages. Find the population of the town?</a:t>
            </a:r>
            <a:endParaRPr lang="en-US" sz="2400" b="1"/>
          </a:p>
          <a:p>
            <a:pPr marL="0" indent="0">
              <a:buNone/>
            </a:pPr>
            <a:r>
              <a:rPr lang="en-US" sz="2400" b="1">
                <a:sym typeface="+mn-ea"/>
              </a:rPr>
              <a:t>(a)1,00,000 	</a:t>
            </a:r>
            <a:endParaRPr lang="en-US" sz="2400" b="1"/>
          </a:p>
          <a:p>
            <a:pPr marL="0" indent="0">
              <a:buNone/>
            </a:pPr>
            <a:r>
              <a:rPr lang="en-US" sz="2400" b="1">
                <a:sym typeface="+mn-ea"/>
              </a:rPr>
              <a:t>(b)1,10,000</a:t>
            </a:r>
            <a:endParaRPr lang="en-US" sz="2400" b="1"/>
          </a:p>
          <a:p>
            <a:pPr marL="0" indent="0">
              <a:buNone/>
            </a:pPr>
            <a:r>
              <a:rPr lang="en-US" sz="2400" b="1">
                <a:sym typeface="+mn-ea"/>
              </a:rPr>
              <a:t>(c)1,20,000	</a:t>
            </a:r>
            <a:endParaRPr lang="en-US" sz="2400" b="1"/>
          </a:p>
          <a:p>
            <a:pPr marL="0" indent="0">
              <a:buNone/>
            </a:pPr>
            <a:r>
              <a:rPr lang="en-US" sz="2400" b="1">
                <a:sym typeface="+mn-ea"/>
              </a:rPr>
              <a:t>(d)1,25,000</a:t>
            </a:r>
            <a:endParaRPr lang="en-US" sz="2400" b="1"/>
          </a:p>
          <a:p>
            <a:pPr marL="0" indent="0">
              <a:buNone/>
            </a:pPr>
            <a:endParaRPr lang="en-US"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Question:53</a:t>
            </a:r>
            <a:endParaRPr lang="en-IN" altLang="en-US" sz="2400" b="1">
              <a:solidFill>
                <a:srgbClr val="FF0000"/>
              </a:solidFill>
              <a:sym typeface="+mn-ea"/>
            </a:endParaRPr>
          </a:p>
          <a:p>
            <a:pPr marL="0" indent="0">
              <a:buNone/>
            </a:pPr>
            <a:r>
              <a:rPr lang="en-US" sz="2400" b="1">
                <a:sym typeface="+mn-ea"/>
              </a:rPr>
              <a:t>The population of a town is 60,000. if males are increased by 20% and females are increased by 40%. At the end of the year the population will be 75,000. Find the number of females in the town at the beginning?</a:t>
            </a:r>
            <a:endParaRPr lang="en-US" sz="2400" b="1"/>
          </a:p>
          <a:p>
            <a:pPr marL="0" indent="0">
              <a:buNone/>
            </a:pPr>
            <a:r>
              <a:rPr lang="en-US" sz="2400" b="1">
                <a:sym typeface="+mn-ea"/>
              </a:rPr>
              <a:t>(a) 15,000 	</a:t>
            </a:r>
            <a:endParaRPr lang="en-US" sz="2400" b="1"/>
          </a:p>
          <a:p>
            <a:pPr marL="0" indent="0">
              <a:buNone/>
            </a:pPr>
            <a:r>
              <a:rPr lang="en-US" sz="2400" b="1">
                <a:sym typeface="+mn-ea"/>
              </a:rPr>
              <a:t>(b) 30,000 </a:t>
            </a:r>
            <a:endParaRPr lang="en-US" sz="2400" b="1"/>
          </a:p>
          <a:p>
            <a:pPr marL="0" indent="0">
              <a:buNone/>
            </a:pPr>
            <a:r>
              <a:rPr lang="en-US" sz="2400" b="1">
                <a:sym typeface="+mn-ea"/>
              </a:rPr>
              <a:t>(c) 45,000 	</a:t>
            </a:r>
            <a:endParaRPr lang="en-US" sz="2400" b="1"/>
          </a:p>
          <a:p>
            <a:pPr marL="0" indent="0">
              <a:buNone/>
            </a:pPr>
            <a:r>
              <a:rPr lang="en-US" sz="2400" b="1">
                <a:sym typeface="+mn-ea"/>
              </a:rPr>
              <a:t>(d) None of these</a:t>
            </a:r>
            <a:endParaRPr lang="en-US" sz="2400" b="1"/>
          </a:p>
          <a:p>
            <a:pPr marL="0" indent="0">
              <a:buNone/>
            </a:pPr>
            <a:endParaRPr lang="en-US"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Example:</a:t>
            </a:r>
            <a:endParaRPr lang="en-IN" altLang="en-US" sz="2800" b="1">
              <a:sym typeface="+mn-ea"/>
            </a:endParaRPr>
          </a:p>
          <a:p>
            <a:pPr marL="0" indent="0">
              <a:buNone/>
            </a:pPr>
            <a:r>
              <a:rPr lang="en-US" sz="2800" b="1">
                <a:sym typeface="+mn-ea"/>
              </a:rPr>
              <a:t>If the income of A is 25% less than the income of B, then the income of B is how much percentage more than the income of A?</a:t>
            </a:r>
            <a:endParaRPr lang="en-US" sz="2800" b="1"/>
          </a:p>
          <a:p>
            <a:pPr marL="0" indent="0">
              <a:buNone/>
            </a:pPr>
            <a:r>
              <a:rPr lang="en-IN" altLang="en-US" sz="2800" b="1">
                <a:sym typeface="+mn-ea"/>
              </a:rPr>
              <a:t>A. 20%</a:t>
            </a:r>
            <a:endParaRPr lang="en-IN" altLang="en-US" sz="2800" b="1"/>
          </a:p>
          <a:p>
            <a:pPr marL="0" indent="0">
              <a:buNone/>
            </a:pPr>
            <a:r>
              <a:rPr lang="en-IN" altLang="en-US" sz="2800" b="1">
                <a:sym typeface="+mn-ea"/>
              </a:rPr>
              <a:t>B. 25%</a:t>
            </a:r>
            <a:endParaRPr lang="en-IN" altLang="en-US" sz="2800" b="1"/>
          </a:p>
          <a:p>
            <a:pPr marL="0" indent="0">
              <a:buNone/>
            </a:pPr>
            <a:r>
              <a:rPr lang="en-IN" altLang="en-US" sz="2800" b="1">
                <a:sym typeface="+mn-ea"/>
              </a:rPr>
              <a:t>C. 33.33%</a:t>
            </a:r>
            <a:endParaRPr lang="en-IN" altLang="en-US" sz="2800" b="1"/>
          </a:p>
          <a:p>
            <a:pPr marL="0" indent="0">
              <a:buNone/>
            </a:pPr>
            <a:r>
              <a:rPr lang="en-IN" altLang="en-US" sz="2800" b="1">
                <a:sym typeface="+mn-ea"/>
              </a:rPr>
              <a:t>D. 37.5%</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Question:54</a:t>
            </a:r>
            <a:endParaRPr lang="en-IN" altLang="en-US" sz="2400" b="1">
              <a:solidFill>
                <a:srgbClr val="FF0000"/>
              </a:solidFill>
              <a:sym typeface="+mn-ea"/>
            </a:endParaRPr>
          </a:p>
          <a:p>
            <a:pPr marL="0" indent="0">
              <a:buNone/>
            </a:pPr>
            <a:r>
              <a:rPr lang="en-US" sz="2400" b="1">
                <a:sym typeface="+mn-ea"/>
              </a:rPr>
              <a:t>In an examination there are 2000 candidates, out of which 900 are boys. If 32% of the boys and 38% of the girls passed, find the percentage of failed candidates.</a:t>
            </a:r>
            <a:endParaRPr lang="en-US" sz="2400" b="1"/>
          </a:p>
          <a:p>
            <a:pPr marL="0" indent="0">
              <a:buNone/>
            </a:pPr>
            <a:r>
              <a:rPr lang="en-US" sz="2400" b="1">
                <a:sym typeface="+mn-ea"/>
              </a:rPr>
              <a:t>(a) 67.4% 	</a:t>
            </a:r>
            <a:endParaRPr lang="en-US" sz="2400" b="1"/>
          </a:p>
          <a:p>
            <a:pPr marL="0" indent="0">
              <a:buNone/>
            </a:pPr>
            <a:r>
              <a:rPr lang="en-US" sz="2400" b="1">
                <a:sym typeface="+mn-ea"/>
              </a:rPr>
              <a:t>(b) 64.7% 	</a:t>
            </a:r>
            <a:endParaRPr lang="en-US" sz="2400" b="1"/>
          </a:p>
          <a:p>
            <a:pPr marL="0" indent="0">
              <a:buNone/>
            </a:pPr>
            <a:r>
              <a:rPr lang="en-US" sz="2400" b="1">
                <a:sym typeface="+mn-ea"/>
              </a:rPr>
              <a:t>(c) 65.4% 	</a:t>
            </a:r>
            <a:endParaRPr lang="en-US" sz="2400" b="1"/>
          </a:p>
          <a:p>
            <a:pPr marL="0" indent="0">
              <a:buNone/>
            </a:pPr>
            <a:r>
              <a:rPr lang="en-US" sz="2400" b="1">
                <a:sym typeface="+mn-ea"/>
              </a:rPr>
              <a:t>(d) 66.6%	</a:t>
            </a:r>
            <a:endParaRPr lang="en-US" sz="2400" b="1"/>
          </a:p>
          <a:p>
            <a:pPr marL="0" indent="0">
              <a:buNone/>
            </a:pPr>
            <a:r>
              <a:rPr lang="en-US" sz="2400" b="1">
                <a:sym typeface="+mn-ea"/>
              </a:rPr>
              <a:t>(e) None of these</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Question:55</a:t>
            </a:r>
            <a:endParaRPr lang="en-IN" altLang="en-US" sz="2400" b="1">
              <a:solidFill>
                <a:srgbClr val="FF0000"/>
              </a:solidFill>
              <a:sym typeface="+mn-ea"/>
            </a:endParaRPr>
          </a:p>
          <a:p>
            <a:pPr marL="0" indent="0">
              <a:buNone/>
            </a:pPr>
            <a:r>
              <a:rPr lang="en-US" sz="2400" b="1">
                <a:sym typeface="+mn-ea"/>
              </a:rPr>
              <a:t>60% of the employees in a factory are unskilled and the rest are skilled. If 35% of the skilled employees are women and the numbers of skilled male employees are 156, then the total number of employees in that factory is?</a:t>
            </a:r>
            <a:endParaRPr lang="en-US" sz="2400" b="1"/>
          </a:p>
          <a:p>
            <a:pPr marL="0" indent="0">
              <a:buNone/>
            </a:pPr>
            <a:r>
              <a:rPr lang="en-US" sz="2400" b="1">
                <a:sym typeface="+mn-ea"/>
              </a:rPr>
              <a:t>(a) 420 	</a:t>
            </a:r>
            <a:endParaRPr lang="en-US" sz="2400" b="1"/>
          </a:p>
          <a:p>
            <a:pPr marL="0" indent="0">
              <a:buNone/>
            </a:pPr>
            <a:r>
              <a:rPr lang="en-US" sz="2400" b="1">
                <a:sym typeface="+mn-ea"/>
              </a:rPr>
              <a:t>(b) 560 	</a:t>
            </a:r>
            <a:endParaRPr lang="en-US" sz="2400" b="1"/>
          </a:p>
          <a:p>
            <a:pPr marL="0" indent="0">
              <a:buNone/>
            </a:pPr>
            <a:r>
              <a:rPr lang="en-US" sz="2400" b="1">
                <a:sym typeface="+mn-ea"/>
              </a:rPr>
              <a:t>(c) 600 	</a:t>
            </a:r>
            <a:endParaRPr lang="en-US" sz="2400" b="1"/>
          </a:p>
          <a:p>
            <a:pPr marL="0" indent="0">
              <a:buNone/>
            </a:pPr>
            <a:r>
              <a:rPr lang="en-US" sz="2400" b="1">
                <a:sym typeface="+mn-ea"/>
              </a:rPr>
              <a:t>(d) 720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Question:56</a:t>
            </a:r>
            <a:endParaRPr lang="en-IN" altLang="en-US" sz="2800" b="1">
              <a:solidFill>
                <a:srgbClr val="FF0000"/>
              </a:solidFill>
              <a:sym typeface="+mn-ea"/>
            </a:endParaRPr>
          </a:p>
          <a:p>
            <a:pPr marL="0" indent="0">
              <a:buNone/>
            </a:pPr>
            <a:r>
              <a:rPr lang="en-US" sz="2800" b="1">
                <a:sym typeface="+mn-ea"/>
              </a:rPr>
              <a:t>The sales of an item increases by 20% every week. If the difference between the sales of the fourth week and the second is 15</a:t>
            </a:r>
            <a:r>
              <a:rPr lang="en-IN" altLang="en-US" sz="2800" b="1">
                <a:sym typeface="+mn-ea"/>
              </a:rPr>
              <a:t>4</a:t>
            </a:r>
            <a:r>
              <a:rPr lang="en-US" sz="2800" b="1">
                <a:sym typeface="+mn-ea"/>
              </a:rPr>
              <a:t>, what are the sales in the third week?</a:t>
            </a:r>
            <a:endParaRPr lang="en-US" sz="2800" b="1"/>
          </a:p>
          <a:p>
            <a:pPr marL="0" indent="0">
              <a:buNone/>
            </a:pPr>
            <a:r>
              <a:rPr lang="en-US" sz="2800" b="1">
                <a:sym typeface="+mn-ea"/>
              </a:rPr>
              <a:t>(a) 432 	</a:t>
            </a:r>
            <a:endParaRPr lang="en-US" sz="2800" b="1"/>
          </a:p>
          <a:p>
            <a:pPr marL="0" indent="0">
              <a:buNone/>
            </a:pPr>
            <a:r>
              <a:rPr lang="en-US" sz="2800" b="1">
                <a:sym typeface="+mn-ea"/>
              </a:rPr>
              <a:t>(b) 42</a:t>
            </a:r>
            <a:r>
              <a:rPr lang="en-IN" altLang="en-US" sz="2800" b="1">
                <a:sym typeface="+mn-ea"/>
              </a:rPr>
              <a:t>0</a:t>
            </a:r>
            <a:r>
              <a:rPr lang="en-US" sz="2800" b="1">
                <a:sym typeface="+mn-ea"/>
              </a:rPr>
              <a:t> 	</a:t>
            </a:r>
            <a:endParaRPr lang="en-US" sz="2800" b="1"/>
          </a:p>
          <a:p>
            <a:pPr marL="0" indent="0">
              <a:buNone/>
            </a:pPr>
            <a:r>
              <a:rPr lang="en-US" sz="2800" b="1">
                <a:sym typeface="+mn-ea"/>
              </a:rPr>
              <a:t>(c) 243 	</a:t>
            </a:r>
            <a:endParaRPr lang="en-US" sz="2800" b="1"/>
          </a:p>
          <a:p>
            <a:pPr marL="0" indent="0">
              <a:buNone/>
            </a:pPr>
            <a:r>
              <a:rPr lang="en-US" sz="2800" b="1">
                <a:sym typeface="+mn-ea"/>
              </a:rPr>
              <a:t>(d) 234</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SOME IMPORTANT QUESTIONS:</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Question:1</a:t>
            </a:r>
            <a:endParaRPr lang="en-IN" altLang="en-US" sz="2800" b="1">
              <a:solidFill>
                <a:srgbClr val="FF0000"/>
              </a:solidFill>
            </a:endParaRPr>
          </a:p>
          <a:p>
            <a:pPr marL="0" indent="0">
              <a:buNone/>
            </a:pPr>
            <a:r>
              <a:rPr lang="en-US" sz="2800" b="1">
                <a:sym typeface="+mn-ea"/>
              </a:rPr>
              <a:t>If the income of A is 25% more than the income of B, then the income of B is how much percentage less than the income of A?</a:t>
            </a:r>
            <a:endParaRPr lang="en-US" sz="2800" b="1"/>
          </a:p>
          <a:p>
            <a:pPr marL="0" indent="0">
              <a:buNone/>
            </a:pPr>
            <a:r>
              <a:rPr lang="en-IN" altLang="en-US" sz="2800" b="1">
                <a:sym typeface="+mn-ea"/>
              </a:rPr>
              <a:t>A. 20%</a:t>
            </a:r>
            <a:endParaRPr lang="en-IN" altLang="en-US" sz="2800" b="1"/>
          </a:p>
          <a:p>
            <a:pPr marL="0" indent="0">
              <a:buNone/>
            </a:pPr>
            <a:r>
              <a:rPr lang="en-IN" altLang="en-US" sz="2800" b="1">
                <a:sym typeface="+mn-ea"/>
              </a:rPr>
              <a:t>B. 25%</a:t>
            </a:r>
            <a:endParaRPr lang="en-IN" altLang="en-US" sz="2800" b="1"/>
          </a:p>
          <a:p>
            <a:pPr marL="0" indent="0">
              <a:buNone/>
            </a:pPr>
            <a:r>
              <a:rPr lang="en-IN" altLang="en-US" sz="2800" b="1">
                <a:sym typeface="+mn-ea"/>
              </a:rPr>
              <a:t>C. 33.33%</a:t>
            </a:r>
            <a:endParaRPr lang="en-IN" altLang="en-US" sz="2800" b="1"/>
          </a:p>
          <a:p>
            <a:pPr marL="0" indent="0">
              <a:buNone/>
            </a:pPr>
            <a:r>
              <a:rPr lang="en-IN" altLang="en-US" sz="2800" b="1">
                <a:sym typeface="+mn-ea"/>
              </a:rPr>
              <a:t>D. 37.5%</a:t>
            </a:r>
            <a:endParaRPr lang="en-IN" altLang="en-US" sz="2800" b="1"/>
          </a:p>
          <a:p>
            <a:pPr marL="0" indent="0">
              <a:buNone/>
            </a:pPr>
            <a:endParaRPr lang="en-US" sz="2800" b="1"/>
          </a:p>
          <a:p>
            <a:pPr marL="0" indent="0">
              <a:buNone/>
            </a:pPr>
            <a:endParaRPr lang="en-US" sz="2800" b="1"/>
          </a:p>
          <a:p>
            <a:pPr marL="0" indent="0">
              <a:buNone/>
            </a:pP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a:t>
            </a:r>
            <a:endParaRPr lang="en-US" sz="2400" b="1"/>
          </a:p>
          <a:p>
            <a:pPr marL="0" indent="0">
              <a:buNone/>
            </a:pPr>
            <a:r>
              <a:rPr lang="en-US" sz="2400" b="1">
                <a:sym typeface="+mn-ea"/>
              </a:rPr>
              <a:t>If the price of sugar increases by 20%, then in order to maintain the same expenditure the consumption should be decrease by how much percentage?</a:t>
            </a:r>
            <a:endParaRPr lang="en-US" sz="2400" b="1"/>
          </a:p>
          <a:p>
            <a:pPr marL="0" indent="0">
              <a:buNone/>
            </a:pPr>
            <a:r>
              <a:rPr lang="en-IN" altLang="en-US" sz="2400" b="1">
                <a:sym typeface="+mn-ea"/>
              </a:rPr>
              <a:t>A. 16.66%</a:t>
            </a:r>
            <a:endParaRPr lang="en-IN" altLang="en-US" sz="2400" b="1"/>
          </a:p>
          <a:p>
            <a:pPr marL="0" indent="0">
              <a:buNone/>
            </a:pPr>
            <a:r>
              <a:rPr lang="en-IN" altLang="en-US" sz="2400" b="1">
                <a:sym typeface="+mn-ea"/>
              </a:rPr>
              <a:t>B. 20%</a:t>
            </a:r>
            <a:endParaRPr lang="en-IN" altLang="en-US" sz="2400" b="1"/>
          </a:p>
          <a:p>
            <a:pPr marL="0" indent="0">
              <a:buNone/>
            </a:pPr>
            <a:r>
              <a:rPr lang="en-IN" altLang="en-US" sz="2400" b="1">
                <a:sym typeface="+mn-ea"/>
              </a:rPr>
              <a:t>C. 25%</a:t>
            </a:r>
            <a:endParaRPr lang="en-IN" altLang="en-US" sz="2400" b="1"/>
          </a:p>
          <a:p>
            <a:pPr marL="0" indent="0">
              <a:buNone/>
            </a:pPr>
            <a:r>
              <a:rPr lang="en-IN" altLang="en-US" sz="2400" b="1">
                <a:sym typeface="+mn-ea"/>
              </a:rPr>
              <a:t>D. 33.33%</a:t>
            </a:r>
            <a:endParaRPr lang="en-IN" altLang="en-US" sz="2400" b="1"/>
          </a:p>
          <a:p>
            <a:pPr marL="0" indent="0">
              <a:buNone/>
            </a:pP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Question:3</a:t>
            </a:r>
            <a:endParaRPr lang="en-IN" altLang="en-US" sz="2800" b="1">
              <a:solidFill>
                <a:srgbClr val="FF0000"/>
              </a:solidFill>
              <a:sym typeface="+mn-ea"/>
            </a:endParaRPr>
          </a:p>
          <a:p>
            <a:pPr marL="0" indent="0">
              <a:buNone/>
            </a:pPr>
            <a:r>
              <a:rPr lang="en-US" sz="2800" b="1">
                <a:sym typeface="+mn-ea"/>
              </a:rPr>
              <a:t>Two numbers are respectively 20% and 50% more than a third number. The ratio of the two numbers is: </a:t>
            </a:r>
            <a:endParaRPr lang="en-US" sz="2800" b="1"/>
          </a:p>
          <a:p>
            <a:pPr marL="0" indent="0">
              <a:buNone/>
            </a:pPr>
            <a:r>
              <a:rPr lang="en-US" sz="2800" b="1">
                <a:sym typeface="+mn-ea"/>
              </a:rPr>
              <a:t>(a) 2: 5	 	</a:t>
            </a:r>
            <a:endParaRPr lang="en-US" sz="2800" b="1"/>
          </a:p>
          <a:p>
            <a:pPr marL="0" indent="0">
              <a:buNone/>
            </a:pPr>
            <a:r>
              <a:rPr lang="en-US" sz="2800" b="1">
                <a:sym typeface="+mn-ea"/>
              </a:rPr>
              <a:t>(b) 3: 5 		</a:t>
            </a:r>
            <a:endParaRPr lang="en-US" sz="2800" b="1"/>
          </a:p>
          <a:p>
            <a:pPr marL="0" indent="0">
              <a:buNone/>
            </a:pPr>
            <a:r>
              <a:rPr lang="en-US" sz="2800" b="1">
                <a:sym typeface="+mn-ea"/>
              </a:rPr>
              <a:t>(c) 4: 5		</a:t>
            </a:r>
            <a:endParaRPr lang="en-US" sz="2800" b="1"/>
          </a:p>
          <a:p>
            <a:pPr marL="0" indent="0">
              <a:buNone/>
            </a:pPr>
            <a:r>
              <a:rPr lang="en-US" sz="2800" b="1">
                <a:sym typeface="+mn-ea"/>
              </a:rPr>
              <a:t>(d) 6: 7</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13885</Words>
  <Application>WPS Presentation</Application>
  <PresentationFormat>Widescreen</PresentationFormat>
  <Paragraphs>506</Paragraphs>
  <Slides>75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75</vt:i4>
      </vt:variant>
    </vt:vector>
  </HeadingPairs>
  <TitlesOfParts>
    <vt:vector size="82" baseType="lpstr">
      <vt:lpstr>Arial</vt:lpstr>
      <vt:lpstr>SimSun</vt:lpstr>
      <vt:lpstr>Wingdings</vt:lpstr>
      <vt:lpstr>Microsoft YaHei</vt:lpstr>
      <vt:lpstr>Arial Unicode MS</vt:lpstr>
      <vt:lpstr>Calibri</vt:lpstr>
      <vt:lpstr>Blue Waves</vt:lpstr>
      <vt:lpstr>PERCENTAGE</vt:lpstr>
      <vt:lpstr>PowerPoint 演示文稿</vt:lpstr>
      <vt:lpstr>PowerPoint 演示文稿</vt:lpstr>
      <vt:lpstr>Some fractions in terms of percentage is as follows:</vt:lpstr>
      <vt:lpstr>PowerPoint 演示文稿</vt:lpstr>
      <vt:lpstr>PowerPoint 演示文稿</vt:lpstr>
      <vt:lpstr>SOME IMPORTANT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PERCENTAGE</dc:title>
  <dc:creator>103321</dc:creator>
  <cp:lastModifiedBy>Siddharth</cp:lastModifiedBy>
  <cp:revision>4</cp:revision>
  <dcterms:created xsi:type="dcterms:W3CDTF">2019-10-24T05:42:00Z</dcterms:created>
  <dcterms:modified xsi:type="dcterms:W3CDTF">2020-08-24T13:28:46Z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