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None/>
            </a:pPr>
            <a:r>
              <a:rPr lang="en-IN" altLang="en-US" b="1" dirty="0"/>
              <a:t>PIPES &amp; CISTREN</a:t>
            </a:r>
            <a:endParaRPr lang="en-IN" altLang="en-US" b="1" dirty="0"/>
          </a:p>
        </p:txBody>
      </p:sp>
      <p:sp>
        <p:nvSpPr>
          <p:cNvPr id="3" name="Subtitle 2"/>
          <p:cNvSpPr>
            <a:spLocks noGrp="1"/>
          </p:cNvSpPr>
          <p:nvPr>
            <p:ph type="subTitle" idx="1"/>
          </p:nvPr>
        </p:nvSpPr>
        <p:spPr/>
        <p:txBody>
          <a:bodyPr/>
          <a:lstStyle/>
          <a:p>
            <a:r>
              <a:rPr lang="en-IN" altLang="en-US" b="1"/>
              <a:t>S.S. HARICHANDAN</a:t>
            </a:r>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Example:</a:t>
            </a:r>
            <a:r>
              <a:rPr lang="en-IN" altLang="en-US" sz="2800" b="1">
                <a:solidFill>
                  <a:srgbClr val="C00000"/>
                </a:solidFill>
                <a:sym typeface="+mn-ea"/>
              </a:rPr>
              <a:t>6</a:t>
            </a:r>
            <a:endParaRPr lang="en-US" sz="2800" b="1">
              <a:solidFill>
                <a:srgbClr val="C00000"/>
              </a:solidFill>
            </a:endParaRPr>
          </a:p>
          <a:p>
            <a:pPr marL="0" indent="0">
              <a:buNone/>
            </a:pPr>
            <a:r>
              <a:rPr lang="en-US" sz="2800" b="1">
                <a:sym typeface="+mn-ea"/>
              </a:rPr>
              <a:t>Pipe A can fill a tank in 12 minutes and another pipe B in 16minutes, but a third pipe C can empty it in 6 minutes. The first two pipes are kept open for 6 minutes in the beginning and then the third pipe is also opened. In what time is the cistern emptied?</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a:t>
            </a:r>
            <a:endParaRPr lang="en-IN" altLang="en-US" sz="2400" b="1">
              <a:solidFill>
                <a:srgbClr val="C00000"/>
              </a:solidFill>
            </a:endParaRPr>
          </a:p>
          <a:p>
            <a:pPr marL="0" indent="0">
              <a:buNone/>
            </a:pPr>
            <a:r>
              <a:rPr lang="en-IN" altLang="en-US" sz="2400" b="1">
                <a:sym typeface="+mn-ea"/>
              </a:rPr>
              <a:t>Pipe A can fill a cistern in 15 hours and pipe B can fill it in 20 hours and pipe C can empty it in 30 hours respectively. If all the pipes opened simultaneously it can be filled or emptied in how many hours?</a:t>
            </a:r>
            <a:endParaRPr lang="en-IN" altLang="en-US" sz="2400" b="1"/>
          </a:p>
          <a:p>
            <a:pPr marL="0" indent="0">
              <a:buNone/>
            </a:pPr>
            <a:r>
              <a:rPr lang="en-IN" altLang="en-US" sz="2400" b="1">
                <a:sym typeface="+mn-ea"/>
              </a:rPr>
              <a:t>A.9hours	</a:t>
            </a:r>
            <a:endParaRPr lang="en-IN" altLang="en-US" sz="2400" b="1">
              <a:sym typeface="+mn-ea"/>
            </a:endParaRPr>
          </a:p>
          <a:p>
            <a:pPr marL="0" indent="0">
              <a:buNone/>
            </a:pPr>
            <a:r>
              <a:rPr lang="en-IN" altLang="en-US" sz="2400" b="1">
                <a:sym typeface="+mn-ea"/>
              </a:rPr>
              <a:t>B.12hours</a:t>
            </a:r>
            <a:endParaRPr lang="en-IN" altLang="en-US" sz="2400" b="1"/>
          </a:p>
          <a:p>
            <a:pPr marL="0" indent="0">
              <a:buNone/>
            </a:pPr>
            <a:r>
              <a:rPr lang="en-IN" altLang="en-US" sz="2400" b="1">
                <a:sym typeface="+mn-ea"/>
              </a:rPr>
              <a:t>C.15hours	</a:t>
            </a:r>
            <a:endParaRPr lang="en-IN" altLang="en-US" sz="2400" b="1">
              <a:sym typeface="+mn-ea"/>
            </a:endParaRPr>
          </a:p>
          <a:p>
            <a:pPr marL="0" indent="0">
              <a:buNone/>
            </a:pPr>
            <a:r>
              <a:rPr lang="en-IN" altLang="en-US" sz="2400" b="1">
                <a:sym typeface="+mn-ea"/>
              </a:rPr>
              <a:t>D.18hours</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a:t>
            </a:r>
            <a:endParaRPr lang="en-IN" altLang="en-US" sz="2800" b="1">
              <a:solidFill>
                <a:srgbClr val="C00000"/>
              </a:solidFill>
            </a:endParaRPr>
          </a:p>
          <a:p>
            <a:pPr marL="0" indent="0">
              <a:buNone/>
            </a:pPr>
            <a:r>
              <a:rPr lang="en-IN" altLang="en-US" sz="2800" b="1">
                <a:sym typeface="+mn-ea"/>
              </a:rPr>
              <a:t>A pipe can fill a cistern in 9 hours. Due to a leak in the bottom, it takes 3 hours more to fill it. If the tank is completely full, in how much time will the leak take to empty it?</a:t>
            </a:r>
            <a:endParaRPr lang="en-IN" altLang="en-US" sz="2800" b="1"/>
          </a:p>
          <a:p>
            <a:pPr marL="0" indent="0">
              <a:buNone/>
            </a:pPr>
            <a:r>
              <a:rPr lang="en-IN" altLang="en-US" sz="2800" b="1">
                <a:sym typeface="+mn-ea"/>
              </a:rPr>
              <a:t>A.24hrs		B.27hrs	</a:t>
            </a:r>
            <a:endParaRPr lang="en-IN" altLang="en-US" sz="2800" b="1"/>
          </a:p>
          <a:p>
            <a:pPr marL="0" indent="0">
              <a:buNone/>
            </a:pPr>
            <a:r>
              <a:rPr lang="en-IN" altLang="en-US" sz="2800" b="1">
                <a:sym typeface="+mn-ea"/>
              </a:rPr>
              <a:t>C.36hrs		D.45hrs</a:t>
            </a:r>
            <a:endParaRPr lang="en-IN" alt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a:t>
            </a:r>
            <a:endParaRPr lang="en-IN" altLang="en-US" sz="2400" b="1">
              <a:solidFill>
                <a:srgbClr val="C00000"/>
              </a:solidFill>
            </a:endParaRPr>
          </a:p>
          <a:p>
            <a:pPr marL="0" indent="0">
              <a:buNone/>
            </a:pPr>
            <a:r>
              <a:rPr lang="en-IN" altLang="en-US" sz="2400" b="1">
                <a:sym typeface="+mn-ea"/>
              </a:rPr>
              <a:t>In what time would a cistern be filled by three pipes whose diameters are 1 cm, 3 cm and 5 cm, running together, when the largest pipe alone will fill it in 21 minutes, the amount of water flowing in by each pipe being proportional to the square of its diameter?</a:t>
            </a:r>
            <a:endParaRPr lang="en-IN" altLang="en-US" sz="2400" b="1"/>
          </a:p>
          <a:p>
            <a:pPr marL="0" indent="0">
              <a:buNone/>
            </a:pPr>
            <a:r>
              <a:rPr lang="en-IN" altLang="en-US" sz="2400" b="1">
                <a:sym typeface="+mn-ea"/>
              </a:rPr>
              <a:t>A.12min		B.15min	</a:t>
            </a:r>
            <a:endParaRPr lang="en-IN" altLang="en-US" sz="2400" b="1"/>
          </a:p>
          <a:p>
            <a:pPr marL="0" indent="0">
              <a:buNone/>
            </a:pPr>
            <a:r>
              <a:rPr lang="en-IN" altLang="en-US" sz="2400" b="1">
                <a:sym typeface="+mn-ea"/>
              </a:rPr>
              <a:t>C.18min		D.21min</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a:t>
            </a:r>
            <a:endParaRPr lang="en-IN" altLang="en-US" sz="2800" b="1">
              <a:solidFill>
                <a:srgbClr val="C00000"/>
              </a:solidFill>
            </a:endParaRPr>
          </a:p>
          <a:p>
            <a:pPr marL="0" indent="0">
              <a:buNone/>
            </a:pPr>
            <a:r>
              <a:rPr lang="en-IN" altLang="en-US" sz="2800" b="1">
                <a:sym typeface="+mn-ea"/>
              </a:rPr>
              <a:t>A tank has a leak, which would empty it in 6 hours. A tap is turned on which admits 5litres a minute in to the tank, and it is now emptied in 9 hours. How many liters does the tank hold?</a:t>
            </a:r>
            <a:endParaRPr lang="en-IN" altLang="en-US" sz="2800" b="1"/>
          </a:p>
          <a:p>
            <a:pPr marL="0" indent="0">
              <a:buNone/>
            </a:pPr>
            <a:r>
              <a:rPr lang="en-IN" altLang="en-US" sz="2800" b="1">
                <a:sym typeface="+mn-ea"/>
              </a:rPr>
              <a:t>A.3600litres	B.4500litres</a:t>
            </a:r>
            <a:endParaRPr lang="en-IN" altLang="en-US" sz="2800" b="1"/>
          </a:p>
          <a:p>
            <a:pPr marL="0" indent="0">
              <a:buNone/>
            </a:pPr>
            <a:r>
              <a:rPr lang="en-IN" altLang="en-US" sz="2800" b="1">
                <a:sym typeface="+mn-ea"/>
              </a:rPr>
              <a:t>C.4800litres	D.5400litres</a:t>
            </a:r>
            <a:endParaRPr lang="en-IN" alt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a:t>
            </a:r>
            <a:endParaRPr lang="en-IN" altLang="en-US" sz="2400" b="1">
              <a:solidFill>
                <a:srgbClr val="C00000"/>
              </a:solidFill>
            </a:endParaRPr>
          </a:p>
          <a:p>
            <a:pPr marL="0" indent="0">
              <a:buNone/>
            </a:pPr>
            <a:r>
              <a:rPr lang="en-IN" altLang="en-US" sz="2400" b="1">
                <a:sym typeface="+mn-ea"/>
              </a:rPr>
              <a:t>Pipe A can fill a tank in 12 minutes and another pipe B in 15 minutes, but a third pipe C can empty it in 6 minutes. The first two pipes are kept open for 5 minutes in the beginning and then the third pipe is also opened. In what time is the cistern emptied?</a:t>
            </a:r>
            <a:endParaRPr lang="en-IN" altLang="en-US" sz="2400" b="1"/>
          </a:p>
          <a:p>
            <a:pPr marL="0" indent="0">
              <a:buNone/>
            </a:pPr>
            <a:r>
              <a:rPr lang="en-IN" altLang="en-US" sz="2400" b="1">
                <a:sym typeface="+mn-ea"/>
              </a:rPr>
              <a:t>A.30minutes	B.36minutes</a:t>
            </a:r>
            <a:endParaRPr lang="en-IN" altLang="en-US" sz="2400" b="1"/>
          </a:p>
          <a:p>
            <a:pPr marL="0" indent="0">
              <a:buNone/>
            </a:pPr>
            <a:r>
              <a:rPr lang="en-IN" altLang="en-US" sz="2400" b="1">
                <a:sym typeface="+mn-ea"/>
              </a:rPr>
              <a:t>C.45minutes	D.54minutes</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Question:6</a:t>
            </a:r>
            <a:endParaRPr lang="en-IN" altLang="en-US" sz="2400" b="1">
              <a:solidFill>
                <a:srgbClr val="C00000"/>
              </a:solidFill>
            </a:endParaRPr>
          </a:p>
          <a:p>
            <a:pPr marL="0" indent="0">
              <a:buNone/>
            </a:pPr>
            <a:r>
              <a:rPr lang="en-IN" altLang="en-US" sz="2400" b="1">
                <a:sym typeface="+mn-ea"/>
              </a:rPr>
              <a:t>Two pipes can separately fill a tank in 20 hours and 30 hours respectively. Both the pipes are opened to fill the tank but when the tank is 1/3full a leak develops in the tank through which 1/3of the water supplied by both the pipes leak out. What is the total time taken to fill the tank?</a:t>
            </a:r>
            <a:endParaRPr lang="en-IN" altLang="en-US" sz="2400" b="1"/>
          </a:p>
          <a:p>
            <a:pPr marL="0" indent="0">
              <a:buNone/>
            </a:pPr>
            <a:r>
              <a:rPr lang="en-IN" altLang="en-US" sz="2400" b="1">
                <a:sym typeface="+mn-ea"/>
              </a:rPr>
              <a:t>A.12hrs		B.16hrs	</a:t>
            </a:r>
            <a:endParaRPr lang="en-IN" altLang="en-US" sz="2400" b="1"/>
          </a:p>
          <a:p>
            <a:pPr marL="0" indent="0">
              <a:buNone/>
            </a:pPr>
            <a:r>
              <a:rPr lang="en-IN" altLang="en-US" sz="2400" b="1">
                <a:sym typeface="+mn-ea"/>
              </a:rPr>
              <a:t>C.18hrs		D.21hrs</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Question:7</a:t>
            </a:r>
            <a:endParaRPr lang="en-IN" altLang="en-US" sz="2400" b="1">
              <a:solidFill>
                <a:srgbClr val="C00000"/>
              </a:solidFill>
            </a:endParaRPr>
          </a:p>
          <a:p>
            <a:pPr marL="0" indent="0">
              <a:buNone/>
            </a:pPr>
            <a:r>
              <a:rPr lang="en-IN" altLang="en-US" sz="2400" b="1">
                <a:sym typeface="+mn-ea"/>
              </a:rPr>
              <a:t>Pipe A can fill a cistern in 18hrs; pipe B in 24hrs, while pipe C can empty it in 36hrs respectively. If they kept open on alternate hour and pipe A is opened first, then it will take how many hours to fill the cistern?</a:t>
            </a:r>
            <a:endParaRPr lang="en-IN" altLang="en-US" sz="2400" b="1"/>
          </a:p>
          <a:p>
            <a:pPr marL="0" indent="0">
              <a:buNone/>
            </a:pPr>
            <a:r>
              <a:rPr lang="en-IN" altLang="en-US" sz="2400" b="1">
                <a:sym typeface="+mn-ea"/>
              </a:rPr>
              <a:t>A.39hrs		</a:t>
            </a:r>
            <a:endParaRPr lang="en-IN" altLang="en-US" sz="2400" b="1">
              <a:sym typeface="+mn-ea"/>
            </a:endParaRPr>
          </a:p>
          <a:p>
            <a:pPr marL="0" indent="0">
              <a:buNone/>
            </a:pPr>
            <a:r>
              <a:rPr lang="en-IN" altLang="en-US" sz="2400" b="1">
                <a:sym typeface="+mn-ea"/>
              </a:rPr>
              <a:t>B.40hrs</a:t>
            </a:r>
            <a:endParaRPr lang="en-IN" altLang="en-US" sz="2400" b="1"/>
          </a:p>
          <a:p>
            <a:pPr marL="0" indent="0">
              <a:buNone/>
            </a:pPr>
            <a:r>
              <a:rPr lang="en-IN" altLang="en-US" sz="2400" b="1">
                <a:sym typeface="+mn-ea"/>
              </a:rPr>
              <a:t>C.41hrs		</a:t>
            </a:r>
            <a:endParaRPr lang="en-IN" altLang="en-US" sz="2400" b="1">
              <a:sym typeface="+mn-ea"/>
            </a:endParaRPr>
          </a:p>
          <a:p>
            <a:pPr marL="0" indent="0">
              <a:buNone/>
            </a:pPr>
            <a:r>
              <a:rPr lang="en-IN" altLang="en-US" sz="2400" b="1">
                <a:sym typeface="+mn-ea"/>
              </a:rPr>
              <a:t>D.42hrs</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Question:8</a:t>
            </a:r>
            <a:endParaRPr lang="en-IN" altLang="en-US" sz="2800" b="1">
              <a:solidFill>
                <a:srgbClr val="C00000"/>
              </a:solidFill>
              <a:sym typeface="+mn-ea"/>
            </a:endParaRPr>
          </a:p>
          <a:p>
            <a:pPr marL="0" indent="0">
              <a:buNone/>
            </a:pPr>
            <a:r>
              <a:rPr lang="en-US" sz="2800" b="1"/>
              <a:t>One pipe can fill a tank three times as fast as another pipe. If together the two pipes can fill the tank in 36 minutes, then the slower pipe alone will be able to fill the tank in: </a:t>
            </a:r>
            <a:endParaRPr lang="en-US" sz="2800" b="1"/>
          </a:p>
          <a:p>
            <a:pPr marL="0" indent="0">
              <a:buNone/>
            </a:pPr>
            <a:r>
              <a:rPr lang="en-US" sz="2800" b="1"/>
              <a:t>(a) 81 min </a:t>
            </a:r>
            <a:endParaRPr lang="en-US" sz="2800" b="1"/>
          </a:p>
          <a:p>
            <a:pPr marL="0" indent="0">
              <a:buNone/>
            </a:pPr>
            <a:r>
              <a:rPr lang="en-US" sz="2800" b="1"/>
              <a:t>(b) 108 min </a:t>
            </a:r>
            <a:endParaRPr lang="en-US" sz="2800" b="1"/>
          </a:p>
          <a:p>
            <a:pPr marL="0" indent="0">
              <a:buNone/>
            </a:pPr>
            <a:r>
              <a:rPr lang="en-US" sz="2800" b="1"/>
              <a:t>(c) 144 min </a:t>
            </a:r>
            <a:endParaRPr lang="en-US" sz="2800" b="1"/>
          </a:p>
          <a:p>
            <a:pPr marL="0" indent="0">
              <a:buNone/>
            </a:pPr>
            <a:r>
              <a:rPr lang="en-US" sz="2800" b="1"/>
              <a:t>(d) 192 min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Question:9</a:t>
            </a:r>
            <a:endParaRPr lang="en-IN" altLang="en-US" sz="2400" b="1">
              <a:solidFill>
                <a:srgbClr val="C00000"/>
              </a:solidFill>
              <a:sym typeface="+mn-ea"/>
            </a:endParaRPr>
          </a:p>
          <a:p>
            <a:pPr marL="0" indent="0">
              <a:buNone/>
            </a:pPr>
            <a:r>
              <a:rPr lang="en-US" sz="2400" b="1"/>
              <a:t>A large tanker can be filled by two pipes A and B in 60 minutes and 40 minutes respectively. How many minutes will it take to fill the tanker from empty state if B is used for half the time and A and B fill it together for the other half ? </a:t>
            </a:r>
            <a:endParaRPr lang="en-US" sz="2400" b="1"/>
          </a:p>
          <a:p>
            <a:pPr marL="0" indent="0">
              <a:buNone/>
            </a:pPr>
            <a:r>
              <a:rPr lang="en-US" sz="2400" b="1"/>
              <a:t>(a) 15 min </a:t>
            </a:r>
            <a:endParaRPr lang="en-US" sz="2400" b="1"/>
          </a:p>
          <a:p>
            <a:pPr marL="0" indent="0">
              <a:buNone/>
            </a:pPr>
            <a:r>
              <a:rPr lang="en-US" sz="2400" b="1"/>
              <a:t>(b) 20 min </a:t>
            </a:r>
            <a:endParaRPr lang="en-US" sz="2400" b="1"/>
          </a:p>
          <a:p>
            <a:pPr marL="0" indent="0">
              <a:buNone/>
            </a:pPr>
            <a:r>
              <a:rPr lang="en-US" sz="2400" b="1"/>
              <a:t>(c) 27.5 min </a:t>
            </a:r>
            <a:endParaRPr lang="en-US" sz="2400" b="1"/>
          </a:p>
          <a:p>
            <a:pPr marL="0" indent="0">
              <a:buNone/>
            </a:pPr>
            <a:r>
              <a:rPr lang="en-US" sz="2400" b="1"/>
              <a:t>(d) 30 min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INTRODUCTION:</a:t>
            </a:r>
            <a:endParaRPr lang="en-US" sz="2400" b="1">
              <a:solidFill>
                <a:srgbClr val="C00000"/>
              </a:solidFill>
            </a:endParaRPr>
          </a:p>
          <a:p>
            <a:pPr marL="0" indent="0">
              <a:buNone/>
            </a:pPr>
            <a:r>
              <a:rPr lang="en-US" sz="2400" b="1">
                <a:sym typeface="+mn-ea"/>
              </a:rPr>
              <a:t>The concept on Pipes &amp; Cistern is based on the </a:t>
            </a:r>
            <a:r>
              <a:rPr lang="en-IN" altLang="en-US" sz="2400" b="1">
                <a:sym typeface="+mn-ea"/>
              </a:rPr>
              <a:t>same </a:t>
            </a:r>
            <a:r>
              <a:rPr lang="en-US" sz="2400" b="1">
                <a:sym typeface="+mn-ea"/>
              </a:rPr>
              <a:t>concept as Time &amp; work.</a:t>
            </a:r>
            <a:endParaRPr lang="en-US" sz="2400" b="1"/>
          </a:p>
          <a:p>
            <a:pPr marL="0" indent="0">
              <a:buNone/>
            </a:pPr>
            <a:r>
              <a:rPr lang="en-US" sz="2400" b="1">
                <a:sym typeface="+mn-ea"/>
              </a:rPr>
              <a:t>The questions are based on the following factors:</a:t>
            </a:r>
            <a:endParaRPr lang="en-US" sz="2400" b="1"/>
          </a:p>
          <a:p>
            <a:r>
              <a:rPr lang="en-US" sz="2400" b="1">
                <a:sym typeface="+mn-ea"/>
              </a:rPr>
              <a:t>Time taken by the pipes to fill or empty the cistern.</a:t>
            </a:r>
            <a:endParaRPr lang="en-US" sz="2400" b="1"/>
          </a:p>
          <a:p>
            <a:r>
              <a:rPr lang="en-US" sz="2400" b="1">
                <a:sym typeface="+mn-ea"/>
              </a:rPr>
              <a:t>Efficiency of the pipes with respect to diameter or time.</a:t>
            </a:r>
            <a:endParaRPr lang="en-US" sz="2400" b="1"/>
          </a:p>
          <a:p>
            <a:r>
              <a:rPr lang="en-US" sz="2400" b="1">
                <a:sym typeface="+mn-ea"/>
              </a:rPr>
              <a:t>Working schedule.</a:t>
            </a:r>
            <a:endParaRPr lang="en-US" sz="2400" b="1"/>
          </a:p>
          <a:p>
            <a:pPr>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Question:10</a:t>
            </a:r>
            <a:endParaRPr lang="en-IN" altLang="en-US" sz="2400" b="1">
              <a:solidFill>
                <a:srgbClr val="C00000"/>
              </a:solidFill>
              <a:sym typeface="+mn-ea"/>
            </a:endParaRPr>
          </a:p>
          <a:p>
            <a:pPr marL="0" indent="0">
              <a:buNone/>
            </a:pPr>
            <a:r>
              <a:rPr lang="en-US" sz="2400" b="1"/>
              <a:t>Three taps A, B and C can fill a tank in 12, 15 and 20 hours respectively. If A is open all the time and B and C are open for one hour each alternately, the tank will be full in: </a:t>
            </a:r>
            <a:endParaRPr lang="en-US" sz="2400" b="1"/>
          </a:p>
          <a:p>
            <a:pPr marL="0" indent="0">
              <a:buNone/>
            </a:pPr>
            <a:r>
              <a:rPr lang="en-US" sz="2400" b="1"/>
              <a:t>(a) 6 hrs. </a:t>
            </a:r>
            <a:endParaRPr lang="en-US" sz="2400" b="1"/>
          </a:p>
          <a:p>
            <a:pPr marL="0" indent="0">
              <a:buNone/>
            </a:pPr>
            <a:r>
              <a:rPr lang="en-US" sz="2400" b="1"/>
              <a:t>(b) 20/3 hrs </a:t>
            </a:r>
            <a:endParaRPr lang="en-US" sz="2400" b="1"/>
          </a:p>
          <a:p>
            <a:pPr marL="0" indent="0">
              <a:buNone/>
            </a:pPr>
            <a:r>
              <a:rPr lang="en-US" sz="2400" b="1"/>
              <a:t>(c) 7 hrs </a:t>
            </a:r>
            <a:endParaRPr lang="en-US" sz="2400" b="1"/>
          </a:p>
          <a:p>
            <a:pPr marL="0" indent="0">
              <a:buNone/>
            </a:pPr>
            <a:r>
              <a:rPr lang="en-US" sz="2400" b="1"/>
              <a:t>(d) 15/2 hrs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Question:11</a:t>
            </a:r>
            <a:endParaRPr lang="en-IN" altLang="en-US" sz="2400" b="1">
              <a:solidFill>
                <a:srgbClr val="C00000"/>
              </a:solidFill>
              <a:sym typeface="+mn-ea"/>
            </a:endParaRPr>
          </a:p>
          <a:p>
            <a:pPr marL="0" indent="0">
              <a:buNone/>
            </a:pPr>
            <a:r>
              <a:rPr lang="en-US" sz="2400" b="1"/>
              <a:t>Two pipes can fill a tank in 20 and 24 minutes respectively and a waste pipe can empty 3 gallons per minute. All the three pipes working together can fill the tank in 15 minutes. The capacity of the tank is: </a:t>
            </a:r>
            <a:endParaRPr lang="en-US" sz="2400" b="1"/>
          </a:p>
          <a:p>
            <a:pPr marL="0" indent="0">
              <a:buNone/>
            </a:pPr>
            <a:r>
              <a:rPr lang="en-US" sz="2400" b="1"/>
              <a:t>(a) 60 gallons </a:t>
            </a:r>
            <a:endParaRPr lang="en-US" sz="2400" b="1"/>
          </a:p>
          <a:p>
            <a:pPr marL="0" indent="0">
              <a:buNone/>
            </a:pPr>
            <a:r>
              <a:rPr lang="en-US" sz="2400" b="1"/>
              <a:t>(b) 100 gallons </a:t>
            </a:r>
            <a:endParaRPr lang="en-US" sz="2400" b="1"/>
          </a:p>
          <a:p>
            <a:pPr marL="0" indent="0">
              <a:buNone/>
            </a:pPr>
            <a:r>
              <a:rPr lang="en-US" sz="2400" b="1"/>
              <a:t>(c) 120 gallons </a:t>
            </a:r>
            <a:endParaRPr lang="en-US" sz="2400" b="1"/>
          </a:p>
          <a:p>
            <a:pPr marL="0" indent="0">
              <a:buNone/>
            </a:pPr>
            <a:r>
              <a:rPr lang="en-US" sz="2400" b="1"/>
              <a:t>(d) 180 gallons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Question:12</a:t>
            </a:r>
            <a:endParaRPr lang="en-IN" altLang="en-US" sz="2400" b="1">
              <a:solidFill>
                <a:srgbClr val="C00000"/>
              </a:solidFill>
              <a:sym typeface="+mn-ea"/>
            </a:endParaRPr>
          </a:p>
          <a:p>
            <a:pPr marL="0" indent="0">
              <a:buNone/>
            </a:pPr>
            <a:r>
              <a:rPr lang="en-US" sz="2400" b="1"/>
              <a:t>Two taps can fill a cistern in 6 min. and 7 min. respectively. If these taps are opened alternatively for a minute, in what time will the cistern be filled? </a:t>
            </a:r>
            <a:endParaRPr lang="en-US" sz="2400" b="1"/>
          </a:p>
          <a:p>
            <a:pPr marL="0" indent="0">
              <a:buNone/>
            </a:pPr>
            <a:r>
              <a:rPr lang="en-US" sz="2400" b="1"/>
              <a:t>(a) 5.67 min </a:t>
            </a:r>
            <a:endParaRPr lang="en-US" sz="2400" b="1"/>
          </a:p>
          <a:p>
            <a:pPr marL="0" indent="0">
              <a:buNone/>
            </a:pPr>
            <a:r>
              <a:rPr lang="en-US" sz="2400" b="1"/>
              <a:t>(b) 6.25 min </a:t>
            </a:r>
            <a:endParaRPr lang="en-US" sz="2400" b="1"/>
          </a:p>
          <a:p>
            <a:pPr marL="0" indent="0">
              <a:buNone/>
            </a:pPr>
            <a:r>
              <a:rPr lang="en-US" sz="2400" b="1"/>
              <a:t>(c) 5 min </a:t>
            </a:r>
            <a:endParaRPr lang="en-US" sz="2400" b="1"/>
          </a:p>
          <a:p>
            <a:pPr marL="0" indent="0">
              <a:buNone/>
            </a:pPr>
            <a:r>
              <a:rPr lang="en-US" sz="2400" b="1"/>
              <a:t>(d) 45/7 min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Question:13</a:t>
            </a:r>
            <a:endParaRPr lang="en-IN" altLang="en-US" sz="2400" b="1">
              <a:solidFill>
                <a:srgbClr val="C00000"/>
              </a:solidFill>
              <a:sym typeface="+mn-ea"/>
            </a:endParaRPr>
          </a:p>
          <a:p>
            <a:pPr marL="0" indent="0">
              <a:buNone/>
            </a:pPr>
            <a:r>
              <a:rPr lang="en-US" sz="2400" b="1"/>
              <a:t>Two taps A and B can fill a cistern in 28 min. and 42 min. respectively. Third tap C can empty it in 42 min. If all the three taps are opened, the time taken to fill the cistern is: </a:t>
            </a:r>
            <a:endParaRPr lang="en-US" sz="2400" b="1"/>
          </a:p>
          <a:p>
            <a:pPr marL="0" indent="0">
              <a:buNone/>
            </a:pPr>
            <a:r>
              <a:rPr lang="en-US" sz="2400" b="1"/>
              <a:t>(a) 30 min </a:t>
            </a:r>
            <a:endParaRPr lang="en-US" sz="2400" b="1"/>
          </a:p>
          <a:p>
            <a:pPr marL="0" indent="0">
              <a:buNone/>
            </a:pPr>
            <a:r>
              <a:rPr lang="en-US" sz="2400" b="1"/>
              <a:t>(b) 35 min </a:t>
            </a:r>
            <a:endParaRPr lang="en-US" sz="2400" b="1"/>
          </a:p>
          <a:p>
            <a:pPr marL="0" indent="0">
              <a:buNone/>
            </a:pPr>
            <a:r>
              <a:rPr lang="en-US" sz="2400" b="1"/>
              <a:t>(c) 28 min </a:t>
            </a:r>
            <a:endParaRPr lang="en-US" sz="2400" b="1"/>
          </a:p>
          <a:p>
            <a:pPr marL="0" indent="0">
              <a:buNone/>
            </a:pPr>
            <a:r>
              <a:rPr lang="en-US" sz="2400" b="1"/>
              <a:t>(d) 42 min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Question:14</a:t>
            </a:r>
            <a:endParaRPr lang="en-IN" altLang="en-US" sz="2400" b="1">
              <a:solidFill>
                <a:srgbClr val="C00000"/>
              </a:solidFill>
              <a:sym typeface="+mn-ea"/>
            </a:endParaRPr>
          </a:p>
          <a:p>
            <a:pPr marL="0" indent="0">
              <a:buNone/>
            </a:pPr>
            <a:r>
              <a:rPr lang="en-US" sz="2400" b="1"/>
              <a:t>49 pumps can empty a reservoir in 6½ days, working 8 hours a day. If 196 pumps are used for 5 hours a day, then the same work will be completed in: </a:t>
            </a:r>
            <a:endParaRPr lang="en-US" sz="2400" b="1"/>
          </a:p>
          <a:p>
            <a:pPr marL="0" indent="0">
              <a:buNone/>
            </a:pPr>
            <a:r>
              <a:rPr lang="en-US" sz="2400" b="1"/>
              <a:t>(a) 2.6 days </a:t>
            </a:r>
            <a:endParaRPr lang="en-US" sz="2400" b="1"/>
          </a:p>
          <a:p>
            <a:pPr marL="0" indent="0">
              <a:buNone/>
            </a:pPr>
            <a:r>
              <a:rPr lang="en-US" sz="2400" b="1"/>
              <a:t>(b) 3 days </a:t>
            </a:r>
            <a:endParaRPr lang="en-US" sz="2400" b="1"/>
          </a:p>
          <a:p>
            <a:pPr marL="0" indent="0">
              <a:buNone/>
            </a:pPr>
            <a:r>
              <a:rPr lang="en-US" sz="2400" b="1"/>
              <a:t>(c) 2.5 days </a:t>
            </a:r>
            <a:endParaRPr lang="en-US" sz="2400" b="1"/>
          </a:p>
          <a:p>
            <a:pPr marL="0" indent="0">
              <a:buNone/>
            </a:pPr>
            <a:r>
              <a:rPr lang="en-US" sz="2400" b="1"/>
              <a:t>(d) 2 days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sz="2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000" b="1">
                <a:sym typeface="+mn-ea"/>
              </a:rPr>
              <a:t>Generally there are two types of pipes connected to cistern according to function wise.</a:t>
            </a:r>
            <a:endParaRPr lang="en-US" sz="2000" b="1"/>
          </a:p>
          <a:p>
            <a:pPr marL="0" indent="0">
              <a:buNone/>
            </a:pPr>
            <a:r>
              <a:rPr lang="en-US" sz="2000" b="1">
                <a:sym typeface="+mn-ea"/>
              </a:rPr>
              <a:t>Such as</a:t>
            </a:r>
            <a:r>
              <a:rPr lang="en-IN" altLang="en-US" sz="2000" b="1">
                <a:sym typeface="+mn-ea"/>
              </a:rPr>
              <a:t>	</a:t>
            </a:r>
            <a:r>
              <a:rPr lang="en-US" sz="2000" b="1">
                <a:sym typeface="+mn-ea"/>
              </a:rPr>
              <a:t> (i) Inlet pipe</a:t>
            </a:r>
            <a:endParaRPr lang="en-US" sz="2000" b="1"/>
          </a:p>
          <a:p>
            <a:pPr marL="0" indent="0">
              <a:buNone/>
            </a:pPr>
            <a:r>
              <a:rPr lang="en-US" sz="2000" b="1">
                <a:sym typeface="+mn-ea"/>
              </a:rPr>
              <a:t>	</a:t>
            </a:r>
            <a:r>
              <a:rPr lang="en-IN" altLang="en-US" sz="2000" b="1">
                <a:sym typeface="+mn-ea"/>
              </a:rPr>
              <a:t>	</a:t>
            </a:r>
            <a:r>
              <a:rPr lang="en-US" sz="2000" b="1">
                <a:sym typeface="+mn-ea"/>
              </a:rPr>
              <a:t>(ii) Out let pipe</a:t>
            </a:r>
            <a:endParaRPr lang="en-US" sz="2000" b="1"/>
          </a:p>
          <a:p>
            <a:pPr marL="0" indent="0">
              <a:buNone/>
            </a:pPr>
            <a:r>
              <a:rPr lang="en-US" sz="2000" b="1">
                <a:solidFill>
                  <a:srgbClr val="C00000"/>
                </a:solidFill>
                <a:sym typeface="+mn-ea"/>
              </a:rPr>
              <a:t>Inlet pipe: </a:t>
            </a:r>
            <a:r>
              <a:rPr lang="en-US" sz="2000" b="1">
                <a:sym typeface="+mn-ea"/>
              </a:rPr>
              <a:t>The pipe through which water goes in to the cistern is known as inlet pipe.</a:t>
            </a:r>
            <a:endParaRPr lang="en-US" sz="2000" b="1"/>
          </a:p>
          <a:p>
            <a:pPr marL="0" indent="0">
              <a:buNone/>
            </a:pPr>
            <a:r>
              <a:rPr lang="en-US" sz="2000" b="1">
                <a:solidFill>
                  <a:srgbClr val="C00000"/>
                </a:solidFill>
                <a:sym typeface="+mn-ea"/>
              </a:rPr>
              <a:t>Out let pipe: </a:t>
            </a:r>
            <a:r>
              <a:rPr lang="en-US" sz="2000" b="1">
                <a:sym typeface="+mn-ea"/>
              </a:rPr>
              <a:t>The pipe through which water goes away from the cistern is known as out let pipe.</a:t>
            </a:r>
            <a:endParaRPr lang="en-US" sz="2000" b="1"/>
          </a:p>
          <a:p>
            <a:pPr marL="0" indent="0">
              <a:buNone/>
            </a:pPr>
            <a:r>
              <a:rPr lang="en-US" sz="2000" b="1">
                <a:solidFill>
                  <a:srgbClr val="C00000"/>
                </a:solidFill>
                <a:sym typeface="+mn-ea"/>
              </a:rPr>
              <a:t>N:B:</a:t>
            </a:r>
            <a:r>
              <a:rPr lang="en-US" sz="2000" b="1">
                <a:sym typeface="+mn-ea"/>
              </a:rPr>
              <a:t> If we consider the efficiency of in let as positive, the efficiency of outlet pipe is negative.</a:t>
            </a:r>
            <a:endParaRPr lang="en-US" sz="2000" b="1"/>
          </a:p>
          <a:p>
            <a:pPr marL="0" indent="0">
              <a:buNone/>
            </a:pPr>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br>
              <a:rPr lang="en-US" b="1">
                <a:solidFill>
                  <a:srgbClr val="C00000"/>
                </a:solidFill>
                <a:sym typeface="+mn-ea"/>
              </a:rPr>
            </a:br>
            <a:br>
              <a:rPr lang="en-US" b="1">
                <a:solidFill>
                  <a:srgbClr val="C00000"/>
                </a:solidFill>
                <a:sym typeface="+mn-ea"/>
              </a:rPr>
            </a:br>
            <a:r>
              <a:rPr lang="en-US" b="1">
                <a:solidFill>
                  <a:srgbClr val="C00000"/>
                </a:solidFill>
                <a:sym typeface="+mn-ea"/>
              </a:rPr>
              <a:t>METHOD TO SOLVE:</a:t>
            </a: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r>
              <a:rPr lang="en-US" sz="2800" b="1">
                <a:sym typeface="+mn-ea"/>
              </a:rPr>
              <a:t>Take the L.C.M. of the times taken by the pipes to fill or empty the cistern as the total parts of the cistern.</a:t>
            </a:r>
            <a:endParaRPr lang="en-US" sz="2800" b="1"/>
          </a:p>
          <a:p>
            <a:r>
              <a:rPr lang="en-US" sz="2800" b="1">
                <a:sym typeface="+mn-ea"/>
              </a:rPr>
              <a:t>Then find out in 1unit of time they fill or empty how many parts.</a:t>
            </a:r>
            <a:endParaRPr lang="en-US" sz="2800" b="1"/>
          </a:p>
          <a:p>
            <a:r>
              <a:rPr lang="en-US" sz="2800" b="1">
                <a:sym typeface="+mn-ea"/>
              </a:rPr>
              <a:t>Then find out the required time to fill or empty according to schedule.</a:t>
            </a:r>
            <a:endParaRPr lang="en-US" sz="2800" b="1"/>
          </a:p>
          <a:p>
            <a:pPr>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r>
              <a:rPr lang="en-IN" altLang="en-US" b="1">
                <a:solidFill>
                  <a:srgbClr val="C00000"/>
                </a:solidFill>
                <a:sym typeface="+mn-ea"/>
              </a:rPr>
              <a:t>1</a:t>
            </a:r>
            <a:endParaRPr lang="en-US" b="1">
              <a:solidFill>
                <a:srgbClr val="C00000"/>
              </a:solidFill>
            </a:endParaRPr>
          </a:p>
          <a:p>
            <a:pPr marL="0" indent="0">
              <a:buNone/>
            </a:pPr>
            <a:r>
              <a:rPr lang="en-US" b="1">
                <a:sym typeface="+mn-ea"/>
              </a:rPr>
              <a:t>Pipe A can fill a cistern in 12hirs and pipe B can fill in 15hrs. If both the pipes opened simultaneously it will take how many hours to fill the cistern?</a:t>
            </a:r>
            <a:endParaRPr lang="en-US" b="1"/>
          </a:p>
          <a:p>
            <a:pPr marL="0" indent="0">
              <a:buNone/>
            </a:pP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r>
              <a:rPr lang="en-IN" altLang="en-US" b="1">
                <a:solidFill>
                  <a:srgbClr val="C00000"/>
                </a:solidFill>
                <a:sym typeface="+mn-ea"/>
              </a:rPr>
              <a:t>2</a:t>
            </a:r>
            <a:endParaRPr lang="en-US" b="1">
              <a:solidFill>
                <a:srgbClr val="C00000"/>
              </a:solidFill>
            </a:endParaRPr>
          </a:p>
          <a:p>
            <a:pPr marL="0" indent="0">
              <a:buNone/>
            </a:pPr>
            <a:r>
              <a:rPr lang="en-US" b="1">
                <a:sym typeface="+mn-ea"/>
              </a:rPr>
              <a:t>Pipe A can fill a cistern in 12hrs, pipe B can fill in 15hrs ad pipe C can empty in 20 hours. If all the pipes opened simultaneously it will take how many hours to fill the cistern?</a:t>
            </a: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r>
              <a:rPr lang="en-IN" altLang="en-US" b="1">
                <a:solidFill>
                  <a:srgbClr val="C00000"/>
                </a:solidFill>
                <a:sym typeface="+mn-ea"/>
              </a:rPr>
              <a:t>3</a:t>
            </a:r>
            <a:endParaRPr lang="en-US" b="1">
              <a:solidFill>
                <a:srgbClr val="C00000"/>
              </a:solidFill>
            </a:endParaRPr>
          </a:p>
          <a:p>
            <a:pPr marL="0" indent="0">
              <a:buNone/>
            </a:pPr>
            <a:r>
              <a:rPr lang="en-US" b="1">
                <a:sym typeface="+mn-ea"/>
              </a:rPr>
              <a:t>A pipe can fill a cistern in 6 hours. Due to a leak in the bottom, it takes 2 hours more to fill it. If the tank is completely full, in how much time will the leak take to empty it?</a:t>
            </a:r>
            <a:endParaRPr 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Example:</a:t>
            </a:r>
            <a:r>
              <a:rPr lang="en-IN" altLang="en-US" sz="2800" b="1">
                <a:solidFill>
                  <a:srgbClr val="C00000"/>
                </a:solidFill>
                <a:sym typeface="+mn-ea"/>
              </a:rPr>
              <a:t>4</a:t>
            </a:r>
            <a:endParaRPr lang="en-US" sz="2800" b="1">
              <a:solidFill>
                <a:srgbClr val="C00000"/>
              </a:solidFill>
            </a:endParaRPr>
          </a:p>
          <a:p>
            <a:pPr marL="0" indent="0">
              <a:buNone/>
            </a:pPr>
            <a:r>
              <a:rPr lang="en-US" sz="2800" b="1">
                <a:sym typeface="+mn-ea"/>
              </a:rPr>
              <a:t>In what time would a cistern be filled by three pipes whose diameters are 1 cm, 2 cm and 3cm, running together, when the largest pipe alone will fill it in 21 minutes, the amount of water flowing in by each pipe being proportional to the square of its diameter?</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Example :</a:t>
            </a:r>
            <a:r>
              <a:rPr lang="en-IN" altLang="en-US" sz="2400" b="1">
                <a:solidFill>
                  <a:srgbClr val="C00000"/>
                </a:solidFill>
                <a:sym typeface="+mn-ea"/>
              </a:rPr>
              <a:t>5</a:t>
            </a:r>
            <a:endParaRPr lang="en-US" sz="2400" b="1">
              <a:solidFill>
                <a:srgbClr val="C00000"/>
              </a:solidFill>
            </a:endParaRPr>
          </a:p>
          <a:p>
            <a:pPr marL="0" indent="0">
              <a:buNone/>
            </a:pPr>
            <a:r>
              <a:rPr lang="en-US" sz="2400" b="1">
                <a:sym typeface="+mn-ea"/>
              </a:rPr>
              <a:t>A tank has a leak, which would empty it in 9 hours. A tap is turned on which admits 5litres a minute in to the tank, and it is now emptied in 3 hours more time. How many liters does the tank hold?</a:t>
            </a:r>
            <a:endParaRPr lang="en-US" sz="2400" b="1"/>
          </a:p>
          <a:p>
            <a:pPr marL="0" indent="0">
              <a:buNone/>
            </a:pPr>
            <a:r>
              <a:rPr lang="en-US" sz="2400" b="1">
                <a:sym typeface="+mn-ea"/>
              </a:rPr>
              <a:t>A.5400litres</a:t>
            </a:r>
            <a:endParaRPr lang="en-US" sz="2400" b="1"/>
          </a:p>
          <a:p>
            <a:pPr marL="0" indent="0">
              <a:buNone/>
            </a:pPr>
            <a:r>
              <a:rPr lang="en-US" sz="2400" b="1">
                <a:sym typeface="+mn-ea"/>
              </a:rPr>
              <a:t>B.6000litres</a:t>
            </a:r>
            <a:endParaRPr lang="en-US" sz="2400" b="1"/>
          </a:p>
          <a:p>
            <a:pPr marL="0" indent="0">
              <a:buNone/>
            </a:pPr>
            <a:r>
              <a:rPr lang="en-US" sz="2400" b="1">
                <a:sym typeface="+mn-ea"/>
              </a:rPr>
              <a:t>C.7200litres</a:t>
            </a:r>
            <a:endParaRPr lang="en-US" sz="2400" b="1"/>
          </a:p>
          <a:p>
            <a:pPr marL="0" indent="0">
              <a:buNone/>
            </a:pPr>
            <a:r>
              <a:rPr lang="en-US" sz="2400" b="1">
                <a:sym typeface="+mn-ea"/>
              </a:rPr>
              <a:t>D.10800litres</a:t>
            </a:r>
            <a:endParaRPr lang="en-US" sz="2400" b="1"/>
          </a:p>
          <a:p>
            <a:pPr marL="0" indent="0">
              <a:buNone/>
            </a:pP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5984</Words>
  <Application>WPS Presentation</Application>
  <PresentationFormat>Widescreen</PresentationFormat>
  <Paragraphs>153</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Arial</vt:lpstr>
      <vt:lpstr>SimSun</vt:lpstr>
      <vt:lpstr>Wingdings</vt:lpstr>
      <vt:lpstr>Microsoft YaHei</vt:lpstr>
      <vt:lpstr>Arial Unicode MS</vt:lpstr>
      <vt:lpstr>Calibri</vt:lpstr>
      <vt:lpstr>Blue Waves</vt:lpstr>
      <vt:lpstr>PIPES &amp; CISTREN</vt:lpstr>
      <vt:lpstr>PowerPoint 演示文稿</vt:lpstr>
      <vt:lpstr>PowerPoint 演示文稿</vt:lpstr>
      <vt:lpstr>  METHOD TO SOLVE: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&amp; CISTREN</dc:title>
  <dc:creator>103321</dc:creator>
  <cp:lastModifiedBy>KIIT00041</cp:lastModifiedBy>
  <cp:revision>3</cp:revision>
  <dcterms:created xsi:type="dcterms:W3CDTF">2019-10-23T09:12:00Z</dcterms:created>
  <dcterms:modified xsi:type="dcterms:W3CDTF">2019-10-23T09:14:37Z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