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336" r:id="rId5"/>
    <p:sldId id="335" r:id="rId6"/>
    <p:sldId id="334" r:id="rId7"/>
    <p:sldId id="333" r:id="rId8"/>
    <p:sldId id="332" r:id="rId9"/>
    <p:sldId id="331" r:id="rId10"/>
    <p:sldId id="330" r:id="rId11"/>
    <p:sldId id="329" r:id="rId12"/>
    <p:sldId id="415" r:id="rId13"/>
    <p:sldId id="416" r:id="rId14"/>
    <p:sldId id="327" r:id="rId15"/>
    <p:sldId id="417" r:id="rId16"/>
    <p:sldId id="418" r:id="rId17"/>
    <p:sldId id="419" r:id="rId18"/>
    <p:sldId id="420" r:id="rId19"/>
    <p:sldId id="421" r:id="rId20"/>
    <p:sldId id="422" r:id="rId21"/>
    <p:sldId id="436" r:id="rId22"/>
    <p:sldId id="423" r:id="rId23"/>
    <p:sldId id="424" r:id="rId24"/>
    <p:sldId id="431" r:id="rId25"/>
    <p:sldId id="425" r:id="rId26"/>
    <p:sldId id="426" r:id="rId27"/>
    <p:sldId id="427" r:id="rId28"/>
    <p:sldId id="428" r:id="rId29"/>
    <p:sldId id="429" r:id="rId30"/>
    <p:sldId id="430" r:id="rId31"/>
    <p:sldId id="325" r:id="rId32"/>
    <p:sldId id="313" r:id="rId33"/>
    <p:sldId id="312" r:id="rId34"/>
    <p:sldId id="432" r:id="rId35"/>
    <p:sldId id="311" r:id="rId36"/>
    <p:sldId id="310" r:id="rId37"/>
    <p:sldId id="309" r:id="rId38"/>
    <p:sldId id="308" r:id="rId39"/>
    <p:sldId id="433" r:id="rId40"/>
    <p:sldId id="435" r:id="rId41"/>
    <p:sldId id="307" r:id="rId42"/>
    <p:sldId id="306" r:id="rId43"/>
    <p:sldId id="305" r:id="rId44"/>
    <p:sldId id="304" r:id="rId45"/>
    <p:sldId id="303" r:id="rId46"/>
    <p:sldId id="302" r:id="rId47"/>
    <p:sldId id="301" r:id="rId48"/>
    <p:sldId id="300" r:id="rId49"/>
    <p:sldId id="299" r:id="rId50"/>
    <p:sldId id="298" r:id="rId51"/>
    <p:sldId id="297" r:id="rId52"/>
    <p:sldId id="296" r:id="rId53"/>
    <p:sldId id="295" r:id="rId54"/>
    <p:sldId id="294" r:id="rId55"/>
    <p:sldId id="293" r:id="rId56"/>
    <p:sldId id="292" r:id="rId57"/>
    <p:sldId id="291" r:id="rId58"/>
    <p:sldId id="290" r:id="rId59"/>
    <p:sldId id="289" r:id="rId60"/>
    <p:sldId id="288" r:id="rId61"/>
    <p:sldId id="287" r:id="rId62"/>
    <p:sldId id="286" r:id="rId63"/>
    <p:sldId id="285" r:id="rId64"/>
    <p:sldId id="284" r:id="rId65"/>
    <p:sldId id="283" r:id="rId66"/>
    <p:sldId id="281" r:id="rId67"/>
    <p:sldId id="280" r:id="rId68"/>
    <p:sldId id="279" r:id="rId69"/>
    <p:sldId id="278" r:id="rId70"/>
    <p:sldId id="277" r:id="rId71"/>
    <p:sldId id="276" r:id="rId72"/>
    <p:sldId id="275" r:id="rId73"/>
    <p:sldId id="274" r:id="rId74"/>
    <p:sldId id="273" r:id="rId75"/>
    <p:sldId id="272" r:id="rId76"/>
    <p:sldId id="271" r:id="rId77"/>
    <p:sldId id="270" r:id="rId78"/>
    <p:sldId id="269" r:id="rId79"/>
    <p:sldId id="268" r:id="rId80"/>
    <p:sldId id="267" r:id="rId81"/>
    <p:sldId id="266" r:id="rId82"/>
    <p:sldId id="265" r:id="rId83"/>
    <p:sldId id="264" r:id="rId84"/>
    <p:sldId id="263" r:id="rId85"/>
    <p:sldId id="262" r:id="rId86"/>
    <p:sldId id="261" r:id="rId87"/>
    <p:sldId id="260" r:id="rId88"/>
    <p:sldId id="259" r:id="rId89"/>
    <p:sldId id="258"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3" Type="http://schemas.openxmlformats.org/officeDocument/2006/relationships/tableStyles" Target="tableStyles.xml"/><Relationship Id="rId92" Type="http://schemas.openxmlformats.org/officeDocument/2006/relationships/viewProps" Target="viewProps.xml"/><Relationship Id="rId91" Type="http://schemas.openxmlformats.org/officeDocument/2006/relationships/presProps" Target="presProps.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indent="0">
              <a:buNone/>
            </a:pPr>
            <a:r>
              <a:rPr lang="en-IN" altLang="en-US" b="1" dirty="0">
                <a:solidFill>
                  <a:srgbClr val="FF0000"/>
                </a:solidFill>
              </a:rPr>
              <a:t>PROFIT &amp; LOSS</a:t>
            </a:r>
            <a:endParaRPr lang="en-IN" altLang="en-US" b="1" dirty="0">
              <a:solidFill>
                <a:srgbClr val="FF0000"/>
              </a:solidFill>
            </a:endParaRPr>
          </a:p>
        </p:txBody>
      </p:sp>
      <p:sp>
        <p:nvSpPr>
          <p:cNvPr id="3" name="Subtitle 2"/>
          <p:cNvSpPr>
            <a:spLocks noGrp="1"/>
          </p:cNvSpPr>
          <p:nvPr>
            <p:ph type="subTitle" idx="1"/>
          </p:nvPr>
        </p:nvSpPr>
        <p:spPr/>
        <p:txBody>
          <a:bodyPr/>
          <a:lstStyle/>
          <a:p>
            <a:r>
              <a:rPr lang="en-IN" altLang="en-US" b="1">
                <a:solidFill>
                  <a:srgbClr val="7030A0"/>
                </a:solidFill>
              </a:rPr>
              <a:t>S.S.HARICHANDAN</a:t>
            </a:r>
            <a:endParaRPr lang="en-IN" altLang="en-US" b="1">
              <a:solidFill>
                <a:srgbClr val="7030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US" b="1">
                <a:solidFill>
                  <a:srgbClr val="FF0000"/>
                </a:solidFill>
              </a:rPr>
              <a:t>Example:2</a:t>
            </a:r>
            <a:endParaRPr lang="en-US" b="1">
              <a:solidFill>
                <a:srgbClr val="FF0000"/>
              </a:solidFill>
            </a:endParaRPr>
          </a:p>
          <a:p>
            <a:pPr marL="0" indent="0">
              <a:buNone/>
            </a:pPr>
            <a:r>
              <a:rPr lang="en-US" b="1"/>
              <a:t>If the selling price of an article at a loss of 20% is Rs640, then what is the cost price?</a:t>
            </a:r>
            <a:endParaRPr lang="en-US" b="1"/>
          </a:p>
          <a:p>
            <a:pPr marL="0" indent="0">
              <a:buNone/>
            </a:pPr>
            <a:r>
              <a:rPr lang="en-IN" altLang="en-US" b="1"/>
              <a:t>(a)Rs800</a:t>
            </a:r>
            <a:endParaRPr lang="en-IN" altLang="en-US" b="1"/>
          </a:p>
          <a:p>
            <a:pPr marL="0" indent="0">
              <a:buNone/>
            </a:pPr>
            <a:r>
              <a:rPr lang="en-IN" altLang="en-US" b="1"/>
              <a:t>(b)Rs750</a:t>
            </a:r>
            <a:endParaRPr lang="en-IN" altLang="en-US" b="1"/>
          </a:p>
          <a:p>
            <a:pPr marL="0" indent="0">
              <a:buNone/>
            </a:pPr>
            <a:r>
              <a:rPr lang="en-IN" altLang="en-US" b="1"/>
              <a:t>(c)Rs700</a:t>
            </a:r>
            <a:endParaRPr lang="en-IN" altLang="en-US" b="1"/>
          </a:p>
          <a:p>
            <a:pPr marL="0" indent="0">
              <a:buNone/>
            </a:pPr>
            <a:r>
              <a:rPr lang="en-IN" altLang="en-US" b="1"/>
              <a:t>(d)Rs690</a:t>
            </a:r>
            <a:endParaRPr lang="en-US" b="1"/>
          </a:p>
          <a:p>
            <a:pPr marL="0" indent="0">
              <a:buNone/>
            </a:pPr>
            <a:endParaRPr lang="en-US" b="1"/>
          </a:p>
        </p:txBody>
      </p:sp>
      <p:sp>
        <p:nvSpPr>
          <p:cNvPr id="4" name="Content Placeholder 3"/>
          <p:cNvSpPr>
            <a:spLocks noGrp="1"/>
          </p:cNvSpPr>
          <p:nvPr>
            <p:ph sz="half" idx="2"/>
          </p:nvPr>
        </p:nvSpPr>
        <p:spPr/>
        <p:txBody>
          <a:bodyPr/>
          <a:p>
            <a:pPr marL="0" indent="0">
              <a:buNone/>
            </a:pPr>
            <a:endParaRPr lang="en-US" sz="24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br>
              <a:rPr lang="en-IN" altLang="en-US" b="1">
                <a:solidFill>
                  <a:srgbClr val="FF0000"/>
                </a:solidFill>
                <a:sym typeface="+mn-ea"/>
              </a:rPr>
            </a:br>
            <a:r>
              <a:rPr lang="en-IN" altLang="en-US" b="1">
                <a:solidFill>
                  <a:srgbClr val="FF0000"/>
                </a:solidFill>
                <a:sym typeface="+mn-ea"/>
              </a:rPr>
              <a:t>SOME IMPORTANT QUESTIONS </a:t>
            </a:r>
            <a:br>
              <a:rPr lang="en-IN" altLang="en-US" b="1">
                <a:solidFill>
                  <a:srgbClr val="FF0000"/>
                </a:solidFill>
              </a:rPr>
            </a:br>
            <a:endParaRPr lang="en-US" b="1"/>
          </a:p>
        </p:txBody>
      </p:sp>
      <p:sp>
        <p:nvSpPr>
          <p:cNvPr id="3" name="Content Placeholder 2"/>
          <p:cNvSpPr>
            <a:spLocks noGrp="1"/>
          </p:cNvSpPr>
          <p:nvPr>
            <p:ph sz="half" idx="1"/>
          </p:nvPr>
        </p:nvSpPr>
        <p:spPr/>
        <p:txBody>
          <a:bodyPr/>
          <a:p>
            <a:pPr marL="0" indent="0">
              <a:buNone/>
            </a:pPr>
            <a:r>
              <a:rPr lang="en-IN" altLang="en-US" b="1">
                <a:solidFill>
                  <a:srgbClr val="FF0000"/>
                </a:solidFill>
                <a:sym typeface="+mn-ea"/>
              </a:rPr>
              <a:t>Question:1</a:t>
            </a:r>
            <a:endParaRPr lang="en-IN" altLang="en-US" b="1">
              <a:solidFill>
                <a:srgbClr val="FF0000"/>
              </a:solidFill>
              <a:sym typeface="+mn-ea"/>
            </a:endParaRPr>
          </a:p>
          <a:p>
            <a:pPr marL="0" indent="0">
              <a:buNone/>
            </a:pPr>
            <a:r>
              <a:rPr lang="en-US" b="1">
                <a:sym typeface="+mn-ea"/>
              </a:rPr>
              <a:t>If the cost price of an article is Rs</a:t>
            </a:r>
            <a:r>
              <a:rPr lang="en-IN" altLang="en-US" b="1">
                <a:sym typeface="+mn-ea"/>
              </a:rPr>
              <a:t>6</a:t>
            </a:r>
            <a:r>
              <a:rPr lang="en-US" b="1">
                <a:sym typeface="+mn-ea"/>
              </a:rPr>
              <a:t>00, then what is the selling price at a profit of </a:t>
            </a:r>
            <a:r>
              <a:rPr lang="en-IN" altLang="en-US" b="1">
                <a:sym typeface="+mn-ea"/>
              </a:rPr>
              <a:t>20</a:t>
            </a:r>
            <a:r>
              <a:rPr lang="en-US" b="1">
                <a:sym typeface="+mn-ea"/>
              </a:rPr>
              <a:t>%?</a:t>
            </a:r>
            <a:endParaRPr lang="en-US" b="1"/>
          </a:p>
          <a:p>
            <a:pPr marL="0" indent="0">
              <a:buNone/>
            </a:pPr>
            <a:r>
              <a:rPr lang="en-IN" altLang="en-US" b="1">
                <a:sym typeface="+mn-ea"/>
              </a:rPr>
              <a:t>(a)Rs700</a:t>
            </a:r>
            <a:endParaRPr lang="en-IN" altLang="en-US" b="1"/>
          </a:p>
          <a:p>
            <a:pPr marL="0" indent="0">
              <a:buNone/>
            </a:pPr>
            <a:r>
              <a:rPr lang="en-IN" altLang="en-US" b="1">
                <a:sym typeface="+mn-ea"/>
              </a:rPr>
              <a:t>(b)Rs720</a:t>
            </a:r>
            <a:endParaRPr lang="en-IN" altLang="en-US" b="1"/>
          </a:p>
          <a:p>
            <a:pPr marL="0" indent="0">
              <a:buNone/>
            </a:pPr>
            <a:r>
              <a:rPr lang="en-IN" altLang="en-US" b="1">
                <a:sym typeface="+mn-ea"/>
              </a:rPr>
              <a:t>(c)Rs750</a:t>
            </a:r>
            <a:endParaRPr lang="en-IN" altLang="en-US" b="1"/>
          </a:p>
          <a:p>
            <a:pPr marL="0" indent="0">
              <a:buNone/>
            </a:pPr>
            <a:r>
              <a:rPr lang="en-IN" altLang="en-US" b="1">
                <a:sym typeface="+mn-ea"/>
              </a:rPr>
              <a:t>(d)Rs800</a:t>
            </a:r>
            <a:endParaRPr lang="en-US" b="1"/>
          </a:p>
          <a:p>
            <a:pPr marL="0" indent="0">
              <a:buNone/>
            </a:pPr>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b="1">
                <a:solidFill>
                  <a:srgbClr val="FF0000"/>
                </a:solidFill>
                <a:sym typeface="+mn-ea"/>
              </a:rPr>
              <a:t>Question:2</a:t>
            </a:r>
            <a:endParaRPr lang="en-IN" altLang="en-US" b="1">
              <a:solidFill>
                <a:srgbClr val="FF0000"/>
              </a:solidFill>
              <a:sym typeface="+mn-ea"/>
            </a:endParaRPr>
          </a:p>
          <a:p>
            <a:pPr marL="0" indent="0">
              <a:buNone/>
            </a:pPr>
            <a:r>
              <a:rPr lang="en-US" b="1">
                <a:sym typeface="+mn-ea"/>
              </a:rPr>
              <a:t>If the selling price of an article at a loss of </a:t>
            </a:r>
            <a:r>
              <a:rPr lang="en-IN" altLang="en-US" b="1">
                <a:sym typeface="+mn-ea"/>
              </a:rPr>
              <a:t>25</a:t>
            </a:r>
            <a:r>
              <a:rPr lang="en-US" b="1">
                <a:sym typeface="+mn-ea"/>
              </a:rPr>
              <a:t>% is Rs</a:t>
            </a:r>
            <a:r>
              <a:rPr lang="en-IN" altLang="en-US" b="1">
                <a:sym typeface="+mn-ea"/>
              </a:rPr>
              <a:t>600</a:t>
            </a:r>
            <a:r>
              <a:rPr lang="en-US" b="1">
                <a:sym typeface="+mn-ea"/>
              </a:rPr>
              <a:t>, then what is the cost price?</a:t>
            </a:r>
            <a:endParaRPr lang="en-US" b="1"/>
          </a:p>
          <a:p>
            <a:pPr marL="0" indent="0">
              <a:buNone/>
            </a:pPr>
            <a:r>
              <a:rPr lang="en-IN" altLang="en-US" b="1">
                <a:sym typeface="+mn-ea"/>
              </a:rPr>
              <a:t>(a)Rs800</a:t>
            </a:r>
            <a:endParaRPr lang="en-IN" altLang="en-US" b="1"/>
          </a:p>
          <a:p>
            <a:pPr marL="0" indent="0">
              <a:buNone/>
            </a:pPr>
            <a:r>
              <a:rPr lang="en-IN" altLang="en-US" b="1">
                <a:sym typeface="+mn-ea"/>
              </a:rPr>
              <a:t>(b)Rs750</a:t>
            </a:r>
            <a:endParaRPr lang="en-IN" altLang="en-US" b="1"/>
          </a:p>
          <a:p>
            <a:pPr marL="0" indent="0">
              <a:buNone/>
            </a:pPr>
            <a:r>
              <a:rPr lang="en-IN" altLang="en-US" b="1">
                <a:sym typeface="+mn-ea"/>
              </a:rPr>
              <a:t>(c)Rs700</a:t>
            </a:r>
            <a:endParaRPr lang="en-IN" altLang="en-US" b="1"/>
          </a:p>
          <a:p>
            <a:pPr marL="0" indent="0">
              <a:buNone/>
            </a:pPr>
            <a:r>
              <a:rPr lang="en-IN" altLang="en-US" b="1">
                <a:sym typeface="+mn-ea"/>
              </a:rPr>
              <a:t>(d)Rs690</a:t>
            </a:r>
            <a:endParaRPr lang="en-US" b="1"/>
          </a:p>
          <a:p>
            <a:pPr marL="0" indent="0">
              <a:buNone/>
            </a:pPr>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Question:3</a:t>
            </a:r>
            <a:endParaRPr lang="en-IN" altLang="en-US" sz="2400" b="1">
              <a:solidFill>
                <a:srgbClr val="FF0000"/>
              </a:solidFill>
              <a:sym typeface="+mn-ea"/>
            </a:endParaRPr>
          </a:p>
          <a:p>
            <a:pPr marL="0" indent="0">
              <a:buNone/>
            </a:pPr>
            <a:r>
              <a:rPr lang="en-US" sz="2400" b="1"/>
              <a:t>A merchant buys two business diaries for Rs.800. He sells one of them at a profit of 27% and the other at a loss of 9% and makes no profit or loss in the end. What is the </a:t>
            </a:r>
            <a:r>
              <a:rPr lang="en-IN" altLang="en-US" sz="2400" b="1"/>
              <a:t>cost </a:t>
            </a:r>
            <a:r>
              <a:rPr lang="en-US" sz="2400" b="1"/>
              <a:t>price of the article that he sold at a loss?</a:t>
            </a:r>
            <a:endParaRPr lang="en-US" sz="2400" b="1"/>
          </a:p>
          <a:p>
            <a:pPr marL="0" indent="0">
              <a:buNone/>
            </a:pPr>
            <a:r>
              <a:rPr lang="en-US" sz="2400" b="1"/>
              <a:t>A. Rs. 150       </a:t>
            </a:r>
            <a:endParaRPr lang="en-US" sz="2400" b="1"/>
          </a:p>
          <a:p>
            <a:pPr marL="0" indent="0">
              <a:buNone/>
            </a:pPr>
            <a:r>
              <a:rPr lang="en-US" sz="2400" b="1"/>
              <a:t>B. Rs.180            </a:t>
            </a:r>
            <a:endParaRPr lang="en-US" sz="2400" b="1"/>
          </a:p>
          <a:p>
            <a:pPr marL="0" indent="0">
              <a:buNone/>
            </a:pPr>
            <a:r>
              <a:rPr lang="en-US" sz="2400" b="1"/>
              <a:t>C. Rs. 200            </a:t>
            </a:r>
            <a:endParaRPr lang="en-US" sz="2400" b="1"/>
          </a:p>
          <a:p>
            <a:pPr marL="0" indent="0">
              <a:buNone/>
            </a:pPr>
            <a:r>
              <a:rPr lang="en-US" sz="2400" b="1"/>
              <a:t>D. Rs. 600</a:t>
            </a:r>
            <a:endParaRPr lang="en-US" sz="2400" b="1"/>
          </a:p>
          <a:p>
            <a:pPr marL="0" indent="0">
              <a:buNone/>
            </a:pPr>
            <a:endParaRPr lang="en-US" sz="2400" b="1"/>
          </a:p>
        </p:txBody>
      </p:sp>
      <p:sp>
        <p:nvSpPr>
          <p:cNvPr id="4" name="Content Placeholder 3"/>
          <p:cNvSpPr>
            <a:spLocks noGrp="1"/>
          </p:cNvSpPr>
          <p:nvPr>
            <p:ph sz="half" idx="2"/>
          </p:nvPr>
        </p:nvSpPr>
        <p:spPr/>
        <p:txBody>
          <a:bodyPr/>
          <a:p>
            <a:pPr marL="0" indent="0">
              <a:buNone/>
            </a:pPr>
            <a:endParaRPr lang="en-US" sz="24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Question:4</a:t>
            </a:r>
            <a:endParaRPr lang="en-IN" altLang="en-US" sz="2800" b="1">
              <a:solidFill>
                <a:srgbClr val="FF0000"/>
              </a:solidFill>
              <a:sym typeface="+mn-ea"/>
            </a:endParaRPr>
          </a:p>
          <a:p>
            <a:pPr marL="0" indent="0">
              <a:buNone/>
            </a:pPr>
            <a:r>
              <a:rPr lang="en-US" sz="2800" b="1"/>
              <a:t>If 5% more is gained by selling an article for Rs. 350 than by selling it for Rs. 340, the cost of the article is: </a:t>
            </a:r>
            <a:endParaRPr lang="en-US" sz="2800" b="1"/>
          </a:p>
          <a:p>
            <a:pPr marL="0" indent="0">
              <a:buNone/>
            </a:pPr>
            <a:r>
              <a:rPr lang="en-IN" altLang="en-US" sz="2800" b="1"/>
              <a:t>A.</a:t>
            </a:r>
            <a:r>
              <a:rPr lang="en-US" sz="2800" b="1"/>
              <a:t> Rs. 50 </a:t>
            </a:r>
            <a:endParaRPr lang="en-US" sz="2800" b="1"/>
          </a:p>
          <a:p>
            <a:pPr marL="0" indent="0">
              <a:buNone/>
            </a:pPr>
            <a:r>
              <a:rPr lang="en-IN" altLang="en-US" sz="2800" b="1"/>
              <a:t>B.</a:t>
            </a:r>
            <a:r>
              <a:rPr lang="en-US" sz="2800" b="1"/>
              <a:t> Rs. 160 </a:t>
            </a:r>
            <a:endParaRPr lang="en-US" sz="2800" b="1"/>
          </a:p>
          <a:p>
            <a:pPr marL="0" indent="0">
              <a:buNone/>
            </a:pPr>
            <a:r>
              <a:rPr lang="en-IN" altLang="en-US" sz="2800" b="1"/>
              <a:t>C.</a:t>
            </a:r>
            <a:r>
              <a:rPr lang="en-US" sz="2800" b="1"/>
              <a:t> Rs. 200 </a:t>
            </a:r>
            <a:endParaRPr lang="en-US" sz="2800" b="1"/>
          </a:p>
          <a:p>
            <a:pPr marL="0" indent="0">
              <a:buNone/>
            </a:pPr>
            <a:r>
              <a:rPr lang="en-IN" altLang="en-US" sz="2800" b="1"/>
              <a:t>D.</a:t>
            </a:r>
            <a:r>
              <a:rPr lang="en-US" sz="2800" b="1"/>
              <a:t> Rs. 225 </a:t>
            </a:r>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Question:5</a:t>
            </a:r>
            <a:endParaRPr lang="en-IN" altLang="en-US" sz="2800" b="1">
              <a:solidFill>
                <a:srgbClr val="FF0000"/>
              </a:solidFill>
              <a:sym typeface="+mn-ea"/>
            </a:endParaRPr>
          </a:p>
          <a:p>
            <a:pPr marL="0" indent="0">
              <a:buNone/>
            </a:pPr>
            <a:r>
              <a:rPr lang="en-US" sz="2800" b="1"/>
              <a:t>A sells a bicycle to B at a profit of 20%. B sells it to C at a profit of 25%. If C pays Rs. 225 for it, the cost price of the bicycle for A is: </a:t>
            </a:r>
            <a:endParaRPr lang="en-US" sz="2800" b="1"/>
          </a:p>
          <a:p>
            <a:pPr marL="0" indent="0">
              <a:buNone/>
            </a:pPr>
            <a:r>
              <a:rPr lang="en-IN" altLang="en-US" sz="2800" b="1"/>
              <a:t>A.</a:t>
            </a:r>
            <a:r>
              <a:rPr lang="en-US" sz="2800" b="1"/>
              <a:t> Rs. 110 </a:t>
            </a:r>
            <a:endParaRPr lang="en-US" sz="2800" b="1"/>
          </a:p>
          <a:p>
            <a:pPr marL="0" indent="0">
              <a:buNone/>
            </a:pPr>
            <a:r>
              <a:rPr lang="en-IN" altLang="en-US" sz="2800" b="1"/>
              <a:t>B.</a:t>
            </a:r>
            <a:r>
              <a:rPr lang="en-US" sz="2800" b="1"/>
              <a:t> Rs.120 </a:t>
            </a:r>
            <a:endParaRPr lang="en-US" sz="2800" b="1"/>
          </a:p>
          <a:p>
            <a:pPr marL="0" indent="0">
              <a:buNone/>
            </a:pPr>
            <a:r>
              <a:rPr lang="en-IN" altLang="en-US" sz="2800" b="1"/>
              <a:t>C.</a:t>
            </a:r>
            <a:r>
              <a:rPr lang="en-US" sz="2800" b="1"/>
              <a:t> Rs. 125 </a:t>
            </a:r>
            <a:endParaRPr lang="en-US" sz="2800" b="1"/>
          </a:p>
          <a:p>
            <a:pPr marL="0" indent="0">
              <a:buNone/>
            </a:pPr>
            <a:r>
              <a:rPr lang="en-IN" altLang="en-US" sz="2800" b="1"/>
              <a:t>D.</a:t>
            </a:r>
            <a:r>
              <a:rPr lang="en-US" sz="2800" b="1"/>
              <a:t> Rs. 150 </a:t>
            </a:r>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a:xfrm>
            <a:off x="609600" y="1174750"/>
            <a:ext cx="5384800" cy="4953000"/>
          </a:xfrm>
        </p:spPr>
        <p:txBody>
          <a:bodyPr/>
          <a:p>
            <a:pPr marL="0" indent="0">
              <a:buNone/>
            </a:pPr>
            <a:r>
              <a:rPr lang="en-IN" altLang="en-US" sz="2400" b="1">
                <a:solidFill>
                  <a:srgbClr val="FF0000"/>
                </a:solidFill>
                <a:sym typeface="+mn-ea"/>
              </a:rPr>
              <a:t>Question:6</a:t>
            </a:r>
            <a:endParaRPr lang="en-IN" altLang="en-US" sz="2400" b="1">
              <a:solidFill>
                <a:srgbClr val="FF0000"/>
              </a:solidFill>
              <a:sym typeface="+mn-ea"/>
            </a:endParaRPr>
          </a:p>
          <a:p>
            <a:pPr marL="0" indent="0">
              <a:buNone/>
            </a:pPr>
            <a:r>
              <a:rPr lang="en-US" sz="2400" b="1"/>
              <a:t>A man bought a number of clips at 3 for a rupee and an equal number at 2 for a rupee. At what price per dozen should he sell them to make a profit of 20% ? </a:t>
            </a:r>
            <a:endParaRPr lang="en-US" sz="2400" b="1"/>
          </a:p>
          <a:p>
            <a:pPr marL="0" indent="0">
              <a:buNone/>
            </a:pPr>
            <a:r>
              <a:rPr lang="en-IN" altLang="en-US" sz="2400" b="1"/>
              <a:t>A.</a:t>
            </a:r>
            <a:r>
              <a:rPr lang="en-US" sz="2400" b="1"/>
              <a:t> Rs 4 </a:t>
            </a:r>
            <a:endParaRPr lang="en-US" sz="2400" b="1"/>
          </a:p>
          <a:p>
            <a:pPr marL="0" indent="0">
              <a:buNone/>
            </a:pPr>
            <a:r>
              <a:rPr lang="en-IN" altLang="en-US" sz="2400" b="1"/>
              <a:t>B.</a:t>
            </a:r>
            <a:r>
              <a:rPr lang="en-US" sz="2400" b="1"/>
              <a:t> Rs 5 </a:t>
            </a:r>
            <a:endParaRPr lang="en-US" sz="2400" b="1"/>
          </a:p>
          <a:p>
            <a:pPr marL="0" indent="0">
              <a:buNone/>
            </a:pPr>
            <a:r>
              <a:rPr lang="en-IN" altLang="en-US" sz="2400" b="1"/>
              <a:t>C.</a:t>
            </a:r>
            <a:r>
              <a:rPr lang="en-US" sz="2400" b="1"/>
              <a:t> Rs 6 </a:t>
            </a:r>
            <a:endParaRPr lang="en-US" sz="2400" b="1"/>
          </a:p>
          <a:p>
            <a:pPr marL="0" indent="0">
              <a:buNone/>
            </a:pPr>
            <a:r>
              <a:rPr lang="en-IN" altLang="en-US" sz="2400" b="1"/>
              <a:t>D.</a:t>
            </a:r>
            <a:r>
              <a:rPr lang="en-US" sz="2400" b="1"/>
              <a:t> Rs 7 </a:t>
            </a:r>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Question:7</a:t>
            </a:r>
            <a:endParaRPr lang="en-IN" altLang="en-US" sz="2400" b="1">
              <a:solidFill>
                <a:srgbClr val="FF0000"/>
              </a:solidFill>
              <a:sym typeface="+mn-ea"/>
            </a:endParaRPr>
          </a:p>
          <a:p>
            <a:pPr marL="0" indent="0">
              <a:buNone/>
            </a:pPr>
            <a:r>
              <a:rPr lang="en-US" sz="2400" b="1"/>
              <a:t>Rakesh buys a scooter worth Rs. 10,000. He sells it to Mohan at a profit of 10%. If after sometime Mohan sells it back to Rakesh at a loss of 10%, then totally: </a:t>
            </a:r>
            <a:endParaRPr lang="en-US" sz="2400" b="1"/>
          </a:p>
          <a:p>
            <a:pPr marL="0" indent="0">
              <a:buNone/>
            </a:pPr>
            <a:r>
              <a:rPr lang="en-IN" altLang="en-US" sz="2400" b="1"/>
              <a:t>A.</a:t>
            </a:r>
            <a:r>
              <a:rPr lang="en-US" sz="2400" b="1"/>
              <a:t> Rakesh loses Rs. 100 </a:t>
            </a:r>
            <a:endParaRPr lang="en-US" sz="2400" b="1"/>
          </a:p>
          <a:p>
            <a:pPr marL="0" indent="0">
              <a:buNone/>
            </a:pPr>
            <a:r>
              <a:rPr lang="en-IN" altLang="en-US" sz="2400" b="1"/>
              <a:t>B.</a:t>
            </a:r>
            <a:r>
              <a:rPr lang="en-US" sz="2400" b="1"/>
              <a:t> Rakesh loses Rs. 1100 </a:t>
            </a:r>
            <a:endParaRPr lang="en-US" sz="2400" b="1"/>
          </a:p>
          <a:p>
            <a:pPr marL="0" indent="0">
              <a:buNone/>
            </a:pPr>
            <a:r>
              <a:rPr lang="en-IN" altLang="en-US" sz="2400" b="1"/>
              <a:t>C.</a:t>
            </a:r>
            <a:r>
              <a:rPr lang="en-US" sz="2400" b="1"/>
              <a:t> Rakesh gains Rs. 100 </a:t>
            </a:r>
            <a:endParaRPr lang="en-US" sz="2400" b="1"/>
          </a:p>
          <a:p>
            <a:pPr marL="0" indent="0">
              <a:buNone/>
            </a:pPr>
            <a:r>
              <a:rPr lang="en-IN" altLang="en-US" sz="2400" b="1"/>
              <a:t>D.</a:t>
            </a:r>
            <a:r>
              <a:rPr lang="en-US" sz="2400" b="1"/>
              <a:t> Rakesh gains Rs. 1100 </a:t>
            </a:r>
            <a:endParaRPr lang="en-US" sz="2400" b="1"/>
          </a:p>
          <a:p>
            <a:pPr marL="0" indent="0">
              <a:buNone/>
            </a:pPr>
            <a:r>
              <a:rPr lang="en-IN" altLang="en-US" sz="2400" b="1"/>
              <a:t>E.</a:t>
            </a:r>
            <a:r>
              <a:rPr lang="en-US" sz="2400" b="1"/>
              <a:t> None of these </a:t>
            </a:r>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Question:8</a:t>
            </a:r>
            <a:endParaRPr lang="en-IN" altLang="en-US" sz="2800" b="1">
              <a:solidFill>
                <a:srgbClr val="FF0000"/>
              </a:solidFill>
              <a:sym typeface="+mn-ea"/>
            </a:endParaRPr>
          </a:p>
          <a:p>
            <a:pPr marL="0" indent="0">
              <a:buNone/>
            </a:pPr>
            <a:r>
              <a:rPr lang="en-US" sz="2800" b="1">
                <a:sym typeface="+mn-ea"/>
              </a:rPr>
              <a:t>A person buys pencils from a wholesaler at Rs. 20 for 40 pens. He sells those pencils at Rs. 20 for 30 pens. Find his profit or loss percent.</a:t>
            </a:r>
            <a:endParaRPr lang="en-US" sz="2800" b="1"/>
          </a:p>
          <a:p>
            <a:pPr marL="0" indent="0">
              <a:buNone/>
            </a:pPr>
            <a:r>
              <a:rPr lang="en-US" sz="2800" b="1">
                <a:sym typeface="+mn-ea"/>
              </a:rPr>
              <a:t>A.20%	</a:t>
            </a:r>
            <a:endParaRPr lang="en-US" sz="2800" b="1"/>
          </a:p>
          <a:p>
            <a:pPr marL="0" indent="0">
              <a:buNone/>
            </a:pPr>
            <a:r>
              <a:rPr lang="en-US" sz="2800" b="1">
                <a:sym typeface="+mn-ea"/>
              </a:rPr>
              <a:t>B.25%	</a:t>
            </a:r>
            <a:endParaRPr lang="en-US" sz="2800" b="1"/>
          </a:p>
          <a:p>
            <a:pPr marL="0" indent="0">
              <a:buNone/>
            </a:pPr>
            <a:r>
              <a:rPr lang="en-US" sz="2800" b="1">
                <a:sym typeface="+mn-ea"/>
              </a:rPr>
              <a:t>C.33.33%	</a:t>
            </a:r>
            <a:endParaRPr lang="en-US" sz="2800" b="1"/>
          </a:p>
          <a:p>
            <a:pPr marL="0" indent="0">
              <a:buNone/>
            </a:pPr>
            <a:r>
              <a:rPr lang="en-US" sz="2800" b="1">
                <a:sym typeface="+mn-ea"/>
              </a:rPr>
              <a:t>D.37.5%</a:t>
            </a:r>
            <a:endParaRPr lang="en-US" sz="2800" b="1"/>
          </a:p>
          <a:p>
            <a:pPr marL="0" indent="0">
              <a:buNone/>
            </a:pPr>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Question:9</a:t>
            </a:r>
            <a:endParaRPr lang="en-IN" altLang="en-US" sz="2800" b="1">
              <a:solidFill>
                <a:srgbClr val="FF0000"/>
              </a:solidFill>
              <a:sym typeface="+mn-ea"/>
            </a:endParaRPr>
          </a:p>
          <a:p>
            <a:pPr marL="0" indent="0">
              <a:buNone/>
            </a:pPr>
            <a:r>
              <a:rPr lang="en-US" sz="2800" b="1">
                <a:sym typeface="+mn-ea"/>
              </a:rPr>
              <a:t>A dealer incurs a loss of 5 % if he sells an article for Rs. 1900. What price must he sell the article so as to gain 5 % on that article?</a:t>
            </a:r>
            <a:endParaRPr lang="en-US" sz="2800" b="1"/>
          </a:p>
          <a:p>
            <a:pPr marL="0" indent="0">
              <a:buNone/>
            </a:pPr>
            <a:r>
              <a:rPr lang="en-US" sz="2800" b="1">
                <a:sym typeface="+mn-ea"/>
              </a:rPr>
              <a:t>A.Rs2000		</a:t>
            </a:r>
            <a:endParaRPr lang="en-US" sz="2800" b="1"/>
          </a:p>
          <a:p>
            <a:pPr marL="0" indent="0">
              <a:buNone/>
            </a:pPr>
            <a:r>
              <a:rPr lang="en-US" sz="2800" b="1">
                <a:sym typeface="+mn-ea"/>
              </a:rPr>
              <a:t>B.Rs2050		</a:t>
            </a:r>
            <a:endParaRPr lang="en-US" sz="2800" b="1"/>
          </a:p>
          <a:p>
            <a:pPr marL="0" indent="0">
              <a:buNone/>
            </a:pPr>
            <a:r>
              <a:rPr lang="en-US" sz="2800" b="1">
                <a:sym typeface="+mn-ea"/>
              </a:rPr>
              <a:t>C.Rs2100		</a:t>
            </a:r>
            <a:endParaRPr lang="en-US" sz="2800" b="1"/>
          </a:p>
          <a:p>
            <a:pPr marL="0" indent="0">
              <a:buNone/>
            </a:pPr>
            <a:r>
              <a:rPr lang="en-US" sz="2800" b="1">
                <a:sym typeface="+mn-ea"/>
              </a:rPr>
              <a:t>D.Rs2150</a:t>
            </a:r>
            <a:endParaRPr lang="en-US" sz="2800" b="1"/>
          </a:p>
          <a:p>
            <a:pPr marL="0" indent="0">
              <a:buNone/>
            </a:pPr>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pPr marL="0" indent="0">
              <a:buNone/>
            </a:pPr>
            <a:br>
              <a:rPr lang="en-US" b="1">
                <a:solidFill>
                  <a:srgbClr val="C00000"/>
                </a:solidFill>
                <a:sym typeface="+mn-ea"/>
              </a:rPr>
            </a:br>
            <a:r>
              <a:rPr lang="en-US" b="1">
                <a:solidFill>
                  <a:srgbClr val="C00000"/>
                </a:solidFill>
                <a:sym typeface="+mn-ea"/>
              </a:rPr>
              <a:t>INTRODUCTION</a:t>
            </a:r>
            <a:r>
              <a:rPr lang="en-US" b="1">
                <a:sym typeface="+mn-ea"/>
              </a:rPr>
              <a:t>:</a:t>
            </a:r>
            <a:br>
              <a:rPr lang="en-US" b="1"/>
            </a:br>
            <a:endParaRPr lang="en-US" b="1"/>
          </a:p>
        </p:txBody>
      </p:sp>
      <p:sp>
        <p:nvSpPr>
          <p:cNvPr id="5" name="Content Placeholder 4"/>
          <p:cNvSpPr>
            <a:spLocks noGrp="1"/>
          </p:cNvSpPr>
          <p:nvPr>
            <p:ph sz="half" idx="1"/>
          </p:nvPr>
        </p:nvSpPr>
        <p:spPr/>
        <p:txBody>
          <a:bodyPr/>
          <a:p>
            <a:pPr marL="0" indent="0">
              <a:buNone/>
            </a:pPr>
            <a:r>
              <a:rPr lang="en-US" sz="2800" b="1"/>
              <a:t>The </a:t>
            </a:r>
            <a:r>
              <a:rPr lang="en-US" sz="2800" b="1">
                <a:solidFill>
                  <a:srgbClr val="FF0000"/>
                </a:solidFill>
              </a:rPr>
              <a:t>factors</a:t>
            </a:r>
            <a:r>
              <a:rPr lang="en-US" sz="2800" b="1"/>
              <a:t> associated with Profit &amp; Loss are such as:</a:t>
            </a:r>
            <a:endParaRPr lang="en-US" sz="2800" b="1"/>
          </a:p>
          <a:p>
            <a:r>
              <a:rPr lang="en-US" sz="2800" b="1">
                <a:solidFill>
                  <a:srgbClr val="C00000"/>
                </a:solidFill>
              </a:rPr>
              <a:t>Cost Price:</a:t>
            </a:r>
            <a:r>
              <a:rPr lang="en-US" sz="2800" b="1"/>
              <a:t> The price at which an article is purchased is known as Cost price.</a:t>
            </a:r>
            <a:endParaRPr lang="en-US" sz="2800" b="1"/>
          </a:p>
          <a:p>
            <a:r>
              <a:rPr lang="en-US" sz="2800" b="1">
                <a:solidFill>
                  <a:srgbClr val="C00000"/>
                </a:solidFill>
              </a:rPr>
              <a:t>Selling Price:</a:t>
            </a:r>
            <a:r>
              <a:rPr lang="en-US" sz="2800" b="1"/>
              <a:t> The price at which an article is sold is known as selling price.</a:t>
            </a:r>
            <a:endParaRPr lang="en-US" sz="2800" b="1"/>
          </a:p>
          <a:p>
            <a:pPr>
              <a:buNone/>
            </a:pPr>
            <a:r>
              <a:rPr lang="en-US" sz="2800" b="1"/>
              <a:t></a:t>
            </a:r>
            <a:endParaRPr lang="en-US" sz="2800" b="1"/>
          </a:p>
        </p:txBody>
      </p:sp>
      <p:sp>
        <p:nvSpPr>
          <p:cNvPr id="6" name="Content Placeholder 5"/>
          <p:cNvSpPr>
            <a:spLocks noGrp="1"/>
          </p:cNvSpPr>
          <p:nvPr>
            <p:ph sz="half" idx="2"/>
          </p:nvPr>
        </p:nvSpPr>
        <p:spPr/>
        <p:txBody>
          <a:bodyPr/>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Question:10</a:t>
            </a:r>
            <a:endParaRPr lang="en-IN" altLang="en-US" sz="2800" b="1">
              <a:solidFill>
                <a:srgbClr val="FF0000"/>
              </a:solidFill>
            </a:endParaRPr>
          </a:p>
          <a:p>
            <a:pPr marL="0" indent="0">
              <a:buNone/>
            </a:pPr>
            <a:r>
              <a:rPr lang="en-US" sz="2800" b="1">
                <a:sym typeface="+mn-ea"/>
              </a:rPr>
              <a:t>A trader makes a profit equal to the selling price of 60 articles when he sold 80 of the articles. What % profit did he make in the transaction?</a:t>
            </a:r>
            <a:endParaRPr lang="en-US" sz="2800" b="1"/>
          </a:p>
          <a:p>
            <a:pPr marL="0" indent="0">
              <a:buNone/>
            </a:pPr>
            <a:r>
              <a:rPr lang="en-US" sz="2800" b="1">
                <a:sym typeface="+mn-ea"/>
              </a:rPr>
              <a:t>A. 33.33%         </a:t>
            </a:r>
            <a:endParaRPr lang="en-US" sz="2800" b="1"/>
          </a:p>
          <a:p>
            <a:pPr marL="0" indent="0">
              <a:buNone/>
            </a:pPr>
            <a:r>
              <a:rPr lang="en-US" sz="2800" b="1">
                <a:sym typeface="+mn-ea"/>
              </a:rPr>
              <a:t>B. 75%             </a:t>
            </a:r>
            <a:endParaRPr lang="en-US" sz="2800" b="1"/>
          </a:p>
          <a:p>
            <a:pPr marL="0" indent="0">
              <a:buNone/>
            </a:pPr>
            <a:r>
              <a:rPr lang="en-US" sz="2800" b="1">
                <a:sym typeface="+mn-ea"/>
              </a:rPr>
              <a:t>C. 300%            </a:t>
            </a:r>
            <a:endParaRPr lang="en-US" sz="2800" b="1"/>
          </a:p>
          <a:p>
            <a:pPr marL="0" indent="0">
              <a:buNone/>
            </a:pPr>
            <a:r>
              <a:rPr lang="en-US" sz="2800" b="1">
                <a:sym typeface="+mn-ea"/>
              </a:rPr>
              <a:t>D. 150%</a:t>
            </a:r>
            <a:endParaRPr lang="en-US" sz="2800" b="1"/>
          </a:p>
          <a:p>
            <a:pPr marL="0" indent="0">
              <a:buNone/>
            </a:pPr>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b="1">
                <a:solidFill>
                  <a:srgbClr val="FF0000"/>
                </a:solidFill>
                <a:sym typeface="+mn-ea"/>
              </a:rPr>
              <a:t>Question:11</a:t>
            </a:r>
            <a:endParaRPr lang="en-IN" altLang="en-US" b="1">
              <a:solidFill>
                <a:srgbClr val="FF0000"/>
              </a:solidFill>
              <a:sym typeface="+mn-ea"/>
            </a:endParaRPr>
          </a:p>
          <a:p>
            <a:pPr marL="0" indent="0">
              <a:buNone/>
            </a:pPr>
            <a:r>
              <a:rPr lang="en-US" b="1">
                <a:sym typeface="+mn-ea"/>
              </a:rPr>
              <a:t>If the cost price of an article is 75 % of the selling price, what is the profit percent ?</a:t>
            </a:r>
            <a:endParaRPr lang="en-US" b="1"/>
          </a:p>
          <a:p>
            <a:pPr marL="0" indent="0">
              <a:buNone/>
            </a:pPr>
            <a:r>
              <a:rPr lang="en-US" b="1">
                <a:sym typeface="+mn-ea"/>
              </a:rPr>
              <a:t>A.20%		</a:t>
            </a:r>
            <a:endParaRPr lang="en-US" b="1"/>
          </a:p>
          <a:p>
            <a:pPr marL="0" indent="0">
              <a:buNone/>
            </a:pPr>
            <a:r>
              <a:rPr lang="en-US" b="1">
                <a:sym typeface="+mn-ea"/>
              </a:rPr>
              <a:t>B.25%		</a:t>
            </a:r>
            <a:endParaRPr lang="en-US" b="1"/>
          </a:p>
          <a:p>
            <a:pPr marL="0" indent="0">
              <a:buNone/>
            </a:pPr>
            <a:r>
              <a:rPr lang="en-US" b="1">
                <a:sym typeface="+mn-ea"/>
              </a:rPr>
              <a:t>C.33.33%		</a:t>
            </a:r>
            <a:endParaRPr lang="en-US" b="1"/>
          </a:p>
          <a:p>
            <a:pPr marL="0" indent="0">
              <a:buNone/>
            </a:pPr>
            <a:r>
              <a:rPr lang="en-US" b="1">
                <a:sym typeface="+mn-ea"/>
              </a:rPr>
              <a:t>D.37.5%</a:t>
            </a:r>
            <a:endParaRPr lang="en-US" b="1"/>
          </a:p>
          <a:p>
            <a:pPr marL="0" indent="0">
              <a:buNone/>
            </a:pPr>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Question:12</a:t>
            </a:r>
            <a:endParaRPr lang="en-IN" altLang="en-US" sz="2400" b="1">
              <a:solidFill>
                <a:srgbClr val="FF0000"/>
              </a:solidFill>
              <a:sym typeface="+mn-ea"/>
            </a:endParaRPr>
          </a:p>
          <a:p>
            <a:pPr marL="0" indent="0">
              <a:buNone/>
            </a:pPr>
            <a:r>
              <a:rPr lang="en-US" sz="2400" b="1">
                <a:sym typeface="+mn-ea"/>
              </a:rPr>
              <a:t>A person goes to market with a certain amount for which he can purchase 50 oranges or 40 mangoes. He retains 10% of the amount for the taxi fare and then purchases 20 mangoes and for the rest some oranges. Find the number of oranges that he can purchase.</a:t>
            </a:r>
            <a:endParaRPr lang="en-US" sz="2400" b="1"/>
          </a:p>
          <a:p>
            <a:pPr marL="0" indent="0">
              <a:buNone/>
            </a:pPr>
            <a:r>
              <a:rPr lang="en-US" sz="2400" b="1">
                <a:sym typeface="+mn-ea"/>
              </a:rPr>
              <a:t>A.15		B.20		</a:t>
            </a:r>
            <a:endParaRPr lang="en-US" sz="2400" b="1"/>
          </a:p>
          <a:p>
            <a:pPr marL="0" indent="0">
              <a:buNone/>
            </a:pPr>
            <a:r>
              <a:rPr lang="en-US" sz="2400" b="1">
                <a:sym typeface="+mn-ea"/>
              </a:rPr>
              <a:t>C.25		D.30</a:t>
            </a:r>
            <a:endParaRPr lang="en-US" sz="2400" b="1"/>
          </a:p>
          <a:p>
            <a:pPr marL="0" indent="0">
              <a:buNone/>
            </a:pPr>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Question:13</a:t>
            </a:r>
            <a:endParaRPr lang="en-IN" altLang="en-US" sz="2800" b="1">
              <a:solidFill>
                <a:srgbClr val="FF0000"/>
              </a:solidFill>
              <a:sym typeface="+mn-ea"/>
            </a:endParaRPr>
          </a:p>
          <a:p>
            <a:pPr marL="0" indent="0">
              <a:buNone/>
            </a:pPr>
            <a:r>
              <a:rPr lang="en-US" sz="2800" b="1">
                <a:sym typeface="+mn-ea"/>
              </a:rPr>
              <a:t>On selling an article for Rs 1020, a merchant loses 15%. For how much price should he sell the article to gain 19% on it ?</a:t>
            </a:r>
            <a:endParaRPr lang="en-US" sz="2800" b="1"/>
          </a:p>
          <a:p>
            <a:pPr marL="0" indent="0">
              <a:buNone/>
            </a:pPr>
            <a:r>
              <a:rPr lang="en-US" sz="2800" b="1">
                <a:sym typeface="+mn-ea"/>
              </a:rPr>
              <a:t>A. Rs1400		</a:t>
            </a:r>
            <a:endParaRPr lang="en-US" sz="2800" b="1"/>
          </a:p>
          <a:p>
            <a:pPr marL="0" indent="0">
              <a:buNone/>
            </a:pPr>
            <a:r>
              <a:rPr lang="en-US" sz="2800" b="1">
                <a:sym typeface="+mn-ea"/>
              </a:rPr>
              <a:t>B. Rs1428		</a:t>
            </a:r>
            <a:endParaRPr lang="en-US" sz="2800" b="1"/>
          </a:p>
          <a:p>
            <a:pPr marL="0" indent="0">
              <a:buNone/>
            </a:pPr>
            <a:r>
              <a:rPr lang="en-US" sz="2800" b="1">
                <a:sym typeface="+mn-ea"/>
              </a:rPr>
              <a:t>C. Rs1436		</a:t>
            </a:r>
            <a:endParaRPr lang="en-US" sz="2800" b="1"/>
          </a:p>
          <a:p>
            <a:pPr marL="0" indent="0">
              <a:buNone/>
            </a:pPr>
            <a:r>
              <a:rPr lang="en-US" sz="2800" b="1">
                <a:sym typeface="+mn-ea"/>
              </a:rPr>
              <a:t>D. Rs1448</a:t>
            </a:r>
            <a:endParaRPr lang="en-US" sz="2800" b="1"/>
          </a:p>
          <a:p>
            <a:pPr marL="0" indent="0">
              <a:buNone/>
            </a:pPr>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Question:14</a:t>
            </a:r>
            <a:endParaRPr lang="en-IN" altLang="en-US" sz="2800" b="1">
              <a:solidFill>
                <a:srgbClr val="FF0000"/>
              </a:solidFill>
              <a:sym typeface="+mn-ea"/>
            </a:endParaRPr>
          </a:p>
          <a:p>
            <a:pPr marL="0" indent="0">
              <a:buNone/>
            </a:pPr>
            <a:r>
              <a:rPr lang="en-US" sz="2800" b="1">
                <a:sym typeface="+mn-ea"/>
              </a:rPr>
              <a:t>By selling 66metres of cloth a merchant gains the selling price of 11metres of cloth. Find profit percentage.</a:t>
            </a:r>
            <a:endParaRPr lang="en-US" sz="2800" b="1"/>
          </a:p>
          <a:p>
            <a:pPr marL="0" indent="0">
              <a:buNone/>
            </a:pPr>
            <a:r>
              <a:rPr lang="en-US" sz="2800" b="1">
                <a:sym typeface="+mn-ea"/>
              </a:rPr>
              <a:t>A.12.5%		</a:t>
            </a:r>
            <a:endParaRPr lang="en-US" sz="2800" b="1"/>
          </a:p>
          <a:p>
            <a:pPr marL="0" indent="0">
              <a:buNone/>
            </a:pPr>
            <a:r>
              <a:rPr lang="en-US" sz="2800" b="1">
                <a:sym typeface="+mn-ea"/>
              </a:rPr>
              <a:t>B.15%		</a:t>
            </a:r>
            <a:endParaRPr lang="en-US" sz="2800" b="1"/>
          </a:p>
          <a:p>
            <a:pPr marL="0" indent="0">
              <a:buNone/>
            </a:pPr>
            <a:r>
              <a:rPr lang="en-US" sz="2800" b="1">
                <a:sym typeface="+mn-ea"/>
              </a:rPr>
              <a:t>C.20%		</a:t>
            </a:r>
            <a:endParaRPr lang="en-US" sz="2800" b="1"/>
          </a:p>
          <a:p>
            <a:pPr marL="0" indent="0">
              <a:buNone/>
            </a:pPr>
            <a:r>
              <a:rPr lang="en-US" sz="2800" b="1">
                <a:sym typeface="+mn-ea"/>
              </a:rPr>
              <a:t>D.25%</a:t>
            </a:r>
            <a:endParaRPr lang="en-US" sz="2800" b="1"/>
          </a:p>
          <a:p>
            <a:pPr marL="0" indent="0">
              <a:buNone/>
            </a:pPr>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Question:15</a:t>
            </a:r>
            <a:endParaRPr lang="en-IN" altLang="en-US" sz="2400" b="1">
              <a:solidFill>
                <a:srgbClr val="FF0000"/>
              </a:solidFill>
              <a:sym typeface="+mn-ea"/>
            </a:endParaRPr>
          </a:p>
          <a:p>
            <a:pPr marL="0" indent="0">
              <a:buNone/>
            </a:pPr>
            <a:r>
              <a:rPr lang="en-US" sz="2400" b="1">
                <a:sym typeface="+mn-ea"/>
              </a:rPr>
              <a:t>A person buys a cow for 10 pounds. After one year, he sells it for 15 pounds. After one year, again he buys the same cow at 35 pounds and sells it for 45 pounds. What is the overall profit percent for that person over both the transactions?</a:t>
            </a:r>
            <a:endParaRPr lang="en-US" sz="2400" b="1"/>
          </a:p>
          <a:p>
            <a:pPr marL="0" indent="0">
              <a:buNone/>
            </a:pPr>
            <a:r>
              <a:rPr lang="en-US" sz="2400" b="1">
                <a:sym typeface="+mn-ea"/>
              </a:rPr>
              <a:t>A. 15% 		</a:t>
            </a:r>
            <a:endParaRPr lang="en-US" sz="2400" b="1"/>
          </a:p>
          <a:p>
            <a:pPr marL="0" indent="0">
              <a:buNone/>
            </a:pPr>
            <a:r>
              <a:rPr lang="en-US" sz="2400" b="1">
                <a:sym typeface="+mn-ea"/>
              </a:rPr>
              <a:t>B. 33.33% 	</a:t>
            </a:r>
            <a:endParaRPr lang="en-US" sz="2400" b="1"/>
          </a:p>
          <a:p>
            <a:pPr marL="0" indent="0">
              <a:buNone/>
            </a:pPr>
            <a:r>
              <a:rPr lang="en-US" sz="2400" b="1">
                <a:sym typeface="+mn-ea"/>
              </a:rPr>
              <a:t>C. 45% 		</a:t>
            </a:r>
            <a:endParaRPr lang="en-US" sz="2400" b="1"/>
          </a:p>
          <a:p>
            <a:pPr marL="0" indent="0">
              <a:buNone/>
            </a:pPr>
            <a:r>
              <a:rPr lang="en-US" sz="2400" b="1">
                <a:sym typeface="+mn-ea"/>
              </a:rPr>
              <a:t>D. 60% 		</a:t>
            </a:r>
            <a:endParaRPr lang="en-US" sz="2400" b="1">
              <a:sym typeface="+mn-ea"/>
            </a:endParaRPr>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Question:16.</a:t>
            </a:r>
            <a:endParaRPr lang="en-IN" altLang="en-US" sz="2400" b="1">
              <a:solidFill>
                <a:srgbClr val="FF0000"/>
              </a:solidFill>
              <a:sym typeface="+mn-ea"/>
            </a:endParaRPr>
          </a:p>
          <a:p>
            <a:pPr marL="0" indent="0">
              <a:buNone/>
            </a:pPr>
            <a:r>
              <a:rPr lang="en-US" sz="2400" b="1">
                <a:sym typeface="+mn-ea"/>
              </a:rPr>
              <a:t>A person goes to market to buy some oranges If he can bargain and reduce the price per orange by Rs2 he can buy 40 oranges instead of 30 oranges with the money he has How much money does he have?</a:t>
            </a:r>
            <a:endParaRPr lang="en-US" sz="2400" b="1"/>
          </a:p>
          <a:p>
            <a:pPr marL="0" indent="0">
              <a:buNone/>
            </a:pPr>
            <a:r>
              <a:rPr lang="en-US" sz="2400" b="1">
                <a:sym typeface="+mn-ea"/>
              </a:rPr>
              <a:t>A.Rs120		</a:t>
            </a:r>
            <a:endParaRPr lang="en-US" sz="2400" b="1"/>
          </a:p>
          <a:p>
            <a:pPr marL="0" indent="0">
              <a:buNone/>
            </a:pPr>
            <a:r>
              <a:rPr lang="en-US" sz="2400" b="1">
                <a:sym typeface="+mn-ea"/>
              </a:rPr>
              <a:t>B.Rs180		</a:t>
            </a:r>
            <a:endParaRPr lang="en-US" sz="2400" b="1"/>
          </a:p>
          <a:p>
            <a:pPr marL="0" indent="0">
              <a:buNone/>
            </a:pPr>
            <a:r>
              <a:rPr lang="en-US" sz="2400" b="1">
                <a:sym typeface="+mn-ea"/>
              </a:rPr>
              <a:t>C.Rs240		</a:t>
            </a:r>
            <a:endParaRPr lang="en-US" sz="2400" b="1"/>
          </a:p>
          <a:p>
            <a:pPr marL="0" indent="0">
              <a:buNone/>
            </a:pPr>
            <a:r>
              <a:rPr lang="en-US" sz="2400" b="1">
                <a:sym typeface="+mn-ea"/>
              </a:rPr>
              <a:t>D.Rs300</a:t>
            </a:r>
            <a:endParaRPr lang="en-US" sz="2400" b="1"/>
          </a:p>
          <a:p>
            <a:pPr marL="0" indent="0">
              <a:buNone/>
            </a:pPr>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Question:17</a:t>
            </a:r>
            <a:endParaRPr lang="en-IN" altLang="en-US" sz="2800" b="1">
              <a:solidFill>
                <a:srgbClr val="FF0000"/>
              </a:solidFill>
              <a:sym typeface="+mn-ea"/>
            </a:endParaRPr>
          </a:p>
          <a:p>
            <a:pPr marL="0" indent="0">
              <a:buNone/>
            </a:pPr>
            <a:r>
              <a:rPr lang="en-US" sz="2800" b="1">
                <a:sym typeface="+mn-ea"/>
              </a:rPr>
              <a:t>A merchant sold an article at a loss of 12%. If he had sold it Rs 480 more, 8% would have been gained on the cost price. Find the cost price?</a:t>
            </a:r>
            <a:endParaRPr lang="en-US" sz="2800" b="1"/>
          </a:p>
          <a:p>
            <a:pPr marL="0" indent="0">
              <a:buNone/>
            </a:pPr>
            <a:r>
              <a:rPr lang="en-US" sz="2800" b="1">
                <a:sym typeface="+mn-ea"/>
              </a:rPr>
              <a:t>A. Rs2000		</a:t>
            </a:r>
            <a:endParaRPr lang="en-US" sz="2800" b="1"/>
          </a:p>
          <a:p>
            <a:pPr marL="0" indent="0">
              <a:buNone/>
            </a:pPr>
            <a:r>
              <a:rPr lang="en-US" sz="2800" b="1">
                <a:sym typeface="+mn-ea"/>
              </a:rPr>
              <a:t>B. Rs2400		</a:t>
            </a:r>
            <a:endParaRPr lang="en-US" sz="2800" b="1"/>
          </a:p>
          <a:p>
            <a:pPr marL="0" indent="0">
              <a:buNone/>
            </a:pPr>
            <a:r>
              <a:rPr lang="en-US" sz="2800" b="1">
                <a:sym typeface="+mn-ea"/>
              </a:rPr>
              <a:t>C. Rs2500		</a:t>
            </a:r>
            <a:endParaRPr lang="en-US" sz="2800" b="1"/>
          </a:p>
          <a:p>
            <a:pPr marL="0" indent="0">
              <a:buNone/>
            </a:pPr>
            <a:r>
              <a:rPr lang="en-US" sz="2800" b="1">
                <a:sym typeface="+mn-ea"/>
              </a:rPr>
              <a:t>D. Rs2750</a:t>
            </a:r>
            <a:endParaRPr lang="en-US" sz="2800" b="1"/>
          </a:p>
          <a:p>
            <a:pPr marL="0" indent="0">
              <a:buNone/>
            </a:pPr>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Question:18</a:t>
            </a:r>
            <a:endParaRPr lang="en-IN" altLang="en-US" sz="2800" b="1">
              <a:solidFill>
                <a:srgbClr val="FF0000"/>
              </a:solidFill>
              <a:sym typeface="+mn-ea"/>
            </a:endParaRPr>
          </a:p>
          <a:p>
            <a:pPr marL="0" indent="0">
              <a:buNone/>
            </a:pPr>
            <a:r>
              <a:rPr lang="en-US" sz="2800" b="1">
                <a:sym typeface="+mn-ea"/>
              </a:rPr>
              <a:t>The profit obtained by selling an article for Rs 560 is twice the loss obtained by selling for Rs 440. What is the cost price of the article?</a:t>
            </a:r>
            <a:endParaRPr lang="en-US" sz="2800" b="1"/>
          </a:p>
          <a:p>
            <a:pPr marL="0" indent="0">
              <a:buNone/>
            </a:pPr>
            <a:r>
              <a:rPr lang="en-US" sz="2800" b="1">
                <a:sym typeface="+mn-ea"/>
              </a:rPr>
              <a:t>A. Rs445		</a:t>
            </a:r>
            <a:endParaRPr lang="en-US" sz="2800" b="1"/>
          </a:p>
          <a:p>
            <a:pPr marL="0" indent="0">
              <a:buNone/>
            </a:pPr>
            <a:r>
              <a:rPr lang="en-US" sz="2800" b="1">
                <a:sym typeface="+mn-ea"/>
              </a:rPr>
              <a:t>B. Rs450		</a:t>
            </a:r>
            <a:endParaRPr lang="en-US" sz="2800" b="1"/>
          </a:p>
          <a:p>
            <a:pPr marL="0" indent="0">
              <a:buNone/>
            </a:pPr>
            <a:r>
              <a:rPr lang="en-US" sz="2800" b="1">
                <a:sym typeface="+mn-ea"/>
              </a:rPr>
              <a:t>C. Rs460		</a:t>
            </a:r>
            <a:endParaRPr lang="en-US" sz="2800" b="1"/>
          </a:p>
          <a:p>
            <a:pPr marL="0" indent="0">
              <a:buNone/>
            </a:pPr>
            <a:r>
              <a:rPr lang="en-US" sz="2800" b="1">
                <a:sym typeface="+mn-ea"/>
              </a:rPr>
              <a:t>D. Rs480</a:t>
            </a:r>
            <a:endParaRPr lang="en-US" sz="2800" b="1"/>
          </a:p>
          <a:p>
            <a:pPr marL="0" indent="0">
              <a:buNone/>
            </a:pPr>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Question:19</a:t>
            </a:r>
            <a:endParaRPr lang="en-IN" altLang="en-US" sz="2400" b="1">
              <a:solidFill>
                <a:srgbClr val="FF0000"/>
              </a:solidFill>
              <a:sym typeface="+mn-ea"/>
            </a:endParaRPr>
          </a:p>
          <a:p>
            <a:pPr marL="0" indent="0">
              <a:buNone/>
            </a:pPr>
            <a:r>
              <a:rPr lang="en-US" sz="2400" b="1">
                <a:sym typeface="+mn-ea"/>
              </a:rPr>
              <a:t>Amar earns 25% on an investment but losses 10% on another investment. If the ratio of the two investments is 4:5 what is the gain or the loss on the two investments taken together?</a:t>
            </a:r>
            <a:endParaRPr lang="en-US" sz="2400" b="1"/>
          </a:p>
          <a:p>
            <a:pPr marL="0" indent="0">
              <a:buNone/>
            </a:pPr>
            <a:r>
              <a:rPr lang="en-US" sz="2400" b="1">
                <a:sym typeface="+mn-ea"/>
              </a:rPr>
              <a:t>A. 3.125% gain	</a:t>
            </a:r>
            <a:endParaRPr lang="en-US" sz="2400" b="1"/>
          </a:p>
          <a:p>
            <a:pPr marL="0" indent="0">
              <a:buNone/>
            </a:pPr>
            <a:r>
              <a:rPr lang="en-US" sz="2400" b="1">
                <a:sym typeface="+mn-ea"/>
              </a:rPr>
              <a:t>B. 5.55%loss	</a:t>
            </a:r>
            <a:endParaRPr lang="en-US" sz="2400" b="1"/>
          </a:p>
          <a:p>
            <a:pPr marL="0" indent="0">
              <a:buNone/>
            </a:pPr>
            <a:r>
              <a:rPr lang="en-US" sz="2400" b="1">
                <a:sym typeface="+mn-ea"/>
              </a:rPr>
              <a:t>C. 3.125%loss		</a:t>
            </a:r>
            <a:endParaRPr lang="en-US" sz="2400" b="1"/>
          </a:p>
          <a:p>
            <a:pPr marL="0" indent="0">
              <a:buNone/>
            </a:pPr>
            <a:r>
              <a:rPr lang="en-US" sz="2400" b="1">
                <a:sym typeface="+mn-ea"/>
              </a:rPr>
              <a:t>D. 5.55%gain</a:t>
            </a:r>
            <a:endParaRPr lang="en-US" sz="2400" b="1"/>
          </a:p>
          <a:p>
            <a:pPr marL="0" indent="0">
              <a:buNone/>
            </a:pPr>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r>
              <a:rPr lang="en-US" sz="2400" b="1">
                <a:solidFill>
                  <a:srgbClr val="C00000"/>
                </a:solidFill>
                <a:sym typeface="+mn-ea"/>
              </a:rPr>
              <a:t>Profit or Gain:</a:t>
            </a:r>
            <a:r>
              <a:rPr lang="en-US" sz="2400" b="1">
                <a:sym typeface="+mn-ea"/>
              </a:rPr>
              <a:t> When the selling price is greater than the cost price, there is profit or gain.</a:t>
            </a:r>
            <a:endParaRPr lang="en-US" sz="2400" b="1"/>
          </a:p>
          <a:p>
            <a:pPr marL="0" indent="0">
              <a:buNone/>
            </a:pPr>
            <a:r>
              <a:rPr lang="en-US" sz="2400" b="1">
                <a:sym typeface="+mn-ea"/>
              </a:rPr>
              <a:t>    </a:t>
            </a:r>
            <a:r>
              <a:rPr lang="en-IN" altLang="en-US" sz="2400" b="1">
                <a:sym typeface="+mn-ea"/>
              </a:rPr>
              <a:t>	</a:t>
            </a:r>
            <a:r>
              <a:rPr lang="en-US" sz="2400" b="1">
                <a:sym typeface="+mn-ea"/>
              </a:rPr>
              <a:t>So Profit or Gain = S.P – C.P</a:t>
            </a:r>
            <a:endParaRPr lang="en-US" sz="2400" b="1"/>
          </a:p>
          <a:p>
            <a:r>
              <a:rPr lang="en-US" sz="2400" b="1">
                <a:solidFill>
                  <a:srgbClr val="C00000"/>
                </a:solidFill>
                <a:sym typeface="+mn-ea"/>
              </a:rPr>
              <a:t>Loss:</a:t>
            </a:r>
            <a:r>
              <a:rPr lang="en-US" sz="2400" b="1">
                <a:sym typeface="+mn-ea"/>
              </a:rPr>
              <a:t> When the selling price is less than the cost price, there is loss.</a:t>
            </a:r>
            <a:endParaRPr lang="en-US" sz="2400" b="1"/>
          </a:p>
          <a:p>
            <a:pPr marL="0" indent="0">
              <a:buNone/>
            </a:pPr>
            <a:r>
              <a:rPr lang="en-IN" altLang="en-US" sz="2400" b="1">
                <a:sym typeface="+mn-ea"/>
              </a:rPr>
              <a:t>	</a:t>
            </a:r>
            <a:r>
              <a:rPr lang="en-US" sz="2400" b="1">
                <a:sym typeface="+mn-ea"/>
              </a:rPr>
              <a:t>So Loss = C.P – S.P</a:t>
            </a:r>
            <a:endParaRPr lang="en-US" sz="2400" b="1"/>
          </a:p>
          <a:p>
            <a:pPr marL="0" indent="0">
              <a:buNone/>
            </a:pPr>
            <a:r>
              <a:rPr lang="en-US" sz="2400" b="1">
                <a:solidFill>
                  <a:srgbClr val="FF0000"/>
                </a:solidFill>
                <a:sym typeface="+mn-ea"/>
              </a:rPr>
              <a:t>N: B: </a:t>
            </a:r>
            <a:r>
              <a:rPr lang="en-US" sz="2400" b="1">
                <a:sym typeface="+mn-ea"/>
              </a:rPr>
              <a:t>Profit or loss is calculated on the cost price of the article.</a:t>
            </a:r>
            <a:endParaRPr lang="en-US" sz="2400" b="1"/>
          </a:p>
          <a:p>
            <a:pPr marL="0" indent="0">
              <a:buNone/>
            </a:pPr>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Question:20</a:t>
            </a:r>
            <a:endParaRPr lang="en-IN" altLang="en-US" sz="2800" b="1">
              <a:solidFill>
                <a:srgbClr val="FF0000"/>
              </a:solidFill>
              <a:sym typeface="+mn-ea"/>
            </a:endParaRPr>
          </a:p>
          <a:p>
            <a:pPr marL="0" indent="0">
              <a:buNone/>
            </a:pPr>
            <a:r>
              <a:rPr lang="en-US" sz="2800" b="1"/>
              <a:t>One year payment to the servant is Rs. 300 plus one shirt.  The servant leaves after 9 months and receives Rs. 2</a:t>
            </a:r>
            <a:r>
              <a:rPr lang="en-IN" altLang="en-US" sz="2800" b="1"/>
              <a:t>0</a:t>
            </a:r>
            <a:r>
              <a:rPr lang="en-US" sz="2800" b="1"/>
              <a:t>0 and a shirt. Then find the price of the shirt.</a:t>
            </a:r>
            <a:endParaRPr lang="en-US" sz="2800" b="1"/>
          </a:p>
          <a:p>
            <a:pPr marL="0" indent="0">
              <a:buNone/>
            </a:pPr>
            <a:r>
              <a:rPr lang="en-US" sz="2800" b="1"/>
              <a:t>A. Rs. 80	</a:t>
            </a:r>
            <a:endParaRPr lang="en-US" sz="2800" b="1"/>
          </a:p>
          <a:p>
            <a:pPr marL="0" indent="0">
              <a:buNone/>
            </a:pPr>
            <a:r>
              <a:rPr lang="en-US" sz="2800" b="1"/>
              <a:t>B. Rs. 100	</a:t>
            </a:r>
            <a:endParaRPr lang="en-US" sz="2800" b="1"/>
          </a:p>
          <a:p>
            <a:pPr marL="0" indent="0">
              <a:buNone/>
            </a:pPr>
            <a:r>
              <a:rPr lang="en-US" sz="2800" b="1"/>
              <a:t>C. Rs. 120 	</a:t>
            </a:r>
            <a:endParaRPr lang="en-US" sz="2800" b="1"/>
          </a:p>
          <a:p>
            <a:pPr marL="0" indent="0">
              <a:buNone/>
            </a:pPr>
            <a:r>
              <a:rPr lang="en-US" sz="2800" b="1"/>
              <a:t>D. Cannot be determined</a:t>
            </a:r>
            <a:endParaRPr lang="en-US" sz="2800" b="1"/>
          </a:p>
          <a:p>
            <a:pPr marL="0" indent="0">
              <a:buNone/>
            </a:pPr>
            <a:endParaRPr lang="en-US" sz="2800" b="1"/>
          </a:p>
        </p:txBody>
      </p:sp>
      <p:sp>
        <p:nvSpPr>
          <p:cNvPr id="4" name="Content Placeholder 3"/>
          <p:cNvSpPr>
            <a:spLocks noGrp="1"/>
          </p:cNvSpPr>
          <p:nvPr>
            <p:ph sz="half" idx="2"/>
          </p:nvPr>
        </p:nvSpPr>
        <p:spPr/>
        <p:txBody>
          <a:bodyPr/>
          <a:p>
            <a:pPr marL="0" indent="0">
              <a:buNone/>
            </a:pPr>
            <a:endParaRPr lang="en-US" sz="2800"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a:xfrm>
            <a:off x="609600" y="1174750"/>
            <a:ext cx="5384800" cy="4953000"/>
          </a:xfrm>
        </p:spPr>
        <p:txBody>
          <a:bodyPr/>
          <a:p>
            <a:pPr marL="0" indent="0">
              <a:buNone/>
            </a:pPr>
            <a:r>
              <a:rPr lang="en-IN" altLang="en-US" sz="2800" b="1">
                <a:solidFill>
                  <a:srgbClr val="FF0000"/>
                </a:solidFill>
                <a:sym typeface="+mn-ea"/>
              </a:rPr>
              <a:t>Question:21</a:t>
            </a:r>
            <a:endParaRPr lang="en-IN" altLang="en-US" sz="2800" b="1">
              <a:solidFill>
                <a:srgbClr val="FF0000"/>
              </a:solidFill>
              <a:sym typeface="+mn-ea"/>
            </a:endParaRPr>
          </a:p>
          <a:p>
            <a:pPr marL="0" indent="0">
              <a:buNone/>
            </a:pPr>
            <a:r>
              <a:rPr lang="en-US" sz="2800" b="1"/>
              <a:t>A sells a book to B at profit of 20% and B sells it to C at a profit of 25%. If C pays Rs 750, what price did A pay for the book?</a:t>
            </a:r>
            <a:endParaRPr lang="en-US" sz="2800" b="1"/>
          </a:p>
          <a:p>
            <a:pPr marL="0" indent="0">
              <a:buNone/>
            </a:pPr>
            <a:r>
              <a:rPr lang="en-US" sz="2800" b="1"/>
              <a:t>A. Rs400			</a:t>
            </a:r>
            <a:endParaRPr lang="en-US" sz="2800" b="1"/>
          </a:p>
          <a:p>
            <a:pPr marL="0" indent="0">
              <a:buNone/>
            </a:pPr>
            <a:r>
              <a:rPr lang="en-US" sz="2800" b="1"/>
              <a:t>B. Rs450			</a:t>
            </a:r>
            <a:endParaRPr lang="en-US" sz="2800" b="1"/>
          </a:p>
          <a:p>
            <a:pPr marL="0" indent="0">
              <a:buNone/>
            </a:pPr>
            <a:r>
              <a:rPr lang="en-US" sz="2800" b="1"/>
              <a:t>C. Rs475			</a:t>
            </a:r>
            <a:endParaRPr lang="en-US" sz="2800" b="1"/>
          </a:p>
          <a:p>
            <a:pPr marL="0" indent="0">
              <a:buNone/>
            </a:pPr>
            <a:r>
              <a:rPr lang="en-US" sz="2800" b="1"/>
              <a:t>D. Rs500</a:t>
            </a:r>
            <a:endParaRPr lang="en-US" sz="2800" b="1"/>
          </a:p>
          <a:p>
            <a:pPr marL="0" indent="0">
              <a:buNone/>
            </a:pPr>
            <a:endParaRPr lang="en-US" sz="2800" b="1"/>
          </a:p>
        </p:txBody>
      </p:sp>
      <p:sp>
        <p:nvSpPr>
          <p:cNvPr id="4" name="Content Placeholder 3"/>
          <p:cNvSpPr>
            <a:spLocks noGrp="1"/>
          </p:cNvSpPr>
          <p:nvPr>
            <p:ph sz="half" idx="2"/>
          </p:nvPr>
        </p:nvSpPr>
        <p:spPr/>
        <p:txBody>
          <a:bodyPr/>
          <a:p>
            <a:pPr marL="0" indent="0">
              <a:buNone/>
            </a:pPr>
            <a:endParaRPr lang="en-US" sz="2400" b="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Question:22</a:t>
            </a:r>
            <a:endParaRPr lang="en-IN" altLang="en-US" sz="2800" b="1">
              <a:solidFill>
                <a:srgbClr val="FF0000"/>
              </a:solidFill>
              <a:sym typeface="+mn-ea"/>
            </a:endParaRPr>
          </a:p>
          <a:p>
            <a:pPr marL="0" indent="0">
              <a:buNone/>
            </a:pPr>
            <a:r>
              <a:rPr lang="en-US" sz="2800" b="1"/>
              <a:t>A trader bought a car at 20% discount on its original price. He sold it at a 50% increase on the price he bought it. What percent of profit did he make on the original price?</a:t>
            </a:r>
            <a:endParaRPr lang="en-US" sz="2800" b="1"/>
          </a:p>
          <a:p>
            <a:pPr marL="0" indent="0">
              <a:buNone/>
            </a:pPr>
            <a:r>
              <a:rPr lang="en-US" sz="2800" b="1"/>
              <a:t>A.20%		</a:t>
            </a:r>
            <a:endParaRPr lang="en-US" sz="2800" b="1"/>
          </a:p>
          <a:p>
            <a:pPr marL="0" indent="0">
              <a:buNone/>
            </a:pPr>
            <a:r>
              <a:rPr lang="en-US" sz="2800" b="1"/>
              <a:t>B.25%		</a:t>
            </a:r>
            <a:endParaRPr lang="en-US" sz="2800" b="1"/>
          </a:p>
          <a:p>
            <a:pPr marL="0" indent="0">
              <a:buNone/>
            </a:pPr>
            <a:r>
              <a:rPr lang="en-US" sz="2800" b="1"/>
              <a:t>C.27.5%		</a:t>
            </a:r>
            <a:endParaRPr lang="en-US" sz="2800" b="1"/>
          </a:p>
          <a:p>
            <a:pPr marL="0" indent="0">
              <a:buNone/>
            </a:pPr>
            <a:r>
              <a:rPr lang="en-US" sz="2800" b="1"/>
              <a:t>D.30%</a:t>
            </a:r>
            <a:endParaRPr lang="en-US" sz="2800" b="1"/>
          </a:p>
          <a:p>
            <a:pPr marL="0" indent="0">
              <a:buNone/>
            </a:pPr>
            <a:endParaRPr lang="en-US" sz="2800" b="1"/>
          </a:p>
        </p:txBody>
      </p:sp>
      <p:sp>
        <p:nvSpPr>
          <p:cNvPr id="4" name="Content Placeholder 3"/>
          <p:cNvSpPr>
            <a:spLocks noGrp="1"/>
          </p:cNvSpPr>
          <p:nvPr>
            <p:ph sz="half" idx="2"/>
          </p:nvPr>
        </p:nvSpPr>
        <p:spPr/>
        <p:txBody>
          <a:bodyPr/>
          <a:p>
            <a:pPr marL="0" indent="0">
              <a:buNone/>
            </a:pPr>
            <a:endParaRPr lang="en-US" sz="2800" b="1"/>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Question:23</a:t>
            </a:r>
            <a:endParaRPr lang="en-IN" altLang="en-US" sz="2800" b="1">
              <a:solidFill>
                <a:srgbClr val="FF0000"/>
              </a:solidFill>
              <a:sym typeface="+mn-ea"/>
            </a:endParaRPr>
          </a:p>
          <a:p>
            <a:pPr marL="0" indent="0">
              <a:buNone/>
            </a:pPr>
            <a:r>
              <a:rPr lang="en-US" sz="2800" b="1">
                <a:sym typeface="+mn-ea"/>
              </a:rPr>
              <a:t>A dishonest dealer professes to sell his goods at a loss of 10% but weights 750 grams in place of a kg weight. Find his real loss or gain per cent.</a:t>
            </a:r>
            <a:endParaRPr lang="en-US" sz="2800" b="1"/>
          </a:p>
          <a:p>
            <a:pPr marL="0" indent="0">
              <a:buNone/>
            </a:pPr>
            <a:r>
              <a:rPr lang="en-US" sz="2800" b="1">
                <a:sym typeface="+mn-ea"/>
              </a:rPr>
              <a:t>A. 10% loss        </a:t>
            </a:r>
            <a:endParaRPr lang="en-US" sz="2800" b="1"/>
          </a:p>
          <a:p>
            <a:pPr marL="0" indent="0">
              <a:buNone/>
            </a:pPr>
            <a:r>
              <a:rPr lang="en-US" sz="2800" b="1">
                <a:sym typeface="+mn-ea"/>
              </a:rPr>
              <a:t>B. 10% gain    </a:t>
            </a:r>
            <a:endParaRPr lang="en-US" sz="2800" b="1"/>
          </a:p>
          <a:p>
            <a:pPr marL="0" indent="0">
              <a:buNone/>
            </a:pPr>
            <a:r>
              <a:rPr lang="en-US" sz="2800" b="1">
                <a:sym typeface="+mn-ea"/>
              </a:rPr>
              <a:t>C. 20% gain        </a:t>
            </a:r>
            <a:endParaRPr lang="en-US" sz="2800" b="1"/>
          </a:p>
          <a:p>
            <a:pPr marL="0" indent="0">
              <a:buNone/>
            </a:pPr>
            <a:r>
              <a:rPr lang="en-US" sz="2800" b="1">
                <a:sym typeface="+mn-ea"/>
              </a:rPr>
              <a:t>D. 20% loss</a:t>
            </a:r>
            <a:endParaRPr lang="en-US" sz="2800" b="1"/>
          </a:p>
          <a:p>
            <a:pPr marL="0" indent="0">
              <a:buNone/>
            </a:pPr>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Question:24</a:t>
            </a:r>
            <a:endParaRPr lang="en-IN" altLang="en-US" sz="2800" b="1">
              <a:solidFill>
                <a:srgbClr val="FF0000"/>
              </a:solidFill>
              <a:sym typeface="+mn-ea"/>
            </a:endParaRPr>
          </a:p>
          <a:p>
            <a:pPr marL="0" indent="0">
              <a:buNone/>
            </a:pPr>
            <a:r>
              <a:rPr lang="en-US" sz="2800" b="1"/>
              <a:t>A dishonest dealer professes to sell his goods at Cost Price but still gets 25% profit by using a false weight. What weight does he substitute for a kilogram?</a:t>
            </a:r>
            <a:endParaRPr lang="en-US" sz="2800" b="1"/>
          </a:p>
          <a:p>
            <a:pPr marL="0" indent="0">
              <a:buNone/>
            </a:pPr>
            <a:r>
              <a:rPr lang="en-US" sz="2800" b="1"/>
              <a:t>A.750gms		</a:t>
            </a:r>
            <a:endParaRPr lang="en-US" sz="2800" b="1"/>
          </a:p>
          <a:p>
            <a:pPr marL="0" indent="0">
              <a:buNone/>
            </a:pPr>
            <a:r>
              <a:rPr lang="en-US" sz="2800" b="1"/>
              <a:t>B.800gms		</a:t>
            </a:r>
            <a:endParaRPr lang="en-US" sz="2800" b="1"/>
          </a:p>
          <a:p>
            <a:pPr marL="0" indent="0">
              <a:buNone/>
            </a:pPr>
            <a:r>
              <a:rPr lang="en-US" sz="2800" b="1"/>
              <a:t>C.900gms		</a:t>
            </a:r>
            <a:endParaRPr lang="en-US" sz="2800" b="1"/>
          </a:p>
          <a:p>
            <a:pPr marL="0" indent="0">
              <a:buNone/>
            </a:pPr>
            <a:r>
              <a:rPr lang="en-US" sz="2800" b="1"/>
              <a:t>D.950gms</a:t>
            </a:r>
            <a:endParaRPr lang="en-US" sz="2800" b="1"/>
          </a:p>
          <a:p>
            <a:pPr marL="0" indent="0">
              <a:buNone/>
            </a:pPr>
            <a:endParaRPr lang="en-US" sz="2800" b="1"/>
          </a:p>
        </p:txBody>
      </p:sp>
      <p:sp>
        <p:nvSpPr>
          <p:cNvPr id="4" name="Content Placeholder 3"/>
          <p:cNvSpPr>
            <a:spLocks noGrp="1"/>
          </p:cNvSpPr>
          <p:nvPr>
            <p:ph sz="half" idx="2"/>
          </p:nvPr>
        </p:nvSpPr>
        <p:spPr/>
        <p:txBody>
          <a:bodyPr/>
          <a:p>
            <a:pPr marL="0" indent="0">
              <a:buNone/>
            </a:pPr>
            <a:endParaRPr lang="en-US" sz="2400" b="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Question:25</a:t>
            </a:r>
            <a:endParaRPr lang="en-IN" altLang="en-US" sz="2400" b="1">
              <a:solidFill>
                <a:srgbClr val="FF0000"/>
              </a:solidFill>
              <a:sym typeface="+mn-ea"/>
            </a:endParaRPr>
          </a:p>
          <a:p>
            <a:pPr marL="0" indent="0">
              <a:buNone/>
            </a:pPr>
            <a:r>
              <a:rPr lang="en-US" sz="2400" b="1"/>
              <a:t>A storekeeper sold a wrist watch for Rs6600, including a sales tax of 10%.If the cost price of the watch is Rs5000, what is the percentage profit for shopkeeper?</a:t>
            </a:r>
            <a:endParaRPr lang="en-US" sz="2400" b="1"/>
          </a:p>
          <a:p>
            <a:pPr marL="0" indent="0">
              <a:buNone/>
            </a:pPr>
            <a:r>
              <a:rPr lang="en-US" sz="2400" b="1"/>
              <a:t>A. 10%		</a:t>
            </a:r>
            <a:endParaRPr lang="en-US" sz="2400" b="1"/>
          </a:p>
          <a:p>
            <a:pPr marL="0" indent="0">
              <a:buNone/>
            </a:pPr>
            <a:r>
              <a:rPr lang="en-US" sz="2400" b="1"/>
              <a:t>B. 15%		</a:t>
            </a:r>
            <a:endParaRPr lang="en-US" sz="2400" b="1"/>
          </a:p>
          <a:p>
            <a:pPr marL="0" indent="0">
              <a:buNone/>
            </a:pPr>
            <a:r>
              <a:rPr lang="en-US" sz="2400" b="1"/>
              <a:t>C. 20%		</a:t>
            </a:r>
            <a:endParaRPr lang="en-US" sz="2400" b="1"/>
          </a:p>
          <a:p>
            <a:pPr marL="0" indent="0">
              <a:buNone/>
            </a:pPr>
            <a:r>
              <a:rPr lang="en-US" sz="2400" b="1"/>
              <a:t>D. 25%</a:t>
            </a:r>
            <a:endParaRPr lang="en-US" sz="2400" b="1"/>
          </a:p>
          <a:p>
            <a:pPr marL="0" indent="0">
              <a:buNone/>
            </a:pPr>
            <a:endParaRPr lang="en-US" sz="2400" b="1"/>
          </a:p>
        </p:txBody>
      </p:sp>
      <p:sp>
        <p:nvSpPr>
          <p:cNvPr id="4" name="Content Placeholder 3"/>
          <p:cNvSpPr>
            <a:spLocks noGrp="1"/>
          </p:cNvSpPr>
          <p:nvPr>
            <p:ph sz="half" idx="2"/>
          </p:nvPr>
        </p:nvSpPr>
        <p:spPr/>
        <p:txBody>
          <a:bodyPr/>
          <a:p>
            <a:pPr marL="0" indent="0">
              <a:buNone/>
            </a:pPr>
            <a:endParaRPr lang="en-US" sz="2400" b="1"/>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Question:26</a:t>
            </a:r>
            <a:endParaRPr lang="en-IN" altLang="en-US" sz="2800" b="1">
              <a:solidFill>
                <a:srgbClr val="FF0000"/>
              </a:solidFill>
              <a:sym typeface="+mn-ea"/>
            </a:endParaRPr>
          </a:p>
          <a:p>
            <a:pPr marL="0" indent="0">
              <a:buNone/>
            </a:pPr>
            <a:r>
              <a:rPr lang="en-US" sz="2800" b="1"/>
              <a:t>A man gains 25% by selling an article at a certain price. If he doubles the selling price then the percentage of profit will be how much percentage?</a:t>
            </a:r>
            <a:endParaRPr lang="en-US" sz="2800" b="1"/>
          </a:p>
          <a:p>
            <a:pPr marL="0" indent="0">
              <a:buNone/>
            </a:pPr>
            <a:r>
              <a:rPr lang="en-US" sz="2800" b="1"/>
              <a:t>A.100%		</a:t>
            </a:r>
            <a:endParaRPr lang="en-US" sz="2800" b="1"/>
          </a:p>
          <a:p>
            <a:pPr marL="0" indent="0">
              <a:buNone/>
            </a:pPr>
            <a:r>
              <a:rPr lang="en-US" sz="2800" b="1"/>
              <a:t>B.125%		</a:t>
            </a:r>
            <a:endParaRPr lang="en-US" sz="2800" b="1"/>
          </a:p>
          <a:p>
            <a:pPr marL="0" indent="0">
              <a:buNone/>
            </a:pPr>
            <a:r>
              <a:rPr lang="en-US" sz="2800" b="1"/>
              <a:t>C.150%		</a:t>
            </a:r>
            <a:endParaRPr lang="en-US" sz="2800" b="1"/>
          </a:p>
          <a:p>
            <a:pPr marL="0" indent="0">
              <a:buNone/>
            </a:pPr>
            <a:r>
              <a:rPr lang="en-US" sz="2800" b="1"/>
              <a:t>D.200%</a:t>
            </a:r>
            <a:endParaRPr lang="en-US" sz="2800" b="1"/>
          </a:p>
          <a:p>
            <a:pPr marL="0" indent="0">
              <a:buNone/>
            </a:pPr>
            <a:endParaRPr lang="en-US" sz="2800" b="1"/>
          </a:p>
        </p:txBody>
      </p:sp>
      <p:sp>
        <p:nvSpPr>
          <p:cNvPr id="4" name="Content Placeholder 3"/>
          <p:cNvSpPr>
            <a:spLocks noGrp="1"/>
          </p:cNvSpPr>
          <p:nvPr>
            <p:ph sz="half" idx="2"/>
          </p:nvPr>
        </p:nvSpPr>
        <p:spPr/>
        <p:txBody>
          <a:bodyPr/>
          <a:p>
            <a:pPr marL="0" indent="0">
              <a:buNone/>
            </a:pPr>
            <a:endParaRPr lang="en-US" sz="2800" b="1"/>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Question:27</a:t>
            </a:r>
            <a:endParaRPr lang="en-IN" altLang="en-US" sz="2800" b="1">
              <a:solidFill>
                <a:srgbClr val="FF0000"/>
              </a:solidFill>
              <a:sym typeface="+mn-ea"/>
            </a:endParaRPr>
          </a:p>
          <a:p>
            <a:pPr marL="0" indent="0">
              <a:buNone/>
            </a:pPr>
            <a:r>
              <a:rPr lang="en-US" sz="2800" b="1"/>
              <a:t>Profit earned by selling an article for Rs1020 is 25% more than the loss incurred by selling the same article for Rs930.At what price the article to be sold to earn 20% profit.</a:t>
            </a:r>
            <a:endParaRPr lang="en-US" sz="2800" b="1"/>
          </a:p>
          <a:p>
            <a:pPr marL="0" indent="0">
              <a:buNone/>
            </a:pPr>
            <a:r>
              <a:rPr lang="en-US" sz="2800" b="1"/>
              <a:t>A.Rs9</a:t>
            </a:r>
            <a:r>
              <a:rPr lang="en-IN" altLang="en-US" sz="2800" b="1"/>
              <a:t>3</a:t>
            </a:r>
            <a:r>
              <a:rPr lang="en-US" sz="2800" b="1"/>
              <a:t>0</a:t>
            </a:r>
            <a:endParaRPr lang="en-US" sz="2800" b="1"/>
          </a:p>
          <a:p>
            <a:pPr marL="0" indent="0">
              <a:buNone/>
            </a:pPr>
            <a:r>
              <a:rPr lang="en-US" sz="2800" b="1"/>
              <a:t>B.Rs9</a:t>
            </a:r>
            <a:r>
              <a:rPr lang="en-IN" altLang="en-US" sz="2800" b="1"/>
              <a:t>5</a:t>
            </a:r>
            <a:r>
              <a:rPr lang="en-US" sz="2800" b="1"/>
              <a:t>0</a:t>
            </a:r>
            <a:endParaRPr lang="en-US" sz="2800" b="1"/>
          </a:p>
          <a:p>
            <a:pPr marL="0" indent="0">
              <a:buNone/>
            </a:pPr>
            <a:r>
              <a:rPr lang="en-US" sz="2800" b="1"/>
              <a:t>C.Rs9</a:t>
            </a:r>
            <a:r>
              <a:rPr lang="en-IN" altLang="en-US" sz="2800" b="1"/>
              <a:t>7</a:t>
            </a:r>
            <a:r>
              <a:rPr lang="en-US" sz="2800" b="1"/>
              <a:t>0</a:t>
            </a:r>
            <a:endParaRPr lang="en-US" sz="2800" b="1"/>
          </a:p>
          <a:p>
            <a:pPr marL="0" indent="0">
              <a:buNone/>
            </a:pPr>
            <a:r>
              <a:rPr lang="en-US" sz="2800" b="1"/>
              <a:t>D.Rs</a:t>
            </a:r>
            <a:r>
              <a:rPr lang="en-IN" altLang="en-US" sz="2800" b="1"/>
              <a:t>.1164</a:t>
            </a:r>
            <a:endParaRPr lang="en-US" sz="2800" b="1"/>
          </a:p>
          <a:p>
            <a:pPr marL="0" indent="0">
              <a:buNone/>
            </a:pPr>
            <a:endParaRPr lang="en-US" sz="2800" b="1"/>
          </a:p>
        </p:txBody>
      </p:sp>
      <p:sp>
        <p:nvSpPr>
          <p:cNvPr id="4" name="Content Placeholder 3"/>
          <p:cNvSpPr>
            <a:spLocks noGrp="1"/>
          </p:cNvSpPr>
          <p:nvPr>
            <p:ph sz="half" idx="2"/>
          </p:nvPr>
        </p:nvSpPr>
        <p:spPr/>
        <p:txBody>
          <a:bodyPr/>
          <a:p>
            <a:pPr marL="0" indent="0">
              <a:buNone/>
            </a:pPr>
            <a:endParaRPr lang="en-US" sz="2800" b="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Question:28</a:t>
            </a:r>
            <a:endParaRPr lang="en-IN" altLang="en-US" sz="2800" b="1">
              <a:solidFill>
                <a:srgbClr val="FF0000"/>
              </a:solidFill>
              <a:sym typeface="+mn-ea"/>
            </a:endParaRPr>
          </a:p>
          <a:p>
            <a:pPr marL="0" indent="0">
              <a:buNone/>
            </a:pPr>
            <a:r>
              <a:rPr lang="en-US" sz="2800" b="1">
                <a:sym typeface="+mn-ea"/>
              </a:rPr>
              <a:t>The cost price of 8 articles is equal to the selling price of 5 articles. What is the profit percentage obtained by the shopkeeper?</a:t>
            </a:r>
            <a:endParaRPr lang="en-US" sz="2800" b="1"/>
          </a:p>
          <a:p>
            <a:pPr marL="0" indent="0">
              <a:buNone/>
            </a:pPr>
            <a:r>
              <a:rPr lang="en-US" sz="2800" b="1">
                <a:sym typeface="+mn-ea"/>
              </a:rPr>
              <a:t>(a) 40%		</a:t>
            </a:r>
            <a:endParaRPr lang="en-US" sz="2800" b="1"/>
          </a:p>
          <a:p>
            <a:pPr marL="0" indent="0">
              <a:buNone/>
            </a:pPr>
            <a:r>
              <a:rPr lang="en-US" sz="2800" b="1">
                <a:sym typeface="+mn-ea"/>
              </a:rPr>
              <a:t>(b) 50%		</a:t>
            </a:r>
            <a:endParaRPr lang="en-US" sz="2800" b="1"/>
          </a:p>
          <a:p>
            <a:pPr marL="0" indent="0">
              <a:buNone/>
            </a:pPr>
            <a:r>
              <a:rPr lang="en-US" sz="2800" b="1">
                <a:sym typeface="+mn-ea"/>
              </a:rPr>
              <a:t>(c) 45%		</a:t>
            </a:r>
            <a:endParaRPr lang="en-US" sz="2800" b="1"/>
          </a:p>
          <a:p>
            <a:pPr marL="0" indent="0">
              <a:buNone/>
            </a:pPr>
            <a:r>
              <a:rPr lang="en-US" sz="2800" b="1">
                <a:sym typeface="+mn-ea"/>
              </a:rPr>
              <a:t>(d) 60%</a:t>
            </a:r>
            <a:endParaRPr lang="en-US" sz="2800" b="1"/>
          </a:p>
          <a:p>
            <a:pPr marL="0" indent="0">
              <a:buNone/>
            </a:pPr>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Question:29</a:t>
            </a:r>
            <a:endParaRPr lang="en-IN" altLang="en-US" sz="2400" b="1">
              <a:solidFill>
                <a:srgbClr val="FF0000"/>
              </a:solidFill>
              <a:sym typeface="+mn-ea"/>
            </a:endParaRPr>
          </a:p>
          <a:p>
            <a:pPr marL="0" indent="0">
              <a:buNone/>
            </a:pPr>
            <a:r>
              <a:rPr lang="en-US" sz="2400" b="1"/>
              <a:t>The list price of an electric iron is Rs. 300. If two successive discounts of 15% and 10% are allowed, its selling price will be: </a:t>
            </a:r>
            <a:endParaRPr lang="en-US" sz="2400" b="1"/>
          </a:p>
          <a:p>
            <a:pPr marL="0" indent="0">
              <a:buNone/>
            </a:pPr>
            <a:r>
              <a:rPr lang="en-IN" altLang="en-US" sz="2400" b="1"/>
              <a:t>A.</a:t>
            </a:r>
            <a:r>
              <a:rPr lang="en-US" sz="2400" b="1"/>
              <a:t> Rs.229.50 </a:t>
            </a:r>
            <a:endParaRPr lang="en-US" sz="2400" b="1"/>
          </a:p>
          <a:p>
            <a:pPr marL="0" indent="0">
              <a:buNone/>
            </a:pPr>
            <a:r>
              <a:rPr lang="en-IN" altLang="en-US" sz="2400" b="1"/>
              <a:t>B.</a:t>
            </a:r>
            <a:r>
              <a:rPr lang="en-US" sz="2400" b="1"/>
              <a:t> Rs.231.50 </a:t>
            </a:r>
            <a:endParaRPr lang="en-US" sz="2400" b="1"/>
          </a:p>
          <a:p>
            <a:pPr marL="0" indent="0">
              <a:buNone/>
            </a:pPr>
            <a:r>
              <a:rPr lang="en-IN" altLang="en-US" sz="2400" b="1"/>
              <a:t>C.</a:t>
            </a:r>
            <a:r>
              <a:rPr lang="en-US" sz="2400" b="1"/>
              <a:t> Rs.232.50 </a:t>
            </a:r>
            <a:endParaRPr lang="en-US" sz="2400" b="1"/>
          </a:p>
          <a:p>
            <a:pPr marL="0" indent="0">
              <a:buNone/>
            </a:pPr>
            <a:r>
              <a:rPr lang="en-IN" altLang="en-US" sz="2400" b="1"/>
              <a:t>D.</a:t>
            </a:r>
            <a:r>
              <a:rPr lang="en-US" sz="2400" b="1"/>
              <a:t> Rs.234.50 </a:t>
            </a:r>
            <a:endParaRPr lang="en-US" sz="2400" b="1"/>
          </a:p>
          <a:p>
            <a:pPr marL="0" indent="0">
              <a:buNone/>
            </a:pPr>
            <a:r>
              <a:rPr lang="en-IN" altLang="en-US" sz="2400" b="1"/>
              <a:t>E.</a:t>
            </a:r>
            <a:r>
              <a:rPr lang="en-US" sz="2400" b="1"/>
              <a:t> None of these </a:t>
            </a:r>
            <a:endParaRPr lang="en-US" sz="2400" b="1"/>
          </a:p>
        </p:txBody>
      </p:sp>
      <p:sp>
        <p:nvSpPr>
          <p:cNvPr id="4" name="Content Placeholder 3"/>
          <p:cNvSpPr>
            <a:spLocks noGrp="1"/>
          </p:cNvSpPr>
          <p:nvPr>
            <p:ph sz="half" idx="2"/>
          </p:nvPr>
        </p:nvSpPr>
        <p:spPr/>
        <p:txBody>
          <a:bodyPr/>
          <a:p>
            <a:pPr marL="0" indent="0">
              <a:buNone/>
            </a:pPr>
            <a:endParaRPr lang="en-US" sz="28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US" sz="2800" b="1">
                <a:solidFill>
                  <a:srgbClr val="C00000"/>
                </a:solidFill>
              </a:rPr>
              <a:t>For Example:</a:t>
            </a:r>
            <a:endParaRPr lang="en-US" sz="2800" b="1">
              <a:solidFill>
                <a:srgbClr val="C00000"/>
              </a:solidFill>
            </a:endParaRPr>
          </a:p>
          <a:p>
            <a:pPr marL="0" indent="0">
              <a:buNone/>
            </a:pPr>
            <a:r>
              <a:rPr lang="en-US" sz="2800" b="1"/>
              <a:t>Suppose I purchased an article at Rs50 and sold it at Rs60, then there is a profit of Rs10 on the cost price of Rs50.</a:t>
            </a:r>
            <a:endParaRPr lang="en-US" sz="2800" b="1"/>
          </a:p>
          <a:p>
            <a:pPr marL="0" indent="0">
              <a:buNone/>
            </a:pPr>
            <a:r>
              <a:rPr lang="en-US" sz="2800" b="1"/>
              <a:t>So on Rs100, there is a profit of Rs20.</a:t>
            </a:r>
            <a:endParaRPr lang="en-US" sz="2800" b="1"/>
          </a:p>
          <a:p>
            <a:pPr marL="0" indent="0">
              <a:buNone/>
            </a:pPr>
            <a:r>
              <a:rPr lang="en-US" sz="2800" b="1"/>
              <a:t>That means my profit percentage is 20%.</a:t>
            </a:r>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Question:30</a:t>
            </a:r>
            <a:endParaRPr lang="en-IN" altLang="en-US" sz="2400" b="1">
              <a:solidFill>
                <a:srgbClr val="FF0000"/>
              </a:solidFill>
              <a:sym typeface="+mn-ea"/>
            </a:endParaRPr>
          </a:p>
          <a:p>
            <a:pPr marL="0" indent="0">
              <a:buNone/>
            </a:pPr>
            <a:r>
              <a:rPr lang="en-US" sz="2400" b="1"/>
              <a:t>A man sells 10 chocolates for Rs12 and losses Rs3 .if he sells 20 chocolates for Rs35 how much does he gain or lose?</a:t>
            </a:r>
            <a:endParaRPr lang="en-US" sz="2400" b="1"/>
          </a:p>
          <a:p>
            <a:pPr marL="0" indent="0">
              <a:buNone/>
            </a:pPr>
            <a:r>
              <a:rPr lang="en-US" sz="2400" b="1"/>
              <a:t>A. Gain Rs4		</a:t>
            </a:r>
            <a:endParaRPr lang="en-US" sz="2400" b="1"/>
          </a:p>
          <a:p>
            <a:pPr marL="0" indent="0">
              <a:buNone/>
            </a:pPr>
            <a:r>
              <a:rPr lang="en-US" sz="2400" b="1"/>
              <a:t>B. loss Rs6		</a:t>
            </a:r>
            <a:endParaRPr lang="en-US" sz="2400" b="1"/>
          </a:p>
          <a:p>
            <a:pPr marL="0" indent="0">
              <a:buNone/>
            </a:pPr>
            <a:r>
              <a:rPr lang="en-US" sz="2400" b="1"/>
              <a:t>C. Gain Rs5		</a:t>
            </a:r>
            <a:endParaRPr lang="en-US" sz="2400" b="1"/>
          </a:p>
          <a:p>
            <a:pPr marL="0" indent="0">
              <a:buNone/>
            </a:pPr>
            <a:r>
              <a:rPr lang="en-US" sz="2400" b="1"/>
              <a:t>D. loss Rs4		</a:t>
            </a:r>
            <a:endParaRPr lang="en-US" sz="2400" b="1"/>
          </a:p>
          <a:p>
            <a:pPr marL="0" indent="0">
              <a:buNone/>
            </a:pPr>
            <a:r>
              <a:rPr lang="en-US" sz="2400" b="1"/>
              <a:t>E. gain Rs6</a:t>
            </a:r>
            <a:endParaRPr lang="en-US" sz="2400" b="1"/>
          </a:p>
          <a:p>
            <a:pPr marL="0" indent="0">
              <a:buNone/>
            </a:pPr>
            <a:endParaRPr lang="en-US" sz="2400" b="1"/>
          </a:p>
        </p:txBody>
      </p:sp>
      <p:sp>
        <p:nvSpPr>
          <p:cNvPr id="4" name="Content Placeholder 3"/>
          <p:cNvSpPr>
            <a:spLocks noGrp="1"/>
          </p:cNvSpPr>
          <p:nvPr>
            <p:ph sz="half" idx="2"/>
          </p:nvPr>
        </p:nvSpPr>
        <p:spPr/>
        <p:txBody>
          <a:bodyPr/>
          <a:p>
            <a:pPr marL="0" indent="0">
              <a:buNone/>
            </a:pPr>
            <a:endParaRPr lang="en-US" sz="2800" b="1"/>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Question:31</a:t>
            </a:r>
            <a:endParaRPr lang="en-IN" altLang="en-US" sz="2400" b="1">
              <a:solidFill>
                <a:srgbClr val="FF0000"/>
              </a:solidFill>
              <a:sym typeface="+mn-ea"/>
            </a:endParaRPr>
          </a:p>
          <a:p>
            <a:pPr marL="0" indent="0">
              <a:buNone/>
            </a:pPr>
            <a:r>
              <a:rPr lang="en-US" sz="2400" b="1"/>
              <a:t>A show room offers a 10% discount on a washing machine, whose marked price is Rs24000 and also gives a blender worth Rs1600 as a complimentary gift with it. Even then, the showroom earns a profit of 25%. What is the cost price of washing machine?</a:t>
            </a:r>
            <a:endParaRPr lang="en-US" sz="2400" b="1"/>
          </a:p>
          <a:p>
            <a:pPr marL="0" indent="0">
              <a:buNone/>
            </a:pPr>
            <a:r>
              <a:rPr lang="en-US" sz="2400" b="1"/>
              <a:t>A.Rs15000		</a:t>
            </a:r>
            <a:endParaRPr lang="en-US" sz="2400" b="1"/>
          </a:p>
          <a:p>
            <a:pPr marL="0" indent="0">
              <a:buNone/>
            </a:pPr>
            <a:r>
              <a:rPr lang="en-US" sz="2400" b="1"/>
              <a:t>B.Rs16000		</a:t>
            </a:r>
            <a:endParaRPr lang="en-US" sz="2400" b="1"/>
          </a:p>
          <a:p>
            <a:pPr marL="0" indent="0">
              <a:buNone/>
            </a:pPr>
            <a:r>
              <a:rPr lang="en-US" sz="2400" b="1"/>
              <a:t>C.Rs18000		</a:t>
            </a:r>
            <a:endParaRPr lang="en-US" sz="2400" b="1"/>
          </a:p>
          <a:p>
            <a:pPr marL="0" indent="0">
              <a:buNone/>
            </a:pPr>
            <a:r>
              <a:rPr lang="en-US" sz="2400" b="1"/>
              <a:t>D.Rs20000</a:t>
            </a:r>
            <a:endParaRPr lang="en-US" sz="2400" b="1"/>
          </a:p>
          <a:p>
            <a:pPr marL="0" indent="0">
              <a:buNone/>
            </a:pPr>
            <a:endParaRPr lang="en-US" sz="2400" b="1"/>
          </a:p>
        </p:txBody>
      </p:sp>
      <p:sp>
        <p:nvSpPr>
          <p:cNvPr id="4" name="Content Placeholder 3"/>
          <p:cNvSpPr>
            <a:spLocks noGrp="1"/>
          </p:cNvSpPr>
          <p:nvPr>
            <p:ph sz="half" idx="2"/>
          </p:nvPr>
        </p:nvSpPr>
        <p:spPr/>
        <p:txBody>
          <a:bodyPr/>
          <a:p>
            <a:pPr marL="0" indent="0">
              <a:buNone/>
            </a:pPr>
            <a:endParaRPr lang="en-US" sz="2400" b="1"/>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a:xfrm>
            <a:off x="673735" y="1034415"/>
            <a:ext cx="5807710" cy="4953000"/>
          </a:xfrm>
        </p:spPr>
        <p:txBody>
          <a:bodyPr/>
          <a:p>
            <a:pPr marL="0" indent="0">
              <a:buNone/>
            </a:pPr>
            <a:r>
              <a:rPr lang="en-IN" altLang="en-US" sz="2800" b="1">
                <a:solidFill>
                  <a:srgbClr val="FF0000"/>
                </a:solidFill>
                <a:sym typeface="+mn-ea"/>
              </a:rPr>
              <a:t>Question:32</a:t>
            </a:r>
            <a:endParaRPr lang="en-IN" altLang="en-US" sz="2800" b="1">
              <a:solidFill>
                <a:srgbClr val="FF0000"/>
              </a:solidFill>
              <a:sym typeface="+mn-ea"/>
            </a:endParaRPr>
          </a:p>
          <a:p>
            <a:pPr marL="0" indent="0">
              <a:buNone/>
            </a:pPr>
            <a:r>
              <a:rPr lang="en-US" sz="2800" b="1"/>
              <a:t>A man bought a number of clips at 4 for a rupee and an equal number at 3 for a rupee. At what price per dozen should he sell them to make a profit of 20% ?</a:t>
            </a:r>
            <a:endParaRPr lang="en-US" sz="2800" b="1"/>
          </a:p>
          <a:p>
            <a:pPr marL="0" indent="0">
              <a:buNone/>
            </a:pPr>
            <a:r>
              <a:rPr lang="en-US" sz="2800" b="1"/>
              <a:t>A. Rs 4.20 		</a:t>
            </a:r>
            <a:endParaRPr lang="en-US" sz="2800" b="1"/>
          </a:p>
          <a:p>
            <a:pPr marL="0" indent="0">
              <a:buNone/>
            </a:pPr>
            <a:r>
              <a:rPr lang="en-US" sz="2800" b="1"/>
              <a:t>B. Rs 4.50 		</a:t>
            </a:r>
            <a:endParaRPr lang="en-US" sz="2800" b="1"/>
          </a:p>
          <a:p>
            <a:pPr marL="0" indent="0">
              <a:buNone/>
            </a:pPr>
            <a:r>
              <a:rPr lang="en-US" sz="2800" b="1"/>
              <a:t>C. Rs 7.00 		</a:t>
            </a:r>
            <a:endParaRPr lang="en-US" sz="2800" b="1"/>
          </a:p>
          <a:p>
            <a:pPr marL="0" indent="0">
              <a:buNone/>
            </a:pPr>
            <a:r>
              <a:rPr lang="en-US" sz="2800" b="1"/>
              <a:t>D. Rs 8.40</a:t>
            </a:r>
            <a:endParaRPr lang="en-US" sz="2800" b="1"/>
          </a:p>
          <a:p>
            <a:pPr marL="0" indent="0">
              <a:buNone/>
            </a:pPr>
            <a:endParaRPr lang="en-US" sz="2800" b="1"/>
          </a:p>
        </p:txBody>
      </p:sp>
      <p:sp>
        <p:nvSpPr>
          <p:cNvPr id="4" name="Content Placeholder 3"/>
          <p:cNvSpPr>
            <a:spLocks noGrp="1"/>
          </p:cNvSpPr>
          <p:nvPr>
            <p:ph sz="half" idx="2"/>
          </p:nvPr>
        </p:nvSpPr>
        <p:spPr/>
        <p:txBody>
          <a:bodyPr/>
          <a:p>
            <a:pPr marL="0" indent="0">
              <a:buNone/>
            </a:pPr>
            <a:endParaRPr lang="en-US" sz="2400" b="1"/>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Question:33</a:t>
            </a:r>
            <a:endParaRPr lang="en-IN" altLang="en-US" sz="2800" b="1">
              <a:solidFill>
                <a:srgbClr val="FF0000"/>
              </a:solidFill>
              <a:sym typeface="+mn-ea"/>
            </a:endParaRPr>
          </a:p>
          <a:p>
            <a:pPr marL="0" indent="0">
              <a:buNone/>
            </a:pPr>
            <a:r>
              <a:rPr lang="en-US" sz="2800" b="1"/>
              <a:t>A dishonest dealer uses 800 gms of weight instead of 1kg.If he sells his articles at 5% loss on the cost price, then what is his actual percentage of profit or loss?</a:t>
            </a:r>
            <a:endParaRPr lang="en-US" sz="2800" b="1"/>
          </a:p>
          <a:p>
            <a:pPr marL="0" indent="0">
              <a:buNone/>
            </a:pPr>
            <a:r>
              <a:rPr lang="en-US" sz="2800" b="1"/>
              <a:t>A.5%loss			</a:t>
            </a:r>
            <a:endParaRPr lang="en-US" sz="2800" b="1"/>
          </a:p>
          <a:p>
            <a:pPr marL="0" indent="0">
              <a:buNone/>
            </a:pPr>
            <a:r>
              <a:rPr lang="en-US" sz="2800" b="1"/>
              <a:t>B.7.5%profit			</a:t>
            </a:r>
            <a:endParaRPr lang="en-US" sz="2800" b="1"/>
          </a:p>
          <a:p>
            <a:pPr marL="0" indent="0">
              <a:buNone/>
            </a:pPr>
            <a:r>
              <a:rPr lang="en-US" sz="2800" b="1"/>
              <a:t>C.10% loss		</a:t>
            </a:r>
            <a:endParaRPr lang="en-US" sz="2800" b="1"/>
          </a:p>
          <a:p>
            <a:pPr marL="0" indent="0">
              <a:buNone/>
            </a:pPr>
            <a:r>
              <a:rPr lang="en-US" sz="2800" b="1"/>
              <a:t>D.1</a:t>
            </a:r>
            <a:r>
              <a:rPr lang="en-IN" altLang="en-US" sz="2800" b="1"/>
              <a:t>8</a:t>
            </a:r>
            <a:r>
              <a:rPr lang="en-US" sz="2800" b="1"/>
              <a:t>.</a:t>
            </a:r>
            <a:r>
              <a:rPr lang="en-IN" altLang="en-US" sz="2800" b="1"/>
              <a:t>7</a:t>
            </a:r>
            <a:r>
              <a:rPr lang="en-US" sz="2800" b="1"/>
              <a:t>5%</a:t>
            </a:r>
            <a:r>
              <a:rPr lang="en-IN" altLang="en-US" sz="2800" b="1"/>
              <a:t>profit</a:t>
            </a:r>
            <a:endParaRPr lang="en-US" sz="2800" b="1"/>
          </a:p>
          <a:p>
            <a:pPr marL="0" indent="0">
              <a:buNone/>
            </a:pPr>
            <a:endParaRPr lang="en-US" sz="2800" b="1"/>
          </a:p>
        </p:txBody>
      </p:sp>
      <p:sp>
        <p:nvSpPr>
          <p:cNvPr id="4" name="Content Placeholder 3"/>
          <p:cNvSpPr>
            <a:spLocks noGrp="1"/>
          </p:cNvSpPr>
          <p:nvPr>
            <p:ph sz="half" idx="2"/>
          </p:nvPr>
        </p:nvSpPr>
        <p:spPr/>
        <p:txBody>
          <a:bodyPr/>
          <a:p>
            <a:pPr marL="0" indent="0">
              <a:buNone/>
            </a:pPr>
            <a:endParaRPr lang="en-US" sz="2400" b="1"/>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Question:34</a:t>
            </a:r>
            <a:endParaRPr lang="en-IN" altLang="en-US" sz="2800" b="1">
              <a:solidFill>
                <a:srgbClr val="FF0000"/>
              </a:solidFill>
              <a:sym typeface="+mn-ea"/>
            </a:endParaRPr>
          </a:p>
          <a:p>
            <a:pPr marL="0" indent="0">
              <a:buNone/>
            </a:pPr>
            <a:r>
              <a:rPr lang="en-US" sz="2800" b="1"/>
              <a:t>A machine is sold for Rs5060 at a gain of 10%.What would have been the gain or loss percent if it had been sold for Rs4370?</a:t>
            </a:r>
            <a:endParaRPr lang="en-US" sz="2800" b="1"/>
          </a:p>
          <a:p>
            <a:pPr marL="0" indent="0">
              <a:buNone/>
            </a:pPr>
            <a:r>
              <a:rPr lang="en-US" sz="2800" b="1"/>
              <a:t>A.5% profit	</a:t>
            </a:r>
            <a:endParaRPr lang="en-US" sz="2800" b="1"/>
          </a:p>
          <a:p>
            <a:pPr marL="0" indent="0">
              <a:buNone/>
            </a:pPr>
            <a:r>
              <a:rPr lang="en-US" sz="2800" b="1"/>
              <a:t>B.5% loss		</a:t>
            </a:r>
            <a:endParaRPr lang="en-US" sz="2800" b="1"/>
          </a:p>
          <a:p>
            <a:pPr marL="0" indent="0">
              <a:buNone/>
            </a:pPr>
            <a:r>
              <a:rPr lang="en-US" sz="2800" b="1"/>
              <a:t>C.10% profit	</a:t>
            </a:r>
            <a:endParaRPr lang="en-US" sz="2800" b="1"/>
          </a:p>
          <a:p>
            <a:pPr marL="0" indent="0">
              <a:buNone/>
            </a:pPr>
            <a:r>
              <a:rPr lang="en-US" sz="2800" b="1"/>
              <a:t>D.10% loss</a:t>
            </a:r>
            <a:endParaRPr lang="en-US" sz="2800" b="1"/>
          </a:p>
          <a:p>
            <a:pPr marL="0" indent="0">
              <a:buNone/>
            </a:pPr>
            <a:endParaRPr lang="en-US" sz="2800" b="1"/>
          </a:p>
        </p:txBody>
      </p:sp>
      <p:sp>
        <p:nvSpPr>
          <p:cNvPr id="4" name="Content Placeholder 3"/>
          <p:cNvSpPr>
            <a:spLocks noGrp="1"/>
          </p:cNvSpPr>
          <p:nvPr>
            <p:ph sz="half" idx="2"/>
          </p:nvPr>
        </p:nvSpPr>
        <p:spPr/>
        <p:txBody>
          <a:bodyPr/>
          <a:p>
            <a:pPr marL="0" indent="0">
              <a:buNone/>
            </a:pPr>
            <a:endParaRPr lang="en-US" sz="2800" b="1"/>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Question:35</a:t>
            </a:r>
            <a:endParaRPr lang="en-IN" altLang="en-US" sz="2400" b="1">
              <a:solidFill>
                <a:srgbClr val="FF0000"/>
              </a:solidFill>
              <a:sym typeface="+mn-ea"/>
            </a:endParaRPr>
          </a:p>
          <a:p>
            <a:pPr marL="0" indent="0">
              <a:buNone/>
            </a:pPr>
            <a:r>
              <a:rPr lang="en-US" sz="2400" b="1"/>
              <a:t>A person sells an article at a profit of 10%. If he had bought it at 10% less and sold it for Rs3 more, he would have gained 25%.Find the cost price.</a:t>
            </a:r>
            <a:endParaRPr lang="en-US" sz="2400" b="1"/>
          </a:p>
          <a:p>
            <a:pPr marL="0" indent="0">
              <a:buNone/>
            </a:pPr>
            <a:r>
              <a:rPr lang="en-US" sz="2400" b="1"/>
              <a:t>A.Rs100		</a:t>
            </a:r>
            <a:endParaRPr lang="en-US" sz="2400" b="1"/>
          </a:p>
          <a:p>
            <a:pPr marL="0" indent="0">
              <a:buNone/>
            </a:pPr>
            <a:r>
              <a:rPr lang="en-US" sz="2400" b="1"/>
              <a:t>B.Rs110		</a:t>
            </a:r>
            <a:endParaRPr lang="en-US" sz="2400" b="1"/>
          </a:p>
          <a:p>
            <a:pPr marL="0" indent="0">
              <a:buNone/>
            </a:pPr>
            <a:r>
              <a:rPr lang="en-US" sz="2400" b="1"/>
              <a:t>C.Rs120		</a:t>
            </a:r>
            <a:endParaRPr lang="en-US" sz="2400" b="1"/>
          </a:p>
          <a:p>
            <a:pPr marL="0" indent="0">
              <a:buNone/>
            </a:pPr>
            <a:r>
              <a:rPr lang="en-US" sz="2400" b="1"/>
              <a:t>D.Rs140</a:t>
            </a:r>
            <a:endParaRPr lang="en-US" sz="2400" b="1"/>
          </a:p>
          <a:p>
            <a:pPr marL="0" indent="0">
              <a:buNone/>
            </a:pPr>
            <a:endParaRPr lang="en-US" sz="2400" b="1"/>
          </a:p>
        </p:txBody>
      </p:sp>
      <p:sp>
        <p:nvSpPr>
          <p:cNvPr id="4" name="Content Placeholder 3"/>
          <p:cNvSpPr>
            <a:spLocks noGrp="1"/>
          </p:cNvSpPr>
          <p:nvPr>
            <p:ph sz="half" idx="2"/>
          </p:nvPr>
        </p:nvSpPr>
        <p:spPr/>
        <p:txBody>
          <a:bodyPr/>
          <a:p>
            <a:pPr marL="0" indent="0">
              <a:buNone/>
            </a:pPr>
            <a:endParaRPr lang="en-US" sz="2000" b="1"/>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Question:36</a:t>
            </a:r>
            <a:endParaRPr lang="en-IN" altLang="en-US" sz="2400" b="1">
              <a:solidFill>
                <a:srgbClr val="FF0000"/>
              </a:solidFill>
              <a:sym typeface="+mn-ea"/>
            </a:endParaRPr>
          </a:p>
          <a:p>
            <a:pPr marL="0" indent="0">
              <a:buNone/>
            </a:pPr>
            <a:r>
              <a:rPr lang="en-US" sz="2400" b="1"/>
              <a:t>A person purchased a certain number of articles at 3 for a rupee and twice the same number of article for 4 for a rupee. He mixed them together and sold them at 3 for a rupee. Find his profit or loss%.</a:t>
            </a:r>
            <a:endParaRPr lang="en-US" sz="2400" b="1"/>
          </a:p>
          <a:p>
            <a:pPr marL="0" indent="0">
              <a:buNone/>
            </a:pPr>
            <a:r>
              <a:rPr lang="en-US" sz="2400" b="1"/>
              <a:t>A.</a:t>
            </a:r>
            <a:r>
              <a:rPr lang="en-IN" altLang="en-US" sz="2400" b="1"/>
              <a:t>15</a:t>
            </a:r>
            <a:r>
              <a:rPr lang="en-US" sz="2400" b="1"/>
              <a:t>% loss		</a:t>
            </a:r>
            <a:endParaRPr lang="en-US" sz="2400" b="1"/>
          </a:p>
          <a:p>
            <a:pPr marL="0" indent="0">
              <a:buNone/>
            </a:pPr>
            <a:r>
              <a:rPr lang="en-US" sz="2400" b="1"/>
              <a:t>B.</a:t>
            </a:r>
            <a:r>
              <a:rPr lang="en-IN" altLang="en-US" sz="2400" b="1"/>
              <a:t>15</a:t>
            </a:r>
            <a:r>
              <a:rPr lang="en-US" sz="2400" b="1"/>
              <a:t>% profit		</a:t>
            </a:r>
            <a:endParaRPr lang="en-US" sz="2400" b="1"/>
          </a:p>
          <a:p>
            <a:pPr marL="0" indent="0">
              <a:buNone/>
            </a:pPr>
            <a:r>
              <a:rPr lang="en-US" sz="2400" b="1"/>
              <a:t>C.</a:t>
            </a:r>
            <a:r>
              <a:rPr lang="en-IN" altLang="en-US" sz="2400" b="1"/>
              <a:t>20</a:t>
            </a:r>
            <a:r>
              <a:rPr lang="en-US" sz="2400" b="1"/>
              <a:t>% loss		</a:t>
            </a:r>
            <a:endParaRPr lang="en-US" sz="2400" b="1"/>
          </a:p>
          <a:p>
            <a:pPr marL="0" indent="0">
              <a:buNone/>
            </a:pPr>
            <a:r>
              <a:rPr lang="en-US" sz="2400" b="1"/>
              <a:t>D.</a:t>
            </a:r>
            <a:r>
              <a:rPr lang="en-IN" altLang="en-US" sz="2400" b="1"/>
              <a:t>20</a:t>
            </a:r>
            <a:r>
              <a:rPr lang="en-US" sz="2400" b="1"/>
              <a:t>% profit</a:t>
            </a:r>
            <a:endParaRPr lang="en-US" sz="2400" b="1"/>
          </a:p>
          <a:p>
            <a:pPr marL="0" indent="0">
              <a:buNone/>
            </a:pPr>
            <a:endParaRPr lang="en-US" sz="2400" b="1"/>
          </a:p>
        </p:txBody>
      </p:sp>
      <p:sp>
        <p:nvSpPr>
          <p:cNvPr id="4" name="Content Placeholder 3"/>
          <p:cNvSpPr>
            <a:spLocks noGrp="1"/>
          </p:cNvSpPr>
          <p:nvPr>
            <p:ph sz="half" idx="2"/>
          </p:nvPr>
        </p:nvSpPr>
        <p:spPr/>
        <p:txBody>
          <a:bodyPr/>
          <a:p>
            <a:pPr marL="0" indent="0">
              <a:buNone/>
            </a:pPr>
            <a:endParaRPr lang="en-US" sz="2000" b="1"/>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Question:37</a:t>
            </a:r>
            <a:endParaRPr lang="en-IN" altLang="en-US" sz="2800" b="1">
              <a:solidFill>
                <a:srgbClr val="FF0000"/>
              </a:solidFill>
              <a:sym typeface="+mn-ea"/>
            </a:endParaRPr>
          </a:p>
          <a:p>
            <a:pPr marL="0" indent="0">
              <a:buNone/>
            </a:pPr>
            <a:r>
              <a:rPr lang="en-US" sz="2800" b="1"/>
              <a:t>A dishonest dealer professes to sell his goods at 10% less on cost price but uses a false weight of 800gms for a kg weight. Find his profit or loss%.</a:t>
            </a:r>
            <a:endParaRPr lang="en-US" sz="2800" b="1"/>
          </a:p>
          <a:p>
            <a:pPr marL="0" indent="0">
              <a:buNone/>
            </a:pPr>
            <a:r>
              <a:rPr lang="en-US" sz="2800" b="1"/>
              <a:t>A.10% loss		</a:t>
            </a:r>
            <a:endParaRPr lang="en-US" sz="2800" b="1"/>
          </a:p>
          <a:p>
            <a:pPr marL="0" indent="0">
              <a:buNone/>
            </a:pPr>
            <a:r>
              <a:rPr lang="en-US" sz="2800" b="1"/>
              <a:t>B.10% profit		</a:t>
            </a:r>
            <a:endParaRPr lang="en-US" sz="2800" b="1"/>
          </a:p>
          <a:p>
            <a:pPr marL="0" indent="0">
              <a:buNone/>
            </a:pPr>
            <a:r>
              <a:rPr lang="en-US" sz="2800" b="1"/>
              <a:t>C.12.5% loss		</a:t>
            </a:r>
            <a:endParaRPr lang="en-US" sz="2800" b="1"/>
          </a:p>
          <a:p>
            <a:pPr marL="0" indent="0">
              <a:buNone/>
            </a:pPr>
            <a:r>
              <a:rPr lang="en-US" sz="2800" b="1"/>
              <a:t>D.12.5% profit</a:t>
            </a:r>
            <a:endParaRPr lang="en-US" sz="2800" b="1"/>
          </a:p>
          <a:p>
            <a:pPr marL="0" indent="0">
              <a:buNone/>
            </a:pPr>
            <a:endParaRPr lang="en-US" sz="2800" b="1"/>
          </a:p>
        </p:txBody>
      </p:sp>
      <p:sp>
        <p:nvSpPr>
          <p:cNvPr id="4" name="Content Placeholder 3"/>
          <p:cNvSpPr>
            <a:spLocks noGrp="1"/>
          </p:cNvSpPr>
          <p:nvPr>
            <p:ph sz="half" idx="2"/>
          </p:nvPr>
        </p:nvSpPr>
        <p:spPr/>
        <p:txBody>
          <a:bodyPr/>
          <a:p>
            <a:pPr marL="0" indent="0">
              <a:buNone/>
            </a:pPr>
            <a:endParaRPr lang="en-US" sz="2400" b="1"/>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Question:38</a:t>
            </a:r>
            <a:endParaRPr lang="en-IN" altLang="en-US" sz="2800" b="1">
              <a:solidFill>
                <a:srgbClr val="FF0000"/>
              </a:solidFill>
              <a:sym typeface="+mn-ea"/>
            </a:endParaRPr>
          </a:p>
          <a:p>
            <a:pPr marL="0" indent="0">
              <a:buNone/>
            </a:pPr>
            <a:r>
              <a:rPr lang="en-US" sz="2800" b="1"/>
              <a:t>By selling 80metres of cloth a merchant gets the profit of the selling price of 20metres of cloth. Find his profit%.</a:t>
            </a:r>
            <a:endParaRPr lang="en-US" sz="2800" b="1"/>
          </a:p>
          <a:p>
            <a:pPr marL="0" indent="0">
              <a:buNone/>
            </a:pPr>
            <a:r>
              <a:rPr lang="en-US" sz="2800" b="1"/>
              <a:t>A.20%		</a:t>
            </a:r>
            <a:endParaRPr lang="en-US" sz="2800" b="1"/>
          </a:p>
          <a:p>
            <a:pPr marL="0" indent="0">
              <a:buNone/>
            </a:pPr>
            <a:r>
              <a:rPr lang="en-US" sz="2800" b="1"/>
              <a:t>B.25%		</a:t>
            </a:r>
            <a:endParaRPr lang="en-US" sz="2800" b="1"/>
          </a:p>
          <a:p>
            <a:pPr marL="0" indent="0">
              <a:buNone/>
            </a:pPr>
            <a:r>
              <a:rPr lang="en-US" sz="2800" b="1"/>
              <a:t>C.33.33%		</a:t>
            </a:r>
            <a:endParaRPr lang="en-US" sz="2800" b="1"/>
          </a:p>
          <a:p>
            <a:pPr marL="0" indent="0">
              <a:buNone/>
            </a:pPr>
            <a:r>
              <a:rPr lang="en-US" sz="2800" b="1"/>
              <a:t>D.37.5%</a:t>
            </a:r>
            <a:endParaRPr lang="en-US" sz="2800" b="1"/>
          </a:p>
          <a:p>
            <a:pPr marL="0" indent="0">
              <a:buNone/>
            </a:pPr>
            <a:endParaRPr lang="en-US" sz="2800" b="1"/>
          </a:p>
        </p:txBody>
      </p:sp>
      <p:sp>
        <p:nvSpPr>
          <p:cNvPr id="4" name="Content Placeholder 3"/>
          <p:cNvSpPr>
            <a:spLocks noGrp="1"/>
          </p:cNvSpPr>
          <p:nvPr>
            <p:ph sz="half" idx="2"/>
          </p:nvPr>
        </p:nvSpPr>
        <p:spPr/>
        <p:txBody>
          <a:bodyPr/>
          <a:p>
            <a:pPr marL="0" indent="0">
              <a:buNone/>
            </a:pPr>
            <a:endParaRPr lang="en-US" sz="2400" b="1"/>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Question:39</a:t>
            </a:r>
            <a:endParaRPr lang="en-IN" altLang="en-US" sz="2400" b="1">
              <a:solidFill>
                <a:srgbClr val="FF0000"/>
              </a:solidFill>
              <a:sym typeface="+mn-ea"/>
            </a:endParaRPr>
          </a:p>
          <a:p>
            <a:pPr marL="0" indent="0">
              <a:buNone/>
            </a:pPr>
            <a:r>
              <a:rPr lang="en-US" sz="2400" b="1"/>
              <a:t>If goods are purchased for Rs840 and one-fourth is sold at a loss of 20%, at what gain percent should the remainder be sold so as to gain 20% on the whole transaction?</a:t>
            </a:r>
            <a:endParaRPr lang="en-US" sz="2400" b="1"/>
          </a:p>
          <a:p>
            <a:pPr marL="0" indent="0">
              <a:buNone/>
            </a:pPr>
            <a:r>
              <a:rPr lang="en-US" sz="2400" b="1"/>
              <a:t>A.20%		</a:t>
            </a:r>
            <a:endParaRPr lang="en-US" sz="2400" b="1"/>
          </a:p>
          <a:p>
            <a:pPr marL="0" indent="0">
              <a:buNone/>
            </a:pPr>
            <a:r>
              <a:rPr lang="en-US" sz="2400" b="1"/>
              <a:t>B.25%		</a:t>
            </a:r>
            <a:endParaRPr lang="en-US" sz="2400" b="1"/>
          </a:p>
          <a:p>
            <a:pPr marL="0" indent="0">
              <a:buNone/>
            </a:pPr>
            <a:r>
              <a:rPr lang="en-US" sz="2400" b="1"/>
              <a:t>C.33.33%		</a:t>
            </a:r>
            <a:endParaRPr lang="en-US" sz="2400" b="1"/>
          </a:p>
          <a:p>
            <a:pPr marL="0" indent="0">
              <a:buNone/>
            </a:pPr>
            <a:r>
              <a:rPr lang="en-US" sz="2400" b="1"/>
              <a:t>D.37.5%</a:t>
            </a:r>
            <a:endParaRPr lang="en-US" sz="2400" b="1"/>
          </a:p>
          <a:p>
            <a:pPr marL="0" indent="0">
              <a:buNone/>
            </a:pPr>
            <a:endParaRPr lang="en-US" sz="2400" b="1"/>
          </a:p>
        </p:txBody>
      </p:sp>
      <p:sp>
        <p:nvSpPr>
          <p:cNvPr id="4" name="Content Placeholder 3"/>
          <p:cNvSpPr>
            <a:spLocks noGrp="1"/>
          </p:cNvSpPr>
          <p:nvPr>
            <p:ph sz="half" idx="2"/>
          </p:nvPr>
        </p:nvSpPr>
        <p:spPr/>
        <p:txBody>
          <a:bodyPr/>
          <a:p>
            <a:pPr marL="0" indent="0">
              <a:buNone/>
            </a:pPr>
            <a:endParaRPr lang="en-US" sz="20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r>
              <a:rPr lang="en-US" sz="2800" b="1">
                <a:solidFill>
                  <a:srgbClr val="FF0000"/>
                </a:solidFill>
              </a:rPr>
              <a:t>Discount:</a:t>
            </a:r>
            <a:r>
              <a:rPr lang="en-US" sz="2800" b="1"/>
              <a:t> In order to increase the sells it is given to attract the customers.</a:t>
            </a:r>
            <a:endParaRPr lang="en-US" sz="2800" b="1"/>
          </a:p>
          <a:p>
            <a:r>
              <a:rPr lang="en-US" sz="2800" b="1">
                <a:solidFill>
                  <a:srgbClr val="FF0000"/>
                </a:solidFill>
              </a:rPr>
              <a:t>M.R.P/M.P/L.P/P.P: </a:t>
            </a:r>
            <a:r>
              <a:rPr lang="en-US" sz="2800" b="1"/>
              <a:t>The maximum price at which an article can be sold is known as maximum retail price or marked price or List Price or Printed price.</a:t>
            </a:r>
            <a:endParaRPr lang="en-US" sz="2800" b="1"/>
          </a:p>
          <a:p>
            <a:pPr>
              <a:buNone/>
            </a:pPr>
            <a:r>
              <a:rPr lang="en-IN" altLang="en-US" sz="2800" b="1">
                <a:solidFill>
                  <a:srgbClr val="FF0000"/>
                </a:solidFill>
              </a:rPr>
              <a:t>	</a:t>
            </a:r>
            <a:r>
              <a:rPr lang="en-US" sz="2800" b="1">
                <a:solidFill>
                  <a:srgbClr val="FF0000"/>
                </a:solidFill>
              </a:rPr>
              <a:t>N:B:</a:t>
            </a:r>
            <a:r>
              <a:rPr lang="en-US" sz="2800" b="1"/>
              <a:t> The discount is given on the M.R.P.</a:t>
            </a:r>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Question:40</a:t>
            </a:r>
            <a:endParaRPr lang="en-IN" altLang="en-US" sz="2400" b="1">
              <a:solidFill>
                <a:srgbClr val="FF0000"/>
              </a:solidFill>
              <a:sym typeface="+mn-ea"/>
            </a:endParaRPr>
          </a:p>
          <a:p>
            <a:pPr marL="0" indent="0">
              <a:buNone/>
            </a:pPr>
            <a:r>
              <a:rPr lang="en-US" sz="2400" b="1"/>
              <a:t>A reduction of 10% in the price of sugar enables a person to obtain 25kg more for Rs5000. What is the original price per kg.</a:t>
            </a:r>
            <a:endParaRPr lang="en-US" sz="2400" b="1"/>
          </a:p>
          <a:p>
            <a:pPr marL="0" indent="0">
              <a:buNone/>
            </a:pPr>
            <a:r>
              <a:rPr lang="en-US" sz="2400" b="1"/>
              <a:t>A.Rs20		</a:t>
            </a:r>
            <a:endParaRPr lang="en-US" sz="2400" b="1"/>
          </a:p>
          <a:p>
            <a:pPr marL="0" indent="0">
              <a:buNone/>
            </a:pPr>
            <a:r>
              <a:rPr lang="en-US" sz="2400" b="1"/>
              <a:t>B.Rs22.22		</a:t>
            </a:r>
            <a:endParaRPr lang="en-US" sz="2400" b="1"/>
          </a:p>
          <a:p>
            <a:pPr marL="0" indent="0">
              <a:buNone/>
            </a:pPr>
            <a:r>
              <a:rPr lang="en-US" sz="2400" b="1"/>
              <a:t>C.Rs22.50		</a:t>
            </a:r>
            <a:endParaRPr lang="en-US" sz="2400" b="1"/>
          </a:p>
          <a:p>
            <a:pPr marL="0" indent="0">
              <a:buNone/>
            </a:pPr>
            <a:r>
              <a:rPr lang="en-US" sz="2400" b="1"/>
              <a:t>D.Rs22.75</a:t>
            </a:r>
            <a:endParaRPr lang="en-US" sz="2400" b="1"/>
          </a:p>
          <a:p>
            <a:pPr marL="0" indent="0">
              <a:buNone/>
            </a:pPr>
            <a:endParaRPr lang="en-US" sz="2400" b="1"/>
          </a:p>
        </p:txBody>
      </p:sp>
      <p:sp>
        <p:nvSpPr>
          <p:cNvPr id="4" name="Content Placeholder 3"/>
          <p:cNvSpPr>
            <a:spLocks noGrp="1"/>
          </p:cNvSpPr>
          <p:nvPr>
            <p:ph sz="half" idx="2"/>
          </p:nvPr>
        </p:nvSpPr>
        <p:spPr/>
        <p:txBody>
          <a:bodyPr/>
          <a:p>
            <a:pPr marL="0" indent="0">
              <a:buNone/>
            </a:pPr>
            <a:endParaRPr lang="en-US" sz="2400" b="1"/>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Question:41</a:t>
            </a:r>
            <a:endParaRPr lang="en-IN" altLang="en-US" sz="2800" b="1">
              <a:solidFill>
                <a:srgbClr val="FF0000"/>
              </a:solidFill>
              <a:sym typeface="+mn-ea"/>
            </a:endParaRPr>
          </a:p>
          <a:p>
            <a:pPr marL="0" indent="0">
              <a:buNone/>
            </a:pPr>
            <a:r>
              <a:rPr lang="en-US" sz="2800" b="1"/>
              <a:t>A tradesman marks his goods at 25% above his cost price and allows purchasers a discount of 10% for cash payment. What profit % does he make?</a:t>
            </a:r>
            <a:endParaRPr lang="en-US" sz="2800" b="1"/>
          </a:p>
          <a:p>
            <a:pPr marL="0" indent="0">
              <a:buNone/>
            </a:pPr>
            <a:r>
              <a:rPr lang="en-US" sz="2800" b="1"/>
              <a:t>A.7.5%		</a:t>
            </a:r>
            <a:endParaRPr lang="en-US" sz="2800" b="1"/>
          </a:p>
          <a:p>
            <a:pPr marL="0" indent="0">
              <a:buNone/>
            </a:pPr>
            <a:r>
              <a:rPr lang="en-US" sz="2800" b="1"/>
              <a:t>B.10%		</a:t>
            </a:r>
            <a:endParaRPr lang="en-US" sz="2800" b="1"/>
          </a:p>
          <a:p>
            <a:pPr marL="0" indent="0">
              <a:buNone/>
            </a:pPr>
            <a:r>
              <a:rPr lang="en-US" sz="2800" b="1"/>
              <a:t>C.12.5%		</a:t>
            </a:r>
            <a:endParaRPr lang="en-US" sz="2800" b="1"/>
          </a:p>
          <a:p>
            <a:pPr marL="0" indent="0">
              <a:buNone/>
            </a:pPr>
            <a:r>
              <a:rPr lang="en-US" sz="2800" b="1"/>
              <a:t>D.15%</a:t>
            </a:r>
            <a:endParaRPr lang="en-US" sz="2800" b="1"/>
          </a:p>
          <a:p>
            <a:pPr marL="0" indent="0">
              <a:buNone/>
            </a:pPr>
            <a:endParaRPr lang="en-US" sz="2800" b="1"/>
          </a:p>
        </p:txBody>
      </p:sp>
      <p:sp>
        <p:nvSpPr>
          <p:cNvPr id="4" name="Content Placeholder 3"/>
          <p:cNvSpPr>
            <a:spLocks noGrp="1"/>
          </p:cNvSpPr>
          <p:nvPr>
            <p:ph sz="half" idx="2"/>
          </p:nvPr>
        </p:nvSpPr>
        <p:spPr/>
        <p:txBody>
          <a:bodyPr/>
          <a:p>
            <a:pPr marL="0" indent="0">
              <a:buNone/>
            </a:pPr>
            <a:endParaRPr lang="en-US" sz="2800" b="1"/>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a:xfrm>
            <a:off x="609600" y="1174750"/>
            <a:ext cx="5384800" cy="4953000"/>
          </a:xfrm>
        </p:spPr>
        <p:txBody>
          <a:bodyPr/>
          <a:p>
            <a:pPr marL="0" indent="0">
              <a:buNone/>
            </a:pPr>
            <a:r>
              <a:rPr lang="en-IN" altLang="en-US" sz="2800" b="1">
                <a:solidFill>
                  <a:srgbClr val="FF0000"/>
                </a:solidFill>
                <a:sym typeface="+mn-ea"/>
              </a:rPr>
              <a:t>Question:42</a:t>
            </a:r>
            <a:endParaRPr lang="en-IN" altLang="en-US" sz="2800" b="1">
              <a:solidFill>
                <a:srgbClr val="FF0000"/>
              </a:solidFill>
              <a:sym typeface="+mn-ea"/>
            </a:endParaRPr>
          </a:p>
          <a:p>
            <a:pPr marL="0" indent="0">
              <a:buNone/>
            </a:pPr>
            <a:r>
              <a:rPr lang="en-US" sz="2800" b="1"/>
              <a:t>A trader allows a discount of 12% for cash payment. How much % above the cost price must he marks his goods to make a profit of 10%?</a:t>
            </a:r>
            <a:endParaRPr lang="en-US" sz="2800" b="1"/>
          </a:p>
          <a:p>
            <a:pPr marL="0" indent="0">
              <a:buNone/>
            </a:pPr>
            <a:r>
              <a:rPr lang="en-US" sz="2800" b="1"/>
              <a:t>A.12.5%		</a:t>
            </a:r>
            <a:endParaRPr lang="en-US" sz="2800" b="1"/>
          </a:p>
          <a:p>
            <a:pPr marL="0" indent="0">
              <a:buNone/>
            </a:pPr>
            <a:r>
              <a:rPr lang="en-US" sz="2800" b="1"/>
              <a:t>B.15%		</a:t>
            </a:r>
            <a:endParaRPr lang="en-US" sz="2800" b="1"/>
          </a:p>
          <a:p>
            <a:pPr marL="0" indent="0">
              <a:buNone/>
            </a:pPr>
            <a:r>
              <a:rPr lang="en-US" sz="2800" b="1"/>
              <a:t>C.20%		</a:t>
            </a:r>
            <a:endParaRPr lang="en-US" sz="2800" b="1"/>
          </a:p>
          <a:p>
            <a:pPr marL="0" indent="0">
              <a:buNone/>
            </a:pPr>
            <a:r>
              <a:rPr lang="en-US" sz="2800" b="1"/>
              <a:t>D.25%</a:t>
            </a:r>
            <a:endParaRPr lang="en-US" sz="2800" b="1"/>
          </a:p>
          <a:p>
            <a:pPr marL="0" indent="0">
              <a:buNone/>
            </a:pPr>
            <a:endParaRPr lang="en-US" sz="2800" b="1"/>
          </a:p>
        </p:txBody>
      </p:sp>
      <p:sp>
        <p:nvSpPr>
          <p:cNvPr id="4" name="Content Placeholder 3"/>
          <p:cNvSpPr>
            <a:spLocks noGrp="1"/>
          </p:cNvSpPr>
          <p:nvPr>
            <p:ph sz="half" idx="2"/>
          </p:nvPr>
        </p:nvSpPr>
        <p:spPr/>
        <p:txBody>
          <a:bodyPr/>
          <a:p>
            <a:pPr marL="0" indent="0">
              <a:buNone/>
            </a:pPr>
            <a:endParaRPr lang="en-US" sz="2400" b="1"/>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Question:43</a:t>
            </a:r>
            <a:endParaRPr lang="en-IN" altLang="en-US" sz="2800" b="1">
              <a:solidFill>
                <a:srgbClr val="FF0000"/>
              </a:solidFill>
              <a:sym typeface="+mn-ea"/>
            </a:endParaRPr>
          </a:p>
          <a:p>
            <a:pPr marL="0" indent="0">
              <a:buNone/>
            </a:pPr>
            <a:r>
              <a:rPr lang="en-US" sz="2800" b="1"/>
              <a:t>A man buys two horses for Rs1350. He sells one so as to lose 6% and the other so as to gain 7.5%. On the whole he neither gains nor loses. What does each horse cost?</a:t>
            </a:r>
            <a:endParaRPr lang="en-US" sz="2800" b="1"/>
          </a:p>
          <a:p>
            <a:pPr marL="0" indent="0">
              <a:buNone/>
            </a:pPr>
            <a:r>
              <a:rPr lang="en-US" sz="2800" b="1"/>
              <a:t>A. Rs450, Rs900	</a:t>
            </a:r>
            <a:endParaRPr lang="en-US" sz="2800" b="1"/>
          </a:p>
          <a:p>
            <a:pPr marL="0" indent="0">
              <a:buNone/>
            </a:pPr>
            <a:r>
              <a:rPr lang="en-US" sz="2800" b="1"/>
              <a:t>B. Rs600, Rs750	</a:t>
            </a:r>
            <a:endParaRPr lang="en-US" sz="2800" b="1"/>
          </a:p>
          <a:p>
            <a:pPr marL="0" indent="0">
              <a:buNone/>
            </a:pPr>
            <a:r>
              <a:rPr lang="en-US" sz="2800" b="1"/>
              <a:t>C. Rs650, Rs700	</a:t>
            </a:r>
            <a:endParaRPr lang="en-US" sz="2800" b="1"/>
          </a:p>
          <a:p>
            <a:pPr marL="0" indent="0">
              <a:buNone/>
            </a:pPr>
            <a:r>
              <a:rPr lang="en-US" sz="2800" b="1"/>
              <a:t>D. Rs500, Rs850</a:t>
            </a:r>
            <a:endParaRPr lang="en-US" sz="2800" b="1"/>
          </a:p>
          <a:p>
            <a:pPr marL="0" indent="0">
              <a:buNone/>
            </a:pPr>
            <a:endParaRPr lang="en-US" sz="2800" b="1"/>
          </a:p>
        </p:txBody>
      </p:sp>
      <p:sp>
        <p:nvSpPr>
          <p:cNvPr id="4" name="Content Placeholder 3"/>
          <p:cNvSpPr>
            <a:spLocks noGrp="1"/>
          </p:cNvSpPr>
          <p:nvPr>
            <p:ph sz="half" idx="2"/>
          </p:nvPr>
        </p:nvSpPr>
        <p:spPr/>
        <p:txBody>
          <a:bodyPr/>
          <a:p>
            <a:pPr marL="0" indent="0">
              <a:buNone/>
            </a:pPr>
            <a:endParaRPr lang="en-US" sz="2400" b="1">
              <a:sym typeface="+mn-ea"/>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Question:44</a:t>
            </a:r>
            <a:endParaRPr lang="en-IN" altLang="en-US" sz="2800" b="1">
              <a:solidFill>
                <a:srgbClr val="FF0000"/>
              </a:solidFill>
              <a:sym typeface="+mn-ea"/>
            </a:endParaRPr>
          </a:p>
          <a:p>
            <a:pPr marL="0" indent="0">
              <a:buNone/>
            </a:pPr>
            <a:r>
              <a:rPr lang="en-US" sz="2800" b="1"/>
              <a:t>If a person sells two watches for Rs9600 each, gaining 20% on one and losing 20% on the other, find his total gain or loss.</a:t>
            </a:r>
            <a:endParaRPr lang="en-US" sz="2800" b="1"/>
          </a:p>
          <a:p>
            <a:pPr marL="0" indent="0">
              <a:buNone/>
            </a:pPr>
            <a:r>
              <a:rPr lang="en-US" sz="2800" b="1"/>
              <a:t>A.Rs60</a:t>
            </a:r>
            <a:r>
              <a:rPr lang="en-IN" altLang="en-US" sz="2800" b="1"/>
              <a:t>0</a:t>
            </a:r>
            <a:r>
              <a:rPr lang="en-US" sz="2800" b="1"/>
              <a:t>		</a:t>
            </a:r>
            <a:endParaRPr lang="en-US" sz="2800" b="1"/>
          </a:p>
          <a:p>
            <a:pPr marL="0" indent="0">
              <a:buNone/>
            </a:pPr>
            <a:r>
              <a:rPr lang="en-US" sz="2800" b="1"/>
              <a:t>B.Rs75</a:t>
            </a:r>
            <a:r>
              <a:rPr lang="en-IN" altLang="en-US" sz="2800" b="1"/>
              <a:t>0</a:t>
            </a:r>
            <a:r>
              <a:rPr lang="en-US" sz="2800" b="1"/>
              <a:t>		</a:t>
            </a:r>
            <a:endParaRPr lang="en-US" sz="2800" b="1"/>
          </a:p>
          <a:p>
            <a:pPr marL="0" indent="0">
              <a:buNone/>
            </a:pPr>
            <a:r>
              <a:rPr lang="en-US" sz="2800" b="1"/>
              <a:t>C.Rs80</a:t>
            </a:r>
            <a:r>
              <a:rPr lang="en-IN" altLang="en-US" sz="2800" b="1"/>
              <a:t>0</a:t>
            </a:r>
            <a:r>
              <a:rPr lang="en-US" sz="2800" b="1"/>
              <a:t>		</a:t>
            </a:r>
            <a:endParaRPr lang="en-US" sz="2800" b="1"/>
          </a:p>
          <a:p>
            <a:pPr marL="0" indent="0">
              <a:buNone/>
            </a:pPr>
            <a:r>
              <a:rPr lang="en-US" sz="2800" b="1"/>
              <a:t>D.Rs100</a:t>
            </a:r>
            <a:endParaRPr lang="en-US" sz="2800" b="1"/>
          </a:p>
          <a:p>
            <a:pPr marL="0" indent="0">
              <a:buNone/>
            </a:pPr>
            <a:endParaRPr lang="en-US" sz="2800" b="1"/>
          </a:p>
        </p:txBody>
      </p:sp>
      <p:sp>
        <p:nvSpPr>
          <p:cNvPr id="4" name="Content Placeholder 3"/>
          <p:cNvSpPr>
            <a:spLocks noGrp="1"/>
          </p:cNvSpPr>
          <p:nvPr>
            <p:ph sz="half" idx="2"/>
          </p:nvPr>
        </p:nvSpPr>
        <p:spPr/>
        <p:txBody>
          <a:bodyPr/>
          <a:p>
            <a:pPr marL="0" indent="0">
              <a:buNone/>
            </a:pPr>
            <a:endParaRPr lang="en-US" sz="2400" b="1"/>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Question:45</a:t>
            </a:r>
            <a:endParaRPr lang="en-IN" altLang="en-US" sz="2400" b="1">
              <a:solidFill>
                <a:srgbClr val="FF0000"/>
              </a:solidFill>
              <a:sym typeface="+mn-ea"/>
            </a:endParaRPr>
          </a:p>
          <a:p>
            <a:pPr marL="0" indent="0">
              <a:buNone/>
            </a:pPr>
            <a:r>
              <a:rPr lang="en-US" sz="2400" b="1"/>
              <a:t>A person bought two watches for Rs.480. He sold one at a loss of 15% and the other at a gain of 19% and he found that each watch was sold at the same price. Find the cost price of the watch sold at 15% loss.</a:t>
            </a:r>
            <a:endParaRPr lang="en-US" sz="2400" b="1"/>
          </a:p>
          <a:p>
            <a:pPr marL="0" indent="0">
              <a:buNone/>
            </a:pPr>
            <a:r>
              <a:rPr lang="en-US" sz="2400" b="1"/>
              <a:t>A.Rs200		</a:t>
            </a:r>
            <a:endParaRPr lang="en-US" sz="2400" b="1"/>
          </a:p>
          <a:p>
            <a:pPr marL="0" indent="0">
              <a:buNone/>
            </a:pPr>
            <a:r>
              <a:rPr lang="en-US" sz="2400" b="1"/>
              <a:t>B.Rs280		</a:t>
            </a:r>
            <a:endParaRPr lang="en-US" sz="2400" b="1"/>
          </a:p>
          <a:p>
            <a:pPr marL="0" indent="0">
              <a:buNone/>
            </a:pPr>
            <a:r>
              <a:rPr lang="en-US" sz="2400" b="1"/>
              <a:t>C.Rs320		</a:t>
            </a:r>
            <a:endParaRPr lang="en-US" sz="2400" b="1"/>
          </a:p>
          <a:p>
            <a:pPr marL="0" indent="0">
              <a:buNone/>
            </a:pPr>
            <a:r>
              <a:rPr lang="en-US" sz="2400" b="1"/>
              <a:t>D.Rs360</a:t>
            </a:r>
            <a:endParaRPr lang="en-US" sz="2400" b="1"/>
          </a:p>
          <a:p>
            <a:pPr marL="0" indent="0">
              <a:buNone/>
            </a:pPr>
            <a:endParaRPr lang="en-US" sz="2400" b="1"/>
          </a:p>
        </p:txBody>
      </p:sp>
      <p:sp>
        <p:nvSpPr>
          <p:cNvPr id="4" name="Content Placeholder 3"/>
          <p:cNvSpPr>
            <a:spLocks noGrp="1"/>
          </p:cNvSpPr>
          <p:nvPr>
            <p:ph sz="half" idx="2"/>
          </p:nvPr>
        </p:nvSpPr>
        <p:spPr/>
        <p:txBody>
          <a:bodyPr/>
          <a:p>
            <a:pPr marL="0" indent="0">
              <a:buNone/>
            </a:pPr>
            <a:endParaRPr lang="en-US" sz="2000" b="1"/>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Question:46</a:t>
            </a:r>
            <a:endParaRPr lang="en-IN" altLang="en-US" sz="2800" b="1">
              <a:solidFill>
                <a:srgbClr val="FF0000"/>
              </a:solidFill>
              <a:sym typeface="+mn-ea"/>
            </a:endParaRPr>
          </a:p>
          <a:p>
            <a:pPr marL="0" indent="0">
              <a:buNone/>
            </a:pPr>
            <a:r>
              <a:rPr lang="en-US" sz="2800" b="1"/>
              <a:t>A trader makes a profit equal to the selling price of 75 articles when he sold 100 of the articles. What % profit did he make in the transaction?</a:t>
            </a:r>
            <a:endParaRPr lang="en-US" sz="2800" b="1"/>
          </a:p>
          <a:p>
            <a:pPr marL="0" indent="0">
              <a:buNone/>
            </a:pPr>
            <a:r>
              <a:rPr lang="en-US" sz="2800" b="1"/>
              <a:t>A. 33.33%   		</a:t>
            </a:r>
            <a:endParaRPr lang="en-US" sz="2800" b="1"/>
          </a:p>
          <a:p>
            <a:pPr marL="0" indent="0">
              <a:buNone/>
            </a:pPr>
            <a:r>
              <a:rPr lang="en-US" sz="2800" b="1"/>
              <a:t>B. 75%       </a:t>
            </a:r>
            <a:endParaRPr lang="en-US" sz="2800" b="1"/>
          </a:p>
          <a:p>
            <a:pPr marL="0" indent="0">
              <a:buNone/>
            </a:pPr>
            <a:r>
              <a:rPr lang="en-US" sz="2800" b="1"/>
              <a:t>C. 300%          </a:t>
            </a:r>
            <a:endParaRPr lang="en-US" sz="2800" b="1"/>
          </a:p>
          <a:p>
            <a:pPr marL="0" indent="0">
              <a:buNone/>
            </a:pPr>
            <a:r>
              <a:rPr lang="en-US" sz="2800" b="1"/>
              <a:t>D. 150%</a:t>
            </a:r>
            <a:endParaRPr lang="en-US" sz="2800" b="1"/>
          </a:p>
          <a:p>
            <a:pPr marL="0" indent="0">
              <a:buNone/>
            </a:pPr>
            <a:endParaRPr lang="en-US" sz="2800" b="1"/>
          </a:p>
        </p:txBody>
      </p:sp>
      <p:sp>
        <p:nvSpPr>
          <p:cNvPr id="4" name="Content Placeholder 3"/>
          <p:cNvSpPr>
            <a:spLocks noGrp="1"/>
          </p:cNvSpPr>
          <p:nvPr>
            <p:ph sz="half" idx="2"/>
          </p:nvPr>
        </p:nvSpPr>
        <p:spPr/>
        <p:txBody>
          <a:bodyPr/>
          <a:p>
            <a:pPr marL="0" indent="0">
              <a:buNone/>
            </a:pPr>
            <a:endParaRPr lang="en-US" sz="2400" b="1"/>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Question:47</a:t>
            </a:r>
            <a:endParaRPr lang="en-IN" altLang="en-US" sz="2800" b="1">
              <a:solidFill>
                <a:srgbClr val="FF0000"/>
              </a:solidFill>
              <a:sym typeface="+mn-ea"/>
            </a:endParaRPr>
          </a:p>
          <a:p>
            <a:pPr marL="0" indent="0">
              <a:buNone/>
            </a:pPr>
            <a:r>
              <a:rPr lang="en-US" sz="2800" b="1"/>
              <a:t>If toffees are bought at the rate of 30 for a rupee. How many </a:t>
            </a:r>
            <a:r>
              <a:rPr lang="en-IN" altLang="en-US" sz="2800" b="1"/>
              <a:t>toffee</a:t>
            </a:r>
            <a:r>
              <a:rPr lang="en-US" sz="2800" b="1"/>
              <a:t> must be sold for a rupee so as to gain 20%? </a:t>
            </a:r>
            <a:endParaRPr lang="en-US" sz="2800" b="1"/>
          </a:p>
          <a:p>
            <a:pPr marL="0" indent="0">
              <a:buNone/>
            </a:pPr>
            <a:r>
              <a:rPr lang="en-US" sz="2800" b="1"/>
              <a:t>A. 28		</a:t>
            </a:r>
            <a:endParaRPr lang="en-US" sz="2800" b="1"/>
          </a:p>
          <a:p>
            <a:pPr marL="0" indent="0">
              <a:buNone/>
            </a:pPr>
            <a:r>
              <a:rPr lang="en-US" sz="2800" b="1"/>
              <a:t>B.25            </a:t>
            </a:r>
            <a:endParaRPr lang="en-US" sz="2800" b="1"/>
          </a:p>
          <a:p>
            <a:pPr marL="0" indent="0">
              <a:buNone/>
            </a:pPr>
            <a:r>
              <a:rPr lang="en-US" sz="2800" b="1"/>
              <a:t>C.20        </a:t>
            </a:r>
            <a:endParaRPr lang="en-US" sz="2800" b="1"/>
          </a:p>
          <a:p>
            <a:pPr marL="0" indent="0">
              <a:buNone/>
            </a:pPr>
            <a:r>
              <a:rPr lang="en-US" sz="2800" b="1"/>
              <a:t>D.22</a:t>
            </a:r>
            <a:endParaRPr lang="en-US" sz="2800" b="1"/>
          </a:p>
          <a:p>
            <a:pPr marL="0" indent="0">
              <a:buNone/>
            </a:pPr>
            <a:endParaRPr lang="en-US" sz="2800" b="1"/>
          </a:p>
        </p:txBody>
      </p:sp>
      <p:sp>
        <p:nvSpPr>
          <p:cNvPr id="4" name="Content Placeholder 3"/>
          <p:cNvSpPr>
            <a:spLocks noGrp="1"/>
          </p:cNvSpPr>
          <p:nvPr>
            <p:ph sz="half" idx="2"/>
          </p:nvPr>
        </p:nvSpPr>
        <p:spPr/>
        <p:txBody>
          <a:bodyPr/>
          <a:p>
            <a:pPr marL="0" indent="0">
              <a:buNone/>
            </a:pPr>
            <a:endParaRPr lang="en-US" sz="2800" b="1"/>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000" b="1">
                <a:solidFill>
                  <a:srgbClr val="FF0000"/>
                </a:solidFill>
                <a:sym typeface="+mn-ea"/>
              </a:rPr>
              <a:t>Question:48</a:t>
            </a:r>
            <a:endParaRPr lang="en-IN" altLang="en-US" sz="2000" b="1">
              <a:solidFill>
                <a:srgbClr val="FF0000"/>
              </a:solidFill>
              <a:sym typeface="+mn-ea"/>
            </a:endParaRPr>
          </a:p>
          <a:p>
            <a:pPr marL="0" indent="0">
              <a:buNone/>
            </a:pPr>
            <a:r>
              <a:rPr lang="en-US" sz="2000" b="1"/>
              <a:t>Two merchants sell, each an article for Rs.1000. If Merchant A computes his profit on cost price, while Merchant B computes his profit on selling price, they end up making profits of 25% respectively. By how much is the profit made by Merchant B greater than that of Merchant A? </a:t>
            </a:r>
            <a:endParaRPr lang="en-US" sz="2000" b="1"/>
          </a:p>
          <a:p>
            <a:pPr marL="0" indent="0">
              <a:buNone/>
            </a:pPr>
            <a:r>
              <a:rPr lang="en-US" sz="2000" b="1"/>
              <a:t>(a) Rs66.67	 	</a:t>
            </a:r>
            <a:endParaRPr lang="en-US" sz="2000" b="1"/>
          </a:p>
          <a:p>
            <a:pPr marL="0" indent="0">
              <a:buNone/>
            </a:pPr>
            <a:r>
              <a:rPr lang="en-US" sz="2000" b="1"/>
              <a:t>(b) Rs50			</a:t>
            </a:r>
            <a:endParaRPr lang="en-US" sz="2000" b="1"/>
          </a:p>
          <a:p>
            <a:pPr marL="0" indent="0">
              <a:buNone/>
            </a:pPr>
            <a:r>
              <a:rPr lang="en-US" sz="2000" b="1"/>
              <a:t>(c) Rs125	 	</a:t>
            </a:r>
            <a:endParaRPr lang="en-US" sz="2000" b="1"/>
          </a:p>
          <a:p>
            <a:pPr marL="0" indent="0">
              <a:buNone/>
            </a:pPr>
            <a:r>
              <a:rPr lang="en-US" sz="2000" b="1"/>
              <a:t>(d) Rs200</a:t>
            </a:r>
            <a:endParaRPr lang="en-US" sz="2000" b="1"/>
          </a:p>
          <a:p>
            <a:pPr marL="0" indent="0">
              <a:buNone/>
            </a:pPr>
            <a:endParaRPr lang="en-US" sz="2000" b="1"/>
          </a:p>
        </p:txBody>
      </p:sp>
      <p:sp>
        <p:nvSpPr>
          <p:cNvPr id="4" name="Content Placeholder 3"/>
          <p:cNvSpPr>
            <a:spLocks noGrp="1"/>
          </p:cNvSpPr>
          <p:nvPr>
            <p:ph sz="half" idx="2"/>
          </p:nvPr>
        </p:nvSpPr>
        <p:spPr/>
        <p:txBody>
          <a:bodyPr/>
          <a:p>
            <a:pPr marL="0" indent="0">
              <a:buNone/>
            </a:pPr>
            <a:endParaRPr lang="en-US" sz="2000" b="1"/>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Question:49</a:t>
            </a:r>
            <a:endParaRPr lang="en-IN" altLang="en-US" sz="2400" b="1">
              <a:solidFill>
                <a:srgbClr val="FF0000"/>
              </a:solidFill>
              <a:sym typeface="+mn-ea"/>
            </a:endParaRPr>
          </a:p>
          <a:p>
            <a:pPr marL="0" indent="0">
              <a:buNone/>
            </a:pPr>
            <a:r>
              <a:rPr lang="en-US" sz="2400" b="1"/>
              <a:t>A cloth merchant uses a 125cm scale while buying, but uses an 75cm scale while selling the same cloth instead of a meter scale. If he offers a discount of 20% on cash payment, what is his overall profit percentage?</a:t>
            </a:r>
            <a:endParaRPr lang="en-US" sz="2400" b="1"/>
          </a:p>
          <a:p>
            <a:pPr marL="0" indent="0">
              <a:buNone/>
            </a:pPr>
            <a:r>
              <a:rPr lang="en-US" sz="2400" b="1"/>
              <a:t>A.33.33%		</a:t>
            </a:r>
            <a:endParaRPr lang="en-US" sz="2400" b="1"/>
          </a:p>
          <a:p>
            <a:pPr marL="0" indent="0">
              <a:buNone/>
            </a:pPr>
            <a:r>
              <a:rPr lang="en-US" sz="2400" b="1"/>
              <a:t>B.25%        </a:t>
            </a:r>
            <a:endParaRPr lang="en-US" sz="2400" b="1"/>
          </a:p>
          <a:p>
            <a:pPr marL="0" indent="0">
              <a:buNone/>
            </a:pPr>
            <a:r>
              <a:rPr lang="en-US" sz="2400" b="1"/>
              <a:t>C.40%       </a:t>
            </a:r>
            <a:endParaRPr lang="en-US" sz="2400" b="1"/>
          </a:p>
          <a:p>
            <a:pPr marL="0" indent="0">
              <a:buNone/>
            </a:pPr>
            <a:r>
              <a:rPr lang="en-US" sz="2400" b="1"/>
              <a:t>D.15%</a:t>
            </a:r>
            <a:endParaRPr lang="en-US" sz="2400" b="1"/>
          </a:p>
          <a:p>
            <a:pPr marL="0" indent="0">
              <a:buNone/>
            </a:pPr>
            <a:endParaRPr lang="en-US" sz="2400" b="1"/>
          </a:p>
        </p:txBody>
      </p:sp>
      <p:sp>
        <p:nvSpPr>
          <p:cNvPr id="4" name="Content Placeholder 3"/>
          <p:cNvSpPr>
            <a:spLocks noGrp="1"/>
          </p:cNvSpPr>
          <p:nvPr>
            <p:ph sz="half" idx="2"/>
          </p:nvPr>
        </p:nvSpPr>
        <p:spPr/>
        <p:txBody>
          <a:bodyPr/>
          <a:p>
            <a:pPr marL="0" indent="0">
              <a:buNone/>
            </a:pPr>
            <a:endParaRPr lang="en-US" sz="20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r>
              <a:rPr lang="en-IN" altLang="en-US" b="1">
                <a:solidFill>
                  <a:srgbClr val="FF0000"/>
                </a:solidFill>
              </a:rPr>
              <a:t>SOME IMPORTANT METHODS:</a:t>
            </a:r>
            <a:endParaRPr lang="en-IN" altLang="en-US" b="1">
              <a:solidFill>
                <a:srgbClr val="FF0000"/>
              </a:solidFill>
            </a:endParaRPr>
          </a:p>
        </p:txBody>
      </p:sp>
      <p:sp>
        <p:nvSpPr>
          <p:cNvPr id="3" name="Content Placeholder 2"/>
          <p:cNvSpPr>
            <a:spLocks noGrp="1"/>
          </p:cNvSpPr>
          <p:nvPr>
            <p:ph sz="half" idx="1"/>
          </p:nvPr>
        </p:nvSpPr>
        <p:spPr/>
        <p:txBody>
          <a:bodyPr/>
          <a:p>
            <a:pPr marL="0" indent="0">
              <a:buNone/>
            </a:pPr>
            <a:r>
              <a:rPr lang="en-IN" altLang="en-US" sz="2400" b="1">
                <a:gradFill>
                  <a:gsLst>
                    <a:gs pos="0">
                      <a:srgbClr val="E30000"/>
                    </a:gs>
                    <a:gs pos="100000">
                      <a:srgbClr val="760303"/>
                    </a:gs>
                  </a:gsLst>
                  <a:lin scaled="0"/>
                </a:gradFill>
                <a:effectLst>
                  <a:outerShdw blurRad="38100" dist="38100" dir="2700000" algn="tl">
                    <a:srgbClr val="000000">
                      <a:alpha val="43137"/>
                    </a:srgbClr>
                  </a:outerShdw>
                </a:effectLst>
              </a:rPr>
              <a:t>(A)If the Cost price and the profit or loss percentage is given and we have to find out the Selling price:</a:t>
            </a:r>
            <a:endParaRPr lang="en-IN" altLang="en-US" sz="2400" b="1">
              <a:gradFill>
                <a:gsLst>
                  <a:gs pos="0">
                    <a:srgbClr val="E30000"/>
                  </a:gs>
                  <a:gs pos="100000">
                    <a:srgbClr val="760303"/>
                  </a:gs>
                </a:gsLst>
                <a:lin scaled="0"/>
              </a:gradFill>
              <a:effectLst>
                <a:outerShdw blurRad="38100" dist="38100" dir="2700000" algn="tl">
                  <a:srgbClr val="000000">
                    <a:alpha val="43137"/>
                  </a:srgbClr>
                </a:outerShdw>
              </a:effectLst>
            </a:endParaRPr>
          </a:p>
          <a:p>
            <a:pPr marL="0" indent="0">
              <a:buNone/>
            </a:pPr>
            <a:r>
              <a:rPr lang="en-US" sz="2400" b="1">
                <a:solidFill>
                  <a:srgbClr val="FF0000"/>
                </a:solidFill>
                <a:effectLst>
                  <a:outerShdw blurRad="38100" dist="38100" dir="2700000" algn="tl">
                    <a:srgbClr val="000000">
                      <a:alpha val="43137"/>
                    </a:srgbClr>
                  </a:outerShdw>
                </a:effectLst>
              </a:rPr>
              <a:t>METHOD:</a:t>
            </a:r>
            <a:endParaRPr lang="en-US" sz="2400" b="1"/>
          </a:p>
          <a:p>
            <a:r>
              <a:rPr lang="en-US" sz="2400" b="1"/>
              <a:t>Take the cost price as Rs100 or 100%, and then find out the selling price at profit or loss percentage by adding or subtracting it with the cost price.</a:t>
            </a:r>
            <a:endParaRPr lang="en-US" sz="2400" b="1"/>
          </a:p>
          <a:p>
            <a:r>
              <a:rPr lang="en-US" sz="2400" b="1"/>
              <a:t>Then by taking the comparison with the cost price find out the selling price accordingly.</a:t>
            </a:r>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000" b="1">
                <a:solidFill>
                  <a:srgbClr val="FF0000"/>
                </a:solidFill>
                <a:sym typeface="+mn-ea"/>
              </a:rPr>
              <a:t>Question:50</a:t>
            </a:r>
            <a:endParaRPr lang="en-IN" altLang="en-US" sz="2000" b="1">
              <a:solidFill>
                <a:srgbClr val="FF0000"/>
              </a:solidFill>
              <a:sym typeface="+mn-ea"/>
            </a:endParaRPr>
          </a:p>
          <a:p>
            <a:pPr marL="0" indent="0">
              <a:buNone/>
            </a:pPr>
            <a:r>
              <a:rPr lang="en-US" sz="2000" b="1"/>
              <a:t>A capacitor manufacturer produces 500 units of a certain model each month at a cost to the manufacturer of Rs80 per unit and all of the produced units are sold each month. What is the minimum selling price per unit that will ensure that the monthly profit (revenue from sales minus the manufacture’s cost to produce) on the sales of these units will be at least Rs36000?</a:t>
            </a:r>
            <a:endParaRPr lang="en-US" sz="2000" b="1"/>
          </a:p>
          <a:p>
            <a:pPr marL="0" indent="0">
              <a:buNone/>
            </a:pPr>
            <a:r>
              <a:rPr lang="en-US" sz="2000" b="1"/>
              <a:t>A. Rs110			</a:t>
            </a:r>
            <a:endParaRPr lang="en-US" sz="2000" b="1"/>
          </a:p>
          <a:p>
            <a:pPr marL="0" indent="0">
              <a:buNone/>
            </a:pPr>
            <a:r>
              <a:rPr lang="en-US" sz="2000" b="1"/>
              <a:t>B. Rs120    		</a:t>
            </a:r>
            <a:endParaRPr lang="en-US" sz="2000" b="1"/>
          </a:p>
          <a:p>
            <a:pPr marL="0" indent="0">
              <a:buNone/>
            </a:pPr>
            <a:r>
              <a:rPr lang="en-US" sz="2000" b="1"/>
              <a:t>C. Rs140       </a:t>
            </a:r>
            <a:endParaRPr lang="en-US" sz="2000" b="1"/>
          </a:p>
          <a:p>
            <a:pPr marL="0" indent="0">
              <a:buNone/>
            </a:pPr>
            <a:r>
              <a:rPr lang="en-US" sz="2000" b="1"/>
              <a:t>D. Rs152          </a:t>
            </a:r>
            <a:endParaRPr lang="en-US" sz="2000" b="1"/>
          </a:p>
        </p:txBody>
      </p:sp>
      <p:sp>
        <p:nvSpPr>
          <p:cNvPr id="4" name="Content Placeholder 3"/>
          <p:cNvSpPr>
            <a:spLocks noGrp="1"/>
          </p:cNvSpPr>
          <p:nvPr>
            <p:ph sz="half" idx="2"/>
          </p:nvPr>
        </p:nvSpPr>
        <p:spPr/>
        <p:txBody>
          <a:bodyPr/>
          <a:p>
            <a:pPr marL="0" indent="0">
              <a:buNone/>
            </a:pPr>
            <a:endParaRPr lang="en-US" sz="2400" b="1"/>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Question:51</a:t>
            </a:r>
            <a:endParaRPr lang="en-IN" altLang="en-US" sz="2400" b="1">
              <a:solidFill>
                <a:srgbClr val="FF0000"/>
              </a:solidFill>
              <a:sym typeface="+mn-ea"/>
            </a:endParaRPr>
          </a:p>
          <a:p>
            <a:pPr marL="0" indent="0">
              <a:buNone/>
            </a:pPr>
            <a:r>
              <a:rPr lang="en-US" sz="2400" b="1"/>
              <a:t>In a certain furniture store, each week Lucy earns a salary of Rs450 plus 5 percent of the amount of her total sales that exceeds Rs1200 for the week. If </a:t>
            </a:r>
            <a:r>
              <a:rPr lang="en-IN" altLang="en-US" sz="2400" b="1"/>
              <a:t>Lucy</a:t>
            </a:r>
            <a:r>
              <a:rPr lang="en-US" sz="2400" b="1"/>
              <a:t> earned a total of Rs600 one week, what were her total sales that week?</a:t>
            </a:r>
            <a:endParaRPr lang="en-US" sz="2400" b="1"/>
          </a:p>
          <a:p>
            <a:pPr marL="0" indent="0">
              <a:buNone/>
            </a:pPr>
            <a:r>
              <a:rPr lang="en-US" sz="2400" b="1"/>
              <a:t>A. Rs2200     </a:t>
            </a:r>
            <a:endParaRPr lang="en-US" sz="2400" b="1"/>
          </a:p>
          <a:p>
            <a:pPr marL="0" indent="0">
              <a:buNone/>
            </a:pPr>
            <a:r>
              <a:rPr lang="en-US" sz="2400" b="1"/>
              <a:t>B. Rs3450       </a:t>
            </a:r>
            <a:endParaRPr lang="en-US" sz="2400" b="1"/>
          </a:p>
          <a:p>
            <a:pPr marL="0" indent="0">
              <a:buNone/>
            </a:pPr>
            <a:r>
              <a:rPr lang="en-US" sz="2400" b="1"/>
              <a:t>C. Rs4200        </a:t>
            </a:r>
            <a:endParaRPr lang="en-US" sz="2400" b="1"/>
          </a:p>
          <a:p>
            <a:pPr marL="0" indent="0">
              <a:buNone/>
            </a:pPr>
            <a:r>
              <a:rPr lang="en-US" sz="2400" b="1"/>
              <a:t>D. Rs4250          </a:t>
            </a:r>
            <a:endParaRPr lang="en-US" sz="2400" b="1"/>
          </a:p>
        </p:txBody>
      </p:sp>
      <p:sp>
        <p:nvSpPr>
          <p:cNvPr id="4" name="Content Placeholder 3"/>
          <p:cNvSpPr>
            <a:spLocks noGrp="1"/>
          </p:cNvSpPr>
          <p:nvPr>
            <p:ph sz="half" idx="2"/>
          </p:nvPr>
        </p:nvSpPr>
        <p:spPr/>
        <p:txBody>
          <a:bodyPr/>
          <a:p>
            <a:pPr marL="0" indent="0">
              <a:buNone/>
            </a:pPr>
            <a:endParaRPr lang="en-US" sz="2400" b="1"/>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Question:52</a:t>
            </a:r>
            <a:endParaRPr lang="en-IN" altLang="en-US" sz="2400" b="1">
              <a:solidFill>
                <a:srgbClr val="FF0000"/>
              </a:solidFill>
              <a:sym typeface="+mn-ea"/>
            </a:endParaRPr>
          </a:p>
          <a:p>
            <a:pPr marL="0" indent="0">
              <a:buNone/>
            </a:pPr>
            <a:r>
              <a:rPr lang="en-US" sz="2400" b="1"/>
              <a:t>The owner of a theater hall noted that for every 14-admission tickets sold, the theater sells 4 bags of popcorn at Rs10 each, 5 sodas at Rs4 each, and 2 candy bars at Rs5 each. What is the average (arithmetic mean) amount of these snack sales per ticket sold?</a:t>
            </a:r>
            <a:endParaRPr lang="en-US" sz="2400" b="1"/>
          </a:p>
          <a:p>
            <a:pPr marL="0" indent="0">
              <a:buNone/>
            </a:pPr>
            <a:r>
              <a:rPr lang="en-US" sz="2400" b="1"/>
              <a:t>A. Rs8.40 		</a:t>
            </a:r>
            <a:endParaRPr lang="en-US" sz="2400" b="1"/>
          </a:p>
          <a:p>
            <a:pPr marL="0" indent="0">
              <a:buNone/>
            </a:pPr>
            <a:r>
              <a:rPr lang="en-US" sz="2400" b="1"/>
              <a:t>B. Rs7.50          </a:t>
            </a:r>
            <a:endParaRPr lang="en-US" sz="2400" b="1"/>
          </a:p>
          <a:p>
            <a:pPr marL="0" indent="0">
              <a:buNone/>
            </a:pPr>
            <a:r>
              <a:rPr lang="en-US" sz="2400" b="1"/>
              <a:t>C. Rs6       </a:t>
            </a:r>
            <a:endParaRPr lang="en-US" sz="2400" b="1"/>
          </a:p>
          <a:p>
            <a:pPr marL="0" indent="0">
              <a:buNone/>
            </a:pPr>
            <a:r>
              <a:rPr lang="en-US" sz="2400" b="1"/>
              <a:t>D. Rs5     </a:t>
            </a:r>
            <a:endParaRPr lang="en-US" sz="2400" b="1"/>
          </a:p>
          <a:p>
            <a:pPr marL="0" indent="0">
              <a:buNone/>
            </a:pPr>
            <a:endParaRPr lang="en-US" sz="2400" b="1"/>
          </a:p>
        </p:txBody>
      </p:sp>
      <p:sp>
        <p:nvSpPr>
          <p:cNvPr id="4" name="Content Placeholder 3"/>
          <p:cNvSpPr>
            <a:spLocks noGrp="1"/>
          </p:cNvSpPr>
          <p:nvPr>
            <p:ph sz="half" idx="2"/>
          </p:nvPr>
        </p:nvSpPr>
        <p:spPr/>
        <p:txBody>
          <a:bodyPr/>
          <a:p>
            <a:pPr marL="0" indent="0">
              <a:buNone/>
            </a:pPr>
            <a:endParaRPr lang="en-US" sz="2400" b="1"/>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Question:53</a:t>
            </a:r>
            <a:endParaRPr lang="en-IN" altLang="en-US" sz="2400" b="1">
              <a:solidFill>
                <a:srgbClr val="FF0000"/>
              </a:solidFill>
              <a:sym typeface="+mn-ea"/>
            </a:endParaRPr>
          </a:p>
          <a:p>
            <a:pPr marL="0" indent="0">
              <a:buNone/>
            </a:pPr>
            <a:r>
              <a:rPr lang="en-US" sz="2400" b="1"/>
              <a:t>A dealer marks his goods up by 50% and then offers a discount on the marked price. If the final selling price after the discount results making no profit or loss, what was the percentage discount offered by the dealer?</a:t>
            </a:r>
            <a:endParaRPr lang="en-US" sz="2400" b="1"/>
          </a:p>
          <a:p>
            <a:pPr marL="0" indent="0">
              <a:buNone/>
            </a:pPr>
            <a:r>
              <a:rPr lang="en-US" sz="2400" b="1"/>
              <a:t>A.25% 			</a:t>
            </a:r>
            <a:endParaRPr lang="en-US" sz="2400" b="1"/>
          </a:p>
          <a:p>
            <a:pPr marL="0" indent="0">
              <a:buNone/>
            </a:pPr>
            <a:r>
              <a:rPr lang="en-US" sz="2400" b="1"/>
              <a:t>B.33.33%			</a:t>
            </a:r>
            <a:endParaRPr lang="en-US" sz="2400" b="1"/>
          </a:p>
          <a:p>
            <a:pPr marL="0" indent="0">
              <a:buNone/>
            </a:pPr>
            <a:r>
              <a:rPr lang="en-US" sz="2400" b="1"/>
              <a:t>C.37.5% 			</a:t>
            </a:r>
            <a:endParaRPr lang="en-US" sz="2400" b="1"/>
          </a:p>
          <a:p>
            <a:pPr marL="0" indent="0">
              <a:buNone/>
            </a:pPr>
            <a:r>
              <a:rPr lang="en-US" sz="2400" b="1"/>
              <a:t>D.None of these</a:t>
            </a:r>
            <a:endParaRPr lang="en-US" sz="2400" b="1"/>
          </a:p>
          <a:p>
            <a:pPr marL="0" indent="0">
              <a:buNone/>
            </a:pPr>
            <a:endParaRPr lang="en-US" sz="2400" b="1"/>
          </a:p>
        </p:txBody>
      </p:sp>
      <p:sp>
        <p:nvSpPr>
          <p:cNvPr id="4" name="Content Placeholder 3"/>
          <p:cNvSpPr>
            <a:spLocks noGrp="1"/>
          </p:cNvSpPr>
          <p:nvPr>
            <p:ph sz="half" idx="2"/>
          </p:nvPr>
        </p:nvSpPr>
        <p:spPr/>
        <p:txBody>
          <a:bodyPr/>
          <a:p>
            <a:pPr marL="0" indent="0">
              <a:buNone/>
            </a:pPr>
            <a:endParaRPr lang="en-US" altLang="en-US" sz="2400" b="1"/>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Question:54</a:t>
            </a:r>
            <a:endParaRPr lang="en-IN" altLang="en-US" sz="2400" b="1">
              <a:solidFill>
                <a:srgbClr val="FF0000"/>
              </a:solidFill>
              <a:sym typeface="+mn-ea"/>
            </a:endParaRPr>
          </a:p>
          <a:p>
            <a:pPr marL="0" indent="0">
              <a:buNone/>
            </a:pPr>
            <a:r>
              <a:rPr lang="en-US" sz="2400" b="1"/>
              <a:t>It cost a college Rs.7 a copy to produce a Programmed for the homecoming football game.  If Rs.45000 was received for advertisements in the programmed, how many copies at Rs5 a copy must be sold to make a profit of Rs.15000/- ?</a:t>
            </a:r>
            <a:endParaRPr lang="en-US" sz="2400" b="1"/>
          </a:p>
          <a:p>
            <a:pPr marL="0" indent="0">
              <a:buNone/>
            </a:pPr>
            <a:r>
              <a:rPr lang="en-US" sz="2400" b="1"/>
              <a:t>A.15000 		</a:t>
            </a:r>
            <a:endParaRPr lang="en-US" sz="2400" b="1"/>
          </a:p>
          <a:p>
            <a:pPr marL="0" indent="0">
              <a:buNone/>
            </a:pPr>
            <a:r>
              <a:rPr lang="en-US" sz="2400" b="1"/>
              <a:t>B.20000         </a:t>
            </a:r>
            <a:endParaRPr lang="en-US" sz="2400" b="1"/>
          </a:p>
          <a:p>
            <a:pPr marL="0" indent="0">
              <a:buNone/>
            </a:pPr>
            <a:r>
              <a:rPr lang="en-US" sz="2400" b="1"/>
              <a:t>C.25000 		</a:t>
            </a:r>
            <a:endParaRPr lang="en-US" sz="2400" b="1"/>
          </a:p>
          <a:p>
            <a:pPr marL="0" indent="0">
              <a:buNone/>
            </a:pPr>
            <a:r>
              <a:rPr lang="en-US" sz="2400" b="1"/>
              <a:t>D.30000</a:t>
            </a:r>
            <a:endParaRPr lang="en-US" sz="2400" b="1"/>
          </a:p>
          <a:p>
            <a:pPr marL="0" indent="0">
              <a:buNone/>
            </a:pPr>
            <a:endParaRPr lang="en-US" sz="2400" b="1"/>
          </a:p>
        </p:txBody>
      </p:sp>
      <p:sp>
        <p:nvSpPr>
          <p:cNvPr id="4" name="Content Placeholder 3"/>
          <p:cNvSpPr>
            <a:spLocks noGrp="1"/>
          </p:cNvSpPr>
          <p:nvPr>
            <p:ph sz="half" idx="2"/>
          </p:nvPr>
        </p:nvSpPr>
        <p:spPr/>
        <p:txBody>
          <a:bodyPr/>
          <a:p>
            <a:pPr marL="0" indent="0">
              <a:buNone/>
            </a:pPr>
            <a:endParaRPr lang="en-US" sz="2400" b="1"/>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Question:55</a:t>
            </a:r>
            <a:endParaRPr lang="en-IN" altLang="en-US" sz="2800" b="1">
              <a:solidFill>
                <a:srgbClr val="FF0000"/>
              </a:solidFill>
              <a:sym typeface="+mn-ea"/>
            </a:endParaRPr>
          </a:p>
          <a:p>
            <a:pPr marL="0" indent="0">
              <a:buNone/>
            </a:pPr>
            <a:r>
              <a:rPr lang="en-US" sz="2800" b="1"/>
              <a:t>A shopkeeper marks an article at 40 % higher price than the cost price and offers a discount of 25%. What is the actual profit percentage of the shopkeeper?</a:t>
            </a:r>
            <a:endParaRPr lang="en-US" sz="2800" b="1"/>
          </a:p>
          <a:p>
            <a:pPr marL="0" indent="0">
              <a:buNone/>
            </a:pPr>
            <a:r>
              <a:rPr lang="en-US" sz="2800" b="1"/>
              <a:t>(a) 7.5%		</a:t>
            </a:r>
            <a:endParaRPr lang="en-US" sz="2800" b="1"/>
          </a:p>
          <a:p>
            <a:pPr marL="0" indent="0">
              <a:buNone/>
            </a:pPr>
            <a:r>
              <a:rPr lang="en-US" sz="2800" b="1"/>
              <a:t>(b) 5%		</a:t>
            </a:r>
            <a:endParaRPr lang="en-US" sz="2800" b="1"/>
          </a:p>
          <a:p>
            <a:pPr marL="0" indent="0">
              <a:buNone/>
            </a:pPr>
            <a:r>
              <a:rPr lang="en-US" sz="2800" b="1"/>
              <a:t>(c) 10.5%		</a:t>
            </a:r>
            <a:endParaRPr lang="en-US" sz="2800" b="1"/>
          </a:p>
          <a:p>
            <a:pPr marL="0" indent="0">
              <a:buNone/>
            </a:pPr>
            <a:r>
              <a:rPr lang="en-US" sz="2800" b="1"/>
              <a:t>(d) 10%</a:t>
            </a:r>
            <a:endParaRPr lang="en-US" sz="2800" b="1"/>
          </a:p>
          <a:p>
            <a:pPr marL="0" indent="0">
              <a:buNone/>
            </a:pPr>
            <a:endParaRPr lang="en-US" sz="2800" b="1"/>
          </a:p>
        </p:txBody>
      </p:sp>
      <p:sp>
        <p:nvSpPr>
          <p:cNvPr id="4" name="Content Placeholder 3"/>
          <p:cNvSpPr>
            <a:spLocks noGrp="1"/>
          </p:cNvSpPr>
          <p:nvPr>
            <p:ph sz="half" idx="2"/>
          </p:nvPr>
        </p:nvSpPr>
        <p:spPr/>
        <p:txBody>
          <a:bodyPr/>
          <a:p>
            <a:pPr marL="0" indent="0">
              <a:buNone/>
            </a:pPr>
            <a:endParaRPr lang="en-US" sz="2800" b="1"/>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Question:56</a:t>
            </a:r>
            <a:endParaRPr lang="en-IN" altLang="en-US" sz="2400" b="1">
              <a:solidFill>
                <a:srgbClr val="FF0000"/>
              </a:solidFill>
              <a:sym typeface="+mn-ea"/>
            </a:endParaRPr>
          </a:p>
          <a:p>
            <a:pPr marL="0" indent="0">
              <a:buNone/>
            </a:pPr>
            <a:r>
              <a:rPr lang="en-US" sz="2400" b="1"/>
              <a:t>Coffee worth Rs. 183 per Kg, 173 per Kg and a third variety are mixed in the ratio of 2: 2: 3 and sold at Rs. 200 per Kg at a price of no loss/ profit. What is the approximate cost per Kg of the third variety of coffee?</a:t>
            </a:r>
            <a:endParaRPr lang="en-US" sz="2400" b="1"/>
          </a:p>
          <a:p>
            <a:pPr marL="0" indent="0">
              <a:buNone/>
            </a:pPr>
            <a:r>
              <a:rPr lang="en-US" sz="2400" b="1"/>
              <a:t>(a) Rs223			</a:t>
            </a:r>
            <a:endParaRPr lang="en-US" sz="2400" b="1"/>
          </a:p>
          <a:p>
            <a:pPr marL="0" indent="0">
              <a:buNone/>
            </a:pPr>
            <a:r>
              <a:rPr lang="en-US" sz="2400" b="1"/>
              <a:t>(b) Rs229			</a:t>
            </a:r>
            <a:endParaRPr lang="en-US" sz="2400" b="1"/>
          </a:p>
          <a:p>
            <a:pPr marL="0" indent="0">
              <a:buNone/>
            </a:pPr>
            <a:r>
              <a:rPr lang="en-US" sz="2400" b="1"/>
              <a:t>(c) Rs239			</a:t>
            </a:r>
            <a:endParaRPr lang="en-US" sz="2400" b="1"/>
          </a:p>
          <a:p>
            <a:pPr marL="0" indent="0">
              <a:buNone/>
            </a:pPr>
            <a:r>
              <a:rPr lang="en-US" sz="2400" b="1"/>
              <a:t>(d) Rs240</a:t>
            </a:r>
            <a:endParaRPr lang="en-US" sz="2400" b="1"/>
          </a:p>
          <a:p>
            <a:pPr marL="0" indent="0">
              <a:buNone/>
            </a:pPr>
            <a:endParaRPr lang="en-US" sz="2400" b="1"/>
          </a:p>
        </p:txBody>
      </p:sp>
      <p:sp>
        <p:nvSpPr>
          <p:cNvPr id="4" name="Content Placeholder 3"/>
          <p:cNvSpPr>
            <a:spLocks noGrp="1"/>
          </p:cNvSpPr>
          <p:nvPr>
            <p:ph sz="half" idx="2"/>
          </p:nvPr>
        </p:nvSpPr>
        <p:spPr/>
        <p:txBody>
          <a:bodyPr/>
          <a:p>
            <a:pPr marL="0" indent="0">
              <a:buNone/>
            </a:pPr>
            <a:endParaRPr lang="en-US" sz="2400" b="1"/>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Question:57</a:t>
            </a:r>
            <a:endParaRPr lang="en-IN" altLang="en-US" sz="2400" b="1">
              <a:solidFill>
                <a:srgbClr val="FF0000"/>
              </a:solidFill>
              <a:sym typeface="+mn-ea"/>
            </a:endParaRPr>
          </a:p>
          <a:p>
            <a:pPr marL="0" indent="0">
              <a:buNone/>
            </a:pPr>
            <a:r>
              <a:rPr lang="en-US" sz="2400" b="1"/>
              <a:t>Cost price of 24 articles is selling price of 16 articles. How many more articles can be bought with the profit obtained from selling these articles.</a:t>
            </a:r>
            <a:endParaRPr lang="en-US" sz="2400" b="1"/>
          </a:p>
          <a:p>
            <a:pPr marL="0" indent="0">
              <a:buNone/>
            </a:pPr>
            <a:r>
              <a:rPr lang="en-US" sz="2400" b="1"/>
              <a:t>(a)12		</a:t>
            </a:r>
            <a:endParaRPr lang="en-US" sz="2400" b="1"/>
          </a:p>
          <a:p>
            <a:pPr marL="0" indent="0">
              <a:buNone/>
            </a:pPr>
            <a:r>
              <a:rPr lang="en-US" sz="2400" b="1"/>
              <a:t>(b)24		</a:t>
            </a:r>
            <a:endParaRPr lang="en-US" sz="2400" b="1"/>
          </a:p>
          <a:p>
            <a:pPr marL="0" indent="0">
              <a:buNone/>
            </a:pPr>
            <a:r>
              <a:rPr lang="en-US" sz="2400" b="1"/>
              <a:t>(c)36		</a:t>
            </a:r>
            <a:endParaRPr lang="en-US" sz="2400" b="1"/>
          </a:p>
          <a:p>
            <a:pPr marL="0" indent="0">
              <a:buNone/>
            </a:pPr>
            <a:r>
              <a:rPr lang="en-US" sz="2400" b="1"/>
              <a:t>(d)6</a:t>
            </a:r>
            <a:endParaRPr lang="en-US" sz="2400" b="1"/>
          </a:p>
          <a:p>
            <a:pPr marL="0" indent="0">
              <a:buNone/>
            </a:pPr>
            <a:endParaRPr lang="en-US" sz="2400" b="1"/>
          </a:p>
        </p:txBody>
      </p:sp>
      <p:sp>
        <p:nvSpPr>
          <p:cNvPr id="4" name="Content Placeholder 3"/>
          <p:cNvSpPr>
            <a:spLocks noGrp="1"/>
          </p:cNvSpPr>
          <p:nvPr>
            <p:ph sz="half" idx="2"/>
          </p:nvPr>
        </p:nvSpPr>
        <p:spPr/>
        <p:txBody>
          <a:bodyPr/>
          <a:p>
            <a:pPr marL="0" indent="0">
              <a:buNone/>
            </a:pPr>
            <a:endParaRPr lang="en-US" sz="2400" b="1"/>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Question:58</a:t>
            </a:r>
            <a:endParaRPr lang="en-IN" altLang="en-US" sz="2800" b="1">
              <a:solidFill>
                <a:srgbClr val="FF0000"/>
              </a:solidFill>
              <a:sym typeface="+mn-ea"/>
            </a:endParaRPr>
          </a:p>
          <a:p>
            <a:pPr marL="0" indent="0">
              <a:buNone/>
            </a:pPr>
            <a:r>
              <a:rPr lang="en-US" sz="2800" b="1"/>
              <a:t>A person buys a pen from a wholesaler at Rs. 10 for 20 pens. He sells those pens at Rs. 10 for 15 pens. Find his profit or loss percent.</a:t>
            </a:r>
            <a:endParaRPr lang="en-US" sz="2800" b="1"/>
          </a:p>
          <a:p>
            <a:pPr marL="0" indent="0">
              <a:buNone/>
            </a:pPr>
            <a:r>
              <a:rPr lang="en-US" sz="2800" b="1"/>
              <a:t>(a)20%		</a:t>
            </a:r>
            <a:endParaRPr lang="en-US" sz="2800" b="1"/>
          </a:p>
          <a:p>
            <a:pPr marL="0" indent="0">
              <a:buNone/>
            </a:pPr>
            <a:r>
              <a:rPr lang="en-US" sz="2800" b="1"/>
              <a:t>(b)25%		</a:t>
            </a:r>
            <a:endParaRPr lang="en-US" sz="2800" b="1"/>
          </a:p>
          <a:p>
            <a:pPr marL="0" indent="0">
              <a:buNone/>
            </a:pPr>
            <a:r>
              <a:rPr lang="en-US" sz="2800" b="1"/>
              <a:t>(c)33.33%		</a:t>
            </a:r>
            <a:endParaRPr lang="en-US" sz="2800" b="1"/>
          </a:p>
          <a:p>
            <a:pPr marL="0" indent="0">
              <a:buNone/>
            </a:pPr>
            <a:r>
              <a:rPr lang="en-US" sz="2800" b="1"/>
              <a:t>(d)37.5%</a:t>
            </a:r>
            <a:endParaRPr lang="en-US" sz="2800" b="1"/>
          </a:p>
          <a:p>
            <a:pPr marL="0" indent="0">
              <a:buNone/>
            </a:pPr>
            <a:endParaRPr lang="en-US" sz="2800" b="1"/>
          </a:p>
        </p:txBody>
      </p:sp>
      <p:sp>
        <p:nvSpPr>
          <p:cNvPr id="4" name="Content Placeholder 3"/>
          <p:cNvSpPr>
            <a:spLocks noGrp="1"/>
          </p:cNvSpPr>
          <p:nvPr>
            <p:ph sz="half" idx="2"/>
          </p:nvPr>
        </p:nvSpPr>
        <p:spPr/>
        <p:txBody>
          <a:bodyPr/>
          <a:p>
            <a:pPr marL="0" indent="0">
              <a:buNone/>
            </a:pPr>
            <a:endParaRPr lang="en-US" sz="2800" b="1"/>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Question:59</a:t>
            </a:r>
            <a:endParaRPr lang="en-IN" altLang="en-US" sz="2800" b="1">
              <a:solidFill>
                <a:srgbClr val="FF0000"/>
              </a:solidFill>
              <a:sym typeface="+mn-ea"/>
            </a:endParaRPr>
          </a:p>
          <a:p>
            <a:pPr marL="0" indent="0">
              <a:buNone/>
            </a:pPr>
            <a:r>
              <a:rPr lang="en-US" sz="2800" b="1"/>
              <a:t>A dealer incurs a loss of 5 % if he sells an article for Rs. 1805. What price must he sell the article so as to gain 5 % on that article ?</a:t>
            </a:r>
            <a:endParaRPr lang="en-US" sz="2800" b="1"/>
          </a:p>
          <a:p>
            <a:pPr marL="0" indent="0">
              <a:buNone/>
            </a:pPr>
            <a:r>
              <a:rPr lang="en-IN" altLang="en-US" sz="2800" b="1"/>
              <a:t>(a)Rs1880</a:t>
            </a:r>
            <a:endParaRPr lang="en-IN" altLang="en-US" sz="2800" b="1"/>
          </a:p>
          <a:p>
            <a:pPr marL="0" indent="0">
              <a:buNone/>
            </a:pPr>
            <a:r>
              <a:rPr lang="en-IN" altLang="en-US" sz="2800" b="1"/>
              <a:t>(b)Rs1900</a:t>
            </a:r>
            <a:endParaRPr lang="en-IN" altLang="en-US" sz="2800" b="1"/>
          </a:p>
          <a:p>
            <a:pPr marL="0" indent="0">
              <a:buNone/>
            </a:pPr>
            <a:r>
              <a:rPr lang="en-IN" altLang="en-US" sz="2800" b="1"/>
              <a:t>(c)Rs1995</a:t>
            </a:r>
            <a:endParaRPr lang="en-IN" altLang="en-US" sz="2800" b="1"/>
          </a:p>
          <a:p>
            <a:pPr marL="0" indent="0">
              <a:buNone/>
            </a:pPr>
            <a:r>
              <a:rPr lang="en-IN" altLang="en-US" sz="2800" b="1"/>
              <a:t>(d)Rs2000</a:t>
            </a:r>
            <a:endParaRPr lang="en-IN" altLang="en-US" sz="2800" b="1"/>
          </a:p>
        </p:txBody>
      </p:sp>
      <p:sp>
        <p:nvSpPr>
          <p:cNvPr id="4" name="Content Placeholder 3"/>
          <p:cNvSpPr>
            <a:spLocks noGrp="1"/>
          </p:cNvSpPr>
          <p:nvPr>
            <p:ph sz="half" idx="2"/>
          </p:nvPr>
        </p:nvSpPr>
        <p:spPr/>
        <p:txBody>
          <a:bodyPr/>
          <a:p>
            <a:pPr marL="0" indent="0">
              <a:buNone/>
            </a:pPr>
            <a:endParaRPr lang="en-US" sz="28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sz="2400" b="1">
                <a:solidFill>
                  <a:srgbClr val="C00000"/>
                </a:solidFill>
              </a:rPr>
              <a:t>(B)I</a:t>
            </a:r>
            <a:r>
              <a:rPr lang="en-US" sz="2400" b="1">
                <a:solidFill>
                  <a:srgbClr val="C00000"/>
                </a:solidFill>
              </a:rPr>
              <a:t>f the </a:t>
            </a:r>
            <a:r>
              <a:rPr lang="en-IN" altLang="en-US" sz="2400" b="1">
                <a:solidFill>
                  <a:srgbClr val="C00000"/>
                </a:solidFill>
              </a:rPr>
              <a:t>selling</a:t>
            </a:r>
            <a:r>
              <a:rPr lang="en-US" sz="2400" b="1">
                <a:solidFill>
                  <a:srgbClr val="C00000"/>
                </a:solidFill>
              </a:rPr>
              <a:t> price and profit or loss percentage is given </a:t>
            </a:r>
            <a:r>
              <a:rPr lang="en-IN" altLang="en-US" sz="2400" b="1">
                <a:solidFill>
                  <a:srgbClr val="C00000"/>
                </a:solidFill>
              </a:rPr>
              <a:t>and we have to find the Cost price:</a:t>
            </a:r>
            <a:endParaRPr lang="en-IN" altLang="en-US" sz="2400" b="1">
              <a:solidFill>
                <a:srgbClr val="C00000"/>
              </a:solidFill>
            </a:endParaRPr>
          </a:p>
          <a:p>
            <a:pPr marL="0" indent="0">
              <a:buNone/>
            </a:pPr>
            <a:r>
              <a:rPr lang="en-IN" altLang="en-US" sz="2400" b="1">
                <a:solidFill>
                  <a:srgbClr val="C00000"/>
                </a:solidFill>
              </a:rPr>
              <a:t>Method</a:t>
            </a:r>
            <a:r>
              <a:rPr lang="en-US" sz="2400" b="1">
                <a:solidFill>
                  <a:srgbClr val="C00000"/>
                </a:solidFill>
              </a:rPr>
              <a:t>:</a:t>
            </a:r>
            <a:endParaRPr lang="en-US" sz="2400" b="1">
              <a:solidFill>
                <a:srgbClr val="C00000"/>
              </a:solidFill>
            </a:endParaRPr>
          </a:p>
          <a:p>
            <a:r>
              <a:rPr lang="en-US" sz="2400" b="1"/>
              <a:t>Take the cost price as Rs100 or 100%, and then find out the selling price at profit or loss percentage by adding or subtracting it with the cost price.</a:t>
            </a:r>
            <a:endParaRPr lang="en-US" sz="2400" b="1"/>
          </a:p>
          <a:p>
            <a:r>
              <a:rPr lang="en-US" sz="2400" b="1"/>
              <a:t>Then by taking the comparison with the selling price find out the cost price accordingly.</a:t>
            </a:r>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rPr>
              <a:t>(C)If the M.R.P and Discount percentage is given and we have to find out the Selling price:</a:t>
            </a:r>
            <a:endParaRPr lang="en-IN" altLang="en-US" sz="2400" b="1">
              <a:solidFill>
                <a:srgbClr val="FF0000"/>
              </a:solidFill>
            </a:endParaRPr>
          </a:p>
          <a:p>
            <a:pPr marL="0" indent="0">
              <a:buNone/>
            </a:pPr>
            <a:r>
              <a:rPr lang="en-IN" altLang="en-US" sz="2400" b="1">
                <a:solidFill>
                  <a:srgbClr val="FF0000"/>
                </a:solidFill>
              </a:rPr>
              <a:t>Method:</a:t>
            </a:r>
            <a:endParaRPr lang="en-IN" altLang="en-US" sz="2400" b="1">
              <a:solidFill>
                <a:srgbClr val="FF0000"/>
              </a:solidFill>
            </a:endParaRPr>
          </a:p>
          <a:p>
            <a:r>
              <a:rPr lang="en-IN" altLang="en-US" sz="2400" b="1"/>
              <a:t>T</a:t>
            </a:r>
            <a:r>
              <a:rPr lang="en-US" sz="2400" b="1"/>
              <a:t>ake M.R.P as 100% so that by subtracting the discount from it we can find the Selling price in terms of percentage.</a:t>
            </a:r>
            <a:endParaRPr lang="en-US" sz="2400" b="1"/>
          </a:p>
          <a:p>
            <a:r>
              <a:rPr lang="en-US" sz="2400" b="1"/>
              <a:t>Then if one of the amounts is given by taking the comparison we can find the other amount.</a:t>
            </a:r>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br>
              <a:rPr lang="en-US" b="1">
                <a:solidFill>
                  <a:srgbClr val="C00000"/>
                </a:solidFill>
                <a:sym typeface="+mn-ea"/>
              </a:rPr>
            </a:br>
            <a:r>
              <a:rPr lang="en-US" b="1">
                <a:solidFill>
                  <a:srgbClr val="C00000"/>
                </a:solidFill>
                <a:sym typeface="+mn-ea"/>
              </a:rPr>
              <a:t>SOME EXAMPLES:</a:t>
            </a:r>
            <a:br>
              <a:rPr lang="en-US" b="1">
                <a:solidFill>
                  <a:srgbClr val="C00000"/>
                </a:solidFill>
              </a:rPr>
            </a:br>
            <a:endParaRPr lang="en-US" b="1">
              <a:solidFill>
                <a:srgbClr val="C00000"/>
              </a:solidFill>
            </a:endParaRPr>
          </a:p>
        </p:txBody>
      </p:sp>
      <p:sp>
        <p:nvSpPr>
          <p:cNvPr id="3" name="Content Placeholder 2"/>
          <p:cNvSpPr>
            <a:spLocks noGrp="1"/>
          </p:cNvSpPr>
          <p:nvPr>
            <p:ph sz="half" idx="1"/>
          </p:nvPr>
        </p:nvSpPr>
        <p:spPr/>
        <p:txBody>
          <a:bodyPr/>
          <a:p>
            <a:pPr marL="0" indent="0">
              <a:buNone/>
            </a:pPr>
            <a:r>
              <a:rPr lang="en-US" b="1">
                <a:solidFill>
                  <a:srgbClr val="FF0000"/>
                </a:solidFill>
              </a:rPr>
              <a:t>Example1.  </a:t>
            </a:r>
            <a:endParaRPr lang="en-US" b="1">
              <a:solidFill>
                <a:srgbClr val="FF0000"/>
              </a:solidFill>
            </a:endParaRPr>
          </a:p>
          <a:p>
            <a:pPr marL="0" indent="0">
              <a:buNone/>
            </a:pPr>
            <a:r>
              <a:rPr lang="en-US" b="1"/>
              <a:t>If the cost price of an article is Rs800, then what is the selling price at a profit of 15%?</a:t>
            </a:r>
            <a:endParaRPr lang="en-US" b="1"/>
          </a:p>
          <a:p>
            <a:pPr marL="0" indent="0">
              <a:buNone/>
            </a:pPr>
            <a:r>
              <a:rPr lang="en-IN" altLang="en-US" b="1"/>
              <a:t>(a)Rs880</a:t>
            </a:r>
            <a:endParaRPr lang="en-IN" altLang="en-US" b="1"/>
          </a:p>
          <a:p>
            <a:pPr marL="0" indent="0">
              <a:buNone/>
            </a:pPr>
            <a:r>
              <a:rPr lang="en-IN" altLang="en-US" b="1"/>
              <a:t>(b)Rs900</a:t>
            </a:r>
            <a:endParaRPr lang="en-IN" altLang="en-US" b="1"/>
          </a:p>
          <a:p>
            <a:pPr marL="0" indent="0">
              <a:buNone/>
            </a:pPr>
            <a:r>
              <a:rPr lang="en-IN" altLang="en-US" b="1"/>
              <a:t>(c)Rs920</a:t>
            </a:r>
            <a:endParaRPr lang="en-IN" altLang="en-US" b="1"/>
          </a:p>
          <a:p>
            <a:pPr marL="0" indent="0">
              <a:buNone/>
            </a:pPr>
            <a:r>
              <a:rPr lang="en-IN" altLang="en-US" b="1"/>
              <a:t>(d)Rs960</a:t>
            </a:r>
            <a:endParaRPr lang="en-US" b="1"/>
          </a:p>
          <a:p>
            <a:pPr marL="0" indent="0">
              <a:buNone/>
            </a:pPr>
            <a:endParaRPr lang="en-US" b="1"/>
          </a:p>
        </p:txBody>
      </p:sp>
      <p:sp>
        <p:nvSpPr>
          <p:cNvPr id="4" name="Content Placeholder 3"/>
          <p:cNvSpPr>
            <a:spLocks noGrp="1"/>
          </p:cNvSpPr>
          <p:nvPr>
            <p:ph sz="half" idx="2"/>
          </p:nvPr>
        </p:nvSpPr>
        <p:spPr/>
        <p:txBody>
          <a:bodyPr/>
          <a:p>
            <a:pPr marL="0" indent="0">
              <a:buNone/>
            </a:pPr>
            <a:endParaRPr lang="en-US" sz="2800" b="1"/>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15259</Words>
  <Application>WPS Presentation</Application>
  <PresentationFormat>Widescreen</PresentationFormat>
  <Paragraphs>528</Paragraphs>
  <Slides>88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88</vt:i4>
      </vt:variant>
    </vt:vector>
  </HeadingPairs>
  <TitlesOfParts>
    <vt:vector size="95" baseType="lpstr">
      <vt:lpstr>Arial</vt:lpstr>
      <vt:lpstr>SimSun</vt:lpstr>
      <vt:lpstr>Wingdings</vt:lpstr>
      <vt:lpstr>Microsoft YaHei</vt:lpstr>
      <vt:lpstr>Arial Unicode MS</vt:lpstr>
      <vt:lpstr>Calibri</vt:lpstr>
      <vt:lpstr>Blue Waves</vt:lpstr>
      <vt:lpstr>PROFIT &amp; LOSS</vt:lpstr>
      <vt:lpstr> INTRODUCTION: </vt:lpstr>
      <vt:lpstr>PowerPoint 演示文稿</vt:lpstr>
      <vt:lpstr>PowerPoint 演示文稿</vt:lpstr>
      <vt:lpstr>PowerPoint 演示文稿</vt:lpstr>
      <vt:lpstr>SOME IMPORTANT METHODS:</vt:lpstr>
      <vt:lpstr>PowerPoint 演示文稿</vt:lpstr>
      <vt:lpstr>PowerPoint 演示文稿</vt:lpstr>
      <vt:lpstr> SOME EXAMPLES: </vt:lpstr>
      <vt:lpstr>PowerPoint 演示文稿</vt:lpstr>
      <vt:lpstr> SOME IMPORTANT QUESTIONS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PROFIT &amp; LOSS</dc:title>
  <dc:creator>103321</dc:creator>
  <cp:lastModifiedBy>Siddharth</cp:lastModifiedBy>
  <cp:revision>16</cp:revision>
  <dcterms:created xsi:type="dcterms:W3CDTF">2018-12-12T10:51:00Z</dcterms:created>
  <dcterms:modified xsi:type="dcterms:W3CDTF">2020-04-03T05:27:15Z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1033-11.2.0.9232</vt:lpwstr>
  </property>
</Properties>
</file>