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337" r:id="rId15"/>
    <p:sldId id="338" r:id="rId16"/>
    <p:sldId id="339" r:id="rId17"/>
    <p:sldId id="268" r:id="rId18"/>
    <p:sldId id="340" r:id="rId19"/>
    <p:sldId id="341" r:id="rId20"/>
    <p:sldId id="342"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421" r:id="rId83"/>
    <p:sldId id="418" r:id="rId84"/>
    <p:sldId id="348" r:id="rId85"/>
    <p:sldId id="347" r:id="rId86"/>
    <p:sldId id="346" r:id="rId87"/>
    <p:sldId id="343" r:id="rId88"/>
    <p:sldId id="344" r:id="rId89"/>
    <p:sldId id="345" r:id="rId90"/>
    <p:sldId id="331" r:id="rId91"/>
    <p:sldId id="332" r:id="rId92"/>
    <p:sldId id="333" r:id="rId93"/>
    <p:sldId id="334" r:id="rId94"/>
    <p:sldId id="335" r:id="rId95"/>
    <p:sldId id="336"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dirty="0"/>
              <a:t>RATIO &amp; PROPORTION</a:t>
            </a:r>
            <a:endParaRPr lang="en-IN" altLang="en-US" b="1" dirty="0"/>
          </a:p>
        </p:txBody>
      </p:sp>
      <p:sp>
        <p:nvSpPr>
          <p:cNvPr id="3" name="Subtitle 2"/>
          <p:cNvSpPr>
            <a:spLocks noGrp="1"/>
          </p:cNvSpPr>
          <p:nvPr>
            <p:ph type="subTitle" idx="1"/>
          </p:nvPr>
        </p:nvSpPr>
        <p:spPr/>
        <p:txBody>
          <a:bodyPr/>
          <a:lstStyle/>
          <a:p>
            <a:r>
              <a:rPr lang="en-IN" altLang="en-US" b="1"/>
              <a:t>S.S.HARICHANDAN</a:t>
            </a:r>
            <a:endParaRPr lang="en-IN" altLang="en-US" b="1"/>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b="1">
                <a:solidFill>
                  <a:srgbClr val="C00000"/>
                </a:solidFill>
                <a:sym typeface="+mn-ea"/>
              </a:rPr>
            </a:br>
            <a:br>
              <a:rPr lang="en-US" b="1">
                <a:solidFill>
                  <a:srgbClr val="C00000"/>
                </a:solidFill>
                <a:sym typeface="+mn-ea"/>
              </a:rPr>
            </a:br>
            <a:r>
              <a:rPr lang="en-US" b="1">
                <a:solidFill>
                  <a:srgbClr val="C00000"/>
                </a:solidFill>
                <a:sym typeface="+mn-ea"/>
              </a:rPr>
              <a:t>SOME IMPORTANT APPLICATIONS OF RATIO:</a:t>
            </a:r>
            <a:br>
              <a:rPr lang="en-US" b="1">
                <a:solidFill>
                  <a:srgbClr val="C00000"/>
                </a:solidFill>
                <a:sym typeface="+mn-ea"/>
              </a:rPr>
            </a:br>
            <a:br>
              <a:rPr lang="en-US" b="1">
                <a:solidFill>
                  <a:srgbClr val="C00000"/>
                </a:solidFill>
              </a:rPr>
            </a:br>
            <a:endParaRPr lang="en-US" b="1"/>
          </a:p>
        </p:txBody>
      </p:sp>
      <p:sp>
        <p:nvSpPr>
          <p:cNvPr id="3" name="Content Placeholder 2"/>
          <p:cNvSpPr>
            <a:spLocks noGrp="1"/>
          </p:cNvSpPr>
          <p:nvPr>
            <p:ph sz="half" idx="1"/>
          </p:nvPr>
        </p:nvSpPr>
        <p:spPr/>
        <p:txBody>
          <a:bodyPr/>
          <a:p>
            <a:r>
              <a:rPr lang="en-US" b="1">
                <a:sym typeface="+mn-ea"/>
              </a:rPr>
              <a:t>If a: b is 6:7 and b:c is 8:9, find the value of a:b:c.</a:t>
            </a: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r>
              <a:rPr lang="en-US" b="1">
                <a:sym typeface="+mn-ea"/>
              </a:rPr>
              <a:t>If a: b is 2:3 , b:c is 4:5 and c:d is 6:7, find the value of a:b:c:d.</a:t>
            </a:r>
            <a:endParaRPr lang="en-US" b="1"/>
          </a:p>
          <a:p>
            <a:pPr marL="0" indent="0">
              <a:buNone/>
            </a:pP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r>
              <a:rPr lang="en-US" b="1">
                <a:sym typeface="+mn-ea"/>
              </a:rPr>
              <a:t>If 3a = 4b = 5c, find the value of a:b:c.</a:t>
            </a:r>
            <a:endParaRPr lang="en-US" b="1"/>
          </a:p>
          <a:p>
            <a:pPr marL="0" indent="0">
              <a:buNone/>
            </a:pP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PROPORTION:</a:t>
            </a:r>
            <a:endParaRPr lang="en-IN" altLang="en-US" sz="2000" b="1">
              <a:solidFill>
                <a:srgbClr val="FF0000"/>
              </a:solidFill>
              <a:sym typeface="+mn-ea"/>
            </a:endParaRPr>
          </a:p>
          <a:p>
            <a:pPr marL="0" indent="0">
              <a:buNone/>
            </a:pPr>
            <a:r>
              <a:rPr lang="en-IN" altLang="en-US" sz="2000" b="1">
                <a:sym typeface="+mn-ea"/>
              </a:rPr>
              <a:t>T</a:t>
            </a:r>
            <a:r>
              <a:rPr lang="en-US" altLang="zh-CN" sz="2000" b="1">
                <a:sym typeface="+mn-ea"/>
              </a:rPr>
              <a:t>he equality of two ratios is known as Proportion.</a:t>
            </a:r>
            <a:endParaRPr lang="en-US" altLang="zh-CN" sz="2000" b="1"/>
          </a:p>
          <a:p>
            <a:pPr marL="0" indent="0">
              <a:buNone/>
            </a:pPr>
            <a:r>
              <a:rPr lang="en-US" altLang="zh-CN" sz="2000" b="1">
                <a:sym typeface="+mn-ea"/>
              </a:rPr>
              <a:t>If a:b = c:d, then they are said to be in proportion.</a:t>
            </a:r>
            <a:endParaRPr lang="en-US" altLang="zh-CN" sz="2000" b="1"/>
          </a:p>
          <a:p>
            <a:pPr marL="0" indent="0">
              <a:buNone/>
            </a:pPr>
            <a:r>
              <a:rPr lang="en-US" altLang="zh-CN" sz="2000" b="1">
                <a:sym typeface="+mn-ea"/>
              </a:rPr>
              <a:t>Here a &amp; d are known as extremes and b &amp; c are known as means.</a:t>
            </a:r>
            <a:endParaRPr lang="en-US" altLang="zh-CN" sz="2000" b="1"/>
          </a:p>
          <a:p>
            <a:pPr marL="0" indent="0">
              <a:buNone/>
            </a:pPr>
            <a:r>
              <a:rPr lang="en-US" altLang="zh-CN" sz="2000" b="1">
                <a:sym typeface="+mn-ea"/>
              </a:rPr>
              <a:t>So after the cross multiplication it is a</a:t>
            </a:r>
            <a:r>
              <a:rPr lang="en-IN" altLang="en-US" sz="2000" b="1">
                <a:sym typeface="+mn-ea"/>
              </a:rPr>
              <a:t>*</a:t>
            </a:r>
            <a:r>
              <a:rPr lang="en-US" altLang="zh-CN" sz="2000" b="1">
                <a:sym typeface="+mn-ea"/>
              </a:rPr>
              <a:t>d = b</a:t>
            </a:r>
            <a:r>
              <a:rPr lang="en-IN" altLang="en-US" sz="2000" b="1">
                <a:sym typeface="+mn-ea"/>
              </a:rPr>
              <a:t>*</a:t>
            </a:r>
            <a:r>
              <a:rPr lang="en-US" altLang="zh-CN" sz="2000" b="1">
                <a:sym typeface="+mn-ea"/>
              </a:rPr>
              <a:t>  c.</a:t>
            </a:r>
            <a:endParaRPr lang="en-US" altLang="zh-CN" sz="2000" b="1"/>
          </a:p>
          <a:p>
            <a:pPr marL="0" indent="0">
              <a:buNone/>
            </a:pPr>
            <a:r>
              <a:rPr lang="en-US" altLang="zh-CN" sz="2000" b="1">
                <a:sym typeface="+mn-ea"/>
              </a:rPr>
              <a:t>That means product of extremes = product of means.</a:t>
            </a:r>
            <a:endParaRPr lang="en-US" altLang="zh-CN" sz="2000" b="1">
              <a:sym typeface="+mn-ea"/>
            </a:endParaRPr>
          </a:p>
          <a:p>
            <a:pPr marL="0" indent="0">
              <a:buNone/>
            </a:pPr>
            <a:r>
              <a:rPr lang="en-IN" altLang="en-US" sz="2000" b="1">
                <a:solidFill>
                  <a:srgbClr val="FF0000"/>
                </a:solidFill>
                <a:sym typeface="+mn-ea"/>
              </a:rPr>
              <a:t>Example:</a:t>
            </a:r>
            <a:endParaRPr lang="en-IN" altLang="en-US" sz="2000" b="1">
              <a:solidFill>
                <a:srgbClr val="FF0000"/>
              </a:solidFill>
            </a:endParaRPr>
          </a:p>
          <a:p>
            <a:pPr marL="0" indent="0">
              <a:buNone/>
            </a:pPr>
            <a:r>
              <a:rPr lang="en-IN" altLang="en-US" sz="2000" b="1">
                <a:sym typeface="+mn-ea"/>
              </a:rPr>
              <a:t>If 2:3 = 8:x, find the value of x.</a:t>
            </a:r>
            <a:endParaRPr lang="en-IN" altLang="en-US" sz="2000" b="1">
              <a:solidFill>
                <a:schemeClr val="tx1"/>
              </a:solidFill>
            </a:endParaRPr>
          </a:p>
          <a:p>
            <a:pPr marL="0" indent="0">
              <a:buNone/>
            </a:pPr>
            <a:endParaRPr lang="en-IN" altLang="en-US" sz="2000" b="1">
              <a:solidFill>
                <a:schemeClr val="tx1"/>
              </a:solidFill>
            </a:endParaRPr>
          </a:p>
          <a:p>
            <a:endParaRPr lang="en-IN" altLang="en-US" sz="2000" b="1">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SOME IMPORTANT POITS ABOUT PROPORTION:</a:t>
            </a:r>
            <a:endParaRPr lang="en-IN" altLang="en-US" b="1">
              <a:solidFill>
                <a:srgbClr val="FF0000"/>
              </a:solidFill>
            </a:endParaRPr>
          </a:p>
        </p:txBody>
      </p:sp>
      <p:sp>
        <p:nvSpPr>
          <p:cNvPr id="3" name="Content Placeholder 2"/>
          <p:cNvSpPr>
            <a:spLocks noGrp="1"/>
          </p:cNvSpPr>
          <p:nvPr>
            <p:ph sz="half" idx="1"/>
          </p:nvPr>
        </p:nvSpPr>
        <p:spPr/>
        <p:txBody>
          <a:bodyPr/>
          <a:p>
            <a:r>
              <a:rPr lang="en-IN" altLang="en-US" sz="2800" b="1"/>
              <a:t>If a:b::b:c, then c is called the </a:t>
            </a:r>
            <a:r>
              <a:rPr lang="en-IN" altLang="en-US" sz="2800" b="1">
                <a:solidFill>
                  <a:srgbClr val="FF0000"/>
                </a:solidFill>
              </a:rPr>
              <a:t>3rd proportional</a:t>
            </a:r>
            <a:r>
              <a:rPr lang="en-IN" altLang="en-US" sz="2800" b="1"/>
              <a:t> to a &amp; b.</a:t>
            </a:r>
            <a:endParaRPr lang="en-IN" altLang="en-US" sz="2800" b="1"/>
          </a:p>
          <a:p>
            <a:pPr marL="0" indent="0">
              <a:buNone/>
            </a:pPr>
            <a:r>
              <a:rPr lang="en-IN" altLang="en-US" sz="2800" b="1"/>
              <a:t>	Here c can be calculated 	as b</a:t>
            </a:r>
            <a:r>
              <a:rPr lang="en-IN" altLang="en-US" sz="2800" b="1" baseline="30000"/>
              <a:t>2</a:t>
            </a:r>
            <a:r>
              <a:rPr lang="en-IN" altLang="en-US" sz="2800" b="1"/>
              <a:t>/a.</a:t>
            </a:r>
            <a:endParaRPr lang="en-IN" altLang="en-US" sz="2800" b="1"/>
          </a:p>
          <a:p>
            <a:r>
              <a:rPr lang="en-IN" altLang="en-US" sz="2800" b="1"/>
              <a:t>If a:b::c:d, then d is called the </a:t>
            </a:r>
            <a:r>
              <a:rPr lang="en-IN" altLang="en-US" sz="2800" b="1">
                <a:solidFill>
                  <a:srgbClr val="FF0000"/>
                </a:solidFill>
              </a:rPr>
              <a:t>4th proportional</a:t>
            </a:r>
            <a:r>
              <a:rPr lang="en-IN" altLang="en-US" sz="2800" b="1"/>
              <a:t> to a, b, c . </a:t>
            </a:r>
            <a:endParaRPr lang="en-IN" altLang="en-US" sz="2800" b="1"/>
          </a:p>
          <a:p>
            <a:pPr marL="0" indent="0">
              <a:buNone/>
            </a:pPr>
            <a:r>
              <a:rPr lang="en-IN" altLang="en-US" sz="2800" b="1"/>
              <a:t>	Here d can be calculated 	as b*c/a</a:t>
            </a:r>
            <a:endParaRPr lang="en-IN" altLang="en-US" sz="2800" b="1"/>
          </a:p>
          <a:p>
            <a:r>
              <a:rPr lang="en-IN" altLang="en-US" sz="2800" b="1">
                <a:solidFill>
                  <a:srgbClr val="FF0000"/>
                </a:solidFill>
              </a:rPr>
              <a:t>Mean proportional</a:t>
            </a:r>
            <a:r>
              <a:rPr lang="en-IN" altLang="en-US" sz="2800" b="1"/>
              <a:t> between a &amp; b is </a:t>
            </a:r>
            <a:r>
              <a:rPr lang="en-IN" altLang="en-US" sz="2800" b="1">
                <a:latin typeface="Arial" panose="020B0604020202020204" pitchFamily="34" charset="0"/>
                <a:cs typeface="Arial" panose="020B0604020202020204" pitchFamily="34" charset="0"/>
              </a:rPr>
              <a:t>√ab</a:t>
            </a:r>
            <a:endParaRPr lang="en-IN" altLang="en-US" sz="2800" b="1">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rPr>
              <a:t>Componendo &amp; Dividendo:</a:t>
            </a:r>
            <a:endParaRPr lang="en-IN" altLang="en-US" sz="2800" b="1"/>
          </a:p>
          <a:p>
            <a:pPr marL="0" indent="0">
              <a:buNone/>
            </a:pPr>
            <a:r>
              <a:rPr lang="en-IN" altLang="en-US" sz="2800" b="1"/>
              <a:t>If a:b = c:d, then </a:t>
            </a:r>
            <a:endParaRPr lang="en-IN" altLang="en-US" sz="2800" b="1"/>
          </a:p>
          <a:p>
            <a:r>
              <a:rPr lang="en-IN" altLang="en-US" sz="2800" b="1"/>
              <a:t>(i)a+b/b= c+d/d (</a:t>
            </a:r>
            <a:r>
              <a:rPr lang="en-IN" altLang="en-US" sz="2800" b="1">
                <a:sym typeface="+mn-ea"/>
              </a:rPr>
              <a:t>Componendo rule)</a:t>
            </a:r>
            <a:endParaRPr lang="en-IN" altLang="en-US" sz="2800" b="1">
              <a:sym typeface="+mn-ea"/>
            </a:endParaRPr>
          </a:p>
          <a:p>
            <a:r>
              <a:rPr lang="en-IN" altLang="en-US" sz="2800" b="1"/>
              <a:t>(ii)a-bb = c-d/d (</a:t>
            </a:r>
            <a:r>
              <a:rPr lang="en-IN" altLang="en-US" sz="2800" b="1">
                <a:sym typeface="+mn-ea"/>
              </a:rPr>
              <a:t>Dividendo rule)</a:t>
            </a:r>
            <a:endParaRPr lang="en-IN" altLang="en-US" sz="2800" b="1">
              <a:sym typeface="+mn-ea"/>
            </a:endParaRPr>
          </a:p>
          <a:p>
            <a:r>
              <a:rPr lang="en-IN" altLang="en-US" sz="2800" b="1"/>
              <a:t>(iii)(a+b)/(a-b) = (c+d)/(c-d)</a:t>
            </a:r>
            <a:endParaRPr lang="en-IN" altLang="en-US" sz="2800" b="1"/>
          </a:p>
          <a:p>
            <a:pPr marL="0" indent="0">
              <a:buNone/>
            </a:pPr>
            <a:r>
              <a:rPr lang="en-IN" altLang="en-US" sz="2400" b="1"/>
              <a:t>(</a:t>
            </a:r>
            <a:r>
              <a:rPr lang="en-IN" altLang="en-US" sz="2400" b="1">
                <a:sym typeface="+mn-ea"/>
              </a:rPr>
              <a:t>Componendo &amp; Dividendo rule)</a:t>
            </a:r>
            <a:endParaRPr lang="en-IN" altLang="en-US" sz="2400" b="1">
              <a:sym typeface="+mn-ea"/>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SOME IMPORTANT QUESTIONS</a:t>
            </a:r>
            <a:endParaRPr lang="en-IN" altLang="en-US" b="1">
              <a:solidFill>
                <a:srgbClr val="FF0000"/>
              </a:solidFill>
            </a:endParaRPr>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QUESTION:1</a:t>
            </a:r>
            <a:endParaRPr lang="en-US" sz="2800" b="1">
              <a:solidFill>
                <a:srgbClr val="C00000"/>
              </a:solidFill>
            </a:endParaRPr>
          </a:p>
          <a:p>
            <a:pPr marL="0" indent="0">
              <a:buNone/>
            </a:pPr>
            <a:r>
              <a:rPr lang="en-IN" altLang="en-US" sz="2800" b="1">
                <a:sym typeface="+mn-ea"/>
              </a:rPr>
              <a:t>The sum of three numbers is 315. If the ratio between 1st &amp; 2nd is 2:3 and the ratio between 2nd &amp; 3rd is 4:5, then what is the 2nd number?</a:t>
            </a:r>
            <a:endParaRPr lang="en-IN" altLang="en-US" sz="2800" b="1"/>
          </a:p>
          <a:p>
            <a:pPr marL="0" indent="0">
              <a:buNone/>
            </a:pPr>
            <a:r>
              <a:rPr lang="en-IN" altLang="en-US" sz="2800" b="1">
                <a:sym typeface="+mn-ea"/>
              </a:rPr>
              <a:t>(a)72</a:t>
            </a:r>
            <a:endParaRPr lang="en-IN" altLang="en-US" sz="2800" b="1"/>
          </a:p>
          <a:p>
            <a:pPr marL="0" indent="0">
              <a:buNone/>
            </a:pPr>
            <a:r>
              <a:rPr lang="en-IN" altLang="en-US" sz="2800" b="1">
                <a:sym typeface="+mn-ea"/>
              </a:rPr>
              <a:t>(b)108</a:t>
            </a:r>
            <a:endParaRPr lang="en-IN" altLang="en-US" sz="2800" b="1"/>
          </a:p>
          <a:p>
            <a:pPr marL="0" indent="0">
              <a:buNone/>
            </a:pPr>
            <a:r>
              <a:rPr lang="en-IN" altLang="en-US" sz="2800" b="1">
                <a:sym typeface="+mn-ea"/>
              </a:rPr>
              <a:t>(c)120</a:t>
            </a:r>
            <a:endParaRPr lang="en-IN" altLang="en-US" sz="2800" b="1"/>
          </a:p>
          <a:p>
            <a:pPr marL="0" indent="0">
              <a:buNone/>
            </a:pPr>
            <a:r>
              <a:rPr lang="en-IN" altLang="en-US" sz="2800" b="1">
                <a:sym typeface="+mn-ea"/>
              </a:rPr>
              <a:t>(d)160</a:t>
            </a:r>
            <a:endParaRPr lang="en-IN" altLang="en-US" sz="2800" b="1"/>
          </a:p>
          <a:p>
            <a:pPr marL="0" indent="0">
              <a:buNone/>
            </a:pP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QUESTION:</a:t>
            </a:r>
            <a:r>
              <a:rPr lang="en-IN" altLang="en-US" sz="2800" b="1">
                <a:solidFill>
                  <a:srgbClr val="C00000"/>
                </a:solidFill>
                <a:sym typeface="+mn-ea"/>
              </a:rPr>
              <a:t>2</a:t>
            </a:r>
            <a:endParaRPr lang="en-IN" altLang="en-US" sz="2800" b="1">
              <a:solidFill>
                <a:srgbClr val="C00000"/>
              </a:solidFill>
              <a:sym typeface="+mn-ea"/>
            </a:endParaRPr>
          </a:p>
          <a:p>
            <a:pPr marL="0" indent="0">
              <a:buNone/>
            </a:pPr>
            <a:r>
              <a:rPr lang="en-US" sz="2800" b="1">
                <a:sym typeface="+mn-ea"/>
              </a:rPr>
              <a:t>If 33.33% of a number is equal to two-third of another number, what is the ratio of first number to the second number?</a:t>
            </a:r>
            <a:endParaRPr lang="en-US" sz="2800" b="1"/>
          </a:p>
          <a:p>
            <a:pPr marL="0" indent="0">
              <a:buNone/>
            </a:pPr>
            <a:r>
              <a:rPr lang="en-US" sz="2800" b="1">
                <a:sym typeface="+mn-ea"/>
              </a:rPr>
              <a:t>(a) 1: 2		</a:t>
            </a:r>
            <a:endParaRPr lang="en-US" sz="2800" b="1"/>
          </a:p>
          <a:p>
            <a:pPr marL="0" indent="0">
              <a:buNone/>
            </a:pPr>
            <a:r>
              <a:rPr lang="en-US" sz="2800" b="1">
                <a:sym typeface="+mn-ea"/>
              </a:rPr>
              <a:t>(b) 2: 1		</a:t>
            </a:r>
            <a:endParaRPr lang="en-US" sz="2800" b="1"/>
          </a:p>
          <a:p>
            <a:pPr marL="0" indent="0">
              <a:buNone/>
            </a:pPr>
            <a:r>
              <a:rPr lang="en-US" sz="2800" b="1">
                <a:sym typeface="+mn-ea"/>
              </a:rPr>
              <a:t>(c) 2: 3		</a:t>
            </a:r>
            <a:endParaRPr lang="en-US" sz="2800" b="1"/>
          </a:p>
          <a:p>
            <a:pPr marL="0" indent="0">
              <a:buNone/>
            </a:pPr>
            <a:r>
              <a:rPr lang="en-US" sz="2800" b="1">
                <a:sym typeface="+mn-ea"/>
              </a:rPr>
              <a:t>(d) 3: 2</a:t>
            </a:r>
            <a:endParaRPr lang="en-US" sz="2800" b="1"/>
          </a:p>
          <a:p>
            <a:pPr marL="0" indent="0">
              <a:buNone/>
            </a:pPr>
            <a:endParaRPr lang="en-IN" altLang="en-US" sz="2800"/>
          </a:p>
          <a:p>
            <a:pPr marL="0" indent="0">
              <a:buNone/>
            </a:pPr>
            <a:endParaRPr lang="en-IN" altLang="en-US" sz="2800" b="1"/>
          </a:p>
        </p:txBody>
      </p:sp>
      <p:sp>
        <p:nvSpPr>
          <p:cNvPr id="4" name="Content Placeholder 3"/>
          <p:cNvSpPr>
            <a:spLocks noGrp="1"/>
          </p:cNvSpPr>
          <p:nvPr>
            <p:ph sz="half" idx="2"/>
          </p:nvPr>
        </p:nvSpPr>
        <p:spPr/>
        <p:txBody>
          <a:bodyPr/>
          <a:p>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QUESTION:</a:t>
            </a:r>
            <a:r>
              <a:rPr lang="en-IN" altLang="en-US" sz="2800" b="1">
                <a:solidFill>
                  <a:srgbClr val="C00000"/>
                </a:solidFill>
                <a:sym typeface="+mn-ea"/>
              </a:rPr>
              <a:t>3</a:t>
            </a:r>
            <a:endParaRPr lang="en-IN" altLang="en-US" sz="2800" b="1">
              <a:solidFill>
                <a:srgbClr val="C00000"/>
              </a:solidFill>
              <a:sym typeface="+mn-ea"/>
            </a:endParaRPr>
          </a:p>
          <a:p>
            <a:pPr marL="0" indent="0">
              <a:buNone/>
            </a:pPr>
            <a:r>
              <a:rPr lang="en-IN" altLang="en-US" sz="2800" b="1"/>
              <a:t>Two numbers are in the ratio of 3:5. If 9 is subtracted from each, the ratio becomes 12:23. What is the greater number?</a:t>
            </a:r>
            <a:endParaRPr lang="en-IN" altLang="en-US" sz="2800" b="1"/>
          </a:p>
          <a:p>
            <a:pPr marL="0" indent="0">
              <a:buNone/>
            </a:pPr>
            <a:r>
              <a:rPr lang="en-IN" altLang="en-US" sz="2800" b="1"/>
              <a:t>(a)33</a:t>
            </a:r>
            <a:endParaRPr lang="en-IN" altLang="en-US" sz="2800" b="1"/>
          </a:p>
          <a:p>
            <a:pPr marL="0" indent="0">
              <a:buNone/>
            </a:pPr>
            <a:r>
              <a:rPr lang="en-IN" altLang="en-US" sz="2800" b="1"/>
              <a:t>(b)44</a:t>
            </a:r>
            <a:endParaRPr lang="en-IN" altLang="en-US" sz="2800" b="1"/>
          </a:p>
          <a:p>
            <a:pPr marL="0" indent="0">
              <a:buNone/>
            </a:pPr>
            <a:r>
              <a:rPr lang="en-IN" altLang="en-US" sz="2800" b="1"/>
              <a:t>(c)55</a:t>
            </a:r>
            <a:endParaRPr lang="en-IN" altLang="en-US" sz="2800" b="1"/>
          </a:p>
          <a:p>
            <a:pPr marL="0" indent="0">
              <a:buNone/>
            </a:pPr>
            <a:r>
              <a:rPr lang="en-IN" altLang="en-US" sz="2800" b="1"/>
              <a:t>(d)60</a:t>
            </a:r>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QUESTION:</a:t>
            </a:r>
            <a:r>
              <a:rPr lang="en-IN" altLang="en-US" sz="2800" b="1">
                <a:solidFill>
                  <a:srgbClr val="C00000"/>
                </a:solidFill>
                <a:sym typeface="+mn-ea"/>
              </a:rPr>
              <a:t>4</a:t>
            </a:r>
            <a:endParaRPr lang="en-IN" altLang="en-US" sz="2800" b="1">
              <a:solidFill>
                <a:srgbClr val="C00000"/>
              </a:solidFill>
              <a:sym typeface="+mn-ea"/>
            </a:endParaRPr>
          </a:p>
          <a:p>
            <a:pPr marL="0" indent="0">
              <a:buNone/>
            </a:pPr>
            <a:r>
              <a:rPr lang="en-IN" altLang="en-US" sz="2800" b="1"/>
              <a:t>Salaries of Amit &amp; Sumit are in the ratio of 2:3. If the salary of each is increased by Rs3000, the new ratio becomes 40:57. What is Sumit's present salary?</a:t>
            </a:r>
            <a:endParaRPr lang="en-IN" altLang="en-US" sz="2800" b="1"/>
          </a:p>
          <a:p>
            <a:pPr marL="0" indent="0">
              <a:buNone/>
            </a:pPr>
            <a:r>
              <a:rPr lang="en-IN" altLang="en-US" sz="2800" b="1"/>
              <a:t>(a)Rs17000</a:t>
            </a:r>
            <a:endParaRPr lang="en-IN" altLang="en-US" sz="2800" b="1"/>
          </a:p>
          <a:p>
            <a:pPr marL="0" indent="0">
              <a:buNone/>
            </a:pPr>
            <a:r>
              <a:rPr lang="en-IN" altLang="en-US" sz="2800" b="1"/>
              <a:t>(b)Rs20000</a:t>
            </a:r>
            <a:endParaRPr lang="en-IN" altLang="en-US" sz="2800" b="1"/>
          </a:p>
          <a:p>
            <a:pPr marL="0" indent="0">
              <a:buNone/>
            </a:pPr>
            <a:r>
              <a:rPr lang="en-IN" altLang="en-US" sz="2800" b="1"/>
              <a:t>(c)Rs25500</a:t>
            </a:r>
            <a:endParaRPr lang="en-IN" altLang="en-US" sz="2800" b="1"/>
          </a:p>
          <a:p>
            <a:pPr marL="0" indent="0">
              <a:buNone/>
            </a:pPr>
            <a:r>
              <a:rPr lang="en-IN" altLang="en-US" sz="2800" b="1"/>
              <a:t>(d)Rs28500</a:t>
            </a:r>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US" b="1">
                <a:solidFill>
                  <a:srgbClr val="C00000"/>
                </a:solidFill>
                <a:sym typeface="+mn-ea"/>
              </a:rPr>
            </a:br>
            <a:br>
              <a:rPr lang="en-US" b="1">
                <a:solidFill>
                  <a:srgbClr val="C00000"/>
                </a:solidFill>
                <a:sym typeface="+mn-ea"/>
              </a:rPr>
            </a:br>
            <a:br>
              <a:rPr lang="en-US" b="1">
                <a:solidFill>
                  <a:srgbClr val="C00000"/>
                </a:solidFill>
                <a:sym typeface="+mn-ea"/>
              </a:rPr>
            </a:br>
            <a:r>
              <a:rPr lang="en-US" b="1">
                <a:solidFill>
                  <a:srgbClr val="C00000"/>
                </a:solidFill>
                <a:sym typeface="+mn-ea"/>
              </a:rPr>
              <a:t>Introduction:</a:t>
            </a:r>
            <a:br>
              <a:rPr lang="en-US" b="1">
                <a:solidFill>
                  <a:srgbClr val="C00000"/>
                </a:solidFill>
                <a:sym typeface="+mn-ea"/>
              </a:rPr>
            </a:br>
            <a:br>
              <a:rPr lang="en-US" b="1">
                <a:solidFill>
                  <a:srgbClr val="C00000"/>
                </a:solidFill>
                <a:sym typeface="+mn-ea"/>
              </a:rPr>
            </a:br>
            <a:br>
              <a:rPr lang="en-US" b="1">
                <a:solidFill>
                  <a:srgbClr val="C00000"/>
                </a:solidFill>
              </a:rPr>
            </a:br>
            <a:endParaRPr lang="en-US" b="1"/>
          </a:p>
        </p:txBody>
      </p:sp>
      <p:sp>
        <p:nvSpPr>
          <p:cNvPr id="3" name="Content Placeholder 2"/>
          <p:cNvSpPr>
            <a:spLocks noGrp="1"/>
          </p:cNvSpPr>
          <p:nvPr>
            <p:ph sz="half" idx="1"/>
          </p:nvPr>
        </p:nvSpPr>
        <p:spPr/>
        <p:txBody>
          <a:bodyPr/>
          <a:p>
            <a:pPr marL="0" indent="0">
              <a:buNone/>
            </a:pPr>
            <a:r>
              <a:rPr lang="en-US" b="1">
                <a:solidFill>
                  <a:srgbClr val="C00000"/>
                </a:solidFill>
                <a:sym typeface="+mn-ea"/>
              </a:rPr>
              <a:t>Ratio:</a:t>
            </a:r>
            <a:r>
              <a:rPr lang="en-US" b="1">
                <a:sym typeface="+mn-ea"/>
              </a:rPr>
              <a:t> The comparison between two or more things of the same kind is known as ratio.</a:t>
            </a:r>
            <a:endParaRPr lang="en-US" b="1"/>
          </a:p>
          <a:p>
            <a:pPr marL="0" indent="0">
              <a:buNone/>
            </a:pPr>
            <a:r>
              <a:rPr lang="en-IN" altLang="en-US" b="1">
                <a:solidFill>
                  <a:srgbClr val="FF0000"/>
                </a:solidFill>
                <a:sym typeface="+mn-ea"/>
              </a:rPr>
              <a:t>N:B:</a:t>
            </a:r>
            <a:r>
              <a:rPr lang="en-US" b="1">
                <a:sym typeface="+mn-ea"/>
              </a:rPr>
              <a:t>It is always expressed in its lowest term.</a:t>
            </a:r>
            <a:endParaRPr lang="en-US" b="1"/>
          </a:p>
          <a:p>
            <a:pPr marL="0" indent="0">
              <a:buNone/>
            </a:pPr>
            <a:r>
              <a:rPr lang="en-US" b="1">
                <a:solidFill>
                  <a:srgbClr val="C00000"/>
                </a:solidFill>
                <a:sym typeface="+mn-ea"/>
              </a:rPr>
              <a:t>Example</a:t>
            </a:r>
            <a:endParaRPr lang="en-US" b="1">
              <a:solidFill>
                <a:srgbClr val="C00000"/>
              </a:solidFill>
            </a:endParaRPr>
          </a:p>
          <a:p>
            <a:pPr marL="0" indent="0">
              <a:buNone/>
            </a:pPr>
            <a:r>
              <a:rPr lang="en-US" b="1">
                <a:sym typeface="+mn-ea"/>
              </a:rPr>
              <a:t>What is the ratio </a:t>
            </a:r>
            <a:r>
              <a:rPr lang="en-IN" altLang="en-US" b="1">
                <a:sym typeface="+mn-ea"/>
              </a:rPr>
              <a:t>of</a:t>
            </a:r>
            <a:r>
              <a:rPr lang="en-US" b="1">
                <a:sym typeface="+mn-ea"/>
              </a:rPr>
              <a:t> Rs50 and Rs100 ?</a:t>
            </a: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rPr>
              <a:t>QUESTION:5</a:t>
            </a:r>
            <a:endParaRPr lang="en-IN" altLang="en-US" sz="2400" b="1"/>
          </a:p>
          <a:p>
            <a:pPr marL="0" indent="0">
              <a:buNone/>
            </a:pPr>
            <a:r>
              <a:rPr lang="en-IN" altLang="en-US" sz="2400" b="1"/>
              <a:t>The ratio of the amount between A &amp; B is 3:4 and the ratio between the amount between B &amp; C is 5:6 . If the difference between the amounts of B &amp; C is Rs80, then what is the total amount?</a:t>
            </a:r>
            <a:endParaRPr lang="en-IN" altLang="en-US" sz="2400" b="1"/>
          </a:p>
          <a:p>
            <a:pPr marL="0" indent="0">
              <a:buNone/>
            </a:pPr>
            <a:r>
              <a:rPr lang="en-IN" altLang="en-US" sz="2400" b="1"/>
              <a:t>(a)Rs1080</a:t>
            </a:r>
            <a:endParaRPr lang="en-IN" altLang="en-US" sz="2400" b="1"/>
          </a:p>
          <a:p>
            <a:pPr marL="0" indent="0">
              <a:buNone/>
            </a:pPr>
            <a:r>
              <a:rPr lang="en-IN" altLang="en-US" sz="2400" b="1"/>
              <a:t>(b) Rs1100</a:t>
            </a:r>
            <a:endParaRPr lang="en-IN" altLang="en-US" sz="2400" b="1"/>
          </a:p>
          <a:p>
            <a:pPr marL="0" indent="0">
              <a:buNone/>
            </a:pPr>
            <a:r>
              <a:rPr lang="en-IN" altLang="en-US" sz="2400" b="1"/>
              <a:t>(c)Rs1160</a:t>
            </a:r>
            <a:endParaRPr lang="en-IN" altLang="en-US" sz="2400" b="1"/>
          </a:p>
          <a:p>
            <a:pPr marL="0" indent="0">
              <a:buNone/>
            </a:pPr>
            <a:r>
              <a:rPr lang="en-IN" altLang="en-US" sz="2400" b="1"/>
              <a:t>(d)Rs1180</a:t>
            </a:r>
            <a:endParaRPr lang="en-IN" altLang="en-US" sz="2400" b="1"/>
          </a:p>
          <a:p>
            <a:pPr marL="0" indent="0">
              <a:buNone/>
            </a:pPr>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rPr>
              <a:t>QUESTION:6</a:t>
            </a:r>
            <a:endParaRPr lang="en-IN" altLang="en-US" sz="2400" b="1"/>
          </a:p>
          <a:p>
            <a:pPr marL="0" indent="0">
              <a:buNone/>
            </a:pPr>
            <a:r>
              <a:rPr lang="en-IN" altLang="en-US" sz="2400" b="1"/>
              <a:t>If 3 times the amount of A is equal to 4 times of the amount of B is equal to 5 times the amount of C and the total amount is Rs940, then what is the difference between th amount of A &amp; B ?</a:t>
            </a:r>
            <a:endParaRPr lang="en-IN" altLang="en-US" sz="2400" b="1"/>
          </a:p>
          <a:p>
            <a:pPr marL="0" indent="0">
              <a:buNone/>
            </a:pPr>
            <a:r>
              <a:rPr lang="en-IN" altLang="en-US" sz="2400" b="1"/>
              <a:t>(a) Rs80</a:t>
            </a:r>
            <a:endParaRPr lang="en-IN" altLang="en-US" sz="2400" b="1"/>
          </a:p>
          <a:p>
            <a:pPr marL="0" indent="0">
              <a:buNone/>
            </a:pPr>
            <a:r>
              <a:rPr lang="en-IN" altLang="en-US" sz="2400" b="1"/>
              <a:t>(b) Rs100</a:t>
            </a:r>
            <a:endParaRPr lang="en-IN" altLang="en-US" sz="2400" b="1"/>
          </a:p>
          <a:p>
            <a:pPr marL="0" indent="0">
              <a:buNone/>
            </a:pPr>
            <a:r>
              <a:rPr lang="en-IN" altLang="en-US" sz="2400" b="1"/>
              <a:t>(c) Rs120</a:t>
            </a:r>
            <a:endParaRPr lang="en-IN" altLang="en-US" sz="2400" b="1"/>
          </a:p>
          <a:p>
            <a:pPr marL="0" indent="0">
              <a:buNone/>
            </a:pPr>
            <a:r>
              <a:rPr lang="en-IN" altLang="en-US" sz="2400" b="1"/>
              <a:t>(d) Rs140</a:t>
            </a:r>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rPr>
              <a:t>QUESTION:7</a:t>
            </a:r>
            <a:endParaRPr lang="en-IN" altLang="en-US" sz="2800" b="1">
              <a:solidFill>
                <a:srgbClr val="FF0000"/>
              </a:solidFill>
            </a:endParaRPr>
          </a:p>
          <a:p>
            <a:pPr marL="0" indent="0">
              <a:buNone/>
            </a:pPr>
            <a:r>
              <a:rPr lang="en-US" sz="2800" b="1">
                <a:sym typeface="+mn-ea"/>
              </a:rPr>
              <a:t>In a bag, there are coins of 50 p, 25 p and 10 p in the ratio of 2: 3: 4. If there is Rs. 43 in all, how many 10 p coins are there?</a:t>
            </a:r>
            <a:endParaRPr lang="en-US" sz="2800" b="1"/>
          </a:p>
          <a:p>
            <a:pPr marL="0" indent="0">
              <a:buNone/>
            </a:pPr>
            <a:r>
              <a:rPr lang="en-US" sz="2800" b="1">
                <a:sym typeface="+mn-ea"/>
              </a:rPr>
              <a:t>(a)40		</a:t>
            </a:r>
            <a:endParaRPr lang="en-US" sz="2800" b="1"/>
          </a:p>
          <a:p>
            <a:pPr marL="0" indent="0">
              <a:buNone/>
            </a:pPr>
            <a:r>
              <a:rPr lang="en-US" sz="2800" b="1">
                <a:sym typeface="+mn-ea"/>
              </a:rPr>
              <a:t>(b)60		</a:t>
            </a:r>
            <a:endParaRPr lang="en-US" sz="2800" b="1"/>
          </a:p>
          <a:p>
            <a:pPr marL="0" indent="0">
              <a:buNone/>
            </a:pPr>
            <a:r>
              <a:rPr lang="en-US" sz="2800" b="1">
                <a:sym typeface="+mn-ea"/>
              </a:rPr>
              <a:t>(c)80		</a:t>
            </a:r>
            <a:endParaRPr lang="en-US" sz="2800" b="1"/>
          </a:p>
          <a:p>
            <a:pPr marL="0" indent="0">
              <a:buNone/>
            </a:pPr>
            <a:r>
              <a:rPr lang="en-US" sz="2800" b="1">
                <a:sym typeface="+mn-ea"/>
              </a:rPr>
              <a:t>(d)100</a:t>
            </a:r>
            <a:endParaRPr lang="en-US" sz="2800" b="1"/>
          </a:p>
          <a:p>
            <a:endParaRPr lang="en-US"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a:t>
            </a:r>
            <a:r>
              <a:rPr lang="en-IN" altLang="en-US" sz="2400" b="1">
                <a:solidFill>
                  <a:srgbClr val="C00000"/>
                </a:solidFill>
                <a:sym typeface="+mn-ea"/>
              </a:rPr>
              <a:t>8</a:t>
            </a:r>
            <a:endParaRPr lang="en-US" sz="2400" b="1">
              <a:solidFill>
                <a:srgbClr val="C00000"/>
              </a:solidFill>
            </a:endParaRPr>
          </a:p>
          <a:p>
            <a:pPr marL="0" indent="0">
              <a:buNone/>
            </a:pPr>
            <a:r>
              <a:rPr lang="en-US" sz="2400" b="1">
                <a:sym typeface="+mn-ea"/>
              </a:rPr>
              <a:t>In a mixture of 70litres </a:t>
            </a:r>
            <a:r>
              <a:rPr lang="en-IN" altLang="en-US" sz="2400" b="1">
                <a:sym typeface="+mn-ea"/>
              </a:rPr>
              <a:t>of milk &amp; water</a:t>
            </a:r>
            <a:r>
              <a:rPr lang="en-US" sz="2400" b="1">
                <a:sym typeface="+mn-ea"/>
              </a:rPr>
              <a:t>, </a:t>
            </a:r>
            <a:r>
              <a:rPr lang="en-IN" altLang="en-US" sz="2400" b="1">
                <a:sym typeface="+mn-ea"/>
              </a:rPr>
              <a:t>the ratio of </a:t>
            </a:r>
            <a:r>
              <a:rPr lang="en-US" sz="2400" b="1">
                <a:sym typeface="+mn-ea"/>
              </a:rPr>
              <a:t>milk and water </a:t>
            </a:r>
            <a:r>
              <a:rPr lang="en-IN" altLang="en-US" sz="2400" b="1">
                <a:sym typeface="+mn-ea"/>
              </a:rPr>
              <a:t>is</a:t>
            </a:r>
            <a:r>
              <a:rPr lang="en-US" sz="2400" b="1">
                <a:sym typeface="+mn-ea"/>
              </a:rPr>
              <a:t> 27: 8. How much more water is to be added to get a new mixture containing milk and water in the ratio 3:1?</a:t>
            </a:r>
            <a:endParaRPr lang="en-US" sz="2400" b="1"/>
          </a:p>
          <a:p>
            <a:pPr marL="0" indent="0">
              <a:buNone/>
            </a:pPr>
            <a:r>
              <a:rPr lang="en-US" sz="2400" b="1">
                <a:sym typeface="+mn-ea"/>
              </a:rPr>
              <a:t>(a) 1litre     	</a:t>
            </a:r>
            <a:endParaRPr lang="en-US" sz="2400" b="1"/>
          </a:p>
          <a:p>
            <a:pPr marL="0" indent="0">
              <a:buNone/>
            </a:pPr>
            <a:r>
              <a:rPr lang="en-US" sz="2400" b="1">
                <a:sym typeface="+mn-ea"/>
              </a:rPr>
              <a:t>(b)2litres        	</a:t>
            </a:r>
            <a:endParaRPr lang="en-US" sz="2400" b="1"/>
          </a:p>
          <a:p>
            <a:pPr marL="0" indent="0">
              <a:buNone/>
            </a:pPr>
            <a:r>
              <a:rPr lang="en-US" sz="2400" b="1">
                <a:sym typeface="+mn-ea"/>
              </a:rPr>
              <a:t>(c)2.5litres          </a:t>
            </a:r>
            <a:endParaRPr lang="en-US" sz="2400" b="1"/>
          </a:p>
          <a:p>
            <a:pPr marL="0" indent="0">
              <a:buNone/>
            </a:pPr>
            <a:r>
              <a:rPr lang="en-US" sz="2400" b="1">
                <a:sym typeface="+mn-ea"/>
              </a:rPr>
              <a:t>(d)3litres</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a:t>
            </a:r>
            <a:r>
              <a:rPr lang="en-IN" altLang="en-US" sz="2400" b="1">
                <a:solidFill>
                  <a:srgbClr val="C00000"/>
                </a:solidFill>
                <a:sym typeface="+mn-ea"/>
              </a:rPr>
              <a:t>9</a:t>
            </a:r>
            <a:endParaRPr lang="en-US" sz="2400" b="1">
              <a:solidFill>
                <a:srgbClr val="C00000"/>
              </a:solidFill>
            </a:endParaRPr>
          </a:p>
          <a:p>
            <a:pPr marL="0" indent="0">
              <a:buNone/>
            </a:pPr>
            <a:r>
              <a:rPr lang="en-US" sz="2400" b="1">
                <a:sym typeface="+mn-ea"/>
              </a:rPr>
              <a:t>The ratio between milk &amp; water is 3:4. If 12liters of water is added the ratio between milk &amp; water becomes 1:2. Find the total quantity of the original mixture.</a:t>
            </a:r>
            <a:endParaRPr lang="en-US" sz="2400" b="1"/>
          </a:p>
          <a:p>
            <a:pPr marL="0" indent="0">
              <a:buNone/>
            </a:pPr>
            <a:r>
              <a:rPr lang="en-US" sz="2400" b="1">
                <a:sym typeface="+mn-ea"/>
              </a:rPr>
              <a:t>(a)36liters	</a:t>
            </a:r>
            <a:endParaRPr lang="en-US" sz="2400" b="1"/>
          </a:p>
          <a:p>
            <a:pPr marL="0" indent="0">
              <a:buNone/>
            </a:pPr>
            <a:r>
              <a:rPr lang="en-US" sz="2400" b="1">
                <a:sym typeface="+mn-ea"/>
              </a:rPr>
              <a:t>(b)42liters	</a:t>
            </a:r>
            <a:endParaRPr lang="en-US" sz="2400" b="1"/>
          </a:p>
          <a:p>
            <a:pPr marL="0" indent="0">
              <a:buNone/>
            </a:pPr>
            <a:r>
              <a:rPr lang="en-US" sz="2400" b="1">
                <a:sym typeface="+mn-ea"/>
              </a:rPr>
              <a:t>(c)49liters	</a:t>
            </a:r>
            <a:endParaRPr lang="en-US" sz="2400" b="1"/>
          </a:p>
          <a:p>
            <a:pPr marL="0" indent="0">
              <a:buNone/>
            </a:pPr>
            <a:r>
              <a:rPr lang="en-US" sz="2400" b="1">
                <a:sym typeface="+mn-ea"/>
              </a:rPr>
              <a:t>(d)56liters</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a:t>
            </a:r>
            <a:r>
              <a:rPr lang="en-IN" altLang="en-US" sz="2400" b="1">
                <a:solidFill>
                  <a:srgbClr val="C00000"/>
                </a:solidFill>
                <a:sym typeface="+mn-ea"/>
              </a:rPr>
              <a:t>10</a:t>
            </a:r>
            <a:endParaRPr lang="en-US" sz="2400" b="1">
              <a:solidFill>
                <a:srgbClr val="C00000"/>
              </a:solidFill>
            </a:endParaRPr>
          </a:p>
          <a:p>
            <a:pPr marL="0" indent="0">
              <a:buNone/>
            </a:pPr>
            <a:r>
              <a:rPr lang="en-US" sz="2400" b="1">
                <a:sym typeface="+mn-ea"/>
              </a:rPr>
              <a:t>The ratio of number of boys and girls in a class is 4: 3.  In the 1st semester exam 25% of boys and 33.33% of girls get more than or equal to 80% marks. What percentage of students gets less than 80% marks?</a:t>
            </a:r>
            <a:endParaRPr lang="en-US" sz="2400" b="1"/>
          </a:p>
          <a:p>
            <a:pPr marL="0" indent="0">
              <a:buNone/>
            </a:pPr>
            <a:r>
              <a:rPr lang="en-US" sz="2400" b="1">
                <a:sym typeface="+mn-ea"/>
              </a:rPr>
              <a:t>(a) 70%    	</a:t>
            </a:r>
            <a:endParaRPr lang="en-US" sz="2400" b="1"/>
          </a:p>
          <a:p>
            <a:pPr marL="0" indent="0">
              <a:buNone/>
            </a:pPr>
            <a:r>
              <a:rPr lang="en-US" sz="2400" b="1">
                <a:sym typeface="+mn-ea"/>
              </a:rPr>
              <a:t>(b) 71.42%    	</a:t>
            </a:r>
            <a:endParaRPr lang="en-US" sz="2400" b="1"/>
          </a:p>
          <a:p>
            <a:pPr marL="0" indent="0">
              <a:buNone/>
            </a:pPr>
            <a:r>
              <a:rPr lang="en-US" sz="2400" b="1">
                <a:sym typeface="+mn-ea"/>
              </a:rPr>
              <a:t>(c) 72%    	</a:t>
            </a:r>
            <a:endParaRPr lang="en-US" sz="2400" b="1"/>
          </a:p>
          <a:p>
            <a:pPr marL="0" indent="0">
              <a:buNone/>
            </a:pPr>
            <a:r>
              <a:rPr lang="en-US" sz="2400" b="1">
                <a:sym typeface="+mn-ea"/>
              </a:rPr>
              <a:t>(d)75%</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000" b="1">
                <a:solidFill>
                  <a:srgbClr val="C00000"/>
                </a:solidFill>
                <a:sym typeface="+mn-ea"/>
              </a:rPr>
              <a:t>Q</a:t>
            </a:r>
            <a:r>
              <a:rPr lang="en-IN" altLang="en-US" sz="2000" b="1">
                <a:solidFill>
                  <a:srgbClr val="C00000"/>
                </a:solidFill>
                <a:sym typeface="+mn-ea"/>
              </a:rPr>
              <a:t>UESTION</a:t>
            </a:r>
            <a:r>
              <a:rPr lang="en-US" sz="2000" b="1">
                <a:solidFill>
                  <a:srgbClr val="C00000"/>
                </a:solidFill>
                <a:sym typeface="+mn-ea"/>
              </a:rPr>
              <a:t>:</a:t>
            </a:r>
            <a:r>
              <a:rPr lang="en-IN" altLang="en-US" sz="2000" b="1">
                <a:solidFill>
                  <a:srgbClr val="C00000"/>
                </a:solidFill>
                <a:sym typeface="+mn-ea"/>
              </a:rPr>
              <a:t>11</a:t>
            </a:r>
            <a:endParaRPr lang="en-US" sz="2000" b="1">
              <a:solidFill>
                <a:srgbClr val="C00000"/>
              </a:solidFill>
            </a:endParaRPr>
          </a:p>
          <a:p>
            <a:pPr marL="0" indent="0">
              <a:buNone/>
            </a:pPr>
            <a:r>
              <a:rPr lang="en-US" sz="2000" b="1">
                <a:sym typeface="+mn-ea"/>
              </a:rPr>
              <a:t>The telephone bill of a certain residence is part</a:t>
            </a:r>
            <a:r>
              <a:rPr lang="en-IN" altLang="en-US" sz="2000" b="1">
                <a:sym typeface="+mn-ea"/>
              </a:rPr>
              <a:t>l</a:t>
            </a:r>
            <a:r>
              <a:rPr lang="en-US" sz="2000" b="1">
                <a:sym typeface="+mn-ea"/>
              </a:rPr>
              <a:t>y fixed and partly varies as the number of calls consumed. When in a certain month 300 calls made the bill is Rs.450. In another month 350 calls are consumed then the bill becomes Rs.550. In another month 250 </a:t>
            </a:r>
            <a:r>
              <a:rPr lang="en-IN" altLang="en-US" sz="2000" b="1">
                <a:sym typeface="+mn-ea"/>
              </a:rPr>
              <a:t>calls</a:t>
            </a:r>
            <a:r>
              <a:rPr lang="en-US" sz="2000" b="1">
                <a:sym typeface="+mn-ea"/>
              </a:rPr>
              <a:t> are consumed due to more holidays. The bill for that month would be:</a:t>
            </a:r>
            <a:endParaRPr lang="en-US" sz="2000" b="1"/>
          </a:p>
          <a:p>
            <a:pPr marL="0" indent="0">
              <a:buNone/>
            </a:pPr>
            <a:r>
              <a:rPr lang="en-US" sz="2000" b="1">
                <a:sym typeface="+mn-ea"/>
              </a:rPr>
              <a:t>(a) Rs.300     	</a:t>
            </a:r>
            <a:endParaRPr lang="en-US" sz="2000" b="1"/>
          </a:p>
          <a:p>
            <a:pPr marL="0" indent="0">
              <a:buNone/>
            </a:pPr>
            <a:r>
              <a:rPr lang="en-US" sz="2000" b="1">
                <a:sym typeface="+mn-ea"/>
              </a:rPr>
              <a:t>(b) Rs.350    	</a:t>
            </a:r>
            <a:endParaRPr lang="en-US" sz="2000" b="1"/>
          </a:p>
          <a:p>
            <a:pPr marL="0" indent="0">
              <a:buNone/>
            </a:pPr>
            <a:r>
              <a:rPr lang="en-US" sz="2000" b="1">
                <a:sym typeface="+mn-ea"/>
              </a:rPr>
              <a:t>(c) Rs375           	</a:t>
            </a:r>
            <a:endParaRPr lang="en-US" sz="2000" b="1"/>
          </a:p>
          <a:p>
            <a:pPr marL="0" indent="0">
              <a:buNone/>
            </a:pPr>
            <a:r>
              <a:rPr lang="en-US" sz="2000" b="1">
                <a:sym typeface="+mn-ea"/>
              </a:rPr>
              <a:t>(d) Rs.400</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000" b="1">
                <a:solidFill>
                  <a:srgbClr val="C00000"/>
                </a:solidFill>
                <a:sym typeface="+mn-ea"/>
              </a:rPr>
              <a:t>Q</a:t>
            </a:r>
            <a:r>
              <a:rPr lang="en-IN" altLang="en-US" sz="2000" b="1">
                <a:solidFill>
                  <a:srgbClr val="C00000"/>
                </a:solidFill>
                <a:sym typeface="+mn-ea"/>
              </a:rPr>
              <a:t>UESTION</a:t>
            </a:r>
            <a:r>
              <a:rPr lang="en-US" sz="2000" b="1">
                <a:solidFill>
                  <a:srgbClr val="C00000"/>
                </a:solidFill>
                <a:sym typeface="+mn-ea"/>
              </a:rPr>
              <a:t>:</a:t>
            </a:r>
            <a:r>
              <a:rPr lang="en-IN" altLang="en-US" sz="2000" b="1">
                <a:solidFill>
                  <a:srgbClr val="C00000"/>
                </a:solidFill>
                <a:sym typeface="+mn-ea"/>
              </a:rPr>
              <a:t>12</a:t>
            </a:r>
            <a:endParaRPr lang="en-US" sz="2000" b="1">
              <a:solidFill>
                <a:srgbClr val="C00000"/>
              </a:solidFill>
            </a:endParaRPr>
          </a:p>
          <a:p>
            <a:pPr marL="0" indent="0">
              <a:buNone/>
            </a:pPr>
            <a:r>
              <a:rPr lang="en-US" sz="2000" b="1">
                <a:sym typeface="+mn-ea"/>
              </a:rPr>
              <a:t>The seats in an Engineering college for branches i.e. Computer science, electronics and Mechanical are in the ratio of 4: 5:6. If there is a proportion to increase these seats by 20%, 25% and 66.66% respectively, then what will be the ratio of increased seats?</a:t>
            </a:r>
            <a:endParaRPr lang="en-US" sz="2000" b="1"/>
          </a:p>
          <a:p>
            <a:pPr marL="0" indent="0">
              <a:buNone/>
            </a:pPr>
            <a:r>
              <a:rPr lang="en-US" sz="2000" b="1">
                <a:sym typeface="+mn-ea"/>
              </a:rPr>
              <a:t>(a) 200: 125: 96     </a:t>
            </a:r>
            <a:endParaRPr lang="en-US" sz="2000" b="1"/>
          </a:p>
          <a:p>
            <a:pPr marL="0" indent="0">
              <a:buNone/>
            </a:pPr>
            <a:r>
              <a:rPr lang="en-US" sz="2000" b="1">
                <a:sym typeface="+mn-ea"/>
              </a:rPr>
              <a:t>(b) 96: 125: 200        </a:t>
            </a:r>
            <a:endParaRPr lang="en-US" sz="2000" b="1"/>
          </a:p>
          <a:p>
            <a:pPr marL="0" indent="0">
              <a:buNone/>
            </a:pPr>
            <a:r>
              <a:rPr lang="en-US" sz="2000" b="1">
                <a:sym typeface="+mn-ea"/>
              </a:rPr>
              <a:t>(c) 96: 200:  125      </a:t>
            </a:r>
            <a:endParaRPr lang="en-US" sz="2000" b="1"/>
          </a:p>
          <a:p>
            <a:pPr marL="0" indent="0">
              <a:buNone/>
            </a:pPr>
            <a:r>
              <a:rPr lang="en-US" sz="2000" b="1">
                <a:sym typeface="+mn-ea"/>
              </a:rPr>
              <a:t>(d) 4:5:8</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a:t>
            </a:r>
            <a:r>
              <a:rPr lang="en-IN" altLang="en-US" sz="2400" b="1">
                <a:solidFill>
                  <a:srgbClr val="C00000"/>
                </a:solidFill>
                <a:sym typeface="+mn-ea"/>
              </a:rPr>
              <a:t>13</a:t>
            </a:r>
            <a:endParaRPr lang="en-US" sz="2400" b="1">
              <a:solidFill>
                <a:srgbClr val="C00000"/>
              </a:solidFill>
            </a:endParaRPr>
          </a:p>
          <a:p>
            <a:pPr marL="0" indent="0">
              <a:buNone/>
            </a:pPr>
            <a:r>
              <a:rPr lang="en-US" sz="2400" b="1">
                <a:sym typeface="+mn-ea"/>
              </a:rPr>
              <a:t>The ratio of the cost prices of two articles A and B is 4:5.The articles are sold at a profit with their selling prices being in the ratio 6:7.If the profit on article A is 20% of its cost price, find the ratio of the profits on the articles A and B?</a:t>
            </a:r>
            <a:endParaRPr lang="en-US" sz="2400" b="1"/>
          </a:p>
          <a:p>
            <a:pPr marL="0" indent="0">
              <a:buNone/>
            </a:pPr>
            <a:r>
              <a:rPr lang="en-US" sz="2400" b="1">
                <a:sym typeface="+mn-ea"/>
              </a:rPr>
              <a:t>(a) 1:1        	</a:t>
            </a:r>
            <a:endParaRPr lang="en-US" sz="2400" b="1">
              <a:sym typeface="+mn-ea"/>
            </a:endParaRPr>
          </a:p>
          <a:p>
            <a:pPr marL="0" indent="0">
              <a:buNone/>
            </a:pPr>
            <a:r>
              <a:rPr lang="en-US" sz="2400" b="1">
                <a:sym typeface="+mn-ea"/>
              </a:rPr>
              <a:t>(b) 2:3       </a:t>
            </a:r>
            <a:endParaRPr lang="en-US" sz="2400" b="1"/>
          </a:p>
          <a:p>
            <a:pPr marL="0" indent="0">
              <a:buNone/>
            </a:pPr>
            <a:r>
              <a:rPr lang="en-US" sz="2400" b="1">
                <a:sym typeface="+mn-ea"/>
              </a:rPr>
              <a:t>(c) 3: 4	</a:t>
            </a:r>
            <a:r>
              <a:rPr lang="en-IN" altLang="en-US" sz="2400" b="1">
                <a:sym typeface="+mn-ea"/>
              </a:rPr>
              <a:t>	</a:t>
            </a:r>
            <a:endParaRPr lang="en-IN" altLang="en-US" sz="2400" b="1">
              <a:sym typeface="+mn-ea"/>
            </a:endParaRPr>
          </a:p>
          <a:p>
            <a:pPr marL="0" indent="0">
              <a:buNone/>
            </a:pPr>
            <a:r>
              <a:rPr lang="en-US" sz="2400" b="1">
                <a:sym typeface="+mn-ea"/>
              </a:rPr>
              <a:t>(d) 4:3</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a:t>
            </a:r>
            <a:r>
              <a:rPr lang="en-IN" altLang="en-US" sz="2400" b="1">
                <a:solidFill>
                  <a:srgbClr val="C00000"/>
                </a:solidFill>
                <a:sym typeface="+mn-ea"/>
              </a:rPr>
              <a:t>14</a:t>
            </a:r>
            <a:endParaRPr lang="en-US" sz="2400" b="1">
              <a:solidFill>
                <a:srgbClr val="C00000"/>
              </a:solidFill>
            </a:endParaRPr>
          </a:p>
          <a:p>
            <a:pPr marL="0" indent="0">
              <a:buNone/>
            </a:pPr>
            <a:r>
              <a:rPr lang="en-US" sz="2400" b="1">
                <a:sym typeface="+mn-ea"/>
              </a:rPr>
              <a:t>The contents of two vessels containing water and milk are in the ratio 2:3 and 3:5 are mixed in the ratio 2:3. The resulting mixture will have water and milk in the ratio-</a:t>
            </a:r>
            <a:endParaRPr lang="en-US" sz="2400" b="1"/>
          </a:p>
          <a:p>
            <a:pPr marL="0" indent="0">
              <a:buNone/>
            </a:pPr>
            <a:r>
              <a:rPr lang="en-US" sz="2400" b="1">
                <a:sym typeface="+mn-ea"/>
              </a:rPr>
              <a:t>(a)13:21	</a:t>
            </a:r>
            <a:endParaRPr lang="en-US" sz="2400" b="1"/>
          </a:p>
          <a:p>
            <a:pPr marL="0" indent="0">
              <a:buNone/>
            </a:pPr>
            <a:r>
              <a:rPr lang="en-US" sz="2400" b="1">
                <a:sym typeface="+mn-ea"/>
              </a:rPr>
              <a:t>(b)13:22	</a:t>
            </a:r>
            <a:endParaRPr lang="en-US" sz="2400" b="1"/>
          </a:p>
          <a:p>
            <a:pPr marL="0" indent="0">
              <a:buNone/>
            </a:pPr>
            <a:r>
              <a:rPr lang="en-US" sz="2400" b="1">
                <a:sym typeface="+mn-ea"/>
              </a:rPr>
              <a:t>(c)4:7		</a:t>
            </a:r>
            <a:endParaRPr lang="en-US" sz="2400" b="1"/>
          </a:p>
          <a:p>
            <a:pPr marL="0" indent="0">
              <a:buNone/>
            </a:pPr>
            <a:r>
              <a:rPr lang="en-US" sz="2400" b="1">
                <a:sym typeface="+mn-ea"/>
              </a:rPr>
              <a:t>(d)12:21</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b="1">
                <a:solidFill>
                  <a:srgbClr val="C00000"/>
                </a:solidFill>
                <a:sym typeface="+mn-ea"/>
              </a:rPr>
            </a:br>
            <a:br>
              <a:rPr lang="en-US" b="1">
                <a:solidFill>
                  <a:srgbClr val="C00000"/>
                </a:solidFill>
                <a:sym typeface="+mn-ea"/>
              </a:rPr>
            </a:br>
            <a:r>
              <a:rPr lang="en-US" b="1">
                <a:solidFill>
                  <a:srgbClr val="C00000"/>
                </a:solidFill>
                <a:sym typeface="+mn-ea"/>
              </a:rPr>
              <a:t>SOME IMPORTANT FACTORS OF RATIO:</a:t>
            </a:r>
            <a:br>
              <a:rPr lang="en-US" b="1">
                <a:solidFill>
                  <a:srgbClr val="C00000"/>
                </a:solidFill>
                <a:sym typeface="+mn-ea"/>
              </a:rPr>
            </a:br>
            <a:br>
              <a:rPr lang="en-US" b="1">
                <a:solidFill>
                  <a:srgbClr val="C00000"/>
                </a:solidFill>
              </a:rPr>
            </a:br>
            <a:endParaRPr lang="en-US" b="1"/>
          </a:p>
        </p:txBody>
      </p:sp>
      <p:sp>
        <p:nvSpPr>
          <p:cNvPr id="3" name="Content Placeholder 2"/>
          <p:cNvSpPr>
            <a:spLocks noGrp="1"/>
          </p:cNvSpPr>
          <p:nvPr>
            <p:ph sz="half" idx="1"/>
          </p:nvPr>
        </p:nvSpPr>
        <p:spPr/>
        <p:txBody>
          <a:bodyPr/>
          <a:p>
            <a:pPr marL="0" indent="0">
              <a:buNone/>
            </a:pPr>
            <a:endParaRPr lang="en-US" b="1"/>
          </a:p>
          <a:p>
            <a:pPr marL="0" indent="0">
              <a:buNone/>
            </a:pPr>
            <a:r>
              <a:rPr lang="en-US" b="1">
                <a:sym typeface="+mn-ea"/>
              </a:rPr>
              <a:t>The ratio </a:t>
            </a:r>
            <a:r>
              <a:rPr lang="en-IN" altLang="en-US" b="1">
                <a:sym typeface="+mn-ea"/>
              </a:rPr>
              <a:t>of</a:t>
            </a:r>
            <a:r>
              <a:rPr lang="en-US" b="1">
                <a:sym typeface="+mn-ea"/>
              </a:rPr>
              <a:t> a &amp; b = a:b. ( Where a is known as antecedent and b is known as consequent)</a:t>
            </a: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000" b="1">
                <a:solidFill>
                  <a:srgbClr val="C00000"/>
                </a:solidFill>
                <a:sym typeface="+mn-ea"/>
              </a:rPr>
              <a:t>Q</a:t>
            </a:r>
            <a:r>
              <a:rPr lang="en-IN" altLang="en-US" sz="2000" b="1">
                <a:solidFill>
                  <a:srgbClr val="C00000"/>
                </a:solidFill>
                <a:sym typeface="+mn-ea"/>
              </a:rPr>
              <a:t>UESTION</a:t>
            </a:r>
            <a:r>
              <a:rPr lang="en-US" sz="2000" b="1">
                <a:solidFill>
                  <a:srgbClr val="C00000"/>
                </a:solidFill>
                <a:sym typeface="+mn-ea"/>
              </a:rPr>
              <a:t>:1</a:t>
            </a:r>
            <a:r>
              <a:rPr lang="en-IN" altLang="en-US" sz="2000" b="1">
                <a:solidFill>
                  <a:srgbClr val="C00000"/>
                </a:solidFill>
                <a:sym typeface="+mn-ea"/>
              </a:rPr>
              <a:t>5</a:t>
            </a:r>
            <a:endParaRPr lang="en-US" sz="2000" b="1">
              <a:solidFill>
                <a:srgbClr val="C00000"/>
              </a:solidFill>
            </a:endParaRPr>
          </a:p>
          <a:p>
            <a:pPr marL="0" indent="0">
              <a:buNone/>
            </a:pPr>
            <a:r>
              <a:rPr lang="en-US" sz="2000" b="1">
                <a:sym typeface="+mn-ea"/>
              </a:rPr>
              <a:t>Ajay, Bijay, Chinmaya and Dhananjaya bought a motorbike for Rs1, 20, 000. Ajay paid half of the sum of the amounts paid by the other boys, Bijay paid one-third of the sum of the amount paid by the other boys; and Chinmaya paid one-fourth of the sum of the amounts paid by the other boys. How much Dhananjaya did have to pay?</a:t>
            </a:r>
            <a:endParaRPr lang="en-US" sz="2000" b="1"/>
          </a:p>
          <a:p>
            <a:pPr marL="0" indent="0">
              <a:buNone/>
            </a:pPr>
            <a:r>
              <a:rPr lang="en-US" sz="2000" b="1">
                <a:sym typeface="+mn-ea"/>
              </a:rPr>
              <a:t>A.Rs30000	</a:t>
            </a:r>
            <a:r>
              <a:rPr lang="en-IN" altLang="en-US" sz="2000" b="1">
                <a:sym typeface="+mn-ea"/>
              </a:rPr>
              <a:t>	</a:t>
            </a:r>
            <a:endParaRPr lang="en-IN" altLang="en-US" sz="2000" b="1">
              <a:sym typeface="+mn-ea"/>
            </a:endParaRPr>
          </a:p>
          <a:p>
            <a:pPr marL="0" indent="0">
              <a:buNone/>
            </a:pPr>
            <a:r>
              <a:rPr lang="en-US" sz="2000" b="1">
                <a:sym typeface="+mn-ea"/>
              </a:rPr>
              <a:t>B. Rs26000        </a:t>
            </a:r>
            <a:endParaRPr lang="en-US" sz="2000" b="1"/>
          </a:p>
          <a:p>
            <a:pPr marL="0" indent="0">
              <a:buNone/>
            </a:pPr>
            <a:r>
              <a:rPr lang="en-US" sz="2000" b="1">
                <a:sym typeface="+mn-ea"/>
              </a:rPr>
              <a:t>C.Rs34000   	</a:t>
            </a:r>
            <a:endParaRPr lang="en-US" sz="2000" b="1">
              <a:sym typeface="+mn-ea"/>
            </a:endParaRPr>
          </a:p>
          <a:p>
            <a:pPr marL="0" indent="0">
              <a:buNone/>
            </a:pPr>
            <a:r>
              <a:rPr lang="en-US" sz="2000" b="1">
                <a:sym typeface="+mn-ea"/>
              </a:rPr>
              <a:t>D.Rs36000</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:1</a:t>
            </a:r>
            <a:r>
              <a:rPr lang="en-IN" altLang="en-US" sz="2400" b="1">
                <a:solidFill>
                  <a:srgbClr val="C00000"/>
                </a:solidFill>
                <a:sym typeface="+mn-ea"/>
              </a:rPr>
              <a:t>6</a:t>
            </a:r>
            <a:endParaRPr lang="en-US" sz="2400" b="1">
              <a:solidFill>
                <a:srgbClr val="C00000"/>
              </a:solidFill>
            </a:endParaRPr>
          </a:p>
          <a:p>
            <a:pPr marL="0" indent="0">
              <a:buNone/>
            </a:pPr>
            <a:r>
              <a:rPr lang="en-US" sz="2400" b="1">
                <a:sym typeface="+mn-ea"/>
              </a:rPr>
              <a:t>In a particular country where monogamy was a law, if 3/5th of the men were married to 2/3rd of the women, then what fraction of the adult persons were married?</a:t>
            </a:r>
            <a:endParaRPr lang="en-US" sz="2400" b="1"/>
          </a:p>
          <a:p>
            <a:pPr marL="0" indent="0">
              <a:buNone/>
            </a:pPr>
            <a:r>
              <a:rPr lang="en-US" sz="2400" b="1">
                <a:sym typeface="+mn-ea"/>
              </a:rPr>
              <a:t>A.4:9		</a:t>
            </a:r>
            <a:endParaRPr lang="en-US" sz="2400" b="1"/>
          </a:p>
          <a:p>
            <a:pPr marL="0" indent="0">
              <a:buNone/>
            </a:pPr>
            <a:r>
              <a:rPr lang="en-US" sz="2400" b="1">
                <a:sym typeface="+mn-ea"/>
              </a:rPr>
              <a:t>B.3:4		</a:t>
            </a:r>
            <a:endParaRPr lang="en-US" sz="2400" b="1"/>
          </a:p>
          <a:p>
            <a:pPr marL="0" indent="0">
              <a:buNone/>
            </a:pPr>
            <a:r>
              <a:rPr lang="en-US" sz="2400" b="1">
                <a:sym typeface="+mn-ea"/>
              </a:rPr>
              <a:t>C.9:10		</a:t>
            </a:r>
            <a:endParaRPr lang="en-US" sz="2400" b="1"/>
          </a:p>
          <a:p>
            <a:pPr marL="0" indent="0">
              <a:buNone/>
            </a:pPr>
            <a:r>
              <a:rPr lang="en-US" sz="2400" b="1">
                <a:sym typeface="+mn-ea"/>
              </a:rPr>
              <a:t>D.12/19</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:1</a:t>
            </a:r>
            <a:r>
              <a:rPr lang="en-IN" altLang="en-US" sz="2400" b="1">
                <a:solidFill>
                  <a:srgbClr val="C00000"/>
                </a:solidFill>
                <a:sym typeface="+mn-ea"/>
              </a:rPr>
              <a:t>7</a:t>
            </a:r>
            <a:endParaRPr lang="en-US" sz="2400" b="1">
              <a:solidFill>
                <a:srgbClr val="C00000"/>
              </a:solidFill>
            </a:endParaRPr>
          </a:p>
          <a:p>
            <a:pPr marL="0" indent="0">
              <a:buNone/>
            </a:pPr>
            <a:r>
              <a:rPr lang="en-US" sz="2400" b="1">
                <a:sym typeface="+mn-ea"/>
              </a:rPr>
              <a:t>The ratio </a:t>
            </a:r>
            <a:r>
              <a:rPr lang="en-IN" altLang="en-US" sz="2400" b="1">
                <a:sym typeface="+mn-ea"/>
              </a:rPr>
              <a:t>of</a:t>
            </a:r>
            <a:r>
              <a:rPr lang="en-US" sz="2400" b="1">
                <a:sym typeface="+mn-ea"/>
              </a:rPr>
              <a:t> the incomes of A &amp; B is 4:5 and the ratio </a:t>
            </a:r>
            <a:r>
              <a:rPr lang="en-IN" altLang="en-US" sz="2400" b="1">
                <a:sym typeface="+mn-ea"/>
              </a:rPr>
              <a:t>of</a:t>
            </a:r>
            <a:r>
              <a:rPr lang="en-US" sz="2400" b="1">
                <a:sym typeface="+mn-ea"/>
              </a:rPr>
              <a:t> their expenditures is 7:9 respectively. If both of them save Rs4000 each find the income of A.</a:t>
            </a:r>
            <a:endParaRPr lang="en-US" sz="2400" b="1"/>
          </a:p>
          <a:p>
            <a:pPr marL="0" indent="0">
              <a:buNone/>
            </a:pPr>
            <a:r>
              <a:rPr lang="en-US" sz="2400" b="1">
                <a:sym typeface="+mn-ea"/>
              </a:rPr>
              <a:t>(a)Rs28000	</a:t>
            </a:r>
            <a:endParaRPr lang="en-US" sz="2400" b="1"/>
          </a:p>
          <a:p>
            <a:pPr marL="0" indent="0">
              <a:buNone/>
            </a:pPr>
            <a:r>
              <a:rPr lang="en-US" sz="2400" b="1">
                <a:sym typeface="+mn-ea"/>
              </a:rPr>
              <a:t>(b)Rs32000	</a:t>
            </a:r>
            <a:endParaRPr lang="en-US" sz="2400" b="1"/>
          </a:p>
          <a:p>
            <a:pPr marL="0" indent="0">
              <a:buNone/>
            </a:pPr>
            <a:r>
              <a:rPr lang="en-US" sz="2400" b="1">
                <a:sym typeface="+mn-ea"/>
              </a:rPr>
              <a:t>(c)Rs36000	</a:t>
            </a:r>
            <a:endParaRPr lang="en-US" sz="2400" b="1"/>
          </a:p>
          <a:p>
            <a:pPr marL="0" indent="0">
              <a:buNone/>
            </a:pPr>
            <a:r>
              <a:rPr lang="en-US" sz="2400" b="1">
                <a:sym typeface="+mn-ea"/>
              </a:rPr>
              <a:t>(d)Rs40000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:1</a:t>
            </a:r>
            <a:r>
              <a:rPr lang="en-IN" altLang="en-US" sz="2400" b="1">
                <a:solidFill>
                  <a:srgbClr val="C00000"/>
                </a:solidFill>
                <a:sym typeface="+mn-ea"/>
              </a:rPr>
              <a:t>8</a:t>
            </a:r>
            <a:endParaRPr lang="en-US" sz="2400" b="1">
              <a:solidFill>
                <a:srgbClr val="C00000"/>
              </a:solidFill>
            </a:endParaRPr>
          </a:p>
          <a:p>
            <a:pPr marL="0" indent="0">
              <a:buNone/>
            </a:pPr>
            <a:r>
              <a:rPr lang="en-US" sz="2400" b="1">
                <a:sym typeface="+mn-ea"/>
              </a:rPr>
              <a:t>The ratio </a:t>
            </a:r>
            <a:r>
              <a:rPr lang="en-IN" altLang="en-US" sz="2400" b="1">
                <a:sym typeface="+mn-ea"/>
              </a:rPr>
              <a:t>of</a:t>
            </a:r>
            <a:r>
              <a:rPr lang="en-US" sz="2400" b="1">
                <a:sym typeface="+mn-ea"/>
              </a:rPr>
              <a:t> the incomes of A &amp; B is 3:4 and the ratio </a:t>
            </a:r>
            <a:r>
              <a:rPr lang="en-IN" altLang="en-US" sz="2400" b="1">
                <a:sym typeface="+mn-ea"/>
              </a:rPr>
              <a:t>of</a:t>
            </a:r>
            <a:r>
              <a:rPr lang="en-US" sz="2400" b="1">
                <a:sym typeface="+mn-ea"/>
              </a:rPr>
              <a:t> their expenditures is 4:5 respectively. If A saves Rs3000 and B saves Rs6000 find the income of A.</a:t>
            </a:r>
            <a:endParaRPr lang="en-US" sz="2400" b="1"/>
          </a:p>
          <a:p>
            <a:pPr marL="0" indent="0">
              <a:buNone/>
            </a:pPr>
            <a:r>
              <a:rPr lang="en-US" sz="2400" b="1">
                <a:sym typeface="+mn-ea"/>
              </a:rPr>
              <a:t>(a)Rs24000	</a:t>
            </a:r>
            <a:endParaRPr lang="en-US" sz="2400" b="1"/>
          </a:p>
          <a:p>
            <a:pPr marL="0" indent="0">
              <a:buNone/>
            </a:pPr>
            <a:r>
              <a:rPr lang="en-US" sz="2400" b="1">
                <a:sym typeface="+mn-ea"/>
              </a:rPr>
              <a:t>(b)Rs27000	</a:t>
            </a:r>
            <a:endParaRPr lang="en-US" sz="2400" b="1"/>
          </a:p>
          <a:p>
            <a:pPr marL="0" indent="0">
              <a:buNone/>
            </a:pPr>
            <a:r>
              <a:rPr lang="en-US" sz="2400" b="1">
                <a:sym typeface="+mn-ea"/>
              </a:rPr>
              <a:t>(c)Rs30000	</a:t>
            </a:r>
            <a:endParaRPr lang="en-US" sz="2400" b="1"/>
          </a:p>
          <a:p>
            <a:pPr marL="0" indent="0">
              <a:buNone/>
            </a:pPr>
            <a:r>
              <a:rPr lang="en-US" sz="2400" b="1">
                <a:sym typeface="+mn-ea"/>
              </a:rPr>
              <a:t>(d)Rs36000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:1</a:t>
            </a:r>
            <a:r>
              <a:rPr lang="en-IN" altLang="en-US" sz="2400" b="1">
                <a:solidFill>
                  <a:srgbClr val="C00000"/>
                </a:solidFill>
                <a:sym typeface="+mn-ea"/>
              </a:rPr>
              <a:t>9</a:t>
            </a:r>
            <a:endParaRPr lang="en-US" sz="2400" b="1">
              <a:solidFill>
                <a:srgbClr val="C00000"/>
              </a:solidFill>
            </a:endParaRPr>
          </a:p>
          <a:p>
            <a:pPr marL="0" indent="0">
              <a:buNone/>
            </a:pPr>
            <a:r>
              <a:rPr lang="en-US" sz="2400" b="1">
                <a:sym typeface="+mn-ea"/>
              </a:rPr>
              <a:t>A dealer buys dry fruits at Rs100, Rs80 &amp; Rs60 per kilogram. He mixes them in the ratio 3:4:5 by weight, and sells at a profit of 50%. At what price per kilogram does he sell the dry fruit?</a:t>
            </a:r>
            <a:endParaRPr lang="en-US" sz="2400" b="1"/>
          </a:p>
          <a:p>
            <a:pPr marL="0" indent="0">
              <a:buNone/>
            </a:pPr>
            <a:r>
              <a:rPr lang="en-US" sz="2400" b="1">
                <a:sym typeface="+mn-ea"/>
              </a:rPr>
              <a:t>A. Rs80	 	</a:t>
            </a:r>
            <a:endParaRPr lang="en-US" sz="2400" b="1"/>
          </a:p>
          <a:p>
            <a:pPr marL="0" indent="0">
              <a:buNone/>
            </a:pPr>
            <a:r>
              <a:rPr lang="en-US" sz="2400" b="1">
                <a:sym typeface="+mn-ea"/>
              </a:rPr>
              <a:t>B. Rs95 		</a:t>
            </a:r>
            <a:endParaRPr lang="en-US" sz="2400" b="1"/>
          </a:p>
          <a:p>
            <a:pPr marL="0" indent="0">
              <a:buNone/>
            </a:pPr>
            <a:r>
              <a:rPr lang="en-US" sz="2400" b="1">
                <a:sym typeface="+mn-ea"/>
              </a:rPr>
              <a:t>C. Rs105             </a:t>
            </a:r>
            <a:endParaRPr lang="en-US" sz="2400" b="1"/>
          </a:p>
          <a:p>
            <a:pPr marL="0" indent="0">
              <a:buNone/>
            </a:pPr>
            <a:r>
              <a:rPr lang="en-US" sz="2400" b="1">
                <a:sym typeface="+mn-ea"/>
              </a:rPr>
              <a:t>D. Rs115</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a:t>
            </a:r>
            <a:r>
              <a:rPr lang="en-IN" altLang="en-US" sz="2400" b="1">
                <a:solidFill>
                  <a:srgbClr val="C00000"/>
                </a:solidFill>
                <a:sym typeface="+mn-ea"/>
              </a:rPr>
              <a:t>20</a:t>
            </a:r>
            <a:endParaRPr lang="en-US" sz="2400" b="1">
              <a:solidFill>
                <a:srgbClr val="C00000"/>
              </a:solidFill>
            </a:endParaRPr>
          </a:p>
          <a:p>
            <a:pPr marL="0" indent="0">
              <a:buNone/>
            </a:pPr>
            <a:r>
              <a:rPr lang="en-US" sz="2400" b="1">
                <a:sym typeface="+mn-ea"/>
              </a:rPr>
              <a:t>One bottle is half-full of oil and another bottle with twice the capacity is one quarter full of oil. If water is added so that both the bottles are full and the contents of both are then poured into a third bottle that is empty and large enough to hold the contents of both, what fractions of the contents in the third bottle is oil?</a:t>
            </a:r>
            <a:endParaRPr lang="en-US" sz="2400" b="1"/>
          </a:p>
          <a:p>
            <a:pPr marL="0" indent="0">
              <a:buNone/>
            </a:pPr>
            <a:r>
              <a:rPr lang="en-US" sz="2400" b="1">
                <a:sym typeface="+mn-ea"/>
              </a:rPr>
              <a:t>A. 1/4         	B.1/3 	</a:t>
            </a:r>
            <a:endParaRPr lang="en-US" sz="2400" b="1"/>
          </a:p>
          <a:p>
            <a:pPr marL="0" indent="0">
              <a:buNone/>
            </a:pPr>
            <a:r>
              <a:rPr lang="en-US" sz="2400" b="1">
                <a:sym typeface="+mn-ea"/>
              </a:rPr>
              <a:t>C.3/8         	D.2/3</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Q</a:t>
            </a:r>
            <a:r>
              <a:rPr lang="en-IN" altLang="en-US" sz="2800" b="1">
                <a:solidFill>
                  <a:srgbClr val="C00000"/>
                </a:solidFill>
                <a:sym typeface="+mn-ea"/>
              </a:rPr>
              <a:t>UESTION</a:t>
            </a:r>
            <a:r>
              <a:rPr lang="en-US" sz="2800" b="1">
                <a:solidFill>
                  <a:srgbClr val="C00000"/>
                </a:solidFill>
                <a:sym typeface="+mn-ea"/>
              </a:rPr>
              <a:t>:</a:t>
            </a:r>
            <a:r>
              <a:rPr lang="en-IN" altLang="en-US" sz="2800" b="1">
                <a:solidFill>
                  <a:srgbClr val="C00000"/>
                </a:solidFill>
                <a:sym typeface="+mn-ea"/>
              </a:rPr>
              <a:t>21</a:t>
            </a:r>
            <a:endParaRPr lang="en-US" sz="2800" b="1">
              <a:solidFill>
                <a:srgbClr val="C00000"/>
              </a:solidFill>
            </a:endParaRPr>
          </a:p>
          <a:p>
            <a:pPr marL="0" indent="0">
              <a:buNone/>
            </a:pPr>
            <a:r>
              <a:rPr lang="en-US" sz="2800" b="1">
                <a:sym typeface="+mn-ea"/>
              </a:rPr>
              <a:t>1 kg of cashews costs Rs. 400 and 1 kg of walnuts costs Rs. 250. If a mixture of cashews and walnuts is  Rs. 300 per kg, then what fraction of the total mixture are walnuts?</a:t>
            </a:r>
            <a:endParaRPr lang="en-US" sz="2800" b="1"/>
          </a:p>
          <a:p>
            <a:pPr marL="0" indent="0">
              <a:buNone/>
            </a:pPr>
            <a:r>
              <a:rPr lang="en-US" sz="2800" b="1">
                <a:sym typeface="+mn-ea"/>
              </a:rPr>
              <a:t>(a)1/2		</a:t>
            </a:r>
            <a:endParaRPr lang="en-US" sz="2800" b="1">
              <a:sym typeface="+mn-ea"/>
            </a:endParaRPr>
          </a:p>
          <a:p>
            <a:pPr marL="0" indent="0">
              <a:buNone/>
            </a:pPr>
            <a:r>
              <a:rPr lang="en-US" sz="2800" b="1">
                <a:sym typeface="+mn-ea"/>
              </a:rPr>
              <a:t>(b)1/3</a:t>
            </a:r>
            <a:endParaRPr lang="en-US" sz="2800" b="1"/>
          </a:p>
          <a:p>
            <a:pPr marL="0" indent="0">
              <a:buNone/>
            </a:pPr>
            <a:r>
              <a:rPr lang="en-US" sz="2800" b="1">
                <a:sym typeface="+mn-ea"/>
              </a:rPr>
              <a:t>(c)1/4		</a:t>
            </a:r>
            <a:endParaRPr lang="en-US" sz="2800" b="1">
              <a:sym typeface="+mn-ea"/>
            </a:endParaRPr>
          </a:p>
          <a:p>
            <a:pPr marL="0" indent="0">
              <a:buNone/>
            </a:pPr>
            <a:r>
              <a:rPr lang="en-US" sz="2800" b="1">
                <a:sym typeface="+mn-ea"/>
              </a:rPr>
              <a:t>(d)2/3</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a:t>
            </a:r>
            <a:r>
              <a:rPr lang="en-IN" altLang="en-US" sz="2400" b="1">
                <a:solidFill>
                  <a:srgbClr val="C00000"/>
                </a:solidFill>
                <a:sym typeface="+mn-ea"/>
              </a:rPr>
              <a:t>22</a:t>
            </a:r>
            <a:endParaRPr lang="en-US" sz="2400" b="1">
              <a:solidFill>
                <a:srgbClr val="C00000"/>
              </a:solidFill>
            </a:endParaRPr>
          </a:p>
          <a:p>
            <a:pPr marL="0" indent="0">
              <a:buNone/>
            </a:pPr>
            <a:r>
              <a:rPr lang="en-US" sz="2400" b="1">
                <a:sym typeface="+mn-ea"/>
              </a:rPr>
              <a:t>In a mixture of 40litres of bleach solution, there is 25% of bleach. Extra bleach is added to it to make it to 50% bleach solution. Then how much water should to be added further to bring it back to 25% bleach solution?</a:t>
            </a:r>
            <a:endParaRPr lang="en-US" sz="2400" b="1"/>
          </a:p>
          <a:p>
            <a:pPr marL="0" indent="0">
              <a:buNone/>
            </a:pPr>
            <a:r>
              <a:rPr lang="en-US" sz="2400" b="1">
                <a:sym typeface="+mn-ea"/>
              </a:rPr>
              <a:t>A.10litres	</a:t>
            </a:r>
            <a:endParaRPr lang="en-US" sz="2400" b="1">
              <a:sym typeface="+mn-ea"/>
            </a:endParaRPr>
          </a:p>
          <a:p>
            <a:pPr marL="0" indent="0">
              <a:buNone/>
            </a:pPr>
            <a:r>
              <a:rPr lang="en-US" sz="2400" b="1">
                <a:sym typeface="+mn-ea"/>
              </a:rPr>
              <a:t>B.20litres</a:t>
            </a:r>
            <a:endParaRPr lang="en-US" sz="2400" b="1"/>
          </a:p>
          <a:p>
            <a:pPr marL="0" indent="0">
              <a:buNone/>
            </a:pPr>
            <a:r>
              <a:rPr lang="en-US" sz="2400" b="1">
                <a:sym typeface="+mn-ea"/>
              </a:rPr>
              <a:t>C.30litres	</a:t>
            </a:r>
            <a:endParaRPr lang="en-US" sz="2400" b="1">
              <a:sym typeface="+mn-ea"/>
            </a:endParaRPr>
          </a:p>
          <a:p>
            <a:pPr marL="0" indent="0">
              <a:buNone/>
            </a:pPr>
            <a:r>
              <a:rPr lang="en-US" sz="2400" b="1">
                <a:sym typeface="+mn-ea"/>
              </a:rPr>
              <a:t>D.60litres</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Q</a:t>
            </a:r>
            <a:r>
              <a:rPr lang="en-IN" altLang="en-US" sz="2800" b="1">
                <a:solidFill>
                  <a:srgbClr val="C00000"/>
                </a:solidFill>
                <a:sym typeface="+mn-ea"/>
              </a:rPr>
              <a:t>UESTION</a:t>
            </a:r>
            <a:r>
              <a:rPr lang="en-US" sz="2800" b="1">
                <a:solidFill>
                  <a:srgbClr val="C00000"/>
                </a:solidFill>
                <a:sym typeface="+mn-ea"/>
              </a:rPr>
              <a:t>:</a:t>
            </a:r>
            <a:r>
              <a:rPr lang="en-IN" altLang="en-US" sz="2800" b="1">
                <a:solidFill>
                  <a:srgbClr val="C00000"/>
                </a:solidFill>
                <a:sym typeface="+mn-ea"/>
              </a:rPr>
              <a:t>23</a:t>
            </a:r>
            <a:endParaRPr lang="en-US" sz="2800" b="1">
              <a:solidFill>
                <a:srgbClr val="C00000"/>
              </a:solidFill>
            </a:endParaRPr>
          </a:p>
          <a:p>
            <a:pPr marL="0" indent="0">
              <a:buNone/>
            </a:pPr>
            <a:r>
              <a:rPr lang="en-US" sz="2800" b="1">
                <a:sym typeface="+mn-ea"/>
              </a:rPr>
              <a:t>If a mixture of 20litres of solution there is 15% of chlorine, then how much water must be added in order to create a 5% chlorine solution?</a:t>
            </a:r>
            <a:endParaRPr lang="en-US" sz="2800" b="1"/>
          </a:p>
          <a:p>
            <a:pPr marL="0" indent="0">
              <a:buNone/>
            </a:pPr>
            <a:r>
              <a:rPr lang="en-US" sz="2800" b="1">
                <a:sym typeface="+mn-ea"/>
              </a:rPr>
              <a:t>(a)10litres	</a:t>
            </a:r>
            <a:endParaRPr lang="en-US" sz="2800" b="1">
              <a:sym typeface="+mn-ea"/>
            </a:endParaRPr>
          </a:p>
          <a:p>
            <a:pPr marL="0" indent="0">
              <a:buNone/>
            </a:pPr>
            <a:r>
              <a:rPr lang="en-US" sz="2800" b="1">
                <a:sym typeface="+mn-ea"/>
              </a:rPr>
              <a:t>(b)20litres</a:t>
            </a:r>
            <a:endParaRPr lang="en-US" sz="2800" b="1"/>
          </a:p>
          <a:p>
            <a:pPr marL="0" indent="0">
              <a:buNone/>
            </a:pPr>
            <a:r>
              <a:rPr lang="en-US" sz="2800" b="1">
                <a:sym typeface="+mn-ea"/>
              </a:rPr>
              <a:t>(c)30litres	</a:t>
            </a:r>
            <a:endParaRPr lang="en-US" sz="2800" b="1">
              <a:sym typeface="+mn-ea"/>
            </a:endParaRPr>
          </a:p>
          <a:p>
            <a:pPr marL="0" indent="0">
              <a:buNone/>
            </a:pPr>
            <a:r>
              <a:rPr lang="en-US" sz="2800" b="1">
                <a:sym typeface="+mn-ea"/>
              </a:rPr>
              <a:t>(d)40litres</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QUESTION:24</a:t>
            </a:r>
            <a:endParaRPr lang="en-US" sz="2800" b="1"/>
          </a:p>
          <a:p>
            <a:pPr marL="0" indent="0">
              <a:buNone/>
            </a:pPr>
            <a:r>
              <a:rPr lang="en-US" sz="2800" b="1">
                <a:sym typeface="+mn-ea"/>
              </a:rPr>
              <a:t>A certain recipe calls for 2kgs of sugar for every 4kgs of flour. If 30kgs of this sweet has to be prepared, how much sugar is required?</a:t>
            </a:r>
            <a:endParaRPr lang="en-US" sz="2800" b="1"/>
          </a:p>
          <a:p>
            <a:pPr marL="0" indent="0">
              <a:buNone/>
            </a:pPr>
            <a:r>
              <a:rPr lang="en-US" sz="2800" b="1">
                <a:sym typeface="+mn-ea"/>
              </a:rPr>
              <a:t>(a)5kg	</a:t>
            </a:r>
            <a:r>
              <a:rPr lang="en-IN" altLang="en-US" sz="2800" b="1">
                <a:sym typeface="+mn-ea"/>
              </a:rPr>
              <a:t>	</a:t>
            </a:r>
            <a:endParaRPr lang="en-IN" altLang="en-US" sz="2800" b="1">
              <a:sym typeface="+mn-ea"/>
            </a:endParaRPr>
          </a:p>
          <a:p>
            <a:pPr marL="0" indent="0">
              <a:buNone/>
            </a:pPr>
            <a:r>
              <a:rPr lang="en-US" sz="2800" b="1">
                <a:sym typeface="+mn-ea"/>
              </a:rPr>
              <a:t>(b)10kg	</a:t>
            </a:r>
            <a:endParaRPr lang="en-US" sz="2800" b="1"/>
          </a:p>
          <a:p>
            <a:pPr marL="0" indent="0">
              <a:buNone/>
            </a:pPr>
            <a:r>
              <a:rPr lang="en-US" sz="2800" b="1">
                <a:sym typeface="+mn-ea"/>
              </a:rPr>
              <a:t>(c)12kg	</a:t>
            </a:r>
            <a:r>
              <a:rPr lang="en-IN" altLang="en-US" sz="2800" b="1">
                <a:sym typeface="+mn-ea"/>
              </a:rPr>
              <a:t>	</a:t>
            </a:r>
            <a:endParaRPr lang="en-IN" altLang="en-US" sz="2800" b="1">
              <a:sym typeface="+mn-ea"/>
            </a:endParaRPr>
          </a:p>
          <a:p>
            <a:pPr marL="0" indent="0">
              <a:buNone/>
            </a:pPr>
            <a:r>
              <a:rPr lang="en-US" sz="2800" b="1">
                <a:sym typeface="+mn-ea"/>
              </a:rPr>
              <a:t>(d)15kg</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b="1">
                <a:solidFill>
                  <a:srgbClr val="FF0000"/>
                </a:solidFill>
                <a:sym typeface="+mn-ea"/>
              </a:rPr>
              <a:t>Duplicate ratio</a:t>
            </a:r>
            <a:r>
              <a:rPr lang="en-IN" altLang="en-US" b="1">
                <a:solidFill>
                  <a:srgbClr val="FF0000"/>
                </a:solidFill>
                <a:sym typeface="+mn-ea"/>
              </a:rPr>
              <a:t>:</a:t>
            </a:r>
            <a:endParaRPr lang="en-IN" altLang="en-US" b="1">
              <a:solidFill>
                <a:srgbClr val="FF0000"/>
              </a:solidFill>
            </a:endParaRPr>
          </a:p>
          <a:p>
            <a:pPr marL="0" indent="0">
              <a:buNone/>
            </a:pPr>
            <a:r>
              <a:rPr lang="en-IN" altLang="en-US" b="1">
                <a:sym typeface="+mn-ea"/>
              </a:rPr>
              <a:t>Duplicate ratio means it is the square of the ratio.</a:t>
            </a:r>
            <a:endParaRPr lang="en-IN" altLang="en-US" b="1"/>
          </a:p>
          <a:p>
            <a:pPr marL="0" indent="0">
              <a:buNone/>
            </a:pPr>
            <a:r>
              <a:rPr lang="en-IN" altLang="en-US" b="1">
                <a:sym typeface="+mn-ea"/>
              </a:rPr>
              <a:t>So duplicate ratio </a:t>
            </a:r>
            <a:r>
              <a:rPr lang="en-US" b="1">
                <a:sym typeface="+mn-ea"/>
              </a:rPr>
              <a:t> </a:t>
            </a:r>
            <a:r>
              <a:rPr lang="en-IN" altLang="en-US" b="1">
                <a:sym typeface="+mn-ea"/>
              </a:rPr>
              <a:t>of</a:t>
            </a:r>
            <a:r>
              <a:rPr lang="en-US" b="1">
                <a:sym typeface="+mn-ea"/>
              </a:rPr>
              <a:t> a &amp; b = a</a:t>
            </a:r>
            <a:r>
              <a:rPr lang="en-US" b="1" baseline="30000">
                <a:sym typeface="+mn-ea"/>
              </a:rPr>
              <a:t>2</a:t>
            </a:r>
            <a:r>
              <a:rPr lang="en-US" b="1">
                <a:sym typeface="+mn-ea"/>
              </a:rPr>
              <a:t>:b</a:t>
            </a:r>
            <a:r>
              <a:rPr lang="en-US" b="1" baseline="30000">
                <a:sym typeface="+mn-ea"/>
              </a:rPr>
              <a:t>2</a:t>
            </a:r>
            <a:r>
              <a:rPr lang="en-US" b="1">
                <a:sym typeface="+mn-ea"/>
              </a:rPr>
              <a:t>.</a:t>
            </a:r>
            <a:endParaRPr lang="en-US" b="1">
              <a:sym typeface="+mn-ea"/>
            </a:endParaRPr>
          </a:p>
          <a:p>
            <a:pPr marL="0" indent="0">
              <a:buNone/>
            </a:pPr>
            <a:r>
              <a:rPr lang="en-US" b="1">
                <a:solidFill>
                  <a:srgbClr val="C00000"/>
                </a:solidFill>
                <a:sym typeface="+mn-ea"/>
              </a:rPr>
              <a:t>Example:</a:t>
            </a:r>
            <a:endParaRPr lang="en-US" b="1"/>
          </a:p>
          <a:p>
            <a:pPr marL="0" indent="0">
              <a:buNone/>
            </a:pPr>
            <a:r>
              <a:rPr lang="en-US" b="1">
                <a:sym typeface="+mn-ea"/>
              </a:rPr>
              <a:t>What is the duplicate ratio </a:t>
            </a:r>
            <a:r>
              <a:rPr lang="en-IN" altLang="en-US" b="1">
                <a:sym typeface="+mn-ea"/>
              </a:rPr>
              <a:t>of</a:t>
            </a:r>
            <a:r>
              <a:rPr lang="en-US" b="1">
                <a:sym typeface="+mn-ea"/>
              </a:rPr>
              <a:t> 2:3?</a:t>
            </a:r>
            <a:endParaRPr lang="en-US" b="1"/>
          </a:p>
          <a:p>
            <a:pPr marL="0" indent="0">
              <a:buNone/>
            </a:pPr>
            <a:endParaRPr lang="en-US" b="1"/>
          </a:p>
          <a:p>
            <a:pPr marL="0" indent="0">
              <a:buNone/>
            </a:pPr>
            <a:endParaRPr lang="en-US" b="1"/>
          </a:p>
          <a:p>
            <a:pPr marL="0" indent="0">
              <a:buNone/>
            </a:pPr>
            <a:endParaRPr lang="en-US" b="1"/>
          </a:p>
          <a:p>
            <a:pPr marL="0" indent="0">
              <a:buNone/>
            </a:pP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QUESTION:25</a:t>
            </a:r>
            <a:endParaRPr lang="en-US" sz="2400" b="1"/>
          </a:p>
          <a:p>
            <a:pPr marL="0" indent="0">
              <a:buNone/>
            </a:pPr>
            <a:r>
              <a:rPr lang="en-US" sz="2400" b="1">
                <a:sym typeface="+mn-ea"/>
              </a:rPr>
              <a:t>In a library the ratio of English books to Mathematics books, is the same as the ratio of Mathematics books to Science book. If there are 1000 books on English and 1500 books on Mathematics, find the number of Science books. </a:t>
            </a:r>
            <a:endParaRPr lang="en-US" sz="2400" b="1"/>
          </a:p>
          <a:p>
            <a:pPr marL="0" indent="0">
              <a:buNone/>
            </a:pPr>
            <a:r>
              <a:rPr lang="en-US" sz="2400" b="1">
                <a:sym typeface="+mn-ea"/>
              </a:rPr>
              <a:t>(a)1200		</a:t>
            </a:r>
            <a:endParaRPr lang="en-US" sz="2400" b="1">
              <a:sym typeface="+mn-ea"/>
            </a:endParaRPr>
          </a:p>
          <a:p>
            <a:pPr marL="0" indent="0">
              <a:buNone/>
            </a:pPr>
            <a:r>
              <a:rPr lang="en-US" sz="2400" b="1">
                <a:sym typeface="+mn-ea"/>
              </a:rPr>
              <a:t>(b)1500</a:t>
            </a:r>
            <a:endParaRPr lang="en-US" sz="2400" b="1"/>
          </a:p>
          <a:p>
            <a:pPr marL="0" indent="0">
              <a:buNone/>
            </a:pPr>
            <a:r>
              <a:rPr lang="en-US" sz="2400" b="1">
                <a:sym typeface="+mn-ea"/>
              </a:rPr>
              <a:t>(c)2000		</a:t>
            </a:r>
            <a:endParaRPr lang="en-US" sz="2400" b="1">
              <a:sym typeface="+mn-ea"/>
            </a:endParaRPr>
          </a:p>
          <a:p>
            <a:pPr marL="0" indent="0">
              <a:buNone/>
            </a:pPr>
            <a:r>
              <a:rPr lang="en-US" sz="2400" b="1">
                <a:sym typeface="+mn-ea"/>
              </a:rPr>
              <a:t>(d)2250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QUESTION:26</a:t>
            </a:r>
            <a:endParaRPr lang="en-US" sz="2800" b="1">
              <a:solidFill>
                <a:srgbClr val="C00000"/>
              </a:solidFill>
            </a:endParaRPr>
          </a:p>
          <a:p>
            <a:pPr marL="0" indent="0">
              <a:buNone/>
            </a:pPr>
            <a:r>
              <a:rPr lang="en-US" sz="2800" b="1">
                <a:sym typeface="+mn-ea"/>
              </a:rPr>
              <a:t>Divide $225 into three parts such that second part is 1/3 of the third part and the ratio between the first and the third part is 3: 4. Find third part. </a:t>
            </a:r>
            <a:endParaRPr lang="en-US" sz="2800" b="1"/>
          </a:p>
          <a:p>
            <a:pPr marL="0" indent="0">
              <a:buNone/>
            </a:pPr>
            <a:r>
              <a:rPr lang="en-US" sz="2800" b="1">
                <a:sym typeface="+mn-ea"/>
              </a:rPr>
              <a:t>(a) $36	</a:t>
            </a:r>
            <a:endParaRPr lang="en-US" sz="2800" b="1">
              <a:sym typeface="+mn-ea"/>
            </a:endParaRPr>
          </a:p>
          <a:p>
            <a:pPr marL="0" indent="0">
              <a:buNone/>
            </a:pPr>
            <a:r>
              <a:rPr lang="en-US" sz="2800" b="1">
                <a:sym typeface="+mn-ea"/>
              </a:rPr>
              <a:t>(b) $108</a:t>
            </a:r>
            <a:endParaRPr lang="en-US" sz="2800" b="1"/>
          </a:p>
          <a:p>
            <a:pPr marL="0" indent="0">
              <a:buNone/>
            </a:pPr>
            <a:r>
              <a:rPr lang="en-US" sz="2800" b="1">
                <a:sym typeface="+mn-ea"/>
              </a:rPr>
              <a:t>(c) $81	</a:t>
            </a:r>
            <a:endParaRPr lang="en-US" sz="2800" b="1">
              <a:sym typeface="+mn-ea"/>
            </a:endParaRPr>
          </a:p>
          <a:p>
            <a:pPr marL="0" indent="0">
              <a:buNone/>
            </a:pPr>
            <a:r>
              <a:rPr lang="en-US" sz="2800" b="1">
                <a:sym typeface="+mn-ea"/>
              </a:rPr>
              <a:t>(d) $120</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QUESTION:27</a:t>
            </a:r>
            <a:endParaRPr lang="en-US" sz="2400" b="1">
              <a:solidFill>
                <a:srgbClr val="C00000"/>
              </a:solidFill>
            </a:endParaRPr>
          </a:p>
          <a:p>
            <a:pPr marL="0" indent="0">
              <a:buNone/>
            </a:pPr>
            <a:r>
              <a:rPr lang="en-US" sz="2400" b="1">
                <a:sym typeface="+mn-ea"/>
              </a:rPr>
              <a:t>The ratio between the number of sheep and buffalo in a farm is 4:5. If each of buffalo is fed 90 ounces of buffalo food per day and the farm needs a total 18000 ounces of buffalo food per day. What is number sheep in the form?</a:t>
            </a:r>
            <a:endParaRPr lang="en-US" sz="2400" b="1"/>
          </a:p>
          <a:p>
            <a:pPr marL="0" indent="0">
              <a:buNone/>
            </a:pPr>
            <a:r>
              <a:rPr lang="en-US" sz="2400" b="1">
                <a:sym typeface="+mn-ea"/>
              </a:rPr>
              <a:t>(a)140		</a:t>
            </a:r>
            <a:endParaRPr lang="en-US" sz="2400" b="1">
              <a:sym typeface="+mn-ea"/>
            </a:endParaRPr>
          </a:p>
          <a:p>
            <a:pPr marL="0" indent="0">
              <a:buNone/>
            </a:pPr>
            <a:r>
              <a:rPr lang="en-US" sz="2400" b="1">
                <a:sym typeface="+mn-ea"/>
              </a:rPr>
              <a:t>(b)160</a:t>
            </a:r>
            <a:endParaRPr lang="en-US" sz="2400" b="1"/>
          </a:p>
          <a:p>
            <a:pPr marL="0" indent="0">
              <a:buNone/>
            </a:pPr>
            <a:r>
              <a:rPr lang="en-US" sz="2400" b="1">
                <a:sym typeface="+mn-ea"/>
              </a:rPr>
              <a:t>(c)180		</a:t>
            </a:r>
            <a:endParaRPr lang="en-US" sz="2400" b="1">
              <a:sym typeface="+mn-ea"/>
            </a:endParaRPr>
          </a:p>
          <a:p>
            <a:pPr marL="0" indent="0">
              <a:buNone/>
            </a:pPr>
            <a:r>
              <a:rPr lang="en-US" sz="2400" b="1">
                <a:sym typeface="+mn-ea"/>
              </a:rPr>
              <a:t>(d)200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QUESTION:28</a:t>
            </a:r>
            <a:endParaRPr lang="en-US" sz="2000" b="1">
              <a:solidFill>
                <a:srgbClr val="C00000"/>
              </a:solidFill>
            </a:endParaRPr>
          </a:p>
          <a:p>
            <a:pPr marL="0" indent="0">
              <a:buNone/>
            </a:pPr>
            <a:r>
              <a:rPr lang="en-US" sz="2000" b="1">
                <a:sym typeface="+mn-ea"/>
              </a:rPr>
              <a:t>Amit, Rohit &amp; Sumit have some books with each of them. Four times the number of books with Rohit equals five times the number of books with Amit while four times the number of books with Amit equals five times the number of books with Sumit. What is the minimum number of books that can be there with all three of them put together?</a:t>
            </a:r>
            <a:endParaRPr lang="en-US" sz="2000" b="1"/>
          </a:p>
          <a:p>
            <a:pPr marL="0" indent="0">
              <a:buNone/>
            </a:pPr>
            <a:r>
              <a:rPr lang="en-US" sz="2000" b="1">
                <a:sym typeface="+mn-ea"/>
              </a:rPr>
              <a:t>(a)31		 </a:t>
            </a:r>
            <a:endParaRPr lang="en-US" sz="2000" b="1">
              <a:sym typeface="+mn-ea"/>
            </a:endParaRPr>
          </a:p>
          <a:p>
            <a:pPr marL="0" indent="0">
              <a:buNone/>
            </a:pPr>
            <a:r>
              <a:rPr lang="en-US" sz="2000" b="1">
                <a:sym typeface="+mn-ea"/>
              </a:rPr>
              <a:t>(b)61</a:t>
            </a:r>
            <a:endParaRPr lang="en-US" sz="2000" b="1"/>
          </a:p>
          <a:p>
            <a:pPr marL="0" indent="0">
              <a:buNone/>
            </a:pPr>
            <a:r>
              <a:rPr lang="en-US" sz="2000" b="1">
                <a:sym typeface="+mn-ea"/>
              </a:rPr>
              <a:t>(c)122		</a:t>
            </a:r>
            <a:endParaRPr lang="en-US" sz="2000" b="1">
              <a:sym typeface="+mn-ea"/>
            </a:endParaRPr>
          </a:p>
          <a:p>
            <a:pPr marL="0" indent="0">
              <a:buNone/>
            </a:pPr>
            <a:r>
              <a:rPr lang="en-US" sz="2000" b="1">
                <a:sym typeface="+mn-ea"/>
              </a:rPr>
              <a:t>(d) 131</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QUESTION:29</a:t>
            </a:r>
            <a:endParaRPr lang="en-IN" altLang="en-US" sz="2400" b="1">
              <a:solidFill>
                <a:srgbClr val="FF0000"/>
              </a:solidFill>
              <a:sym typeface="+mn-ea"/>
            </a:endParaRPr>
          </a:p>
          <a:p>
            <a:pPr marL="0" indent="0">
              <a:buNone/>
            </a:pPr>
            <a:r>
              <a:rPr lang="en-US" sz="2400" b="1">
                <a:sym typeface="+mn-ea"/>
              </a:rPr>
              <a:t>The ratio of the angles of a triangle is 5: 12: 13. The three angles of a quadrilateral are equal to three angles of this triangle. What is the sum of the largest angle and second smallest angle of the quadrilateral?</a:t>
            </a:r>
            <a:endParaRPr lang="en-US" sz="2400" b="1"/>
          </a:p>
          <a:p>
            <a:pPr marL="0" indent="0">
              <a:buNone/>
            </a:pPr>
            <a:r>
              <a:rPr lang="en-US" sz="2400" b="1">
                <a:sym typeface="+mn-ea"/>
              </a:rPr>
              <a:t>(a) 225 </a:t>
            </a:r>
            <a:r>
              <a:rPr lang="en-US" sz="2400" b="1" baseline="30000">
                <a:sym typeface="+mn-ea"/>
              </a:rPr>
              <a:t>0</a:t>
            </a:r>
            <a:r>
              <a:rPr lang="en-US" sz="2400" b="1">
                <a:sym typeface="+mn-ea"/>
              </a:rPr>
              <a:t>	</a:t>
            </a:r>
            <a:endParaRPr lang="en-US" sz="2400" b="1">
              <a:sym typeface="+mn-ea"/>
            </a:endParaRPr>
          </a:p>
          <a:p>
            <a:pPr marL="0" indent="0">
              <a:buNone/>
            </a:pPr>
            <a:r>
              <a:rPr lang="en-US" sz="2400" b="1">
                <a:sym typeface="+mn-ea"/>
              </a:rPr>
              <a:t>(b)252 </a:t>
            </a:r>
            <a:r>
              <a:rPr lang="en-US" sz="2400" b="1" baseline="30000">
                <a:sym typeface="+mn-ea"/>
              </a:rPr>
              <a:t>0</a:t>
            </a:r>
            <a:r>
              <a:rPr lang="en-US" sz="2400" b="1">
                <a:sym typeface="+mn-ea"/>
              </a:rPr>
              <a:t>	</a:t>
            </a:r>
            <a:endParaRPr lang="en-US" sz="2400" b="1"/>
          </a:p>
          <a:p>
            <a:pPr marL="0" indent="0">
              <a:buNone/>
            </a:pPr>
            <a:r>
              <a:rPr lang="en-US" sz="2400" b="1">
                <a:sym typeface="+mn-ea"/>
              </a:rPr>
              <a:t>(c) 262 </a:t>
            </a:r>
            <a:r>
              <a:rPr lang="en-IN" altLang="en-US" sz="2400" b="1" baseline="30000">
                <a:sym typeface="+mn-ea"/>
              </a:rPr>
              <a:t>0</a:t>
            </a:r>
            <a:r>
              <a:rPr lang="en-US" sz="2400" b="1">
                <a:sym typeface="+mn-ea"/>
              </a:rPr>
              <a:t>	</a:t>
            </a:r>
            <a:endParaRPr lang="en-US" sz="2400" b="1">
              <a:sym typeface="+mn-ea"/>
            </a:endParaRPr>
          </a:p>
          <a:p>
            <a:pPr marL="0" indent="0">
              <a:buNone/>
            </a:pPr>
            <a:r>
              <a:rPr lang="en-US" sz="2400" b="1">
                <a:sym typeface="+mn-ea"/>
              </a:rPr>
              <a:t>(d)272 </a:t>
            </a:r>
            <a:r>
              <a:rPr lang="en-US" sz="2400" b="1" baseline="30000">
                <a:sym typeface="+mn-ea"/>
              </a:rPr>
              <a:t>0</a:t>
            </a:r>
            <a:endParaRPr lang="en-US" sz="2400" b="1" baseline="30000"/>
          </a:p>
          <a:p>
            <a:endParaRPr lang="en-US" sz="2400" b="1" baseline="300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QUESTION:30</a:t>
            </a:r>
            <a:endParaRPr lang="en-IN" altLang="en-US" sz="2400" b="1">
              <a:solidFill>
                <a:srgbClr val="FF0000"/>
              </a:solidFill>
              <a:sym typeface="+mn-ea"/>
            </a:endParaRPr>
          </a:p>
          <a:p>
            <a:pPr marL="0" indent="0">
              <a:buNone/>
            </a:pPr>
            <a:r>
              <a:rPr lang="en-US" sz="2400" b="1">
                <a:sym typeface="+mn-ea"/>
              </a:rPr>
              <a:t>A company requires 11900 employees. Present employees are 300 ladies and 4800 gents. To reach the target how many ladies required maintaining the same ratio?</a:t>
            </a:r>
            <a:endParaRPr lang="en-US" sz="2400" b="1"/>
          </a:p>
          <a:p>
            <a:pPr marL="0" indent="0">
              <a:buNone/>
            </a:pPr>
            <a:r>
              <a:rPr lang="en-US" sz="2400" b="1">
                <a:sym typeface="+mn-ea"/>
              </a:rPr>
              <a:t>(a)400		</a:t>
            </a:r>
            <a:endParaRPr lang="en-US" sz="2400" b="1">
              <a:sym typeface="+mn-ea"/>
            </a:endParaRPr>
          </a:p>
          <a:p>
            <a:pPr marL="0" indent="0">
              <a:buNone/>
            </a:pPr>
            <a:r>
              <a:rPr lang="en-US" sz="2400" b="1">
                <a:sym typeface="+mn-ea"/>
              </a:rPr>
              <a:t>(b) 500</a:t>
            </a:r>
            <a:endParaRPr lang="en-US" sz="2400" b="1"/>
          </a:p>
          <a:p>
            <a:pPr marL="0" indent="0">
              <a:buNone/>
            </a:pPr>
            <a:r>
              <a:rPr lang="en-US" sz="2400" b="1">
                <a:sym typeface="+mn-ea"/>
              </a:rPr>
              <a:t>(c) 600		</a:t>
            </a:r>
            <a:endParaRPr lang="en-US" sz="2400" b="1">
              <a:sym typeface="+mn-ea"/>
            </a:endParaRPr>
          </a:p>
          <a:p>
            <a:pPr marL="0" indent="0">
              <a:buNone/>
            </a:pPr>
            <a:r>
              <a:rPr lang="en-US" sz="2400" b="1">
                <a:sym typeface="+mn-ea"/>
              </a:rPr>
              <a:t>(d) 700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QUESTION:31</a:t>
            </a:r>
            <a:endParaRPr lang="en-US" sz="2000" b="1"/>
          </a:p>
          <a:p>
            <a:pPr marL="0" indent="0">
              <a:buNone/>
            </a:pPr>
            <a:r>
              <a:rPr lang="en-US" sz="2000" b="1">
                <a:sym typeface="+mn-ea"/>
              </a:rPr>
              <a:t>In a cinema hall, the ratio between the seats of first class, second class &amp; third class is 3:4:5 and the cost per ticket is in the ratio 5:4:3 respectively. If the total collection amount is Rs9200 and the price of a first class ticket is Rs50, then what is the number of seats of third class?</a:t>
            </a:r>
            <a:endParaRPr lang="en-US" sz="2000" b="1"/>
          </a:p>
          <a:p>
            <a:pPr marL="0" indent="0">
              <a:buNone/>
            </a:pPr>
            <a:r>
              <a:rPr lang="en-US" sz="2000" b="1">
                <a:sym typeface="+mn-ea"/>
              </a:rPr>
              <a:t>(a)40		</a:t>
            </a:r>
            <a:endParaRPr lang="en-US" sz="2000" b="1">
              <a:sym typeface="+mn-ea"/>
            </a:endParaRPr>
          </a:p>
          <a:p>
            <a:pPr marL="0" indent="0">
              <a:buNone/>
            </a:pPr>
            <a:r>
              <a:rPr lang="en-US" sz="2000" b="1">
                <a:sym typeface="+mn-ea"/>
              </a:rPr>
              <a:t>(b)60	</a:t>
            </a:r>
            <a:endParaRPr lang="en-US" sz="2000" b="1"/>
          </a:p>
          <a:p>
            <a:pPr marL="0" indent="0">
              <a:buNone/>
            </a:pPr>
            <a:r>
              <a:rPr lang="en-US" sz="2000" b="1">
                <a:sym typeface="+mn-ea"/>
              </a:rPr>
              <a:t>(c)80		</a:t>
            </a:r>
            <a:endParaRPr lang="en-US" sz="2000" b="1">
              <a:sym typeface="+mn-ea"/>
            </a:endParaRPr>
          </a:p>
          <a:p>
            <a:pPr marL="0" indent="0">
              <a:buNone/>
            </a:pPr>
            <a:r>
              <a:rPr lang="en-US" sz="2000" b="1">
                <a:sym typeface="+mn-ea"/>
              </a:rPr>
              <a:t>(d)100</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QUESTION:32</a:t>
            </a:r>
            <a:endParaRPr lang="en-US" sz="2400" b="1">
              <a:solidFill>
                <a:srgbClr val="C00000"/>
              </a:solidFill>
            </a:endParaRPr>
          </a:p>
          <a:p>
            <a:pPr marL="0" indent="0">
              <a:buNone/>
            </a:pPr>
            <a:r>
              <a:rPr lang="en-US" sz="2400" b="1">
                <a:sym typeface="+mn-ea"/>
              </a:rPr>
              <a:t>A wheel that has 8 cogs is meshed with a larger wheel of 12 cogs. When the smaller wheel has made 15 revolutions, then the number of revolutions made by the larger wheel is?</a:t>
            </a:r>
            <a:endParaRPr lang="en-US" sz="2400" b="1"/>
          </a:p>
          <a:p>
            <a:pPr marL="0" indent="0">
              <a:buNone/>
            </a:pPr>
            <a:r>
              <a:rPr lang="en-US" sz="2400" b="1">
                <a:sym typeface="+mn-ea"/>
              </a:rPr>
              <a:t>(a) 8		</a:t>
            </a:r>
            <a:endParaRPr lang="en-US" sz="2400" b="1">
              <a:sym typeface="+mn-ea"/>
            </a:endParaRPr>
          </a:p>
          <a:p>
            <a:pPr marL="0" indent="0">
              <a:buNone/>
            </a:pPr>
            <a:r>
              <a:rPr lang="en-US" sz="2400" b="1">
                <a:sym typeface="+mn-ea"/>
              </a:rPr>
              <a:t>(b) 10	</a:t>
            </a:r>
            <a:endParaRPr lang="en-US" sz="2400" b="1"/>
          </a:p>
          <a:p>
            <a:pPr marL="0" indent="0">
              <a:buNone/>
            </a:pPr>
            <a:r>
              <a:rPr lang="en-US" sz="2400" b="1">
                <a:sym typeface="+mn-ea"/>
              </a:rPr>
              <a:t>(c) 9		</a:t>
            </a:r>
            <a:endParaRPr lang="en-US" sz="2400" b="1">
              <a:sym typeface="+mn-ea"/>
            </a:endParaRPr>
          </a:p>
          <a:p>
            <a:pPr marL="0" indent="0">
              <a:buNone/>
            </a:pPr>
            <a:r>
              <a:rPr lang="en-US" sz="2400" b="1">
                <a:sym typeface="+mn-ea"/>
              </a:rPr>
              <a:t>(d) 112</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QUESTION:33</a:t>
            </a:r>
            <a:endParaRPr lang="en-US" sz="2400" b="1">
              <a:solidFill>
                <a:srgbClr val="C00000"/>
              </a:solidFill>
            </a:endParaRPr>
          </a:p>
          <a:p>
            <a:pPr marL="0" indent="0">
              <a:buNone/>
            </a:pPr>
            <a:r>
              <a:rPr lang="en-US" sz="2400" b="1">
                <a:sym typeface="+mn-ea"/>
              </a:rPr>
              <a:t>A man spent Rs. 950 in buying trouser at Rs. 150 each and shirt at Rs. 100 each. What will be the ratio of trouser and shirt when the maximum number of trouser is purchased?</a:t>
            </a:r>
            <a:endParaRPr lang="en-US" sz="2400" b="1"/>
          </a:p>
          <a:p>
            <a:pPr marL="0" indent="0">
              <a:buNone/>
            </a:pPr>
            <a:r>
              <a:rPr lang="en-US" sz="2400" b="1">
                <a:sym typeface="+mn-ea"/>
              </a:rPr>
              <a:t>(a)1:3		</a:t>
            </a:r>
            <a:endParaRPr lang="en-US" sz="2400" b="1">
              <a:sym typeface="+mn-ea"/>
            </a:endParaRPr>
          </a:p>
          <a:p>
            <a:pPr marL="0" indent="0">
              <a:buNone/>
            </a:pPr>
            <a:r>
              <a:rPr lang="en-US" sz="2400" b="1">
                <a:sym typeface="+mn-ea"/>
              </a:rPr>
              <a:t>(b) 3:1</a:t>
            </a:r>
            <a:endParaRPr lang="en-US" sz="2400" b="1"/>
          </a:p>
          <a:p>
            <a:pPr marL="0" indent="0">
              <a:buNone/>
            </a:pPr>
            <a:r>
              <a:rPr lang="en-US" sz="2400" b="1">
                <a:sym typeface="+mn-ea"/>
              </a:rPr>
              <a:t>(c) </a:t>
            </a:r>
            <a:r>
              <a:rPr lang="en-IN" altLang="en-US" sz="2400" b="1">
                <a:sym typeface="+mn-ea"/>
              </a:rPr>
              <a:t>5</a:t>
            </a:r>
            <a:r>
              <a:rPr lang="en-US" sz="2400" b="1">
                <a:sym typeface="+mn-ea"/>
              </a:rPr>
              <a:t>:2		</a:t>
            </a:r>
            <a:endParaRPr lang="en-US" sz="2400" b="1">
              <a:sym typeface="+mn-ea"/>
            </a:endParaRPr>
          </a:p>
          <a:p>
            <a:pPr marL="0" indent="0">
              <a:buNone/>
            </a:pPr>
            <a:r>
              <a:rPr lang="en-US" sz="2400" b="1">
                <a:sym typeface="+mn-ea"/>
              </a:rPr>
              <a:t>(d)2:3</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QUESTION:34</a:t>
            </a:r>
            <a:endParaRPr lang="en-IN" altLang="en-US" sz="2400" b="1">
              <a:solidFill>
                <a:srgbClr val="FF0000"/>
              </a:solidFill>
              <a:sym typeface="+mn-ea"/>
            </a:endParaRPr>
          </a:p>
          <a:p>
            <a:pPr marL="0" indent="0">
              <a:buNone/>
            </a:pPr>
            <a:r>
              <a:rPr lang="en-US" sz="2400" b="1">
                <a:sym typeface="+mn-ea"/>
              </a:rPr>
              <a:t>In an examination, a candidate secured 512 marks out of the maximum mark of 'X'. If the maximum mark 'X' is converted into 700 marks, he would have secured 448 marks. What is the value of ‘X’?</a:t>
            </a:r>
            <a:endParaRPr lang="en-US" sz="2400" b="1"/>
          </a:p>
          <a:p>
            <a:pPr marL="0" indent="0">
              <a:buNone/>
            </a:pPr>
            <a:r>
              <a:rPr lang="en-US" sz="2400" b="1">
                <a:sym typeface="+mn-ea"/>
              </a:rPr>
              <a:t>(a)750		</a:t>
            </a:r>
            <a:endParaRPr lang="en-US" sz="2400" b="1">
              <a:sym typeface="+mn-ea"/>
            </a:endParaRPr>
          </a:p>
          <a:p>
            <a:pPr marL="0" indent="0">
              <a:buNone/>
            </a:pPr>
            <a:r>
              <a:rPr lang="en-US" sz="2400" b="1">
                <a:sym typeface="+mn-ea"/>
              </a:rPr>
              <a:t>(b) 800	</a:t>
            </a:r>
            <a:endParaRPr lang="en-US" sz="2400" b="1"/>
          </a:p>
          <a:p>
            <a:pPr marL="0" indent="0">
              <a:buNone/>
            </a:pPr>
            <a:r>
              <a:rPr lang="en-US" sz="2400" b="1">
                <a:sym typeface="+mn-ea"/>
              </a:rPr>
              <a:t>(c) 850		</a:t>
            </a:r>
            <a:endParaRPr lang="en-US" sz="2400" b="1">
              <a:sym typeface="+mn-ea"/>
            </a:endParaRPr>
          </a:p>
          <a:p>
            <a:pPr marL="0" indent="0">
              <a:buNone/>
            </a:pPr>
            <a:r>
              <a:rPr lang="en-US" sz="2400" b="1">
                <a:sym typeface="+mn-ea"/>
              </a:rPr>
              <a:t>(d)900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b="1">
                <a:solidFill>
                  <a:srgbClr val="C00000"/>
                </a:solidFill>
                <a:sym typeface="+mn-ea"/>
              </a:rPr>
              <a:t>SUB-DUPLICATE RATIO</a:t>
            </a:r>
            <a:endParaRPr lang="en-US" b="1">
              <a:solidFill>
                <a:srgbClr val="C00000"/>
              </a:solidFill>
            </a:endParaRPr>
          </a:p>
          <a:p>
            <a:pPr marL="0" indent="0">
              <a:buNone/>
            </a:pPr>
            <a:r>
              <a:rPr lang="en-IN" altLang="en-US" b="1">
                <a:sym typeface="+mn-ea"/>
              </a:rPr>
              <a:t>Sub- duplicate ratio means it is the square root of the ratio.</a:t>
            </a:r>
            <a:endParaRPr lang="en-IN" altLang="en-US" b="1"/>
          </a:p>
          <a:p>
            <a:pPr marL="0" indent="0">
              <a:buNone/>
            </a:pPr>
            <a:r>
              <a:rPr lang="en-IN" altLang="en-US" b="1">
                <a:sym typeface="+mn-ea"/>
              </a:rPr>
              <a:t>So sub-duplicate ratio</a:t>
            </a:r>
            <a:r>
              <a:rPr lang="en-US" b="1">
                <a:sym typeface="+mn-ea"/>
              </a:rPr>
              <a:t> </a:t>
            </a:r>
            <a:r>
              <a:rPr lang="en-IN" altLang="en-US" b="1">
                <a:sym typeface="+mn-ea"/>
              </a:rPr>
              <a:t>of</a:t>
            </a:r>
            <a:r>
              <a:rPr lang="en-US" b="1">
                <a:sym typeface="+mn-ea"/>
              </a:rPr>
              <a:t> a &amp; b = √a : √b</a:t>
            </a:r>
            <a:endParaRPr lang="en-US" b="1"/>
          </a:p>
          <a:p>
            <a:pPr marL="0" indent="0">
              <a:buNone/>
            </a:pPr>
            <a:r>
              <a:rPr lang="en-US" b="1">
                <a:solidFill>
                  <a:srgbClr val="C00000"/>
                </a:solidFill>
                <a:sym typeface="+mn-ea"/>
              </a:rPr>
              <a:t>Example:</a:t>
            </a:r>
            <a:endParaRPr lang="en-US" b="1">
              <a:solidFill>
                <a:srgbClr val="C00000"/>
              </a:solidFill>
            </a:endParaRPr>
          </a:p>
          <a:p>
            <a:pPr marL="0" indent="0">
              <a:buNone/>
            </a:pPr>
            <a:r>
              <a:rPr lang="en-US" b="1">
                <a:sym typeface="+mn-ea"/>
              </a:rPr>
              <a:t>What is the sub-duplicate ratio </a:t>
            </a:r>
            <a:r>
              <a:rPr lang="en-IN" altLang="en-US" b="1">
                <a:sym typeface="+mn-ea"/>
              </a:rPr>
              <a:t>of</a:t>
            </a:r>
            <a:r>
              <a:rPr lang="en-US" b="1">
                <a:sym typeface="+mn-ea"/>
              </a:rPr>
              <a:t> 4:9?</a:t>
            </a:r>
            <a:endParaRPr lang="en-US" b="1"/>
          </a:p>
          <a:p>
            <a:pPr marL="0" indent="0">
              <a:buNone/>
            </a:pPr>
            <a:endParaRPr lang="en-US" b="1"/>
          </a:p>
          <a:p>
            <a:pPr marL="0" indent="0">
              <a:buNone/>
            </a:pP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QUESTION:35</a:t>
            </a:r>
            <a:endParaRPr lang="en-US" sz="2400" b="1">
              <a:solidFill>
                <a:srgbClr val="C00000"/>
              </a:solidFill>
            </a:endParaRPr>
          </a:p>
          <a:p>
            <a:pPr marL="0" indent="0">
              <a:buNone/>
            </a:pPr>
            <a:r>
              <a:rPr lang="en-US" sz="2400" b="1">
                <a:sym typeface="+mn-ea"/>
              </a:rPr>
              <a:t>80litres of diesel is required to travel 800 km using a 800 cc engine. If the volume of diesel required to cover a distance varies directly as the capacity of the engine, then how many liters of diesel is required to travel 1000kms using 1200 cc engine? </a:t>
            </a:r>
            <a:endParaRPr lang="en-US" sz="2400" b="1"/>
          </a:p>
          <a:p>
            <a:pPr marL="0" indent="0">
              <a:buNone/>
            </a:pPr>
            <a:r>
              <a:rPr lang="en-US" sz="2400" b="1">
                <a:sym typeface="+mn-ea"/>
              </a:rPr>
              <a:t>(a) 120 lit	</a:t>
            </a:r>
            <a:endParaRPr lang="en-US" sz="2400" b="1">
              <a:sym typeface="+mn-ea"/>
            </a:endParaRPr>
          </a:p>
          <a:p>
            <a:pPr marL="0" indent="0">
              <a:buNone/>
            </a:pPr>
            <a:r>
              <a:rPr lang="en-US" sz="2400" b="1">
                <a:sym typeface="+mn-ea"/>
              </a:rPr>
              <a:t>(b) 124.8 lit</a:t>
            </a:r>
            <a:endParaRPr lang="en-US" sz="2400" b="1"/>
          </a:p>
          <a:p>
            <a:pPr marL="0" indent="0">
              <a:buNone/>
            </a:pPr>
            <a:r>
              <a:rPr lang="en-US" sz="2400" b="1">
                <a:sym typeface="+mn-ea"/>
              </a:rPr>
              <a:t>(c) 150 lit	</a:t>
            </a:r>
            <a:endParaRPr lang="en-US" sz="2400" b="1">
              <a:sym typeface="+mn-ea"/>
            </a:endParaRPr>
          </a:p>
          <a:p>
            <a:pPr marL="0" indent="0">
              <a:buNone/>
            </a:pPr>
            <a:r>
              <a:rPr lang="en-US" sz="2400" b="1">
                <a:sym typeface="+mn-ea"/>
              </a:rPr>
              <a:t>(d) 156 lit</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QUESTION:36</a:t>
            </a:r>
            <a:endParaRPr lang="en-IN" altLang="en-US" sz="2400" b="1">
              <a:solidFill>
                <a:srgbClr val="FF0000"/>
              </a:solidFill>
              <a:sym typeface="+mn-ea"/>
            </a:endParaRPr>
          </a:p>
          <a:p>
            <a:pPr marL="0" indent="0">
              <a:buNone/>
            </a:pPr>
            <a:r>
              <a:rPr lang="en-US" sz="2400" b="1">
                <a:sym typeface="+mn-ea"/>
              </a:rPr>
              <a:t>A sum is divided among A, B and C in such a way that for each rupee A gets, B gets 75 paisa and C gets 50 paisa. If the share of B is Rs. 36, what is the total amount?</a:t>
            </a:r>
            <a:endParaRPr lang="en-US" sz="2400" b="1"/>
          </a:p>
          <a:p>
            <a:pPr marL="0" indent="0">
              <a:buNone/>
            </a:pPr>
            <a:r>
              <a:rPr lang="en-US" sz="2400" b="1">
                <a:sym typeface="+mn-ea"/>
              </a:rPr>
              <a:t>(a) Rs. 180	 </a:t>
            </a:r>
            <a:endParaRPr lang="en-US" sz="2400" b="1">
              <a:sym typeface="+mn-ea"/>
            </a:endParaRPr>
          </a:p>
          <a:p>
            <a:pPr marL="0" indent="0">
              <a:buNone/>
            </a:pPr>
            <a:r>
              <a:rPr lang="en-US" sz="2400" b="1">
                <a:sym typeface="+mn-ea"/>
              </a:rPr>
              <a:t>(b) Rs. 112</a:t>
            </a:r>
            <a:endParaRPr lang="en-US" sz="2400" b="1"/>
          </a:p>
          <a:p>
            <a:pPr marL="0" indent="0">
              <a:buNone/>
            </a:pPr>
            <a:r>
              <a:rPr lang="en-US" sz="2400" b="1">
                <a:sym typeface="+mn-ea"/>
              </a:rPr>
              <a:t>(c) Rs. 144	 </a:t>
            </a:r>
            <a:endParaRPr lang="en-US" sz="2400" b="1">
              <a:sym typeface="+mn-ea"/>
            </a:endParaRPr>
          </a:p>
          <a:p>
            <a:pPr marL="0" indent="0">
              <a:buNone/>
            </a:pPr>
            <a:r>
              <a:rPr lang="en-US" sz="2400" b="1">
                <a:sym typeface="+mn-ea"/>
              </a:rPr>
              <a:t>(d) Rs. 108</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QUESTION:37</a:t>
            </a:r>
            <a:endParaRPr lang="en-IN" altLang="en-US" sz="2400" b="1">
              <a:solidFill>
                <a:srgbClr val="FF0000"/>
              </a:solidFill>
              <a:sym typeface="+mn-ea"/>
            </a:endParaRPr>
          </a:p>
          <a:p>
            <a:pPr marL="0" indent="0">
              <a:buNone/>
            </a:pPr>
            <a:r>
              <a:rPr lang="en-US" sz="2400" b="1">
                <a:sym typeface="+mn-ea"/>
              </a:rPr>
              <a:t>If 5 men and 2 women working together can do three times as much work per hour as a man and a woman together? Find the ratio of the work done by a man and that of a woman for a given time?</a:t>
            </a:r>
            <a:endParaRPr lang="en-US" sz="2400" b="1"/>
          </a:p>
          <a:p>
            <a:pPr marL="0" indent="0">
              <a:buNone/>
            </a:pPr>
            <a:r>
              <a:rPr lang="en-US" sz="2400" b="1">
                <a:sym typeface="+mn-ea"/>
              </a:rPr>
              <a:t>(a) 1: 2		</a:t>
            </a:r>
            <a:endParaRPr lang="en-US" sz="2400" b="1">
              <a:sym typeface="+mn-ea"/>
            </a:endParaRPr>
          </a:p>
          <a:p>
            <a:pPr marL="0" indent="0">
              <a:buNone/>
            </a:pPr>
            <a:r>
              <a:rPr lang="en-US" sz="2400" b="1">
                <a:sym typeface="+mn-ea"/>
              </a:rPr>
              <a:t>(b) 2: 1</a:t>
            </a:r>
            <a:endParaRPr lang="en-US" sz="2400" b="1"/>
          </a:p>
          <a:p>
            <a:pPr marL="0" indent="0">
              <a:buNone/>
            </a:pPr>
            <a:r>
              <a:rPr lang="en-US" sz="2400" b="1">
                <a:sym typeface="+mn-ea"/>
              </a:rPr>
              <a:t>(c) 3: 1		</a:t>
            </a:r>
            <a:endParaRPr lang="en-US" sz="2400" b="1">
              <a:sym typeface="+mn-ea"/>
            </a:endParaRPr>
          </a:p>
          <a:p>
            <a:pPr marL="0" indent="0">
              <a:buNone/>
            </a:pPr>
            <a:r>
              <a:rPr lang="en-US" sz="2400" b="1">
                <a:sym typeface="+mn-ea"/>
              </a:rPr>
              <a:t>(d) 1: 3</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QUESTION:38</a:t>
            </a:r>
            <a:endParaRPr lang="en-US" sz="2400" b="1">
              <a:solidFill>
                <a:srgbClr val="C00000"/>
              </a:solidFill>
            </a:endParaRPr>
          </a:p>
          <a:p>
            <a:pPr marL="0" indent="0">
              <a:buNone/>
            </a:pPr>
            <a:r>
              <a:rPr lang="en-US" sz="2400" b="1">
                <a:sym typeface="+mn-ea"/>
              </a:rPr>
              <a:t>Two solutions have milk &amp; water in the ratio 5:4 and 7:2. In what proportion these two solutions should be mixed so that the resulting solution has 2 parts milk and 1 part water?</a:t>
            </a:r>
            <a:endParaRPr lang="en-US" sz="2400" b="1"/>
          </a:p>
          <a:p>
            <a:pPr marL="0" indent="0">
              <a:buNone/>
            </a:pPr>
            <a:r>
              <a:rPr lang="en-US" sz="2400" b="1">
                <a:sym typeface="+mn-ea"/>
              </a:rPr>
              <a:t>(a) 1: 1	</a:t>
            </a:r>
            <a:r>
              <a:rPr lang="en-IN" altLang="en-US" sz="2400" b="1">
                <a:sym typeface="+mn-ea"/>
              </a:rPr>
              <a:t>	</a:t>
            </a:r>
            <a:endParaRPr lang="en-IN" altLang="en-US" sz="2400" b="1">
              <a:sym typeface="+mn-ea"/>
            </a:endParaRPr>
          </a:p>
          <a:p>
            <a:pPr marL="0" indent="0">
              <a:buNone/>
            </a:pPr>
            <a:r>
              <a:rPr lang="en-US" sz="2400" b="1">
                <a:sym typeface="+mn-ea"/>
              </a:rPr>
              <a:t>(b) 1: 2	</a:t>
            </a:r>
            <a:endParaRPr lang="en-US" sz="2400" b="1"/>
          </a:p>
          <a:p>
            <a:pPr marL="0" indent="0">
              <a:buNone/>
            </a:pPr>
            <a:r>
              <a:rPr lang="en-US" sz="2400" b="1">
                <a:sym typeface="+mn-ea"/>
              </a:rPr>
              <a:t>(c) 2: 3	</a:t>
            </a:r>
            <a:r>
              <a:rPr lang="en-IN" altLang="en-US" sz="2400" b="1">
                <a:sym typeface="+mn-ea"/>
              </a:rPr>
              <a:t>	</a:t>
            </a:r>
            <a:endParaRPr lang="en-IN" altLang="en-US" sz="2400" b="1">
              <a:sym typeface="+mn-ea"/>
            </a:endParaRPr>
          </a:p>
          <a:p>
            <a:pPr marL="0" indent="0">
              <a:buNone/>
            </a:pPr>
            <a:r>
              <a:rPr lang="en-US" sz="2400" b="1">
                <a:sym typeface="+mn-ea"/>
              </a:rPr>
              <a:t>(d) 3: 4</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QUESTION:39</a:t>
            </a:r>
            <a:endParaRPr lang="en-US" sz="2400" b="1">
              <a:solidFill>
                <a:srgbClr val="C00000"/>
              </a:solidFill>
            </a:endParaRPr>
          </a:p>
          <a:p>
            <a:pPr marL="0" indent="0">
              <a:buNone/>
            </a:pPr>
            <a:r>
              <a:rPr lang="en-US" sz="2400" b="1">
                <a:sym typeface="+mn-ea"/>
              </a:rPr>
              <a:t>In a kiddy bank, the ratio between the number of 50p &amp; 1 rupee coin is 1:2. In another kiddy bank there are only 50p &amp; 1 rupee coin. If half of the amount from the second kiddy bank is transferred in to first kiddy bank, the number of 50p &amp; 1 rupee coins becomes equal. What is the minimum amount in both the kiddy banks together?</a:t>
            </a:r>
            <a:endParaRPr lang="en-US" sz="2400" b="1"/>
          </a:p>
          <a:p>
            <a:pPr marL="0" indent="0">
              <a:buNone/>
            </a:pPr>
            <a:r>
              <a:rPr lang="en-US" sz="2400" b="1">
                <a:sym typeface="+mn-ea"/>
              </a:rPr>
              <a:t>(a)Rs4.50	(b)Rs5.00</a:t>
            </a:r>
            <a:endParaRPr lang="en-US" sz="2400" b="1"/>
          </a:p>
          <a:p>
            <a:pPr marL="0" indent="0">
              <a:buNone/>
            </a:pPr>
            <a:r>
              <a:rPr lang="en-US" sz="2400" b="1">
                <a:sym typeface="+mn-ea"/>
              </a:rPr>
              <a:t>(c)Rs5.50	(d)Rs6.50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QUESTION:40</a:t>
            </a:r>
            <a:endParaRPr lang="en-US" sz="2400" b="1">
              <a:solidFill>
                <a:srgbClr val="C00000"/>
              </a:solidFill>
            </a:endParaRPr>
          </a:p>
          <a:p>
            <a:pPr marL="0" indent="0">
              <a:buNone/>
            </a:pPr>
            <a:r>
              <a:rPr lang="en-US" sz="2400" b="1">
                <a:sym typeface="+mn-ea"/>
              </a:rPr>
              <a:t>In a fort, there are 800 soldiers. If each soldier consumes 3 kg per day, the provisions available in the fort will last for 24 days. If some more soldiers join, the provisions available will last for 20 days given each soldier consumes 2 kg per day. Find the number of soldiers joining the fort in that case?</a:t>
            </a:r>
            <a:endParaRPr lang="en-US" sz="2400" b="1"/>
          </a:p>
          <a:p>
            <a:pPr marL="0" indent="0">
              <a:buNone/>
            </a:pPr>
            <a:r>
              <a:rPr lang="en-US" sz="2400" b="1">
                <a:sym typeface="+mn-ea"/>
              </a:rPr>
              <a:t>(a) 300	(b) 320		 </a:t>
            </a:r>
            <a:endParaRPr lang="en-US" sz="2400" b="1"/>
          </a:p>
          <a:p>
            <a:pPr marL="0" indent="0">
              <a:buNone/>
            </a:pPr>
            <a:r>
              <a:rPr lang="en-US" sz="2400" b="1">
                <a:sym typeface="+mn-ea"/>
              </a:rPr>
              <a:t>(c) 480	(d) 640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QUESTION:41</a:t>
            </a:r>
            <a:endParaRPr lang="en-IN" altLang="en-US" sz="2800" b="1">
              <a:solidFill>
                <a:srgbClr val="FF0000"/>
              </a:solidFill>
              <a:sym typeface="+mn-ea"/>
            </a:endParaRPr>
          </a:p>
          <a:p>
            <a:pPr marL="0" indent="0">
              <a:buNone/>
            </a:pPr>
            <a:r>
              <a:rPr lang="en-US" sz="2800" b="1">
                <a:sym typeface="+mn-ea"/>
              </a:rPr>
              <a:t>The wages of laborers in a factory increases in the ratio 18:23 and there was a reduction in the number of laborers in the ratio 19:10. Find the original wage bill if the present bill is Rs. 4600?</a:t>
            </a:r>
            <a:endParaRPr lang="en-US" sz="2800" b="1"/>
          </a:p>
          <a:p>
            <a:pPr marL="0" indent="0">
              <a:buNone/>
            </a:pPr>
            <a:r>
              <a:rPr lang="en-US" sz="2800" b="1">
                <a:sym typeface="+mn-ea"/>
              </a:rPr>
              <a:t>(a) Rs. 5600	 (b) Rs. 6000</a:t>
            </a:r>
            <a:endParaRPr lang="en-US" sz="2800" b="1"/>
          </a:p>
          <a:p>
            <a:pPr marL="0" indent="0">
              <a:buNone/>
            </a:pPr>
            <a:r>
              <a:rPr lang="en-US" sz="2800" b="1">
                <a:sym typeface="+mn-ea"/>
              </a:rPr>
              <a:t>(c)Rs. 6480	 (d) Rs. 6840</a:t>
            </a:r>
            <a:endParaRPr lang="en-US" sz="2800" b="1"/>
          </a:p>
          <a:p>
            <a:pPr marL="0" indent="0">
              <a:buNone/>
            </a:pPr>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QUESTION:42</a:t>
            </a:r>
            <a:endParaRPr lang="en-US" sz="2400" b="1">
              <a:solidFill>
                <a:srgbClr val="C00000"/>
              </a:solidFill>
            </a:endParaRPr>
          </a:p>
          <a:p>
            <a:pPr marL="0" indent="0">
              <a:buNone/>
            </a:pPr>
            <a:r>
              <a:rPr lang="en-US" sz="2400" b="1">
                <a:sym typeface="+mn-ea"/>
              </a:rPr>
              <a:t>A paint needs to be thinned to a ratio of 3 parts paint to 2 parts water. The painter has by mistake added water so that he has 12litres of paint which is half water and half paint. What must he add to make the proportions of the mixture correct?</a:t>
            </a:r>
            <a:endParaRPr lang="en-US" sz="2400" b="1"/>
          </a:p>
          <a:p>
            <a:pPr marL="0" indent="0">
              <a:buNone/>
            </a:pPr>
            <a:r>
              <a:rPr lang="en-US" sz="2400" b="1">
                <a:sym typeface="+mn-ea"/>
              </a:rPr>
              <a:t>(a) 2 liter paint	 </a:t>
            </a:r>
            <a:endParaRPr lang="en-US" sz="2400" b="1"/>
          </a:p>
          <a:p>
            <a:pPr marL="0" indent="0">
              <a:buNone/>
            </a:pPr>
            <a:r>
              <a:rPr lang="en-US" sz="2400" b="1">
                <a:sym typeface="+mn-ea"/>
              </a:rPr>
              <a:t>(b) </a:t>
            </a:r>
            <a:r>
              <a:rPr lang="en-IN" altLang="en-US" sz="2400" b="1">
                <a:sym typeface="+mn-ea"/>
              </a:rPr>
              <a:t>3</a:t>
            </a:r>
            <a:r>
              <a:rPr lang="en-US" sz="2400" b="1">
                <a:sym typeface="+mn-ea"/>
              </a:rPr>
              <a:t> liter </a:t>
            </a:r>
            <a:r>
              <a:rPr lang="en-IN" altLang="en-US" sz="2400" b="1">
                <a:sym typeface="+mn-ea"/>
              </a:rPr>
              <a:t>paint</a:t>
            </a:r>
            <a:r>
              <a:rPr lang="en-US" sz="2400" b="1">
                <a:sym typeface="+mn-ea"/>
              </a:rPr>
              <a:t>  </a:t>
            </a:r>
            <a:endParaRPr lang="en-US" sz="2400" b="1"/>
          </a:p>
          <a:p>
            <a:pPr marL="0" indent="0">
              <a:buNone/>
            </a:pPr>
            <a:r>
              <a:rPr lang="en-US" sz="2400" b="1">
                <a:sym typeface="+mn-ea"/>
              </a:rPr>
              <a:t>(c) 1 liter water and 1 liter paint </a:t>
            </a:r>
            <a:endParaRPr lang="en-US" sz="2400" b="1"/>
          </a:p>
          <a:p>
            <a:pPr marL="0" indent="0">
              <a:buNone/>
            </a:pPr>
            <a:r>
              <a:rPr lang="en-US" sz="2400" b="1">
                <a:sym typeface="+mn-ea"/>
              </a:rPr>
              <a:t>(d) ½ liter paint and one liter water</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QUESTION:43</a:t>
            </a:r>
            <a:endParaRPr lang="en-US" sz="2400" b="1">
              <a:solidFill>
                <a:srgbClr val="C00000"/>
              </a:solidFill>
            </a:endParaRPr>
          </a:p>
          <a:p>
            <a:pPr marL="0" indent="0">
              <a:buNone/>
            </a:pPr>
            <a:r>
              <a:rPr lang="en-US" sz="2400" b="1">
                <a:sym typeface="+mn-ea"/>
              </a:rPr>
              <a:t>A child has three different kinds of chocolates costing Rs.5, Rs.10, and Rs20.  He spends total Rs150 on the chocolates. What is the minimum possible number of chocolates he can buy, if there must be at least one chocolate of each kind?</a:t>
            </a:r>
            <a:endParaRPr lang="en-US" sz="2400" b="1"/>
          </a:p>
          <a:p>
            <a:pPr marL="0" indent="0">
              <a:buNone/>
            </a:pPr>
            <a:r>
              <a:rPr lang="en-US" sz="2400" b="1">
                <a:sym typeface="+mn-ea"/>
              </a:rPr>
              <a:t>(a) 8		</a:t>
            </a:r>
            <a:endParaRPr lang="en-US" sz="2400" b="1">
              <a:sym typeface="+mn-ea"/>
            </a:endParaRPr>
          </a:p>
          <a:p>
            <a:pPr marL="0" indent="0">
              <a:buNone/>
            </a:pPr>
            <a:r>
              <a:rPr lang="en-US" sz="2400" b="1">
                <a:sym typeface="+mn-ea"/>
              </a:rPr>
              <a:t>(b) 10	</a:t>
            </a:r>
            <a:endParaRPr lang="en-US" sz="2400" b="1"/>
          </a:p>
          <a:p>
            <a:pPr marL="0" indent="0">
              <a:buNone/>
            </a:pPr>
            <a:r>
              <a:rPr lang="en-US" sz="2400" b="1">
                <a:sym typeface="+mn-ea"/>
              </a:rPr>
              <a:t>(c) 12	</a:t>
            </a:r>
            <a:endParaRPr lang="en-US" sz="2400" b="1">
              <a:sym typeface="+mn-ea"/>
            </a:endParaRPr>
          </a:p>
          <a:p>
            <a:pPr marL="0" indent="0">
              <a:buNone/>
            </a:pPr>
            <a:r>
              <a:rPr lang="en-US" sz="2400" b="1">
                <a:sym typeface="+mn-ea"/>
              </a:rPr>
              <a:t>(d) 15</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QUESTION:44</a:t>
            </a:r>
            <a:endParaRPr lang="en-IN" altLang="en-US" sz="2800" b="1">
              <a:solidFill>
                <a:srgbClr val="FF0000"/>
              </a:solidFill>
              <a:sym typeface="+mn-ea"/>
            </a:endParaRPr>
          </a:p>
          <a:p>
            <a:pPr marL="0" indent="0">
              <a:buNone/>
            </a:pPr>
            <a:r>
              <a:rPr lang="en-US" sz="2800" b="1">
                <a:sym typeface="+mn-ea"/>
              </a:rPr>
              <a:t>Rs.432 is divided amongst three workers A, B and C such that 8 times A's share is equal to 12 times B's share which is equal to 6 times C's share. How much did A get?</a:t>
            </a:r>
            <a:endParaRPr lang="en-US" sz="2800" b="1"/>
          </a:p>
          <a:p>
            <a:pPr marL="0" indent="0">
              <a:buNone/>
            </a:pPr>
            <a:r>
              <a:rPr lang="en-US" sz="2800" b="1">
                <a:sym typeface="+mn-ea"/>
              </a:rPr>
              <a:t>(a)Rs.192 	</a:t>
            </a:r>
            <a:endParaRPr lang="en-US" sz="2800" b="1"/>
          </a:p>
          <a:p>
            <a:pPr marL="0" indent="0">
              <a:buNone/>
            </a:pPr>
            <a:r>
              <a:rPr lang="en-US" sz="2800" b="1">
                <a:sym typeface="+mn-ea"/>
              </a:rPr>
              <a:t>(b)Rs.133	</a:t>
            </a:r>
            <a:endParaRPr lang="en-US" sz="2800" b="1"/>
          </a:p>
          <a:p>
            <a:pPr marL="0" indent="0">
              <a:buNone/>
            </a:pPr>
            <a:r>
              <a:rPr lang="en-US" sz="2800" b="1">
                <a:sym typeface="+mn-ea"/>
              </a:rPr>
              <a:t>(c)Rs.144 	</a:t>
            </a:r>
            <a:endParaRPr lang="en-US" sz="2800" b="1"/>
          </a:p>
          <a:p>
            <a:pPr marL="0" indent="0">
              <a:buNone/>
            </a:pPr>
            <a:r>
              <a:rPr lang="en-US" sz="2800" b="1">
                <a:sym typeface="+mn-ea"/>
              </a:rPr>
              <a:t>(d)Rs.128</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b="1">
                <a:solidFill>
                  <a:srgbClr val="C00000"/>
                </a:solidFill>
                <a:sym typeface="+mn-ea"/>
              </a:rPr>
              <a:t>TRIPLICATE RATIO</a:t>
            </a:r>
            <a:endParaRPr lang="en-US" b="1"/>
          </a:p>
          <a:p>
            <a:pPr marL="0" indent="0">
              <a:buNone/>
            </a:pPr>
            <a:r>
              <a:rPr lang="en-US" b="1">
                <a:sym typeface="+mn-ea"/>
              </a:rPr>
              <a:t>Triplicate ratio </a:t>
            </a:r>
            <a:r>
              <a:rPr lang="en-IN" altLang="en-US" b="1">
                <a:sym typeface="+mn-ea"/>
              </a:rPr>
              <a:t>means it is the cube of the ratio.</a:t>
            </a:r>
            <a:endParaRPr lang="en-IN" altLang="en-US" b="1"/>
          </a:p>
          <a:p>
            <a:pPr marL="0" indent="0">
              <a:buNone/>
            </a:pPr>
            <a:r>
              <a:rPr lang="en-IN" altLang="en-US" b="1">
                <a:sym typeface="+mn-ea"/>
              </a:rPr>
              <a:t>So triplicate ratio of</a:t>
            </a:r>
            <a:r>
              <a:rPr lang="en-US" b="1">
                <a:sym typeface="+mn-ea"/>
              </a:rPr>
              <a:t> a &amp; b = a</a:t>
            </a:r>
            <a:r>
              <a:rPr lang="en-US" b="1" baseline="30000">
                <a:sym typeface="+mn-ea"/>
              </a:rPr>
              <a:t>3</a:t>
            </a:r>
            <a:r>
              <a:rPr lang="en-US" b="1">
                <a:sym typeface="+mn-ea"/>
              </a:rPr>
              <a:t>:b</a:t>
            </a:r>
            <a:r>
              <a:rPr lang="en-US" b="1" baseline="30000">
                <a:sym typeface="+mn-ea"/>
              </a:rPr>
              <a:t>3</a:t>
            </a:r>
            <a:endParaRPr lang="en-US" b="1" baseline="30000"/>
          </a:p>
          <a:p>
            <a:pPr marL="0" indent="0">
              <a:buNone/>
            </a:pPr>
            <a:r>
              <a:rPr lang="en-US" b="1">
                <a:solidFill>
                  <a:srgbClr val="C00000"/>
                </a:solidFill>
                <a:sym typeface="+mn-ea"/>
              </a:rPr>
              <a:t>Example</a:t>
            </a:r>
            <a:endParaRPr lang="en-US" b="1">
              <a:solidFill>
                <a:srgbClr val="C00000"/>
              </a:solidFill>
            </a:endParaRPr>
          </a:p>
          <a:p>
            <a:pPr marL="0" indent="0">
              <a:buNone/>
            </a:pPr>
            <a:r>
              <a:rPr lang="en-US" b="1">
                <a:sym typeface="+mn-ea"/>
              </a:rPr>
              <a:t>What is the triplicate ratio </a:t>
            </a:r>
            <a:r>
              <a:rPr lang="en-IN" altLang="en-US" b="1">
                <a:sym typeface="+mn-ea"/>
              </a:rPr>
              <a:t>of</a:t>
            </a:r>
            <a:r>
              <a:rPr lang="en-US" b="1">
                <a:sym typeface="+mn-ea"/>
              </a:rPr>
              <a:t> 2:3?</a:t>
            </a:r>
            <a:endParaRPr lang="en-US" b="1"/>
          </a:p>
          <a:p>
            <a:pPr marL="0" indent="0">
              <a:buNone/>
            </a:pPr>
            <a:endParaRPr lang="en-US" b="1"/>
          </a:p>
          <a:p>
            <a:pPr marL="0" indent="0">
              <a:buNone/>
            </a:pP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QUESTION:45</a:t>
            </a:r>
            <a:endParaRPr lang="en-IN" altLang="en-US" sz="2800" b="1">
              <a:solidFill>
                <a:srgbClr val="FF0000"/>
              </a:solidFill>
              <a:sym typeface="+mn-ea"/>
            </a:endParaRPr>
          </a:p>
          <a:p>
            <a:pPr marL="0" indent="0">
              <a:buNone/>
            </a:pPr>
            <a:r>
              <a:rPr lang="en-US" sz="2800" b="1">
                <a:sym typeface="+mn-ea"/>
              </a:rPr>
              <a:t>The monthly salaries of two persons are in the ratio of 4:7. If each receives an increase of Rs.50 in the salary, the ratio is altered to 3: 5. Find their respective salaries. </a:t>
            </a:r>
            <a:endParaRPr lang="en-US" sz="2800" b="1"/>
          </a:p>
          <a:p>
            <a:pPr marL="0" indent="0">
              <a:buNone/>
            </a:pPr>
            <a:r>
              <a:rPr lang="en-US" sz="2800" b="1">
                <a:sym typeface="+mn-ea"/>
              </a:rPr>
              <a:t>(a) Rs300 and Rs400 </a:t>
            </a:r>
            <a:endParaRPr lang="en-US" sz="2800" b="1">
              <a:sym typeface="+mn-ea"/>
            </a:endParaRPr>
          </a:p>
          <a:p>
            <a:pPr marL="0" indent="0">
              <a:buNone/>
            </a:pPr>
            <a:r>
              <a:rPr lang="en-US" sz="2800" b="1">
                <a:sym typeface="+mn-ea"/>
              </a:rPr>
              <a:t>(b) Rs250 and Rs450 </a:t>
            </a:r>
            <a:endParaRPr lang="en-US" sz="2800" b="1">
              <a:sym typeface="+mn-ea"/>
            </a:endParaRPr>
          </a:p>
          <a:p>
            <a:pPr marL="0" indent="0">
              <a:buNone/>
            </a:pPr>
            <a:r>
              <a:rPr lang="en-US" sz="2800" b="1">
                <a:sym typeface="+mn-ea"/>
              </a:rPr>
              <a:t>(c) Rs360 and Rs600	 </a:t>
            </a:r>
            <a:endParaRPr lang="en-US" sz="2800" b="1">
              <a:sym typeface="+mn-ea"/>
            </a:endParaRPr>
          </a:p>
          <a:p>
            <a:pPr marL="0" indent="0">
              <a:buNone/>
            </a:pPr>
            <a:r>
              <a:rPr lang="en-US" sz="2800" b="1">
                <a:sym typeface="+mn-ea"/>
              </a:rPr>
              <a:t>(d) Rs400 and Rs700 </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QUESTION:46</a:t>
            </a:r>
            <a:endParaRPr lang="en-IN" altLang="en-US" sz="2400" b="1">
              <a:solidFill>
                <a:srgbClr val="FF0000"/>
              </a:solidFill>
              <a:sym typeface="+mn-ea"/>
            </a:endParaRPr>
          </a:p>
          <a:p>
            <a:pPr marL="0" indent="0">
              <a:buNone/>
            </a:pPr>
            <a:r>
              <a:rPr lang="en-US" sz="2400" b="1">
                <a:sym typeface="+mn-ea"/>
              </a:rPr>
              <a:t>Equal amounts of water were poured in to two empty jars of different capacities, which made one jar 1/5th full and the other 1/4th full. If the water in the jar with the lesser capacity is then poured in to the jar with the greater capacity, what fraction of the larger jar will be filled with water?</a:t>
            </a:r>
            <a:endParaRPr lang="en-US" sz="2400" b="1"/>
          </a:p>
          <a:p>
            <a:pPr marL="0" indent="0">
              <a:buNone/>
            </a:pPr>
            <a:r>
              <a:rPr lang="en-US" sz="2400" b="1">
                <a:sym typeface="+mn-ea"/>
              </a:rPr>
              <a:t>(a)1/7  	(b) 2/5    </a:t>
            </a:r>
            <a:endParaRPr lang="en-US" sz="2400" b="1"/>
          </a:p>
          <a:p>
            <a:pPr marL="0" indent="0">
              <a:buNone/>
            </a:pPr>
            <a:r>
              <a:rPr lang="en-US" sz="2400" b="1">
                <a:sym typeface="+mn-ea"/>
              </a:rPr>
              <a:t>(c) ½     	(d)7/12   </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QUESTION:47</a:t>
            </a:r>
            <a:endParaRPr lang="en-IN" altLang="en-US" sz="2800" b="1">
              <a:solidFill>
                <a:srgbClr val="FF0000"/>
              </a:solidFill>
              <a:sym typeface="+mn-ea"/>
            </a:endParaRPr>
          </a:p>
          <a:p>
            <a:pPr marL="0" indent="0">
              <a:buNone/>
            </a:pPr>
            <a:r>
              <a:rPr lang="en-US" sz="2800" b="1">
                <a:sym typeface="+mn-ea"/>
              </a:rPr>
              <a:t>The ratio of the previous year’s prices of A and B is 3:2.The ratio of the previous year’s price and present price of A is 2:3 and B is 2:5.If the combined present price of A and B is 19lakhs, find the previous year’s price of A.</a:t>
            </a:r>
            <a:endParaRPr lang="en-US" sz="2800" b="1"/>
          </a:p>
          <a:p>
            <a:pPr marL="0" indent="0">
              <a:buNone/>
            </a:pPr>
            <a:r>
              <a:rPr lang="en-US" sz="2800" b="1">
                <a:sym typeface="+mn-ea"/>
              </a:rPr>
              <a:t>(a) 5lakhs</a:t>
            </a:r>
            <a:r>
              <a:rPr lang="en-IN" altLang="en-US" sz="2800" b="1">
                <a:sym typeface="+mn-ea"/>
              </a:rPr>
              <a:t>	</a:t>
            </a:r>
            <a:r>
              <a:rPr lang="en-US" sz="2800" b="1">
                <a:sym typeface="+mn-ea"/>
              </a:rPr>
              <a:t>	(b)6lakhs</a:t>
            </a:r>
            <a:endParaRPr lang="en-US" sz="2800" b="1"/>
          </a:p>
          <a:p>
            <a:pPr marL="0" indent="0">
              <a:buNone/>
            </a:pPr>
            <a:r>
              <a:rPr lang="en-US" sz="2800" b="1">
                <a:sym typeface="+mn-ea"/>
              </a:rPr>
              <a:t>(c) 3.6lakhs	(d)4lakhs</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QUESTION:48</a:t>
            </a:r>
            <a:endParaRPr lang="en-IN" altLang="en-US" sz="2400" b="1">
              <a:solidFill>
                <a:srgbClr val="FF0000"/>
              </a:solidFill>
              <a:sym typeface="+mn-ea"/>
            </a:endParaRPr>
          </a:p>
          <a:p>
            <a:pPr marL="0" indent="0">
              <a:buNone/>
            </a:pPr>
            <a:r>
              <a:rPr lang="en-US" sz="2400" b="1">
                <a:sym typeface="+mn-ea"/>
              </a:rPr>
              <a:t>A sample of x liters from a container having a </a:t>
            </a:r>
            <a:r>
              <a:rPr lang="en-IN" altLang="en-US" sz="2400" b="1">
                <a:sym typeface="+mn-ea"/>
              </a:rPr>
              <a:t>3</a:t>
            </a:r>
            <a:r>
              <a:rPr lang="en-US" sz="2400" b="1">
                <a:sym typeface="+mn-ea"/>
              </a:rPr>
              <a:t>0litre mixture of milk and water containing milk and water in the ratio of 2: 3 is replaced with pure milk so that the container will have milk and water in equal proportions. What is the value of x?</a:t>
            </a:r>
            <a:endParaRPr lang="en-US" sz="2400" b="1"/>
          </a:p>
          <a:p>
            <a:pPr marL="0" indent="0">
              <a:buNone/>
            </a:pPr>
            <a:r>
              <a:rPr lang="en-US" sz="2400" b="1">
                <a:sym typeface="+mn-ea"/>
              </a:rPr>
              <a:t>(a)4litres 	</a:t>
            </a:r>
            <a:r>
              <a:rPr lang="en-IN" altLang="en-US" sz="2400" b="1">
                <a:sym typeface="+mn-ea"/>
              </a:rPr>
              <a:t>	</a:t>
            </a:r>
            <a:endParaRPr lang="en-IN" altLang="en-US" sz="2400" b="1">
              <a:sym typeface="+mn-ea"/>
            </a:endParaRPr>
          </a:p>
          <a:p>
            <a:pPr marL="0" indent="0">
              <a:buNone/>
            </a:pPr>
            <a:r>
              <a:rPr lang="en-US" sz="2400" b="1">
                <a:sym typeface="+mn-ea"/>
              </a:rPr>
              <a:t>(b)</a:t>
            </a:r>
            <a:r>
              <a:rPr lang="en-IN" altLang="en-US" sz="2400" b="1">
                <a:sym typeface="+mn-ea"/>
              </a:rPr>
              <a:t>5</a:t>
            </a:r>
            <a:r>
              <a:rPr lang="en-US" sz="2400" b="1">
                <a:sym typeface="+mn-ea"/>
              </a:rPr>
              <a:t>litres </a:t>
            </a:r>
            <a:endParaRPr lang="en-US" sz="2400" b="1"/>
          </a:p>
          <a:p>
            <a:pPr marL="0" indent="0">
              <a:buNone/>
            </a:pPr>
            <a:r>
              <a:rPr lang="en-US" sz="2400" b="1">
                <a:sym typeface="+mn-ea"/>
              </a:rPr>
              <a:t>(c)</a:t>
            </a:r>
            <a:r>
              <a:rPr lang="en-IN" altLang="en-US" sz="2400" b="1">
                <a:sym typeface="+mn-ea"/>
              </a:rPr>
              <a:t>6</a:t>
            </a:r>
            <a:r>
              <a:rPr lang="en-US" sz="2400" b="1">
                <a:sym typeface="+mn-ea"/>
              </a:rPr>
              <a:t>litres 	</a:t>
            </a:r>
            <a:endParaRPr lang="en-US" sz="2400" b="1">
              <a:sym typeface="+mn-ea"/>
            </a:endParaRPr>
          </a:p>
          <a:p>
            <a:pPr marL="0" indent="0">
              <a:buNone/>
            </a:pPr>
            <a:r>
              <a:rPr lang="en-US" sz="2400" b="1">
                <a:sym typeface="+mn-ea"/>
              </a:rPr>
              <a:t>(d)</a:t>
            </a:r>
            <a:r>
              <a:rPr lang="en-IN" altLang="en-US" sz="2400" b="1">
                <a:sym typeface="+mn-ea"/>
              </a:rPr>
              <a:t>8</a:t>
            </a:r>
            <a:r>
              <a:rPr lang="en-US" sz="2400" b="1">
                <a:sym typeface="+mn-ea"/>
              </a:rPr>
              <a:t>litres</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QUESTION:49</a:t>
            </a:r>
            <a:endParaRPr lang="en-US" sz="2400" b="1">
              <a:solidFill>
                <a:srgbClr val="C00000"/>
              </a:solidFill>
            </a:endParaRPr>
          </a:p>
          <a:p>
            <a:pPr marL="0" indent="0">
              <a:buNone/>
            </a:pPr>
            <a:r>
              <a:rPr lang="en-US" sz="2400" b="1">
                <a:sym typeface="+mn-ea"/>
              </a:rPr>
              <a:t>Three friends Arun, Varun and Tarun divide Rs895 amongst them in such a way that if Rs10, Rs15 and Rs20 are removed from the sums that Arun, Varun and Tarun received respectively, then the share of the sums that they got will be in the ratio of 10: 11: 13. How much did Tarun receive?</a:t>
            </a:r>
            <a:endParaRPr lang="en-US" sz="2400" b="1"/>
          </a:p>
          <a:p>
            <a:pPr marL="0" indent="0">
              <a:buNone/>
            </a:pPr>
            <a:r>
              <a:rPr lang="en-US" sz="2400" b="1">
                <a:sym typeface="+mn-ea"/>
              </a:rPr>
              <a:t>(a) Rs320 	(b)Rs325 </a:t>
            </a:r>
            <a:endParaRPr lang="en-US" sz="2400" b="1"/>
          </a:p>
          <a:p>
            <a:pPr marL="0" indent="0">
              <a:buNone/>
            </a:pPr>
            <a:r>
              <a:rPr lang="en-US" sz="2400" b="1">
                <a:sym typeface="+mn-ea"/>
              </a:rPr>
              <a:t>(c) Rs345 	(d) Rs355 </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QUESTION:50</a:t>
            </a:r>
            <a:endParaRPr lang="en-IN" altLang="en-US" sz="2800" b="1">
              <a:solidFill>
                <a:srgbClr val="FF0000"/>
              </a:solidFill>
              <a:sym typeface="+mn-ea"/>
            </a:endParaRPr>
          </a:p>
          <a:p>
            <a:pPr marL="0" indent="0">
              <a:buNone/>
            </a:pPr>
            <a:r>
              <a:rPr lang="en-US" sz="2800" b="1">
                <a:sym typeface="+mn-ea"/>
              </a:rPr>
              <a:t>20 liters of mixture contains milk and water in the ratio 5:3.If 4 liters of this mixture be replaced by 4 liters of milk, the ratio of milk to water in the new mixture would be</a:t>
            </a:r>
            <a:endParaRPr lang="en-US" sz="2800" b="1"/>
          </a:p>
          <a:p>
            <a:pPr marL="0" indent="0">
              <a:buNone/>
            </a:pPr>
            <a:r>
              <a:rPr lang="en-US" sz="2800" b="1">
                <a:sym typeface="+mn-ea"/>
              </a:rPr>
              <a:t>(a)2:1 		(b)7:3</a:t>
            </a:r>
            <a:endParaRPr lang="en-US" sz="2800" b="1"/>
          </a:p>
          <a:p>
            <a:pPr marL="0" indent="0">
              <a:buNone/>
            </a:pPr>
            <a:r>
              <a:rPr lang="en-US" sz="2800" b="1">
                <a:sym typeface="+mn-ea"/>
              </a:rPr>
              <a:t>(c)8:3 		(d)4:3</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QUESTION:51</a:t>
            </a:r>
            <a:endParaRPr lang="en-IN" altLang="en-US" sz="2400" b="1">
              <a:solidFill>
                <a:srgbClr val="FF0000"/>
              </a:solidFill>
              <a:sym typeface="+mn-ea"/>
            </a:endParaRPr>
          </a:p>
          <a:p>
            <a:pPr marL="0" indent="0">
              <a:buNone/>
            </a:pPr>
            <a:r>
              <a:rPr lang="en-US" sz="2400" b="1">
                <a:sym typeface="+mn-ea"/>
              </a:rPr>
              <a:t>The cost price of a diamond is directly proportional to the square of it's weight. When it is broken in to 4 pieces in the ratio 1:2:3:4 by weight a merchant los</a:t>
            </a:r>
            <a:r>
              <a:rPr lang="en-IN" altLang="en-US" sz="2400" b="1">
                <a:sym typeface="+mn-ea"/>
              </a:rPr>
              <a:t>t</a:t>
            </a:r>
            <a:r>
              <a:rPr lang="en-US" sz="2400" b="1">
                <a:sym typeface="+mn-ea"/>
              </a:rPr>
              <a:t> Rs70000. Find the cost price of the original diamond.</a:t>
            </a:r>
            <a:endParaRPr lang="en-US" sz="2400" b="1"/>
          </a:p>
          <a:p>
            <a:pPr marL="0" indent="0">
              <a:buNone/>
            </a:pPr>
            <a:r>
              <a:rPr lang="en-US" sz="2400" b="1">
                <a:sym typeface="+mn-ea"/>
              </a:rPr>
              <a:t>(a)1lakh</a:t>
            </a:r>
            <a:endParaRPr lang="en-US" sz="2400" b="1"/>
          </a:p>
          <a:p>
            <a:pPr marL="0" indent="0">
              <a:buNone/>
            </a:pPr>
            <a:r>
              <a:rPr lang="en-US" sz="2400" b="1">
                <a:sym typeface="+mn-ea"/>
              </a:rPr>
              <a:t>(b)1.5lakh</a:t>
            </a:r>
            <a:endParaRPr lang="en-US" sz="2400" b="1"/>
          </a:p>
          <a:p>
            <a:pPr marL="0" indent="0">
              <a:buNone/>
            </a:pPr>
            <a:r>
              <a:rPr lang="en-US" sz="2400" b="1">
                <a:sym typeface="+mn-ea"/>
              </a:rPr>
              <a:t>(c)2lakhs</a:t>
            </a:r>
            <a:endParaRPr lang="en-US" sz="2400" b="1"/>
          </a:p>
          <a:p>
            <a:pPr marL="0" indent="0">
              <a:buNone/>
            </a:pPr>
            <a:r>
              <a:rPr lang="en-US" sz="2400" b="1">
                <a:sym typeface="+mn-ea"/>
              </a:rPr>
              <a:t>(d)3lakhs</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QUESTION:52</a:t>
            </a:r>
            <a:endParaRPr lang="en-US" sz="2800" b="1">
              <a:solidFill>
                <a:srgbClr val="C00000"/>
              </a:solidFill>
            </a:endParaRPr>
          </a:p>
          <a:p>
            <a:pPr marL="0" indent="0">
              <a:buNone/>
            </a:pPr>
            <a:r>
              <a:rPr lang="en-US" sz="2800" b="1">
                <a:sym typeface="+mn-ea"/>
              </a:rPr>
              <a:t>The ratio between speeds of three cars 3:4:5. What is the ratio between the time taken by them to cover the same distance?</a:t>
            </a:r>
            <a:endParaRPr lang="en-US" sz="2800" b="1"/>
          </a:p>
          <a:p>
            <a:pPr marL="0" indent="0">
              <a:buNone/>
            </a:pPr>
            <a:r>
              <a:rPr lang="en-US" sz="2800" b="1">
                <a:sym typeface="+mn-ea"/>
              </a:rPr>
              <a:t>(a)20:15:12</a:t>
            </a:r>
            <a:endParaRPr lang="en-US" sz="2800" b="1"/>
          </a:p>
          <a:p>
            <a:pPr marL="0" indent="0">
              <a:buNone/>
            </a:pPr>
            <a:r>
              <a:rPr lang="en-US" sz="2800" b="1">
                <a:sym typeface="+mn-ea"/>
              </a:rPr>
              <a:t>(b)5:4:3</a:t>
            </a:r>
            <a:endParaRPr lang="en-US" sz="2800" b="1"/>
          </a:p>
          <a:p>
            <a:pPr marL="0" indent="0">
              <a:buNone/>
            </a:pPr>
            <a:r>
              <a:rPr lang="en-US" sz="2800" b="1">
                <a:sym typeface="+mn-ea"/>
              </a:rPr>
              <a:t>(c)12:15:20</a:t>
            </a:r>
            <a:endParaRPr lang="en-US" sz="2800" b="1"/>
          </a:p>
          <a:p>
            <a:pPr marL="0" indent="0">
              <a:buNone/>
            </a:pPr>
            <a:r>
              <a:rPr lang="en-US" sz="2800" b="1">
                <a:sym typeface="+mn-ea"/>
              </a:rPr>
              <a:t>(d)15:12:20</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QUESTION:53</a:t>
            </a:r>
            <a:endParaRPr lang="en-US" sz="2800" b="1">
              <a:solidFill>
                <a:srgbClr val="C00000"/>
              </a:solidFill>
            </a:endParaRPr>
          </a:p>
          <a:p>
            <a:pPr marL="0" indent="0">
              <a:buNone/>
            </a:pPr>
            <a:r>
              <a:rPr lang="en-US" sz="2800" b="1">
                <a:sym typeface="+mn-ea"/>
              </a:rPr>
              <a:t>In a mixture of 20 liters, the ratio </a:t>
            </a:r>
            <a:r>
              <a:rPr lang="en-IN" altLang="en-US" sz="2800" b="1">
                <a:sym typeface="+mn-ea"/>
              </a:rPr>
              <a:t>of</a:t>
            </a:r>
            <a:r>
              <a:rPr lang="en-US" sz="2800" b="1">
                <a:sym typeface="+mn-ea"/>
              </a:rPr>
              <a:t> milk and water is 3:2. If 10liters of mixture is taken out and replaced with pure milk. This proces is repeated once more. What is the ratio between the quantity of milk &amp; water left in the mixture?</a:t>
            </a:r>
            <a:endParaRPr lang="en-US" sz="2800" b="1"/>
          </a:p>
          <a:p>
            <a:pPr marL="0" indent="0">
              <a:buNone/>
            </a:pPr>
            <a:r>
              <a:rPr lang="en-US" sz="2800" b="1">
                <a:sym typeface="+mn-ea"/>
              </a:rPr>
              <a:t>(a) 8:1		(b)9:1</a:t>
            </a:r>
            <a:endParaRPr lang="en-US" sz="2800" b="1"/>
          </a:p>
          <a:p>
            <a:pPr marL="0" indent="0">
              <a:buNone/>
            </a:pPr>
            <a:r>
              <a:rPr lang="en-US" sz="2800" b="1">
                <a:sym typeface="+mn-ea"/>
              </a:rPr>
              <a:t>(c)10:1		(d)11:1</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QUESTION:54</a:t>
            </a:r>
            <a:endParaRPr lang="en-US" sz="2400" b="1">
              <a:solidFill>
                <a:srgbClr val="C00000"/>
              </a:solidFill>
            </a:endParaRPr>
          </a:p>
          <a:p>
            <a:pPr marL="0" indent="0">
              <a:buNone/>
            </a:pPr>
            <a:r>
              <a:rPr lang="en-US" sz="2400" b="1">
                <a:sym typeface="+mn-ea"/>
              </a:rPr>
              <a:t>Rs 5000 was divided among 5 men, 6 women and 5 boys, such that the ratio of the shares of men, women, and boys is 5:3:2 what is the share of the boy?</a:t>
            </a:r>
            <a:endParaRPr lang="en-US" sz="2400" b="1"/>
          </a:p>
          <a:p>
            <a:pPr marL="0" indent="0">
              <a:buNone/>
            </a:pPr>
            <a:r>
              <a:rPr lang="en-US" sz="2400" b="1">
                <a:sym typeface="+mn-ea"/>
              </a:rPr>
              <a:t>A.</a:t>
            </a:r>
            <a:r>
              <a:rPr lang="en-IN" altLang="en-US" sz="2400" b="1">
                <a:sym typeface="+mn-ea"/>
              </a:rPr>
              <a:t>Rs</a:t>
            </a:r>
            <a:r>
              <a:rPr lang="en-US" sz="2400" b="1">
                <a:sym typeface="+mn-ea"/>
              </a:rPr>
              <a:t>200</a:t>
            </a:r>
            <a:endParaRPr lang="en-US" sz="2400" b="1"/>
          </a:p>
          <a:p>
            <a:pPr marL="0" indent="0">
              <a:buNone/>
            </a:pPr>
            <a:r>
              <a:rPr lang="en-US" sz="2400" b="1">
                <a:sym typeface="+mn-ea"/>
              </a:rPr>
              <a:t>B.</a:t>
            </a:r>
            <a:r>
              <a:rPr lang="en-IN" altLang="en-US" sz="2400" b="1">
                <a:sym typeface="+mn-ea"/>
              </a:rPr>
              <a:t>Rs</a:t>
            </a:r>
            <a:r>
              <a:rPr lang="en-US" sz="2400" b="1">
                <a:sym typeface="+mn-ea"/>
              </a:rPr>
              <a:t>100</a:t>
            </a:r>
            <a:endParaRPr lang="en-US" sz="2400" b="1"/>
          </a:p>
          <a:p>
            <a:pPr marL="0" indent="0">
              <a:buNone/>
            </a:pPr>
            <a:r>
              <a:rPr lang="en-US" sz="2400" b="1">
                <a:sym typeface="+mn-ea"/>
              </a:rPr>
              <a:t>C.</a:t>
            </a:r>
            <a:r>
              <a:rPr lang="en-IN" altLang="en-US" sz="2400" b="1">
                <a:sym typeface="+mn-ea"/>
              </a:rPr>
              <a:t>Rs</a:t>
            </a:r>
            <a:r>
              <a:rPr lang="en-US" sz="2400" b="1">
                <a:sym typeface="+mn-ea"/>
              </a:rPr>
              <a:t>250</a:t>
            </a:r>
            <a:endParaRPr lang="en-US" sz="2400" b="1"/>
          </a:p>
          <a:p>
            <a:pPr marL="0" indent="0">
              <a:buNone/>
            </a:pPr>
            <a:r>
              <a:rPr lang="en-US" sz="2400" b="1">
                <a:sym typeface="+mn-ea"/>
              </a:rPr>
              <a:t>D.</a:t>
            </a:r>
            <a:r>
              <a:rPr lang="en-IN" altLang="en-US" sz="2400" b="1">
                <a:sym typeface="+mn-ea"/>
              </a:rPr>
              <a:t>Rs</a:t>
            </a:r>
            <a:r>
              <a:rPr lang="en-US" sz="2400" b="1">
                <a:sym typeface="+mn-ea"/>
              </a:rPr>
              <a:t>150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b="1">
                <a:solidFill>
                  <a:srgbClr val="C00000"/>
                </a:solidFill>
                <a:sym typeface="+mn-ea"/>
              </a:rPr>
              <a:t>SUB-TRIPLICATE RATIO</a:t>
            </a:r>
            <a:endParaRPr lang="en-US" b="1">
              <a:solidFill>
                <a:srgbClr val="C00000"/>
              </a:solidFill>
            </a:endParaRPr>
          </a:p>
          <a:p>
            <a:pPr marL="0" indent="0">
              <a:buNone/>
            </a:pPr>
            <a:r>
              <a:rPr lang="en-US" b="1">
                <a:sym typeface="+mn-ea"/>
              </a:rPr>
              <a:t>Sub- triplicate ratio </a:t>
            </a:r>
            <a:r>
              <a:rPr lang="en-IN" altLang="en-US" b="1">
                <a:sym typeface="+mn-ea"/>
              </a:rPr>
              <a:t>means it is the cube root of the ratio.</a:t>
            </a:r>
            <a:endParaRPr lang="en-IN" altLang="en-US" b="1"/>
          </a:p>
          <a:p>
            <a:pPr marL="0" indent="0">
              <a:buNone/>
            </a:pPr>
            <a:r>
              <a:rPr lang="en-IN" altLang="en-US" b="1">
                <a:sym typeface="+mn-ea"/>
              </a:rPr>
              <a:t>So sub-triplicate ratio </a:t>
            </a:r>
            <a:r>
              <a:rPr lang="en-US" b="1">
                <a:sym typeface="+mn-ea"/>
              </a:rPr>
              <a:t> </a:t>
            </a:r>
            <a:r>
              <a:rPr lang="en-IN" altLang="en-US" b="1">
                <a:sym typeface="+mn-ea"/>
              </a:rPr>
              <a:t>of</a:t>
            </a:r>
            <a:r>
              <a:rPr lang="en-US" b="1">
                <a:sym typeface="+mn-ea"/>
              </a:rPr>
              <a:t> a &amp; b =</a:t>
            </a:r>
            <a:r>
              <a:rPr lang="en-US" b="1" baseline="30000">
                <a:sym typeface="+mn-ea"/>
              </a:rPr>
              <a:t>3</a:t>
            </a:r>
            <a:r>
              <a:rPr lang="en-US" b="1">
                <a:sym typeface="+mn-ea"/>
              </a:rPr>
              <a:t>√a : </a:t>
            </a:r>
            <a:r>
              <a:rPr lang="en-US" b="1" baseline="30000">
                <a:sym typeface="+mn-ea"/>
              </a:rPr>
              <a:t>3</a:t>
            </a:r>
            <a:r>
              <a:rPr lang="en-US" b="1">
                <a:sym typeface="+mn-ea"/>
              </a:rPr>
              <a:t>√b</a:t>
            </a:r>
            <a:endParaRPr lang="en-US" b="1"/>
          </a:p>
          <a:p>
            <a:pPr marL="0" indent="0">
              <a:buNone/>
            </a:pPr>
            <a:r>
              <a:rPr lang="en-US" b="1">
                <a:solidFill>
                  <a:srgbClr val="C00000"/>
                </a:solidFill>
                <a:sym typeface="+mn-ea"/>
              </a:rPr>
              <a:t>Example:</a:t>
            </a:r>
            <a:endParaRPr lang="en-US" b="1">
              <a:solidFill>
                <a:srgbClr val="C00000"/>
              </a:solidFill>
            </a:endParaRPr>
          </a:p>
          <a:p>
            <a:pPr marL="0" indent="0">
              <a:buNone/>
            </a:pPr>
            <a:r>
              <a:rPr lang="en-US" b="1">
                <a:sym typeface="+mn-ea"/>
              </a:rPr>
              <a:t>What is the sub-triplicate ratio </a:t>
            </a:r>
            <a:r>
              <a:rPr lang="en-IN" altLang="en-US" b="1">
                <a:sym typeface="+mn-ea"/>
              </a:rPr>
              <a:t>of</a:t>
            </a:r>
            <a:r>
              <a:rPr lang="en-US" b="1">
                <a:sym typeface="+mn-ea"/>
              </a:rPr>
              <a:t> 8:27?</a:t>
            </a:r>
            <a:endParaRPr lang="en-US" b="1"/>
          </a:p>
          <a:p>
            <a:pPr marL="0" indent="0">
              <a:buNone/>
            </a:pPr>
            <a:endParaRPr lang="en-US" b="1"/>
          </a:p>
          <a:p>
            <a:pPr marL="0" indent="0">
              <a:buNone/>
            </a:pP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QUESTION:55</a:t>
            </a:r>
            <a:endParaRPr lang="en-US" sz="2400" b="1">
              <a:solidFill>
                <a:srgbClr val="C00000"/>
              </a:solidFill>
            </a:endParaRPr>
          </a:p>
          <a:p>
            <a:pPr marL="0" indent="0">
              <a:buNone/>
            </a:pPr>
            <a:r>
              <a:rPr lang="en-US" sz="2400" b="1">
                <a:sym typeface="+mn-ea"/>
              </a:rPr>
              <a:t>The salary of Ramu is 3 times the salary of Raju's salary increases by 20% every month &amp; Ramu's salary decreases by 10% every month, what is the ratio of the salary of Raju to Ramu after 2 months?</a:t>
            </a:r>
            <a:endParaRPr lang="en-US" sz="2400" b="1"/>
          </a:p>
          <a:p>
            <a:pPr marL="0" indent="0">
              <a:buNone/>
            </a:pPr>
            <a:r>
              <a:rPr lang="en-US" sz="2400" b="1">
                <a:sym typeface="+mn-ea"/>
              </a:rPr>
              <a:t>A.15:24</a:t>
            </a:r>
            <a:endParaRPr lang="en-US" sz="2400" b="1"/>
          </a:p>
          <a:p>
            <a:pPr marL="0" indent="0">
              <a:buNone/>
            </a:pPr>
            <a:r>
              <a:rPr lang="en-US" sz="2400" b="1">
                <a:sym typeface="+mn-ea"/>
              </a:rPr>
              <a:t>B.17:28</a:t>
            </a:r>
            <a:endParaRPr lang="en-US" sz="2400" b="1"/>
          </a:p>
          <a:p>
            <a:pPr marL="0" indent="0">
              <a:buNone/>
            </a:pPr>
            <a:r>
              <a:rPr lang="en-US" sz="2400" b="1">
                <a:sym typeface="+mn-ea"/>
              </a:rPr>
              <a:t>C.14:23</a:t>
            </a:r>
            <a:endParaRPr lang="en-US" sz="2400" b="1"/>
          </a:p>
          <a:p>
            <a:pPr marL="0" indent="0">
              <a:buNone/>
            </a:pPr>
            <a:r>
              <a:rPr lang="en-US" sz="2400" b="1">
                <a:sym typeface="+mn-ea"/>
              </a:rPr>
              <a:t>D.16:27</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QUESTION:56</a:t>
            </a:r>
            <a:endParaRPr lang="en-IN" altLang="en-US" sz="2800" b="1">
              <a:solidFill>
                <a:srgbClr val="FF0000"/>
              </a:solidFill>
              <a:sym typeface="+mn-ea"/>
            </a:endParaRPr>
          </a:p>
          <a:p>
            <a:pPr marL="0" indent="0">
              <a:buNone/>
            </a:pPr>
            <a:r>
              <a:rPr lang="en-US" sz="2800" b="1">
                <a:sym typeface="+mn-ea"/>
              </a:rPr>
              <a:t>A sum of RS. 5000 was divided among P, Q, and R in the ratio 2:3:5. If the amount of R</a:t>
            </a:r>
            <a:r>
              <a:rPr lang="en-IN" altLang="en-US" sz="2800" b="1">
                <a:sym typeface="+mn-ea"/>
              </a:rPr>
              <a:t>s</a:t>
            </a:r>
            <a:r>
              <a:rPr lang="en-US" sz="2800" b="1">
                <a:sym typeface="+mn-ea"/>
              </a:rPr>
              <a:t>.500 was added to each, what will be their new ratio?</a:t>
            </a:r>
            <a:endParaRPr lang="en-US" sz="2800" b="1"/>
          </a:p>
          <a:p>
            <a:pPr marL="0" indent="0">
              <a:buNone/>
            </a:pPr>
            <a:r>
              <a:rPr lang="en-US" sz="2800" b="1">
                <a:sym typeface="+mn-ea"/>
              </a:rPr>
              <a:t>A.3:4:6</a:t>
            </a:r>
            <a:endParaRPr lang="en-US" sz="2800" b="1"/>
          </a:p>
          <a:p>
            <a:pPr marL="0" indent="0">
              <a:buNone/>
            </a:pPr>
            <a:r>
              <a:rPr lang="en-US" sz="2800" b="1">
                <a:sym typeface="+mn-ea"/>
              </a:rPr>
              <a:t>B.3:5:4</a:t>
            </a:r>
            <a:endParaRPr lang="en-US" sz="2800" b="1"/>
          </a:p>
          <a:p>
            <a:pPr marL="0" indent="0">
              <a:buNone/>
            </a:pPr>
            <a:r>
              <a:rPr lang="en-US" sz="2800" b="1">
                <a:sym typeface="+mn-ea"/>
              </a:rPr>
              <a:t>C.3:4:5</a:t>
            </a:r>
            <a:endParaRPr lang="en-US" sz="2800" b="1"/>
          </a:p>
          <a:p>
            <a:pPr marL="0" indent="0">
              <a:buNone/>
            </a:pPr>
            <a:r>
              <a:rPr lang="en-US" sz="2800" b="1">
                <a:sym typeface="+mn-ea"/>
              </a:rPr>
              <a:t>D.2:3:4</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QUESTION:57</a:t>
            </a:r>
            <a:endParaRPr lang="en-IN" altLang="en-US" sz="2400" b="1">
              <a:solidFill>
                <a:srgbClr val="FF0000"/>
              </a:solidFill>
              <a:sym typeface="+mn-ea"/>
            </a:endParaRPr>
          </a:p>
          <a:p>
            <a:pPr marL="0" indent="0">
              <a:buNone/>
            </a:pPr>
            <a:r>
              <a:rPr lang="en-US" sz="2400" b="1">
                <a:sym typeface="+mn-ea"/>
              </a:rPr>
              <a:t>Alloy A is a mixture of lead and tin in the ratio 3:2 while Alloy B is a mix of tin and copper in the ratio 1:4. If I mix 60 kg of A and 100 kg of B, what would be the quantity of tin in the new mix?</a:t>
            </a:r>
            <a:endParaRPr lang="en-US" sz="2400" b="1"/>
          </a:p>
          <a:p>
            <a:pPr marL="0" indent="0">
              <a:buNone/>
            </a:pPr>
            <a:r>
              <a:rPr lang="en-US" sz="2400" b="1">
                <a:sym typeface="+mn-ea"/>
              </a:rPr>
              <a:t>a. 36 kg</a:t>
            </a:r>
            <a:endParaRPr lang="en-US" sz="2400" b="1"/>
          </a:p>
          <a:p>
            <a:pPr marL="0" indent="0">
              <a:buNone/>
            </a:pPr>
            <a:r>
              <a:rPr lang="en-US" sz="2400" b="1">
                <a:sym typeface="+mn-ea"/>
              </a:rPr>
              <a:t>b. 44 kg</a:t>
            </a:r>
            <a:endParaRPr lang="en-US" sz="2400" b="1"/>
          </a:p>
          <a:p>
            <a:pPr marL="0" indent="0">
              <a:buNone/>
            </a:pPr>
            <a:r>
              <a:rPr lang="en-US" sz="2400" b="1">
                <a:sym typeface="+mn-ea"/>
              </a:rPr>
              <a:t>c. 53 kg</a:t>
            </a:r>
            <a:endParaRPr lang="en-US" sz="2400" b="1"/>
          </a:p>
          <a:p>
            <a:pPr marL="0" indent="0">
              <a:buNone/>
            </a:pPr>
            <a:r>
              <a:rPr lang="en-US" sz="2400" b="1">
                <a:sym typeface="+mn-ea"/>
              </a:rPr>
              <a:t>d. 80 kg</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QUESTION:58</a:t>
            </a:r>
            <a:endParaRPr lang="en-IN" altLang="en-US" sz="2400" b="1">
              <a:solidFill>
                <a:srgbClr val="FF0000"/>
              </a:solidFill>
              <a:sym typeface="+mn-ea"/>
            </a:endParaRPr>
          </a:p>
          <a:p>
            <a:pPr marL="0" indent="0">
              <a:buNone/>
            </a:pPr>
            <a:r>
              <a:rPr lang="en-US" sz="2400" b="1">
                <a:sym typeface="+mn-ea"/>
              </a:rPr>
              <a:t>Ram and Shyam were carrying some money such that their money was in the ratio 3:8. A friend gives each of them Rs 5/- and their money is now in the ratio 2:5. Which is the smaller money of the two?</a:t>
            </a:r>
            <a:endParaRPr lang="en-US" sz="2400" b="1"/>
          </a:p>
          <a:p>
            <a:pPr marL="0" indent="0">
              <a:buNone/>
            </a:pPr>
            <a:r>
              <a:rPr lang="en-US" sz="2400" b="1">
                <a:sym typeface="+mn-ea"/>
              </a:rPr>
              <a:t>a. </a:t>
            </a:r>
            <a:r>
              <a:rPr lang="en-IN" altLang="en-US" sz="2400" b="1">
                <a:sym typeface="+mn-ea"/>
              </a:rPr>
              <a:t>Rs.</a:t>
            </a:r>
            <a:r>
              <a:rPr lang="en-US" sz="2400" b="1">
                <a:sym typeface="+mn-ea"/>
              </a:rPr>
              <a:t>45</a:t>
            </a:r>
            <a:endParaRPr lang="en-US" sz="2400" b="1"/>
          </a:p>
          <a:p>
            <a:pPr marL="0" indent="0">
              <a:buNone/>
            </a:pPr>
            <a:r>
              <a:rPr lang="en-US" sz="2400" b="1">
                <a:sym typeface="+mn-ea"/>
              </a:rPr>
              <a:t>b. </a:t>
            </a:r>
            <a:r>
              <a:rPr lang="en-IN" altLang="en-US" sz="2400" b="1">
                <a:sym typeface="+mn-ea"/>
              </a:rPr>
              <a:t>Rs.</a:t>
            </a:r>
            <a:r>
              <a:rPr lang="en-US" sz="2400" b="1">
                <a:sym typeface="+mn-ea"/>
              </a:rPr>
              <a:t>64</a:t>
            </a:r>
            <a:endParaRPr lang="en-US" sz="2400" b="1"/>
          </a:p>
          <a:p>
            <a:pPr marL="0" indent="0">
              <a:buNone/>
            </a:pPr>
            <a:r>
              <a:rPr lang="en-US" sz="2400" b="1">
                <a:sym typeface="+mn-ea"/>
              </a:rPr>
              <a:t>c. </a:t>
            </a:r>
            <a:r>
              <a:rPr lang="en-IN" altLang="en-US" sz="2400" b="1">
                <a:sym typeface="+mn-ea"/>
              </a:rPr>
              <a:t>Rs.</a:t>
            </a:r>
            <a:r>
              <a:rPr lang="en-US" sz="2400" b="1">
                <a:sym typeface="+mn-ea"/>
              </a:rPr>
              <a:t>105</a:t>
            </a:r>
            <a:endParaRPr lang="en-US" sz="2400" b="1"/>
          </a:p>
          <a:p>
            <a:pPr marL="0" indent="0">
              <a:buNone/>
            </a:pPr>
            <a:r>
              <a:rPr lang="en-US" sz="2400" b="1">
                <a:sym typeface="+mn-ea"/>
              </a:rPr>
              <a:t>d. </a:t>
            </a:r>
            <a:r>
              <a:rPr lang="en-IN" altLang="en-US" sz="2400" b="1">
                <a:sym typeface="+mn-ea"/>
              </a:rPr>
              <a:t>Rs.</a:t>
            </a:r>
            <a:r>
              <a:rPr lang="en-US" sz="2400" b="1">
                <a:sym typeface="+mn-ea"/>
              </a:rPr>
              <a:t>120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QUESTION:59</a:t>
            </a:r>
            <a:endParaRPr lang="en-US" sz="2800" b="1">
              <a:solidFill>
                <a:srgbClr val="C00000"/>
              </a:solidFill>
            </a:endParaRPr>
          </a:p>
          <a:p>
            <a:pPr marL="0" indent="0">
              <a:buNone/>
            </a:pPr>
            <a:r>
              <a:rPr lang="en-US" sz="2800" b="1">
                <a:sym typeface="+mn-ea"/>
              </a:rPr>
              <a:t>The age of the two friends were in the ratio of 2:3.If the sum of their ages is 55.Then after how many years their ratio will become 4:5?</a:t>
            </a:r>
            <a:endParaRPr lang="en-US" sz="2800" b="1"/>
          </a:p>
          <a:p>
            <a:pPr marL="0" indent="0">
              <a:buNone/>
            </a:pPr>
            <a:r>
              <a:rPr lang="en-US" sz="2800" b="1">
                <a:sym typeface="+mn-ea"/>
              </a:rPr>
              <a:t>A.11years</a:t>
            </a:r>
            <a:endParaRPr lang="en-US" sz="2800" b="1"/>
          </a:p>
          <a:p>
            <a:pPr marL="0" indent="0">
              <a:buNone/>
            </a:pPr>
            <a:r>
              <a:rPr lang="en-US" sz="2800" b="1">
                <a:sym typeface="+mn-ea"/>
              </a:rPr>
              <a:t>B.12years</a:t>
            </a:r>
            <a:endParaRPr lang="en-US" sz="2800" b="1"/>
          </a:p>
          <a:p>
            <a:pPr marL="0" indent="0">
              <a:buNone/>
            </a:pPr>
            <a:r>
              <a:rPr lang="en-US" sz="2800" b="1">
                <a:sym typeface="+mn-ea"/>
              </a:rPr>
              <a:t>C.15years</a:t>
            </a:r>
            <a:endParaRPr lang="en-US" sz="2800" b="1"/>
          </a:p>
          <a:p>
            <a:pPr marL="0" indent="0">
              <a:buNone/>
            </a:pPr>
            <a:r>
              <a:rPr lang="en-US" sz="2800" b="1">
                <a:sym typeface="+mn-ea"/>
              </a:rPr>
              <a:t>D.22years</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b="1">
                <a:solidFill>
                  <a:srgbClr val="FF0000"/>
                </a:solidFill>
                <a:sym typeface="+mn-ea"/>
              </a:rPr>
              <a:t>QUESTION:60</a:t>
            </a:r>
            <a:endParaRPr lang="en-US" b="1">
              <a:solidFill>
                <a:srgbClr val="C00000"/>
              </a:solidFill>
            </a:endParaRPr>
          </a:p>
          <a:p>
            <a:pPr marL="0" indent="0">
              <a:buNone/>
            </a:pPr>
            <a:r>
              <a:rPr lang="en-US" b="1">
                <a:sym typeface="+mn-ea"/>
              </a:rPr>
              <a:t>If a+b : b+c : c+a = 6:7:8 and a+b+c = 2</a:t>
            </a:r>
            <a:r>
              <a:rPr lang="en-IN" altLang="en-US" b="1">
                <a:sym typeface="+mn-ea"/>
              </a:rPr>
              <a:t>1</a:t>
            </a:r>
            <a:r>
              <a:rPr lang="en-US" b="1">
                <a:sym typeface="+mn-ea"/>
              </a:rPr>
              <a:t>, then the value of c is</a:t>
            </a:r>
            <a:endParaRPr lang="en-US" b="1"/>
          </a:p>
          <a:p>
            <a:pPr marL="0" indent="0">
              <a:buNone/>
            </a:pPr>
            <a:r>
              <a:rPr lang="en-US" b="1">
                <a:sym typeface="+mn-ea"/>
              </a:rPr>
              <a:t>a. 6 </a:t>
            </a:r>
            <a:endParaRPr lang="en-US" b="1"/>
          </a:p>
          <a:p>
            <a:pPr marL="0" indent="0">
              <a:buNone/>
            </a:pPr>
            <a:r>
              <a:rPr lang="en-US" b="1">
                <a:sym typeface="+mn-ea"/>
              </a:rPr>
              <a:t>b. 7 </a:t>
            </a:r>
            <a:endParaRPr lang="en-US" b="1"/>
          </a:p>
          <a:p>
            <a:pPr marL="0" indent="0">
              <a:buNone/>
            </a:pPr>
            <a:r>
              <a:rPr lang="en-US" b="1">
                <a:sym typeface="+mn-ea"/>
              </a:rPr>
              <a:t>c. 8 </a:t>
            </a:r>
            <a:endParaRPr lang="en-US" b="1"/>
          </a:p>
          <a:p>
            <a:pPr marL="0" indent="0">
              <a:buNone/>
            </a:pPr>
            <a:r>
              <a:rPr lang="en-US" b="1">
                <a:sym typeface="+mn-ea"/>
              </a:rPr>
              <a:t>d. </a:t>
            </a:r>
            <a:r>
              <a:rPr lang="en-IN" altLang="en-US" b="1">
                <a:sym typeface="+mn-ea"/>
              </a:rPr>
              <a:t>9</a:t>
            </a:r>
            <a:r>
              <a:rPr lang="en-US" b="1">
                <a:sym typeface="+mn-ea"/>
              </a:rPr>
              <a:t> </a:t>
            </a:r>
            <a:endParaRPr lang="en-US" b="1"/>
          </a:p>
          <a:p>
            <a:pPr marL="0" indent="0">
              <a:buNone/>
            </a:pPr>
            <a:r>
              <a:rPr lang="en-US" b="1">
                <a:sym typeface="+mn-ea"/>
              </a:rPr>
              <a:t>e. None of These</a:t>
            </a: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QUESTION:61</a:t>
            </a:r>
            <a:endParaRPr lang="en-IN" altLang="en-US" sz="2400" b="1">
              <a:solidFill>
                <a:srgbClr val="FF0000"/>
              </a:solidFill>
              <a:sym typeface="+mn-ea"/>
            </a:endParaRPr>
          </a:p>
          <a:p>
            <a:pPr marL="0" indent="0">
              <a:buNone/>
            </a:pPr>
            <a:r>
              <a:rPr lang="en-US" sz="2400" b="1">
                <a:sym typeface="+mn-ea"/>
              </a:rPr>
              <a:t>A man divides Rs.8600 among 5 sons, 4 daughters and 2 nephews. If each daughter receives four times as much as each nephew, and each son receives five times as much as each nephew, how much does each daughter receive?</a:t>
            </a:r>
            <a:endParaRPr lang="en-US" sz="2400" b="1"/>
          </a:p>
          <a:p>
            <a:pPr marL="0" indent="0">
              <a:buNone/>
            </a:pPr>
            <a:r>
              <a:rPr lang="en-US" sz="2400" b="1">
                <a:sym typeface="+mn-ea"/>
              </a:rPr>
              <a:t>(a) Rs.800 </a:t>
            </a:r>
            <a:endParaRPr lang="en-US" sz="2400" b="1"/>
          </a:p>
          <a:p>
            <a:pPr marL="0" indent="0">
              <a:buNone/>
            </a:pPr>
            <a:r>
              <a:rPr lang="en-US" sz="2400" b="1">
                <a:sym typeface="+mn-ea"/>
              </a:rPr>
              <a:t>(b) Rs.600 </a:t>
            </a:r>
            <a:endParaRPr lang="en-US" sz="2400" b="1"/>
          </a:p>
          <a:p>
            <a:pPr marL="0" indent="0">
              <a:buNone/>
            </a:pPr>
            <a:r>
              <a:rPr lang="en-US" sz="2400" b="1">
                <a:sym typeface="+mn-ea"/>
              </a:rPr>
              <a:t>(c) Rs.200 </a:t>
            </a:r>
            <a:endParaRPr lang="en-US" sz="2400" b="1"/>
          </a:p>
          <a:p>
            <a:pPr marL="0" indent="0">
              <a:buNone/>
            </a:pPr>
            <a:r>
              <a:rPr lang="en-US" sz="2400" b="1">
                <a:sym typeface="+mn-ea"/>
              </a:rPr>
              <a:t>(d) Rs.700 </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QUESTION:62</a:t>
            </a:r>
            <a:endParaRPr lang="en-IN" altLang="en-US" sz="2400" b="1">
              <a:solidFill>
                <a:srgbClr val="FF0000"/>
              </a:solidFill>
              <a:sym typeface="+mn-ea"/>
            </a:endParaRPr>
          </a:p>
          <a:p>
            <a:pPr marL="0" indent="0">
              <a:buNone/>
            </a:pPr>
            <a:r>
              <a:rPr lang="en-US" sz="2400" b="1"/>
              <a:t>In a city there are few engineering, MBA and CA candidates. Sum of four times the engineering, three times the MBA and 5 times CA candidates is 3650. Also three times CA is equal to two times MBA and three times engineering is </a:t>
            </a:r>
            <a:endParaRPr lang="en-US" sz="2400" b="1"/>
          </a:p>
          <a:p>
            <a:pPr marL="0" indent="0">
              <a:buNone/>
            </a:pPr>
            <a:r>
              <a:rPr lang="en-US" sz="2400" b="1"/>
              <a:t>equal to two times CA. In total how many MBA candidates are there in the city?</a:t>
            </a:r>
            <a:endParaRPr lang="en-US" sz="2400" b="1"/>
          </a:p>
          <a:p>
            <a:pPr marL="0" indent="0">
              <a:buNone/>
            </a:pPr>
            <a:r>
              <a:rPr lang="en-IN" altLang="en-US" sz="2400" b="1"/>
              <a:t>(</a:t>
            </a:r>
            <a:r>
              <a:rPr lang="en-US" sz="2400" b="1"/>
              <a:t>a) 200 </a:t>
            </a:r>
            <a:r>
              <a:rPr lang="en-IN" altLang="en-US" sz="2400" b="1"/>
              <a:t>		</a:t>
            </a:r>
            <a:r>
              <a:rPr lang="en-IN" altLang="en-US" sz="2400" b="1"/>
              <a:t>(</a:t>
            </a:r>
            <a:r>
              <a:rPr lang="en-US" sz="2400" b="1"/>
              <a:t>b) 300 </a:t>
            </a:r>
            <a:endParaRPr lang="en-US" sz="2400" b="1"/>
          </a:p>
          <a:p>
            <a:pPr marL="0" indent="0">
              <a:buNone/>
            </a:pPr>
            <a:r>
              <a:rPr lang="en-IN" altLang="en-US" sz="2400" b="1"/>
              <a:t>(</a:t>
            </a:r>
            <a:r>
              <a:rPr lang="en-US" sz="2400" b="1"/>
              <a:t>c) 450 </a:t>
            </a:r>
            <a:r>
              <a:rPr lang="en-IN" altLang="en-US" sz="2400" b="1"/>
              <a:t>		</a:t>
            </a:r>
            <a:r>
              <a:rPr lang="en-IN" altLang="en-US" sz="2400" b="1"/>
              <a:t>(</a:t>
            </a:r>
            <a:r>
              <a:rPr lang="en-US" sz="2400" b="1"/>
              <a:t>d) 400</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QUESTION:63</a:t>
            </a:r>
            <a:endParaRPr lang="en-IN" altLang="en-US" sz="2800" b="1">
              <a:solidFill>
                <a:srgbClr val="FF0000"/>
              </a:solidFill>
              <a:sym typeface="+mn-ea"/>
            </a:endParaRPr>
          </a:p>
          <a:p>
            <a:pPr marL="0" indent="0">
              <a:buNone/>
            </a:pPr>
            <a:r>
              <a:rPr lang="en-US" sz="2800" b="1"/>
              <a:t>A team won 80% of the games it played. It played 5 more games of which it won 3 and lost 2. Its loss percentage changed to 25%. How many games did it play overall?</a:t>
            </a:r>
            <a:endParaRPr lang="en-US" sz="2800" b="1"/>
          </a:p>
          <a:p>
            <a:pPr marL="0" indent="0">
              <a:buNone/>
            </a:pPr>
            <a:r>
              <a:rPr lang="en-IN" altLang="en-US" sz="2800" b="1"/>
              <a:t>(</a:t>
            </a:r>
            <a:r>
              <a:rPr lang="en-US" sz="2800" b="1"/>
              <a:t>a) 20 </a:t>
            </a:r>
            <a:endParaRPr lang="en-US" sz="2800" b="1"/>
          </a:p>
          <a:p>
            <a:pPr marL="0" indent="0">
              <a:buNone/>
            </a:pPr>
            <a:r>
              <a:rPr lang="en-IN" altLang="en-US" sz="2800" b="1"/>
              <a:t>(</a:t>
            </a:r>
            <a:r>
              <a:rPr lang="en-US" sz="2800" b="1"/>
              <a:t>b) 14</a:t>
            </a:r>
            <a:endParaRPr lang="en-US" sz="2800" b="1"/>
          </a:p>
          <a:p>
            <a:pPr marL="0" indent="0">
              <a:buNone/>
            </a:pPr>
            <a:r>
              <a:rPr lang="en-IN" altLang="en-US" sz="2800" b="1"/>
              <a:t>(</a:t>
            </a:r>
            <a:r>
              <a:rPr lang="en-US" sz="2800" b="1"/>
              <a:t>c) 16</a:t>
            </a:r>
            <a:endParaRPr lang="en-US" sz="2800" b="1"/>
          </a:p>
          <a:p>
            <a:pPr marL="0" indent="0">
              <a:buNone/>
            </a:pPr>
            <a:r>
              <a:rPr lang="en-IN" altLang="en-US" sz="2800" b="1"/>
              <a:t>(</a:t>
            </a:r>
            <a:r>
              <a:rPr lang="en-US" sz="2800" b="1"/>
              <a:t>d) 25</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QUESTION:64</a:t>
            </a:r>
            <a:endParaRPr lang="en-IN" altLang="en-US" sz="2800" b="1">
              <a:solidFill>
                <a:srgbClr val="FF0000"/>
              </a:solidFill>
              <a:sym typeface="+mn-ea"/>
            </a:endParaRPr>
          </a:p>
          <a:p>
            <a:pPr marL="0" indent="0">
              <a:buNone/>
            </a:pPr>
            <a:r>
              <a:rPr lang="en-US" sz="2800" b="1"/>
              <a:t>A sum of </a:t>
            </a:r>
            <a:r>
              <a:rPr lang="en-IN" altLang="en-US" sz="2800" b="1"/>
              <a:t>Rs.</a:t>
            </a:r>
            <a:r>
              <a:rPr lang="en-US" sz="2800" b="1"/>
              <a:t>3000 is distributed amongst A, B, and C. A gets 2/3 of what B and C got together and c gets 1/3 of what A and B got together, C's share is?</a:t>
            </a:r>
            <a:endParaRPr lang="en-US" sz="2800" b="1"/>
          </a:p>
          <a:p>
            <a:pPr marL="0" indent="0">
              <a:buNone/>
            </a:pPr>
            <a:r>
              <a:rPr lang="en-IN" altLang="en-US" sz="2800" b="1"/>
              <a:t>(</a:t>
            </a:r>
            <a:r>
              <a:rPr lang="en-US" sz="2800" b="1"/>
              <a:t>a) </a:t>
            </a:r>
            <a:r>
              <a:rPr lang="en-IN" altLang="en-US" sz="2800" b="1"/>
              <a:t>Rs.</a:t>
            </a:r>
            <a:r>
              <a:rPr lang="en-US" sz="2800" b="1"/>
              <a:t>1200 </a:t>
            </a:r>
            <a:endParaRPr lang="en-US" sz="2800" b="1"/>
          </a:p>
          <a:p>
            <a:pPr marL="0" indent="0">
              <a:buNone/>
            </a:pPr>
            <a:r>
              <a:rPr lang="en-IN" altLang="en-US" sz="2800" b="1"/>
              <a:t>(</a:t>
            </a:r>
            <a:r>
              <a:rPr lang="en-US" sz="2800" b="1"/>
              <a:t>b) </a:t>
            </a:r>
            <a:r>
              <a:rPr lang="en-IN" altLang="en-US" sz="2800" b="1"/>
              <a:t>Rs.</a:t>
            </a:r>
            <a:r>
              <a:rPr lang="en-US" sz="2800" b="1"/>
              <a:t>2250 </a:t>
            </a:r>
            <a:endParaRPr lang="en-US" sz="2800" b="1"/>
          </a:p>
          <a:p>
            <a:pPr marL="0" indent="0">
              <a:buNone/>
            </a:pPr>
            <a:r>
              <a:rPr lang="en-IN" altLang="en-US" sz="2800" b="1"/>
              <a:t>(</a:t>
            </a:r>
            <a:r>
              <a:rPr lang="en-US" sz="2800" b="1"/>
              <a:t>c) </a:t>
            </a:r>
            <a:r>
              <a:rPr lang="en-IN" altLang="en-US" sz="2800" b="1"/>
              <a:t>Rs.</a:t>
            </a:r>
            <a:r>
              <a:rPr lang="en-US" sz="2800" b="1"/>
              <a:t>750 </a:t>
            </a:r>
            <a:endParaRPr lang="en-US" sz="2800" b="1"/>
          </a:p>
          <a:p>
            <a:pPr marL="0" indent="0">
              <a:buNone/>
            </a:pPr>
            <a:r>
              <a:rPr lang="en-IN" altLang="en-US" sz="2800" b="1"/>
              <a:t>(</a:t>
            </a:r>
            <a:r>
              <a:rPr lang="en-US" sz="2800" b="1"/>
              <a:t>d) </a:t>
            </a:r>
            <a:r>
              <a:rPr lang="en-IN" altLang="en-US" sz="2800" b="1"/>
              <a:t>Rs.</a:t>
            </a:r>
            <a:r>
              <a:rPr lang="en-US" sz="2800" b="1"/>
              <a:t>1050</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INVERSE/ RECIPROCAL RATIO:</a:t>
            </a:r>
            <a:endParaRPr lang="en-US" sz="2800" b="1">
              <a:solidFill>
                <a:srgbClr val="C00000"/>
              </a:solidFill>
            </a:endParaRPr>
          </a:p>
          <a:p>
            <a:pPr marL="0" indent="0">
              <a:buNone/>
            </a:pPr>
            <a:r>
              <a:rPr sz="2800" b="1">
                <a:sym typeface="+mn-ea"/>
              </a:rPr>
              <a:t>Inverse or reciprocal ratio is the ratio of the reciprocal of the given terms.</a:t>
            </a:r>
            <a:endParaRPr sz="2800" b="1"/>
          </a:p>
          <a:p>
            <a:pPr marL="0" indent="0">
              <a:buNone/>
            </a:pPr>
            <a:r>
              <a:rPr lang="en-IN" altLang="en-US" sz="2800" b="1">
                <a:sym typeface="+mn-ea"/>
              </a:rPr>
              <a:t>So </a:t>
            </a:r>
            <a:r>
              <a:rPr lang="en-US" sz="2800" b="1">
                <a:sym typeface="+mn-ea"/>
              </a:rPr>
              <a:t>Inverse or reciprocal ratio</a:t>
            </a:r>
            <a:r>
              <a:rPr lang="en-IN" altLang="en-US" sz="2800" b="1">
                <a:sym typeface="+mn-ea"/>
              </a:rPr>
              <a:t>v</a:t>
            </a:r>
            <a:r>
              <a:rPr lang="en-US" sz="2800" b="1">
                <a:sym typeface="+mn-ea"/>
              </a:rPr>
              <a:t>between a &amp; b = b:a</a:t>
            </a:r>
            <a:endParaRPr lang="en-US" sz="2800" b="1"/>
          </a:p>
          <a:p>
            <a:pPr marL="0" indent="0">
              <a:buNone/>
            </a:pPr>
            <a:r>
              <a:rPr lang="en-US" sz="2800" b="1">
                <a:solidFill>
                  <a:srgbClr val="C00000"/>
                </a:solidFill>
                <a:sym typeface="+mn-ea"/>
              </a:rPr>
              <a:t>Example:</a:t>
            </a:r>
            <a:endParaRPr lang="en-US" sz="2800" b="1"/>
          </a:p>
          <a:p>
            <a:pPr marL="0" indent="0">
              <a:buNone/>
            </a:pPr>
            <a:r>
              <a:rPr lang="en-US" sz="2800" b="1">
                <a:sym typeface="+mn-ea"/>
              </a:rPr>
              <a:t>What is the inverse ratio ob 2:3?</a:t>
            </a:r>
            <a:endParaRPr lang="en-US" sz="2800" b="1"/>
          </a:p>
          <a:p>
            <a:pPr marL="0" indent="0">
              <a:buNone/>
            </a:pPr>
            <a:endParaRPr lang="en-US" sz="2800" b="1"/>
          </a:p>
          <a:p>
            <a:pPr marL="0" indent="0">
              <a:buNone/>
            </a:pP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QUESTION:65</a:t>
            </a:r>
            <a:endParaRPr lang="en-IN" altLang="en-US" sz="2800" b="1">
              <a:solidFill>
                <a:srgbClr val="FF0000"/>
              </a:solidFill>
              <a:sym typeface="+mn-ea"/>
            </a:endParaRPr>
          </a:p>
          <a:p>
            <a:pPr marL="0" indent="0">
              <a:buNone/>
            </a:pPr>
            <a:r>
              <a:rPr lang="en-US" sz="2800" b="1"/>
              <a:t>The savings of employee equals income minus expenditure.If the income of A,B,C are in the ratio 1:2:3 and their expense ratio 3:2:1 thenwhat is the order of the employees in increasing order of their size of their savings?</a:t>
            </a:r>
            <a:endParaRPr lang="en-US" sz="2800" b="1"/>
          </a:p>
          <a:p>
            <a:pPr marL="0" indent="0">
              <a:buNone/>
            </a:pPr>
            <a:r>
              <a:rPr lang="en-IN" altLang="en-US" sz="2800" b="1"/>
              <a:t>(</a:t>
            </a:r>
            <a:r>
              <a:rPr lang="en-US" sz="2800" b="1"/>
              <a:t>a) A&gt;C&gt;B </a:t>
            </a:r>
            <a:r>
              <a:rPr lang="en-IN" altLang="en-US" sz="2800" b="1"/>
              <a:t>		</a:t>
            </a:r>
            <a:r>
              <a:rPr lang="en-IN" altLang="en-US" sz="2800" b="1"/>
              <a:t>(</a:t>
            </a:r>
            <a:r>
              <a:rPr lang="en-US" sz="2800" b="1"/>
              <a:t>b) B&gt;A&gt;C </a:t>
            </a:r>
            <a:endParaRPr lang="en-US" sz="2800" b="1"/>
          </a:p>
          <a:p>
            <a:pPr marL="0" indent="0">
              <a:buNone/>
            </a:pPr>
            <a:r>
              <a:rPr lang="en-IN" altLang="en-US" sz="2800" b="1"/>
              <a:t>(</a:t>
            </a:r>
            <a:r>
              <a:rPr lang="en-US" sz="2800" b="1"/>
              <a:t>c) B&gt;C&gt;A </a:t>
            </a:r>
            <a:r>
              <a:rPr lang="en-IN" altLang="en-US" sz="2800" b="1"/>
              <a:t>		</a:t>
            </a:r>
            <a:r>
              <a:rPr lang="en-IN" altLang="en-US" sz="2800" b="1"/>
              <a:t>(</a:t>
            </a:r>
            <a:r>
              <a:rPr lang="en-US" sz="2800" b="1"/>
              <a:t>d) C&gt;B&gt;A</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QUESTION:66</a:t>
            </a:r>
            <a:endParaRPr lang="en-IN" altLang="en-US" sz="2800" b="1">
              <a:solidFill>
                <a:srgbClr val="FF0000"/>
              </a:solidFill>
              <a:sym typeface="+mn-ea"/>
            </a:endParaRPr>
          </a:p>
          <a:p>
            <a:pPr marL="0" indent="0">
              <a:buNone/>
            </a:pPr>
            <a:r>
              <a:rPr lang="en-US" sz="2800" b="1"/>
              <a:t>2/3rd of the balls in a bag are blue, the rest are pink. if 5/9th of the blue balls and 7/8th of the pink balls are defective, find the total number of balls in the bag given that the number of non defective balls is 146.</a:t>
            </a:r>
            <a:endParaRPr lang="en-US" sz="2800" b="1"/>
          </a:p>
          <a:p>
            <a:pPr marL="0" indent="0">
              <a:buNone/>
            </a:pPr>
            <a:r>
              <a:rPr lang="en-IN" altLang="en-US" sz="2800" b="1"/>
              <a:t>(</a:t>
            </a:r>
            <a:r>
              <a:rPr lang="en-US" sz="2800" b="1"/>
              <a:t>a) 216 </a:t>
            </a:r>
            <a:r>
              <a:rPr lang="en-IN" altLang="en-US" sz="2800" b="1"/>
              <a:t>		</a:t>
            </a:r>
            <a:r>
              <a:rPr lang="en-IN" altLang="en-US" sz="2800" b="1"/>
              <a:t>(</a:t>
            </a:r>
            <a:r>
              <a:rPr lang="en-US" sz="2800" b="1"/>
              <a:t>b) 649 </a:t>
            </a:r>
            <a:endParaRPr lang="en-US" sz="2800" b="1"/>
          </a:p>
          <a:p>
            <a:pPr marL="0" indent="0">
              <a:buNone/>
            </a:pPr>
            <a:r>
              <a:rPr lang="en-IN" altLang="en-US" sz="2800" b="1"/>
              <a:t>(</a:t>
            </a:r>
            <a:r>
              <a:rPr lang="en-US" sz="2800" b="1"/>
              <a:t>c) 432 </a:t>
            </a:r>
            <a:r>
              <a:rPr lang="en-IN" altLang="en-US" sz="2800" b="1"/>
              <a:t>		</a:t>
            </a:r>
            <a:r>
              <a:rPr lang="en-IN" altLang="en-US" sz="2800" b="1"/>
              <a:t>(</a:t>
            </a:r>
            <a:r>
              <a:rPr lang="en-US" sz="2800" b="1"/>
              <a:t>d) 578</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COMPOUND RATIO:</a:t>
            </a:r>
            <a:endParaRPr lang="en-US" sz="2800" b="1"/>
          </a:p>
          <a:p>
            <a:pPr marL="0" indent="0">
              <a:buNone/>
            </a:pPr>
            <a:r>
              <a:rPr lang="en-US" sz="2800" b="1">
                <a:sym typeface="+mn-ea"/>
              </a:rPr>
              <a:t>Compound ratio </a:t>
            </a:r>
            <a:r>
              <a:rPr lang="en-IN" altLang="en-US" sz="2800" b="1">
                <a:sym typeface="+mn-ea"/>
              </a:rPr>
              <a:t>of</a:t>
            </a:r>
            <a:r>
              <a:rPr lang="en-US" sz="2800" b="1">
                <a:sym typeface="+mn-ea"/>
              </a:rPr>
              <a:t> a:b, c:d, e:f </a:t>
            </a:r>
            <a:endParaRPr lang="en-US" sz="2800" b="1"/>
          </a:p>
          <a:p>
            <a:pPr marL="0" indent="0">
              <a:buNone/>
            </a:pPr>
            <a:r>
              <a:rPr lang="en-US" sz="2800" b="1">
                <a:sym typeface="+mn-ea"/>
              </a:rPr>
              <a:t>= ( 		) </a:t>
            </a:r>
            <a:endParaRPr lang="en-US" sz="2800" b="1"/>
          </a:p>
          <a:p>
            <a:pPr marL="0" indent="0">
              <a:buNone/>
            </a:pPr>
            <a:endParaRPr lang="en-US" sz="2800" b="1"/>
          </a:p>
          <a:p>
            <a:pPr marL="0" indent="0">
              <a:buNone/>
            </a:pPr>
            <a:r>
              <a:rPr lang="en-US" sz="2800" b="1">
                <a:sym typeface="+mn-ea"/>
              </a:rPr>
              <a:t>It is the product of antecedents divided by the product of consquents.</a:t>
            </a:r>
            <a:endParaRPr lang="en-US" sz="2800" b="1"/>
          </a:p>
          <a:p>
            <a:pPr marL="0" indent="0">
              <a:buNone/>
            </a:pPr>
            <a:r>
              <a:rPr lang="en-US" sz="2800" b="1">
                <a:solidFill>
                  <a:srgbClr val="C00000"/>
                </a:solidFill>
                <a:sym typeface="+mn-ea"/>
              </a:rPr>
              <a:t>Example</a:t>
            </a:r>
            <a:endParaRPr lang="en-US" sz="2800" b="1"/>
          </a:p>
          <a:p>
            <a:pPr marL="0" indent="0">
              <a:buNone/>
            </a:pPr>
            <a:r>
              <a:rPr lang="en-US" sz="2800" b="1">
                <a:sym typeface="+mn-ea"/>
              </a:rPr>
              <a:t>What is the compound ratio </a:t>
            </a:r>
            <a:r>
              <a:rPr lang="en-IN" altLang="en-US" sz="2800" b="1">
                <a:sym typeface="+mn-ea"/>
              </a:rPr>
              <a:t>of</a:t>
            </a:r>
            <a:r>
              <a:rPr lang="en-US" sz="2800" b="1">
                <a:sym typeface="+mn-ea"/>
              </a:rPr>
              <a:t> 2</a:t>
            </a:r>
            <a:r>
              <a:rPr lang="en-IN" altLang="en-US" sz="2800" b="1">
                <a:sym typeface="+mn-ea"/>
              </a:rPr>
              <a:t>:</a:t>
            </a:r>
            <a:r>
              <a:rPr lang="en-US" sz="2800" b="1">
                <a:sym typeface="+mn-ea"/>
              </a:rPr>
              <a:t>3, 3</a:t>
            </a:r>
            <a:r>
              <a:rPr lang="en-IN" altLang="en-US" sz="2800" b="1">
                <a:sym typeface="+mn-ea"/>
              </a:rPr>
              <a:t>:</a:t>
            </a:r>
            <a:r>
              <a:rPr lang="en-US" sz="2800" b="1">
                <a:sym typeface="+mn-ea"/>
              </a:rPr>
              <a:t>4, 5</a:t>
            </a:r>
            <a:r>
              <a:rPr lang="en-IN" altLang="en-US" sz="2800" b="1">
                <a:sym typeface="+mn-ea"/>
              </a:rPr>
              <a:t>:</a:t>
            </a:r>
            <a:r>
              <a:rPr lang="en-US" sz="2800" b="1">
                <a:sym typeface="+mn-ea"/>
              </a:rPr>
              <a:t>6?</a:t>
            </a:r>
            <a:endParaRPr lang="en-US" sz="2800" b="1"/>
          </a:p>
          <a:p>
            <a:pPr marL="0" indent="0">
              <a:buNone/>
            </a:pPr>
            <a:endParaRPr lang="en-US" sz="2800" b="1"/>
          </a:p>
          <a:p>
            <a:pPr marL="0" indent="0">
              <a:buNone/>
            </a:pPr>
            <a:endParaRPr lang="en-US" sz="2800" b="1"/>
          </a:p>
          <a:p>
            <a:pPr marL="0" indent="0">
              <a:buNone/>
            </a:pPr>
            <a:endParaRPr lang="en-US" sz="2800" b="1"/>
          </a:p>
          <a:p>
            <a:pPr marL="0" indent="0">
              <a:buNone/>
            </a:pPr>
            <a:endParaRPr lang="en-US" sz="2800" b="1"/>
          </a:p>
          <a:p>
            <a:endParaRPr lang="en-US" sz="2800" b="1"/>
          </a:p>
        </p:txBody>
      </p:sp>
      <p:graphicFrame>
        <p:nvGraphicFramePr>
          <p:cNvPr id="5" name="Content Placeholder 4">
            <a:hlinkClick r:id="" action="ppaction://ole?verb="/>
          </p:cNvPr>
          <p:cNvGraphicFramePr>
            <a:graphicFrameLocks noChangeAspect="1"/>
          </p:cNvGraphicFramePr>
          <p:nvPr>
            <p:ph sz="half" idx="2"/>
          </p:nvPr>
        </p:nvGraphicFramePr>
        <p:xfrm>
          <a:off x="1194753" y="2198688"/>
          <a:ext cx="1326515" cy="683895"/>
        </p:xfrm>
        <a:graphic>
          <a:graphicData uri="http://schemas.openxmlformats.org/presentationml/2006/ole">
            <mc:AlternateContent xmlns:mc="http://schemas.openxmlformats.org/markup-compatibility/2006">
              <mc:Choice xmlns:v="urn:schemas-microsoft-com:vml" Requires="v">
                <p:oleObj spid="_x0000_s1025" name="" r:id="rId1" imgW="558800" imgH="419100" progId="Equation.KSEE3">
                  <p:embed/>
                </p:oleObj>
              </mc:Choice>
              <mc:Fallback>
                <p:oleObj name="" r:id="rId1" imgW="558800" imgH="419100" progId="Equation.KSEE3">
                  <p:embed/>
                  <p:pic>
                    <p:nvPicPr>
                      <p:cNvPr id="0" name="Picture 1024"/>
                      <p:cNvPicPr/>
                      <p:nvPr/>
                    </p:nvPicPr>
                    <p:blipFill>
                      <a:blip r:embed="rId2"/>
                      <a:stretch>
                        <a:fillRect/>
                      </a:stretch>
                    </p:blipFill>
                    <p:spPr>
                      <a:xfrm>
                        <a:off x="1194753" y="2198688"/>
                        <a:ext cx="1326515" cy="683895"/>
                      </a:xfrm>
                      <a:prstGeom prst="rect">
                        <a:avLst/>
                      </a:prstGeom>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19024</Words>
  <Application>WPS Presentation</Application>
  <PresentationFormat>Widescreen</PresentationFormat>
  <Paragraphs>619</Paragraphs>
  <Slides>93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93</vt:i4>
      </vt:variant>
    </vt:vector>
  </HeadingPairs>
  <TitlesOfParts>
    <vt:vector size="101" baseType="lpstr">
      <vt:lpstr>Arial</vt:lpstr>
      <vt:lpstr>SimSun</vt:lpstr>
      <vt:lpstr>Wingdings</vt:lpstr>
      <vt:lpstr>Microsoft YaHei</vt:lpstr>
      <vt:lpstr>Arial Unicode MS</vt:lpstr>
      <vt:lpstr>Calibri</vt:lpstr>
      <vt:lpstr>Blue Waves</vt:lpstr>
      <vt:lpstr>Equation.KSEE3</vt:lpstr>
      <vt:lpstr>RATIO &amp; PROPORTION</vt:lpstr>
      <vt:lpstr>   Introduction:   </vt:lpstr>
      <vt:lpstr>  SOME IMPORTANT FACTORS OF RATIO:  </vt:lpstr>
      <vt:lpstr>PowerPoint 演示文稿</vt:lpstr>
      <vt:lpstr>PowerPoint 演示文稿</vt:lpstr>
      <vt:lpstr>PowerPoint 演示文稿</vt:lpstr>
      <vt:lpstr>PowerPoint 演示文稿</vt:lpstr>
      <vt:lpstr>PowerPoint 演示文稿</vt:lpstr>
      <vt:lpstr>PowerPoint 演示文稿</vt:lpstr>
      <vt:lpstr>  SOME IMPORTANT APPLICATIONS OF RATIO:  </vt:lpstr>
      <vt:lpstr>PowerPoint 演示文稿</vt:lpstr>
      <vt:lpstr>PowerPoint 演示文稿</vt:lpstr>
      <vt:lpstr>PowerPoint 演示文稿</vt:lpstr>
      <vt:lpstr>SOME IMPORTANT POITS ABOUT PROPORTION:</vt:lpstr>
      <vt:lpstr>PowerPoint 演示文稿</vt:lpstr>
      <vt:lpstr>SOME IMPORTANT QUESTIONS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 &amp; PROPORTION</dc:title>
  <dc:creator>103321</dc:creator>
  <cp:lastModifiedBy>google1581510630</cp:lastModifiedBy>
  <cp:revision>7</cp:revision>
  <dcterms:created xsi:type="dcterms:W3CDTF">2019-10-23T06:11:00Z</dcterms:created>
  <dcterms:modified xsi:type="dcterms:W3CDTF">2020-03-27T23:51:35Z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