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57" r:id="rId4"/>
    <p:sldId id="293" r:id="rId5"/>
    <p:sldId id="292" r:id="rId6"/>
    <p:sldId id="296" r:id="rId7"/>
    <p:sldId id="299" r:id="rId8"/>
    <p:sldId id="298" r:id="rId9"/>
    <p:sldId id="301" r:id="rId10"/>
    <p:sldId id="300" r:id="rId11"/>
    <p:sldId id="303" r:id="rId12"/>
    <p:sldId id="302" r:id="rId13"/>
    <p:sldId id="305" r:id="rId14"/>
    <p:sldId id="304" r:id="rId15"/>
    <p:sldId id="307" r:id="rId16"/>
    <p:sldId id="306" r:id="rId17"/>
    <p:sldId id="309" r:id="rId18"/>
    <p:sldId id="308" r:id="rId20"/>
    <p:sldId id="311" r:id="rId21"/>
    <p:sldId id="313" r:id="rId22"/>
    <p:sldId id="312" r:id="rId23"/>
    <p:sldId id="315" r:id="rId24"/>
    <p:sldId id="314" r:id="rId25"/>
    <p:sldId id="317" r:id="rId26"/>
    <p:sldId id="316" r:id="rId27"/>
    <p:sldId id="319" r:id="rId28"/>
    <p:sldId id="318" r:id="rId29"/>
    <p:sldId id="321" r:id="rId30"/>
    <p:sldId id="320" r:id="rId31"/>
    <p:sldId id="322" r:id="rId32"/>
    <p:sldId id="323" r:id="rId33"/>
    <p:sldId id="324" r:id="rId34"/>
    <p:sldId id="325" r:id="rId35"/>
    <p:sldId id="287" r:id="rId36"/>
    <p:sldId id="286" r:id="rId37"/>
    <p:sldId id="435" r:id="rId38"/>
    <p:sldId id="436" r:id="rId39"/>
    <p:sldId id="437" r:id="rId40"/>
    <p:sldId id="438" r:id="rId41"/>
    <p:sldId id="439" r:id="rId42"/>
    <p:sldId id="440" r:id="rId43"/>
    <p:sldId id="441" r:id="rId44"/>
    <p:sldId id="442" r:id="rId45"/>
    <p:sldId id="443" r:id="rId46"/>
    <p:sldId id="444" r:id="rId47"/>
    <p:sldId id="445" r:id="rId48"/>
    <p:sldId id="446" r:id="rId49"/>
    <p:sldId id="447" r:id="rId50"/>
    <p:sldId id="448" r:id="rId51"/>
    <p:sldId id="449" r:id="rId52"/>
    <p:sldId id="450" r:id="rId53"/>
    <p:sldId id="451" r:id="rId54"/>
    <p:sldId id="285" r:id="rId55"/>
    <p:sldId id="284" r:id="rId56"/>
    <p:sldId id="283" r:id="rId57"/>
    <p:sldId id="280" r:id="rId58"/>
    <p:sldId id="279" r:id="rId59"/>
    <p:sldId id="278" r:id="rId60"/>
    <p:sldId id="277" r:id="rId61"/>
    <p:sldId id="375" r:id="rId62"/>
    <p:sldId id="276" r:id="rId63"/>
    <p:sldId id="275" r:id="rId64"/>
    <p:sldId id="376" r:id="rId65"/>
    <p:sldId id="274" r:id="rId66"/>
    <p:sldId id="273" r:id="rId67"/>
    <p:sldId id="377" r:id="rId68"/>
    <p:sldId id="272" r:id="rId69"/>
    <p:sldId id="453" r:id="rId70"/>
    <p:sldId id="271" r:id="rId71"/>
    <p:sldId id="452" r:id="rId72"/>
    <p:sldId id="270" r:id="rId73"/>
    <p:sldId id="269" r:id="rId74"/>
    <p:sldId id="268" r:id="rId75"/>
    <p:sldId id="267" r:id="rId76"/>
    <p:sldId id="266" r:id="rId77"/>
    <p:sldId id="265" r:id="rId78"/>
    <p:sldId id="264" r:id="rId79"/>
    <p:sldId id="263" r:id="rId80"/>
    <p:sldId id="262" r:id="rId81"/>
    <p:sldId id="261" r:id="rId82"/>
    <p:sldId id="260" r:id="rId83"/>
    <p:sldId id="259" r:id="rId84"/>
    <p:sldId id="258" r:id="rId85"/>
    <p:sldId id="362" r:id="rId86"/>
    <p:sldId id="363" r:id="rId87"/>
    <p:sldId id="364"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1" Type="http://schemas.openxmlformats.org/officeDocument/2006/relationships/tableStyles" Target="tableStyles.xml"/><Relationship Id="rId90" Type="http://schemas.openxmlformats.org/officeDocument/2006/relationships/viewProps" Target="viewProps.xml"/><Relationship Id="rId9" Type="http://schemas.openxmlformats.org/officeDocument/2006/relationships/slide" Target="slides/slide7.xml"/><Relationship Id="rId89" Type="http://schemas.openxmlformats.org/officeDocument/2006/relationships/presProps" Target="presProps.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indent="0">
              <a:buNone/>
            </a:pPr>
            <a:r>
              <a:rPr lang="en-IN" altLang="en-US" sz="4400" b="1" dirty="0">
                <a:solidFill>
                  <a:srgbClr val="FF0000"/>
                </a:solidFill>
              </a:rPr>
              <a:t>S.I &amp; C.I</a:t>
            </a:r>
            <a:endParaRPr lang="en-IN" altLang="en-US" sz="4400" b="1" dirty="0">
              <a:solidFill>
                <a:srgbClr val="FF0000"/>
              </a:solidFill>
            </a:endParaRPr>
          </a:p>
        </p:txBody>
      </p:sp>
      <p:sp>
        <p:nvSpPr>
          <p:cNvPr id="3" name="Subtitle 2"/>
          <p:cNvSpPr>
            <a:spLocks noGrp="1"/>
          </p:cNvSpPr>
          <p:nvPr>
            <p:ph type="subTitle" idx="1"/>
          </p:nvPr>
        </p:nvSpPr>
        <p:spPr/>
        <p:txBody>
          <a:bodyPr/>
          <a:lstStyle/>
          <a:p>
            <a:r>
              <a:rPr lang="en-IN" altLang="en-US" b="1">
                <a:solidFill>
                  <a:srgbClr val="7030A0"/>
                </a:solidFill>
              </a:rPr>
              <a:t>S.S.HARICHANDAN</a:t>
            </a:r>
            <a:endParaRPr lang="en-IN" altLang="en-US" b="1">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r>
              <a:rPr lang="en-IN" altLang="en-US" b="1">
                <a:solidFill>
                  <a:srgbClr val="FF0000"/>
                </a:solidFill>
                <a:sym typeface="+mn-ea"/>
              </a:rPr>
              <a:t>SIMPLE INTEREST</a:t>
            </a:r>
            <a:endParaRPr lang="en-US" b="1"/>
          </a:p>
        </p:txBody>
      </p:sp>
      <p:sp>
        <p:nvSpPr>
          <p:cNvPr id="3" name="Content Placeholder 2"/>
          <p:cNvSpPr>
            <a:spLocks noGrp="1"/>
          </p:cNvSpPr>
          <p:nvPr>
            <p:ph sz="half" idx="1"/>
          </p:nvPr>
        </p:nvSpPr>
        <p:spPr/>
        <p:txBody>
          <a:bodyPr/>
          <a:p>
            <a:pPr marL="0" indent="0">
              <a:buNone/>
            </a:pPr>
            <a:r>
              <a:rPr lang="en-IN" altLang="en-US" b="1">
                <a:solidFill>
                  <a:srgbClr val="C00000"/>
                </a:solidFill>
                <a:sym typeface="+mn-ea"/>
              </a:rPr>
              <a:t>Question:6</a:t>
            </a:r>
            <a:endParaRPr lang="en-IN" altLang="en-US" b="1">
              <a:solidFill>
                <a:srgbClr val="C00000"/>
              </a:solidFill>
              <a:sym typeface="+mn-ea"/>
            </a:endParaRPr>
          </a:p>
          <a:p>
            <a:pPr marL="0" indent="0">
              <a:buNone/>
            </a:pPr>
            <a:r>
              <a:rPr lang="en-US" b="1"/>
              <a:t>If a certain sum doubles it self @ 12.5 p.a. at S.I. find the time period.</a:t>
            </a:r>
            <a:endParaRPr lang="en-US" b="1"/>
          </a:p>
          <a:p>
            <a:pPr marL="0" indent="0">
              <a:buNone/>
            </a:pPr>
            <a:r>
              <a:rPr lang="en-US" b="1"/>
              <a:t>(a)6years</a:t>
            </a:r>
            <a:endParaRPr lang="en-US" b="1"/>
          </a:p>
          <a:p>
            <a:pPr marL="0" indent="0">
              <a:buNone/>
            </a:pPr>
            <a:r>
              <a:rPr lang="en-US" b="1"/>
              <a:t>(b)7years</a:t>
            </a:r>
            <a:endParaRPr lang="en-US" b="1"/>
          </a:p>
          <a:p>
            <a:pPr marL="0" indent="0">
              <a:buNone/>
            </a:pPr>
            <a:r>
              <a:rPr lang="en-US" b="1"/>
              <a:t>(c)8years</a:t>
            </a:r>
            <a:endParaRPr lang="en-US" b="1"/>
          </a:p>
          <a:p>
            <a:pPr marL="0" indent="0">
              <a:buNone/>
            </a:pPr>
            <a:r>
              <a:rPr lang="en-US" b="1"/>
              <a:t>(d)9years</a:t>
            </a:r>
            <a:endParaRPr lang="en-US" b="1"/>
          </a:p>
        </p:txBody>
      </p:sp>
      <p:sp>
        <p:nvSpPr>
          <p:cNvPr id="4" name="Content Placeholder 3"/>
          <p:cNvSpPr>
            <a:spLocks noGrp="1"/>
          </p:cNvSpPr>
          <p:nvPr>
            <p:ph sz="half" idx="2"/>
          </p:nvPr>
        </p:nvSpPr>
        <p:spPr/>
        <p:txBody>
          <a:bodyPr/>
          <a:p>
            <a:pPr marL="0" indent="0">
              <a:buNone/>
            </a:pPr>
            <a:endParaRPr lang="en-IN" altLang="en-US"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br>
              <a:rPr lang="en-IN" altLang="en-US" b="1">
                <a:solidFill>
                  <a:srgbClr val="FF0000"/>
                </a:solidFill>
                <a:sym typeface="+mn-ea"/>
              </a:rPr>
            </a:br>
            <a:r>
              <a:rPr lang="en-IN" altLang="en-US" b="1">
                <a:solidFill>
                  <a:srgbClr val="FF0000"/>
                </a:solidFill>
                <a:sym typeface="+mn-ea"/>
              </a:rPr>
              <a:t>SIMPLE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Question:7</a:t>
            </a:r>
            <a:endParaRPr lang="en-IN" altLang="en-US" sz="2800" b="1">
              <a:solidFill>
                <a:srgbClr val="C00000"/>
              </a:solidFill>
              <a:sym typeface="+mn-ea"/>
            </a:endParaRPr>
          </a:p>
          <a:p>
            <a:pPr marL="0" indent="0">
              <a:buNone/>
            </a:pPr>
            <a:r>
              <a:rPr lang="en-US" sz="2800" b="1"/>
              <a:t>A sum was put at a certain rate of interest for 6 years at S.I. Had it been put at 3% higher rate it would have fetched Rs540 more interest. Find the sum.</a:t>
            </a:r>
            <a:endParaRPr lang="en-US" sz="2800" b="1"/>
          </a:p>
          <a:p>
            <a:pPr marL="0" indent="0">
              <a:buNone/>
            </a:pPr>
            <a:r>
              <a:rPr lang="en-US" sz="2800" b="1"/>
              <a:t>(a)Rs2000</a:t>
            </a:r>
            <a:endParaRPr lang="en-US" sz="2800" b="1"/>
          </a:p>
          <a:p>
            <a:pPr marL="0" indent="0">
              <a:buNone/>
            </a:pPr>
            <a:r>
              <a:rPr lang="en-US" sz="2800" b="1"/>
              <a:t>(b)Rs2500</a:t>
            </a:r>
            <a:endParaRPr lang="en-US" sz="2800" b="1"/>
          </a:p>
          <a:p>
            <a:pPr marL="0" indent="0">
              <a:buNone/>
            </a:pPr>
            <a:r>
              <a:rPr lang="en-US" sz="2800" b="1"/>
              <a:t>(c)Rs3000</a:t>
            </a:r>
            <a:endParaRPr lang="en-US" sz="2800" b="1"/>
          </a:p>
          <a:p>
            <a:pPr marL="0" indent="0">
              <a:buNone/>
            </a:pPr>
            <a:r>
              <a:rPr lang="en-US" sz="2800" b="1"/>
              <a:t>(d)Rs4000</a:t>
            </a:r>
            <a:endParaRPr lang="en-US" sz="2800" b="1"/>
          </a:p>
        </p:txBody>
      </p:sp>
      <p:sp>
        <p:nvSpPr>
          <p:cNvPr id="4" name="Content Placeholder 3"/>
          <p:cNvSpPr>
            <a:spLocks noGrp="1"/>
          </p:cNvSpPr>
          <p:nvPr>
            <p:ph sz="half" idx="2"/>
          </p:nvPr>
        </p:nvSpPr>
        <p:spPr/>
        <p:txBody>
          <a:bodyPr/>
          <a:p>
            <a:pPr marL="0" indent="0">
              <a:buNone/>
            </a:pPr>
            <a:endParaRPr lang="en-IN" altLang="en-US" sz="28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r>
              <a:rPr lang="en-IN" altLang="en-US" b="1">
                <a:solidFill>
                  <a:srgbClr val="FF0000"/>
                </a:solidFill>
                <a:sym typeface="+mn-ea"/>
              </a:rPr>
              <a:t>SIMPLE INTEREST</a:t>
            </a:r>
            <a:endParaRPr lang="en-US" b="1"/>
          </a:p>
        </p:txBody>
      </p:sp>
      <p:sp>
        <p:nvSpPr>
          <p:cNvPr id="3" name="Content Placeholder 2"/>
          <p:cNvSpPr>
            <a:spLocks noGrp="1"/>
          </p:cNvSpPr>
          <p:nvPr>
            <p:ph sz="half" idx="1"/>
          </p:nvPr>
        </p:nvSpPr>
        <p:spPr/>
        <p:txBody>
          <a:bodyPr/>
          <a:p>
            <a:pPr marL="0" indent="0">
              <a:buNone/>
            </a:pPr>
            <a:r>
              <a:rPr lang="en-IN" altLang="en-US" b="1">
                <a:solidFill>
                  <a:srgbClr val="C00000"/>
                </a:solidFill>
                <a:sym typeface="+mn-ea"/>
              </a:rPr>
              <a:t>Question:8</a:t>
            </a:r>
            <a:endParaRPr lang="en-IN" altLang="en-US" b="1">
              <a:solidFill>
                <a:srgbClr val="C00000"/>
              </a:solidFill>
              <a:sym typeface="+mn-ea"/>
            </a:endParaRPr>
          </a:p>
          <a:p>
            <a:pPr marL="0" indent="0">
              <a:buNone/>
            </a:pPr>
            <a:r>
              <a:rPr lang="en-US" b="1"/>
              <a:t>If the S.I on a certain sum in 7 years @ 5% p.a. is Rs780 less than the sum find the sum.</a:t>
            </a:r>
            <a:endParaRPr lang="en-US" b="1"/>
          </a:p>
          <a:p>
            <a:pPr marL="0" indent="0">
              <a:buNone/>
            </a:pPr>
            <a:r>
              <a:rPr lang="en-US" b="1"/>
              <a:t>(a)Rs800</a:t>
            </a:r>
            <a:endParaRPr lang="en-US" b="1"/>
          </a:p>
          <a:p>
            <a:pPr marL="0" indent="0">
              <a:buNone/>
            </a:pPr>
            <a:r>
              <a:rPr lang="en-US" b="1"/>
              <a:t>(b)Rs1000</a:t>
            </a:r>
            <a:endParaRPr lang="en-US" b="1"/>
          </a:p>
          <a:p>
            <a:pPr marL="0" indent="0">
              <a:buNone/>
            </a:pPr>
            <a:r>
              <a:rPr lang="en-US" b="1"/>
              <a:t>(c)Rs1200</a:t>
            </a:r>
            <a:endParaRPr lang="en-US" b="1"/>
          </a:p>
          <a:p>
            <a:pPr marL="0" indent="0">
              <a:buNone/>
            </a:pPr>
            <a:r>
              <a:rPr lang="en-US" b="1"/>
              <a:t>(d)Rs1500</a:t>
            </a:r>
            <a:endParaRPr lang="en-US" b="1"/>
          </a:p>
        </p:txBody>
      </p:sp>
      <p:sp>
        <p:nvSpPr>
          <p:cNvPr id="4" name="Content Placeholder 3"/>
          <p:cNvSpPr>
            <a:spLocks noGrp="1"/>
          </p:cNvSpPr>
          <p:nvPr>
            <p:ph sz="half" idx="2"/>
          </p:nvPr>
        </p:nvSpPr>
        <p:spPr/>
        <p:txBody>
          <a:bodyPr/>
          <a:p>
            <a:pPr marL="0" indent="0">
              <a:buNone/>
            </a:pPr>
            <a:endParaRPr lang="en-IN" altLang="en-US" sz="28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br>
              <a:rPr lang="en-US" b="1"/>
            </a:br>
            <a:r>
              <a:rPr lang="en-IN" altLang="en-US" b="1">
                <a:solidFill>
                  <a:srgbClr val="FF0000"/>
                </a:solidFill>
                <a:sym typeface="+mn-ea"/>
              </a:rPr>
              <a:t>SIMPLE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Question:9</a:t>
            </a:r>
            <a:endParaRPr lang="en-IN" altLang="en-US" sz="2400" b="1">
              <a:solidFill>
                <a:srgbClr val="C00000"/>
              </a:solidFill>
              <a:sym typeface="+mn-ea"/>
            </a:endParaRPr>
          </a:p>
          <a:p>
            <a:pPr marL="0" indent="0">
              <a:buNone/>
            </a:pPr>
            <a:r>
              <a:rPr lang="en-US" sz="2400" b="1"/>
              <a:t>The S.I. on a certain sum for the first 2 years is 3%p.a. for the next 3 years 4%p.a. and for the period beyond 5 years 6%p.a. respectively. If the total interest in 8 years is Rs1080, find the sum.</a:t>
            </a:r>
            <a:endParaRPr lang="en-US" sz="2400" b="1"/>
          </a:p>
          <a:p>
            <a:pPr marL="0" indent="0">
              <a:buNone/>
            </a:pPr>
            <a:r>
              <a:rPr lang="en-US" sz="2400" b="1"/>
              <a:t>(a)Rs2000</a:t>
            </a:r>
            <a:endParaRPr lang="en-US" sz="2400" b="1"/>
          </a:p>
          <a:p>
            <a:pPr marL="0" indent="0">
              <a:buNone/>
            </a:pPr>
            <a:r>
              <a:rPr lang="en-US" sz="2400" b="1"/>
              <a:t>(b)Rs3000</a:t>
            </a:r>
            <a:endParaRPr lang="en-US" sz="2400" b="1"/>
          </a:p>
          <a:p>
            <a:pPr marL="0" indent="0">
              <a:buNone/>
            </a:pPr>
            <a:r>
              <a:rPr lang="en-US" sz="2400" b="1"/>
              <a:t>(c)Rs4000</a:t>
            </a:r>
            <a:endParaRPr lang="en-US" sz="2400" b="1"/>
          </a:p>
          <a:p>
            <a:pPr marL="0" indent="0">
              <a:buNone/>
            </a:pPr>
            <a:r>
              <a:rPr lang="en-US" sz="2400" b="1"/>
              <a:t>(d)Rs5000</a:t>
            </a:r>
            <a:endParaRPr lang="en-US" sz="2400" b="1"/>
          </a:p>
        </p:txBody>
      </p:sp>
      <p:sp>
        <p:nvSpPr>
          <p:cNvPr id="4" name="Content Placeholder 3"/>
          <p:cNvSpPr>
            <a:spLocks noGrp="1"/>
          </p:cNvSpPr>
          <p:nvPr>
            <p:ph sz="half" idx="2"/>
          </p:nvPr>
        </p:nvSpPr>
        <p:spPr/>
        <p:txBody>
          <a:bodyPr/>
          <a:p>
            <a:pPr marL="0" indent="0">
              <a:buNone/>
            </a:pPr>
            <a:endParaRPr lang="en-IN" altLang="en-US" sz="24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br>
              <a:rPr lang="en-US" b="1"/>
            </a:br>
            <a:r>
              <a:rPr lang="en-IN" altLang="en-US" b="1">
                <a:solidFill>
                  <a:srgbClr val="FF0000"/>
                </a:solidFill>
                <a:sym typeface="+mn-ea"/>
              </a:rPr>
              <a:t>SIMPLE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b="1">
                <a:solidFill>
                  <a:srgbClr val="C00000"/>
                </a:solidFill>
                <a:sym typeface="+mn-ea"/>
              </a:rPr>
              <a:t>Question:10</a:t>
            </a:r>
            <a:endParaRPr lang="en-IN" altLang="en-US" b="1">
              <a:solidFill>
                <a:srgbClr val="C00000"/>
              </a:solidFill>
              <a:sym typeface="+mn-ea"/>
            </a:endParaRPr>
          </a:p>
          <a:p>
            <a:pPr marL="0" indent="0">
              <a:buNone/>
            </a:pPr>
            <a:r>
              <a:rPr lang="en-US" b="1"/>
              <a:t>What annual payment will discharge a debt of Rs</a:t>
            </a:r>
            <a:r>
              <a:rPr lang="en-IN" altLang="en-US" b="1"/>
              <a:t>8480</a:t>
            </a:r>
            <a:r>
              <a:rPr lang="en-US" b="1"/>
              <a:t> due in </a:t>
            </a:r>
            <a:r>
              <a:rPr lang="en-IN" altLang="en-US" b="1"/>
              <a:t>4</a:t>
            </a:r>
            <a:r>
              <a:rPr lang="en-US" b="1"/>
              <a:t> years </a:t>
            </a:r>
            <a:r>
              <a:rPr lang="en-IN" altLang="en-US" b="1"/>
              <a:t>hence</a:t>
            </a:r>
            <a:r>
              <a:rPr lang="en-US" b="1"/>
              <a:t> @ </a:t>
            </a:r>
            <a:r>
              <a:rPr lang="en-IN" altLang="en-US" b="1"/>
              <a:t>4%</a:t>
            </a:r>
            <a:r>
              <a:rPr lang="en-US" b="1"/>
              <a:t> p.a. at S.I.?</a:t>
            </a:r>
            <a:endParaRPr lang="en-US" b="1"/>
          </a:p>
          <a:p>
            <a:pPr marL="0" indent="0">
              <a:buNone/>
            </a:pPr>
            <a:r>
              <a:rPr lang="en-US" b="1"/>
              <a:t>(a)Rs2000</a:t>
            </a:r>
            <a:endParaRPr lang="en-US" b="1"/>
          </a:p>
          <a:p>
            <a:pPr marL="0" indent="0">
              <a:buNone/>
            </a:pPr>
            <a:r>
              <a:rPr lang="en-US" b="1"/>
              <a:t>(b)Rs3000</a:t>
            </a:r>
            <a:endParaRPr lang="en-US" b="1"/>
          </a:p>
          <a:p>
            <a:pPr marL="0" indent="0">
              <a:buNone/>
            </a:pPr>
            <a:r>
              <a:rPr lang="en-US" b="1"/>
              <a:t>(c)Rs4000</a:t>
            </a:r>
            <a:endParaRPr lang="en-US" b="1"/>
          </a:p>
          <a:p>
            <a:pPr marL="0" indent="0">
              <a:buNone/>
            </a:pPr>
            <a:r>
              <a:rPr lang="en-US" b="1"/>
              <a:t>(d)Rs5000</a:t>
            </a:r>
            <a:endParaRPr lang="en-US" b="1"/>
          </a:p>
        </p:txBody>
      </p:sp>
      <p:sp>
        <p:nvSpPr>
          <p:cNvPr id="4" name="Content Placeholder 3"/>
          <p:cNvSpPr>
            <a:spLocks noGrp="1"/>
          </p:cNvSpPr>
          <p:nvPr>
            <p:ph sz="half" idx="2"/>
          </p:nvPr>
        </p:nvSpPr>
        <p:spPr/>
        <p:txBody>
          <a:bodyPr/>
          <a:p>
            <a:pPr marL="0" indent="0">
              <a:buNone/>
            </a:pPr>
            <a:endParaRPr lang="en-IN" altLang="en-US" sz="18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br>
              <a:rPr lang="en-US" b="1"/>
            </a:br>
            <a:r>
              <a:rPr lang="en-IN" altLang="en-US" b="1">
                <a:solidFill>
                  <a:srgbClr val="FF0000"/>
                </a:solidFill>
                <a:sym typeface="+mn-ea"/>
              </a:rPr>
              <a:t>SIMPLE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b="1">
                <a:solidFill>
                  <a:srgbClr val="C00000"/>
                </a:solidFill>
                <a:sym typeface="+mn-ea"/>
              </a:rPr>
              <a:t>Question:11</a:t>
            </a:r>
            <a:endParaRPr lang="en-IN" altLang="en-US" b="1">
              <a:solidFill>
                <a:srgbClr val="C00000"/>
              </a:solidFill>
              <a:sym typeface="+mn-ea"/>
            </a:endParaRPr>
          </a:p>
          <a:p>
            <a:pPr marL="0" indent="0">
              <a:buNone/>
            </a:pPr>
            <a:r>
              <a:rPr lang="en-US" b="1"/>
              <a:t>In simple interest what sum amounts to Rs1120 in 4 years and Rs1200 in 5 years?</a:t>
            </a:r>
            <a:endParaRPr lang="en-US" b="1"/>
          </a:p>
          <a:p>
            <a:pPr marL="0" indent="0">
              <a:buNone/>
            </a:pPr>
            <a:r>
              <a:rPr lang="en-US" b="1"/>
              <a:t>(a)Rs750</a:t>
            </a:r>
            <a:endParaRPr lang="en-US" b="1"/>
          </a:p>
          <a:p>
            <a:pPr marL="0" indent="0">
              <a:buNone/>
            </a:pPr>
            <a:r>
              <a:rPr lang="en-US" b="1"/>
              <a:t>(b)Rs800</a:t>
            </a:r>
            <a:endParaRPr lang="en-US" b="1"/>
          </a:p>
          <a:p>
            <a:pPr marL="0" indent="0">
              <a:buNone/>
            </a:pPr>
            <a:r>
              <a:rPr lang="en-US" b="1"/>
              <a:t>(c)Rs850</a:t>
            </a:r>
            <a:endParaRPr lang="en-US" b="1"/>
          </a:p>
          <a:p>
            <a:pPr marL="0" indent="0">
              <a:buNone/>
            </a:pPr>
            <a:r>
              <a:rPr lang="en-US" b="1"/>
              <a:t>(d)Rs900</a:t>
            </a:r>
            <a:endParaRPr lang="en-US" b="1"/>
          </a:p>
        </p:txBody>
      </p:sp>
      <p:sp>
        <p:nvSpPr>
          <p:cNvPr id="4" name="Content Placeholder 3"/>
          <p:cNvSpPr>
            <a:spLocks noGrp="1"/>
          </p:cNvSpPr>
          <p:nvPr>
            <p:ph sz="half" idx="2"/>
          </p:nvPr>
        </p:nvSpPr>
        <p:spPr/>
        <p:txBody>
          <a:bodyPr/>
          <a:p>
            <a:pPr marL="0" indent="0">
              <a:buNone/>
            </a:pPr>
            <a:endParaRPr lang="en-IN" altLang="en-US"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br>
              <a:rPr lang="en-US" b="1"/>
            </a:br>
            <a:r>
              <a:rPr lang="en-IN" altLang="en-US" b="1">
                <a:solidFill>
                  <a:srgbClr val="FF0000"/>
                </a:solidFill>
                <a:sym typeface="+mn-ea"/>
              </a:rPr>
              <a:t>SIMPLE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Question:12</a:t>
            </a:r>
            <a:endParaRPr lang="en-IN" altLang="en-US" sz="2400" b="1">
              <a:solidFill>
                <a:srgbClr val="C00000"/>
              </a:solidFill>
              <a:sym typeface="+mn-ea"/>
            </a:endParaRPr>
          </a:p>
          <a:p>
            <a:pPr marL="0" indent="0">
              <a:buNone/>
            </a:pPr>
            <a:r>
              <a:rPr lang="en-US" sz="2400" b="1"/>
              <a:t>Rs5000 invested at S.I. @ 6% p.a. and Rs900 is obtained as interest in a certain number of years. In order to earn Rs540 as interest on Rs6000 in the same number of years, what should be the rate of interest?</a:t>
            </a:r>
            <a:endParaRPr lang="en-US" sz="2400" b="1"/>
          </a:p>
          <a:p>
            <a:pPr marL="0" indent="0">
              <a:buNone/>
            </a:pPr>
            <a:r>
              <a:rPr lang="en-US" sz="2400" b="1"/>
              <a:t>(a)2%p.a.</a:t>
            </a:r>
            <a:endParaRPr lang="en-US" sz="2400" b="1"/>
          </a:p>
          <a:p>
            <a:pPr marL="0" indent="0">
              <a:buNone/>
            </a:pPr>
            <a:r>
              <a:rPr lang="en-US" sz="2400" b="1"/>
              <a:t>(b)3%p.a.</a:t>
            </a:r>
            <a:endParaRPr lang="en-US" sz="2400" b="1"/>
          </a:p>
          <a:p>
            <a:pPr marL="0" indent="0">
              <a:buNone/>
            </a:pPr>
            <a:r>
              <a:rPr lang="en-US" sz="2400" b="1"/>
              <a:t>(c)4%p.a.</a:t>
            </a:r>
            <a:endParaRPr lang="en-US" sz="2400" b="1"/>
          </a:p>
          <a:p>
            <a:pPr marL="0" indent="0">
              <a:buNone/>
            </a:pPr>
            <a:r>
              <a:rPr lang="en-US" sz="2400" b="1"/>
              <a:t>(d)5%p.a.</a:t>
            </a:r>
            <a:endParaRPr lang="en-US" sz="2400" b="1"/>
          </a:p>
        </p:txBody>
      </p:sp>
      <p:sp>
        <p:nvSpPr>
          <p:cNvPr id="4" name="Content Placeholder 3"/>
          <p:cNvSpPr>
            <a:spLocks noGrp="1"/>
          </p:cNvSpPr>
          <p:nvPr>
            <p:ph sz="half" idx="2"/>
          </p:nvPr>
        </p:nvSpPr>
        <p:spPr/>
        <p:txBody>
          <a:bodyPr/>
          <a:p>
            <a:pPr marL="0" indent="0">
              <a:buNone/>
            </a:pPr>
            <a:endParaRPr lang="en-IN" altLang="en-US" sz="24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br>
              <a:rPr lang="en-US" b="1"/>
            </a:br>
            <a:r>
              <a:rPr lang="en-IN" altLang="en-US" b="1">
                <a:solidFill>
                  <a:srgbClr val="FF0000"/>
                </a:solidFill>
                <a:sym typeface="+mn-ea"/>
              </a:rPr>
              <a:t>SIMPLE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Question:13</a:t>
            </a:r>
            <a:endParaRPr lang="en-IN" altLang="en-US" sz="2400" b="1">
              <a:solidFill>
                <a:srgbClr val="C00000"/>
              </a:solidFill>
              <a:sym typeface="+mn-ea"/>
            </a:endParaRPr>
          </a:p>
          <a:p>
            <a:pPr marL="0" indent="0">
              <a:buNone/>
            </a:pPr>
            <a:r>
              <a:rPr lang="en-US" sz="2400" b="1"/>
              <a:t>Two equal sums are deposited at the same time at 5% and 4% simple interest respectively. The former is received 2 years earlier than the later, and the amount in each case is Rs2800. Find the sum.</a:t>
            </a:r>
            <a:endParaRPr lang="en-US" sz="2400" b="1"/>
          </a:p>
          <a:p>
            <a:pPr marL="0" indent="0">
              <a:buNone/>
            </a:pPr>
            <a:r>
              <a:rPr lang="en-US" sz="2400" b="1"/>
              <a:t>(a)Rs2000</a:t>
            </a:r>
            <a:endParaRPr lang="en-US" sz="2400" b="1"/>
          </a:p>
          <a:p>
            <a:pPr marL="0" indent="0">
              <a:buNone/>
            </a:pPr>
            <a:r>
              <a:rPr lang="en-US" sz="2400" b="1"/>
              <a:t>(b)Rs2500</a:t>
            </a:r>
            <a:endParaRPr lang="en-US" sz="2400" b="1"/>
          </a:p>
          <a:p>
            <a:pPr marL="0" indent="0">
              <a:buNone/>
            </a:pPr>
            <a:r>
              <a:rPr lang="en-US" sz="2400" b="1"/>
              <a:t>(c)Rs3000</a:t>
            </a:r>
            <a:endParaRPr lang="en-US" sz="2400" b="1"/>
          </a:p>
          <a:p>
            <a:pPr marL="0" indent="0">
              <a:buNone/>
            </a:pPr>
            <a:r>
              <a:rPr lang="en-US" sz="2400" b="1"/>
              <a:t>(d)Rs3200</a:t>
            </a:r>
            <a:endParaRPr lang="en-US" sz="2400" b="1"/>
          </a:p>
        </p:txBody>
      </p:sp>
      <p:sp>
        <p:nvSpPr>
          <p:cNvPr id="4" name="Content Placeholder 3"/>
          <p:cNvSpPr>
            <a:spLocks noGrp="1"/>
          </p:cNvSpPr>
          <p:nvPr>
            <p:ph sz="half" idx="2"/>
          </p:nvPr>
        </p:nvSpPr>
        <p:spPr/>
        <p:txBody>
          <a:bodyPr/>
          <a:p>
            <a:pPr marL="0" indent="0">
              <a:buNone/>
            </a:pPr>
            <a:endParaRPr lang="en-IN" altLang="en-US" sz="20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br>
              <a:rPr lang="en-US" b="1"/>
            </a:br>
            <a:r>
              <a:rPr lang="en-IN" altLang="en-US" b="1">
                <a:solidFill>
                  <a:srgbClr val="FF0000"/>
                </a:solidFill>
                <a:sym typeface="+mn-ea"/>
              </a:rPr>
              <a:t>SIMPLE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b="1">
                <a:solidFill>
                  <a:srgbClr val="C00000"/>
                </a:solidFill>
                <a:sym typeface="+mn-ea"/>
              </a:rPr>
              <a:t>Question:14</a:t>
            </a:r>
            <a:endParaRPr lang="en-IN" altLang="en-US" b="1">
              <a:solidFill>
                <a:srgbClr val="C00000"/>
              </a:solidFill>
              <a:sym typeface="+mn-ea"/>
            </a:endParaRPr>
          </a:p>
          <a:p>
            <a:pPr marL="0" indent="0">
              <a:buNone/>
            </a:pPr>
            <a:r>
              <a:rPr lang="en-US" b="1"/>
              <a:t>What annual payment will discharge a debt of Rs18000 due in 5 years @ 10% p.a. at S.I.?</a:t>
            </a:r>
            <a:endParaRPr lang="en-US" b="1"/>
          </a:p>
          <a:p>
            <a:pPr marL="0" indent="0">
              <a:buNone/>
            </a:pPr>
            <a:r>
              <a:rPr lang="en-US" b="1"/>
              <a:t>(a)Rs2000</a:t>
            </a:r>
            <a:endParaRPr lang="en-US" b="1"/>
          </a:p>
          <a:p>
            <a:pPr marL="0" indent="0">
              <a:buNone/>
            </a:pPr>
            <a:r>
              <a:rPr lang="en-US" b="1"/>
              <a:t>(b)Rs2500</a:t>
            </a:r>
            <a:endParaRPr lang="en-US" b="1"/>
          </a:p>
          <a:p>
            <a:pPr marL="0" indent="0">
              <a:buNone/>
            </a:pPr>
            <a:r>
              <a:rPr lang="en-US" b="1"/>
              <a:t>(c)Rs3000</a:t>
            </a:r>
            <a:endParaRPr lang="en-US" b="1"/>
          </a:p>
          <a:p>
            <a:pPr marL="0" indent="0">
              <a:buNone/>
            </a:pPr>
            <a:r>
              <a:rPr lang="en-US" b="1"/>
              <a:t>(d)Rs3500</a:t>
            </a:r>
            <a:endParaRPr lang="en-US" b="1"/>
          </a:p>
        </p:txBody>
      </p:sp>
      <p:sp>
        <p:nvSpPr>
          <p:cNvPr id="4" name="Content Placeholder 3"/>
          <p:cNvSpPr>
            <a:spLocks noGrp="1"/>
          </p:cNvSpPr>
          <p:nvPr>
            <p:ph sz="half" idx="2"/>
          </p:nvPr>
        </p:nvSpPr>
        <p:spPr/>
        <p:txBody>
          <a:bodyPr/>
          <a:p>
            <a:pPr marL="0" indent="0">
              <a:buNone/>
            </a:pPr>
            <a:endParaRPr lang="en-IN" altLang="en-US" sz="18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br>
              <a:rPr lang="en-US" b="1"/>
            </a:br>
            <a:r>
              <a:rPr lang="en-IN" altLang="en-US" b="1">
                <a:solidFill>
                  <a:srgbClr val="FF0000"/>
                </a:solidFill>
                <a:sym typeface="+mn-ea"/>
              </a:rPr>
              <a:t>SIMPLE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Question:15</a:t>
            </a:r>
            <a:endParaRPr lang="en-IN" altLang="en-US" sz="2800" b="1">
              <a:solidFill>
                <a:srgbClr val="C00000"/>
              </a:solidFill>
              <a:sym typeface="+mn-ea"/>
            </a:endParaRPr>
          </a:p>
          <a:p>
            <a:pPr marL="0" indent="0">
              <a:buNone/>
            </a:pPr>
            <a:r>
              <a:rPr lang="en-US" sz="2800" b="1"/>
              <a:t>If the simple interest on Rs2000, increases by Rs480, when the time increases by 4 years. Find the rate percent per annum.</a:t>
            </a:r>
            <a:endParaRPr lang="en-US" sz="2800" b="1"/>
          </a:p>
          <a:p>
            <a:pPr marL="0" indent="0">
              <a:buNone/>
            </a:pPr>
            <a:r>
              <a:rPr lang="en-US" sz="2800" b="1"/>
              <a:t>(a)4%      </a:t>
            </a:r>
            <a:endParaRPr lang="en-US" sz="2800" b="1"/>
          </a:p>
          <a:p>
            <a:pPr marL="0" indent="0">
              <a:buNone/>
            </a:pPr>
            <a:r>
              <a:rPr lang="en-US" sz="2800" b="1"/>
              <a:t>(b)5%		</a:t>
            </a:r>
            <a:endParaRPr lang="en-US" sz="2800" b="1"/>
          </a:p>
          <a:p>
            <a:pPr marL="0" indent="0">
              <a:buNone/>
            </a:pPr>
            <a:r>
              <a:rPr lang="en-US" sz="2800" b="1"/>
              <a:t>(c)6%		</a:t>
            </a:r>
            <a:endParaRPr lang="en-US" sz="2800" b="1"/>
          </a:p>
          <a:p>
            <a:pPr marL="0" indent="0">
              <a:buNone/>
            </a:pPr>
            <a:r>
              <a:rPr lang="en-US" sz="2800" b="1"/>
              <a:t>(d)7.5%</a:t>
            </a:r>
            <a:endParaRPr lang="en-US" sz="2800" b="1"/>
          </a:p>
        </p:txBody>
      </p:sp>
      <p:sp>
        <p:nvSpPr>
          <p:cNvPr id="4" name="Content Placeholder 3"/>
          <p:cNvSpPr>
            <a:spLocks noGrp="1"/>
          </p:cNvSpPr>
          <p:nvPr>
            <p:ph sz="half" idx="2"/>
          </p:nvPr>
        </p:nvSpPr>
        <p:spPr/>
        <p:txBody>
          <a:bodyPr/>
          <a:p>
            <a:pPr marL="0" indent="0">
              <a:buNone/>
            </a:pPr>
            <a:endParaRPr lang="en-IN" altLang="en-US" sz="2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marL="0" indent="0" algn="l">
              <a:buNone/>
            </a:pPr>
            <a:br>
              <a:rPr lang="en-US" b="1">
                <a:solidFill>
                  <a:srgbClr val="FF0000"/>
                </a:solidFill>
                <a:sym typeface="+mn-ea"/>
              </a:rPr>
            </a:br>
            <a:r>
              <a:rPr lang="en-US" b="1">
                <a:solidFill>
                  <a:srgbClr val="FF0000"/>
                </a:solidFill>
                <a:sym typeface="+mn-ea"/>
              </a:rPr>
              <a:t>INTRODUCTION OF S</a:t>
            </a:r>
            <a:r>
              <a:rPr lang="en-IN" altLang="en-US" b="1">
                <a:solidFill>
                  <a:srgbClr val="FF0000"/>
                </a:solidFill>
                <a:sym typeface="+mn-ea"/>
              </a:rPr>
              <a:t>IMPLE INTEREST</a:t>
            </a:r>
            <a:r>
              <a:rPr lang="en-US" b="1">
                <a:solidFill>
                  <a:srgbClr val="FF0000"/>
                </a:solidFill>
                <a:sym typeface="+mn-ea"/>
              </a:rPr>
              <a:t>:</a:t>
            </a:r>
            <a:br>
              <a:rPr lang="en-US" b="1">
                <a:solidFill>
                  <a:srgbClr val="FF0000"/>
                </a:solidFill>
              </a:rPr>
            </a:br>
            <a:endParaRPr lang="en-US" b="1"/>
          </a:p>
        </p:txBody>
      </p:sp>
      <p:sp>
        <p:nvSpPr>
          <p:cNvPr id="5" name="Content Placeholder 4"/>
          <p:cNvSpPr>
            <a:spLocks noGrp="1"/>
          </p:cNvSpPr>
          <p:nvPr>
            <p:ph sz="half" idx="1"/>
          </p:nvPr>
        </p:nvSpPr>
        <p:spPr/>
        <p:txBody>
          <a:bodyPr/>
          <a:p>
            <a:pPr marL="0" indent="0">
              <a:buNone/>
            </a:pPr>
            <a:r>
              <a:rPr lang="en-US" sz="2400" b="1"/>
              <a:t>In Simple Interest the Principal is constant through out each and every year.</a:t>
            </a:r>
            <a:endParaRPr lang="en-US" sz="2400" b="1"/>
          </a:p>
          <a:p>
            <a:r>
              <a:rPr lang="en-US" sz="2400" b="1"/>
              <a:t>As the interest is calculated only on the Principal </a:t>
            </a:r>
            <a:r>
              <a:rPr lang="en-IN" altLang="en-US" sz="2400" b="1"/>
              <a:t>,so the</a:t>
            </a:r>
            <a:r>
              <a:rPr lang="en-US" sz="2400" b="1"/>
              <a:t> </a:t>
            </a:r>
            <a:r>
              <a:rPr lang="en-IN" altLang="en-US" sz="2400" b="1"/>
              <a:t>interest</a:t>
            </a:r>
            <a:r>
              <a:rPr lang="en-US" sz="2400" b="1"/>
              <a:t> is constant through out each and every year.</a:t>
            </a:r>
            <a:endParaRPr lang="en-US" sz="2400" b="1"/>
          </a:p>
          <a:p>
            <a:r>
              <a:rPr lang="en-US" sz="2400" b="1"/>
              <a:t>Suppose the interest in 5 years is Rs5000, in each year it is Rs1000.</a:t>
            </a:r>
            <a:endParaRPr lang="en-US" sz="2400" b="1"/>
          </a:p>
        </p:txBody>
      </p:sp>
      <p:sp>
        <p:nvSpPr>
          <p:cNvPr id="6" name="Content Placeholder 5"/>
          <p:cNvSpPr>
            <a:spLocks noGrp="1"/>
          </p:cNvSpPr>
          <p:nvPr>
            <p:ph sz="half" idx="2"/>
          </p:nvPr>
        </p:nvSpPr>
        <p:spPr/>
        <p:txBody>
          <a:bodyPr/>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r>
              <a:rPr lang="en-IN" altLang="en-US" b="1">
                <a:solidFill>
                  <a:srgbClr val="FF0000"/>
                </a:solidFill>
                <a:sym typeface="+mn-ea"/>
              </a:rPr>
              <a:t>SIMPLE INTEREST</a:t>
            </a: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Question:16</a:t>
            </a:r>
            <a:endParaRPr lang="en-IN" altLang="en-US" sz="2800" b="1">
              <a:solidFill>
                <a:srgbClr val="C00000"/>
              </a:solidFill>
              <a:sym typeface="+mn-ea"/>
            </a:endParaRPr>
          </a:p>
          <a:p>
            <a:pPr marL="0" indent="0">
              <a:buNone/>
            </a:pPr>
            <a:r>
              <a:rPr lang="en-US" sz="2800" b="1"/>
              <a:t>The simple interest on a sum of money is 1/9th of the principal, and the number of years is equal to the rate percent per annum. Find the rate percent.</a:t>
            </a:r>
            <a:endParaRPr lang="en-US" sz="2800" b="1"/>
          </a:p>
          <a:p>
            <a:pPr marL="0" indent="0">
              <a:buNone/>
            </a:pPr>
            <a:r>
              <a:rPr lang="en-US" sz="2800" b="1"/>
              <a:t>(a)2.5%      </a:t>
            </a:r>
            <a:endParaRPr lang="en-US" sz="2800" b="1"/>
          </a:p>
          <a:p>
            <a:pPr marL="0" indent="0">
              <a:buNone/>
            </a:pPr>
            <a:r>
              <a:rPr lang="en-US" sz="2800" b="1"/>
              <a:t>(b)3%		</a:t>
            </a:r>
            <a:endParaRPr lang="en-US" sz="2800" b="1"/>
          </a:p>
          <a:p>
            <a:pPr marL="0" indent="0">
              <a:buNone/>
            </a:pPr>
            <a:r>
              <a:rPr lang="en-US" sz="2800" b="1"/>
              <a:t>(c)3.5%	</a:t>
            </a:r>
            <a:endParaRPr lang="en-US" sz="2800" b="1"/>
          </a:p>
          <a:p>
            <a:pPr marL="0" indent="0">
              <a:buNone/>
            </a:pPr>
            <a:r>
              <a:rPr lang="en-US" sz="2800" b="1"/>
              <a:t>(d)3.33%</a:t>
            </a:r>
            <a:endParaRPr lang="en-US" sz="2800" b="1"/>
          </a:p>
        </p:txBody>
      </p:sp>
      <p:sp>
        <p:nvSpPr>
          <p:cNvPr id="4" name="Content Placeholder 3"/>
          <p:cNvSpPr>
            <a:spLocks noGrp="1"/>
          </p:cNvSpPr>
          <p:nvPr>
            <p:ph sz="half" idx="2"/>
          </p:nvPr>
        </p:nvSpPr>
        <p:spPr/>
        <p:txBody>
          <a:bodyPr/>
          <a:p>
            <a:pPr marL="0" indent="0">
              <a:buNone/>
            </a:pPr>
            <a:endParaRPr lang="en-IN" altLang="en-US" sz="28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r>
              <a:rPr lang="en-IN" altLang="en-US" b="1">
                <a:solidFill>
                  <a:srgbClr val="FF0000"/>
                </a:solidFill>
                <a:sym typeface="+mn-ea"/>
              </a:rPr>
              <a:t>SIMPLE INTEREST</a:t>
            </a: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Question:17</a:t>
            </a:r>
            <a:endParaRPr lang="en-IN" altLang="en-US" sz="2800" b="1">
              <a:solidFill>
                <a:srgbClr val="C00000"/>
              </a:solidFill>
              <a:sym typeface="+mn-ea"/>
            </a:endParaRPr>
          </a:p>
          <a:p>
            <a:pPr marL="0" indent="0">
              <a:buNone/>
            </a:pPr>
            <a:r>
              <a:rPr lang="en-US" sz="2800" b="1"/>
              <a:t>If the simple interest on Rs1500 is more than the interest on Rs1000 by Rs60 in 3 years, find the rate percent per annum.</a:t>
            </a:r>
            <a:endParaRPr lang="en-US" sz="2800" b="1"/>
          </a:p>
          <a:p>
            <a:pPr marL="0" indent="0">
              <a:buNone/>
            </a:pPr>
            <a:r>
              <a:rPr lang="en-US" sz="2800" b="1"/>
              <a:t>(a)2%      </a:t>
            </a:r>
            <a:endParaRPr lang="en-US" sz="2800" b="1"/>
          </a:p>
          <a:p>
            <a:pPr marL="0" indent="0">
              <a:buNone/>
            </a:pPr>
            <a:r>
              <a:rPr lang="en-US" sz="2800" b="1"/>
              <a:t>(b)3%		</a:t>
            </a:r>
            <a:endParaRPr lang="en-US" sz="2800" b="1"/>
          </a:p>
          <a:p>
            <a:pPr marL="0" indent="0">
              <a:buNone/>
            </a:pPr>
            <a:r>
              <a:rPr lang="en-US" sz="2800" b="1"/>
              <a:t>(c)4%		</a:t>
            </a:r>
            <a:endParaRPr lang="en-US" sz="2800" b="1"/>
          </a:p>
          <a:p>
            <a:pPr marL="0" indent="0">
              <a:buNone/>
            </a:pPr>
            <a:r>
              <a:rPr lang="en-US" sz="2800" b="1"/>
              <a:t>(d)5%</a:t>
            </a:r>
            <a:endParaRPr lang="en-US" sz="28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r>
              <a:rPr lang="en-IN" altLang="en-US" b="1">
                <a:solidFill>
                  <a:srgbClr val="FF0000"/>
                </a:solidFill>
                <a:sym typeface="+mn-ea"/>
              </a:rPr>
              <a:t>SIMPLE INTEREST</a:t>
            </a: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Question:18</a:t>
            </a:r>
            <a:endParaRPr lang="en-IN" altLang="en-US" sz="2800" b="1">
              <a:solidFill>
                <a:srgbClr val="C00000"/>
              </a:solidFill>
              <a:sym typeface="+mn-ea"/>
            </a:endParaRPr>
          </a:p>
          <a:p>
            <a:pPr marL="0" indent="0">
              <a:buNone/>
            </a:pPr>
            <a:r>
              <a:rPr lang="en-US" sz="2800" b="1"/>
              <a:t>If simple interest on Rs6000, increases by Rs480, when the rate % increases by 2% per annum. Find the time period.</a:t>
            </a:r>
            <a:endParaRPr lang="en-US" sz="2800" b="1"/>
          </a:p>
          <a:p>
            <a:pPr marL="0" indent="0">
              <a:buNone/>
            </a:pPr>
            <a:r>
              <a:rPr lang="en-US" sz="2800" b="1"/>
              <a:t>(a)2years      </a:t>
            </a:r>
            <a:endParaRPr lang="en-US" sz="2800" b="1"/>
          </a:p>
          <a:p>
            <a:pPr marL="0" indent="0">
              <a:buNone/>
            </a:pPr>
            <a:r>
              <a:rPr lang="en-US" sz="2800" b="1"/>
              <a:t>(b)3years		</a:t>
            </a:r>
            <a:endParaRPr lang="en-US" sz="2800" b="1"/>
          </a:p>
          <a:p>
            <a:pPr marL="0" indent="0">
              <a:buNone/>
            </a:pPr>
            <a:r>
              <a:rPr lang="en-US" sz="2800" b="1"/>
              <a:t>(c)4years		</a:t>
            </a:r>
            <a:endParaRPr lang="en-US" sz="2800" b="1"/>
          </a:p>
          <a:p>
            <a:pPr marL="0" indent="0">
              <a:buNone/>
            </a:pPr>
            <a:r>
              <a:rPr lang="en-US" sz="2800" b="1"/>
              <a:t>(d)5years</a:t>
            </a:r>
            <a:endParaRPr lang="en-US" sz="28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r>
              <a:rPr lang="en-IN" altLang="en-US" b="1">
                <a:solidFill>
                  <a:srgbClr val="FF0000"/>
                </a:solidFill>
                <a:sym typeface="+mn-ea"/>
              </a:rPr>
              <a:t>SIMPLE INTEREST</a:t>
            </a: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Question:19</a:t>
            </a:r>
            <a:endParaRPr lang="en-IN" altLang="en-US" sz="2400" b="1">
              <a:solidFill>
                <a:srgbClr val="C00000"/>
              </a:solidFill>
              <a:sym typeface="+mn-ea"/>
            </a:endParaRPr>
          </a:p>
          <a:p>
            <a:pPr marL="0" indent="0">
              <a:buNone/>
            </a:pPr>
            <a:r>
              <a:rPr lang="en-US" sz="2400" b="1"/>
              <a:t>Rakish deposited two parts of a sum of Rs2</a:t>
            </a:r>
            <a:r>
              <a:rPr lang="en-IN" altLang="en-US" sz="2400" b="1"/>
              <a:t>4</a:t>
            </a:r>
            <a:r>
              <a:rPr lang="en-US" sz="2400" b="1"/>
              <a:t>000 in two different banks @15%p.a. and 18% p.a. respectively. In 2 years he got Rs</a:t>
            </a:r>
            <a:r>
              <a:rPr lang="en-IN" altLang="en-US" sz="2400" b="1"/>
              <a:t>8160</a:t>
            </a:r>
            <a:r>
              <a:rPr lang="en-US" sz="2400" b="1"/>
              <a:t> as the total interest. What was the amount deposited at the rate of 18% p.a.?</a:t>
            </a:r>
            <a:endParaRPr lang="en-US" sz="2400" b="1"/>
          </a:p>
          <a:p>
            <a:pPr marL="0" indent="0">
              <a:buNone/>
            </a:pPr>
            <a:r>
              <a:rPr lang="en-US" sz="2400" b="1"/>
              <a:t>(a)Rs8000      </a:t>
            </a:r>
            <a:endParaRPr lang="en-US" sz="2400" b="1"/>
          </a:p>
          <a:p>
            <a:pPr marL="0" indent="0">
              <a:buNone/>
            </a:pPr>
            <a:r>
              <a:rPr lang="en-US" sz="2400" b="1"/>
              <a:t>(b)Rs10000		</a:t>
            </a:r>
            <a:endParaRPr lang="en-US" sz="2400" b="1"/>
          </a:p>
          <a:p>
            <a:pPr marL="0" indent="0">
              <a:buNone/>
            </a:pPr>
            <a:r>
              <a:rPr lang="en-US" sz="2400" b="1"/>
              <a:t>(c)Rs12000		</a:t>
            </a:r>
            <a:endParaRPr lang="en-US" sz="2400" b="1"/>
          </a:p>
          <a:p>
            <a:pPr marL="0" indent="0">
              <a:buNone/>
            </a:pPr>
            <a:r>
              <a:rPr lang="en-US" sz="2400" b="1"/>
              <a:t>(d)Rs1</a:t>
            </a:r>
            <a:r>
              <a:rPr lang="en-IN" altLang="en-US" sz="2400" b="1"/>
              <a:t>4</a:t>
            </a:r>
            <a:r>
              <a:rPr lang="en-US" sz="2400" b="1"/>
              <a:t>000</a:t>
            </a:r>
            <a:endParaRPr lang="en-US" sz="2400" b="1"/>
          </a:p>
        </p:txBody>
      </p:sp>
      <p:sp>
        <p:nvSpPr>
          <p:cNvPr id="4" name="Content Placeholder 3"/>
          <p:cNvSpPr>
            <a:spLocks noGrp="1"/>
          </p:cNvSpPr>
          <p:nvPr>
            <p:ph sz="half" idx="2"/>
          </p:nvPr>
        </p:nvSpPr>
        <p:spPr/>
        <p:txBody>
          <a:bodyPr/>
          <a:p>
            <a:pPr marL="0" indent="0">
              <a:buNone/>
            </a:pPr>
            <a:endParaRPr lang="en-US" sz="2400" b="1">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r>
              <a:rPr lang="en-IN" altLang="en-US" b="1">
                <a:solidFill>
                  <a:srgbClr val="FF0000"/>
                </a:solidFill>
                <a:sym typeface="+mn-ea"/>
              </a:rPr>
              <a:t>SIMPLE INTEREST</a:t>
            </a:r>
            <a:endParaRPr lang="en-US" b="1"/>
          </a:p>
        </p:txBody>
      </p:sp>
      <p:sp>
        <p:nvSpPr>
          <p:cNvPr id="3" name="Content Placeholder 2"/>
          <p:cNvSpPr>
            <a:spLocks noGrp="1"/>
          </p:cNvSpPr>
          <p:nvPr>
            <p:ph sz="half" idx="1"/>
          </p:nvPr>
        </p:nvSpPr>
        <p:spPr>
          <a:xfrm>
            <a:off x="670560" y="1068070"/>
            <a:ext cx="5384800" cy="5260975"/>
          </a:xfrm>
        </p:spPr>
        <p:txBody>
          <a:bodyPr/>
          <a:p>
            <a:pPr marL="0" indent="0">
              <a:buNone/>
            </a:pPr>
            <a:r>
              <a:rPr lang="en-IN" altLang="en-US" sz="2400" b="1">
                <a:solidFill>
                  <a:srgbClr val="C00000"/>
                </a:solidFill>
                <a:sym typeface="+mn-ea"/>
              </a:rPr>
              <a:t>Question:20</a:t>
            </a:r>
            <a:endParaRPr lang="en-IN" altLang="en-US" sz="2400" b="1">
              <a:solidFill>
                <a:srgbClr val="C00000"/>
              </a:solidFill>
              <a:sym typeface="+mn-ea"/>
            </a:endParaRPr>
          </a:p>
          <a:p>
            <a:pPr marL="0" indent="0">
              <a:buNone/>
            </a:pPr>
            <a:r>
              <a:rPr lang="en-US" sz="2400" b="1"/>
              <a:t>A man invests an amount of Rs15, 860 in the names of his three sons A, B and C in such a way that they receive the same amount after 2, 3 and 4 years respectively. If the rate of simple interest is 5% then find the ratio in which the amount was invested for A, B and C? </a:t>
            </a:r>
            <a:endParaRPr lang="en-US" sz="2400" b="1"/>
          </a:p>
          <a:p>
            <a:pPr marL="0" indent="0">
              <a:buNone/>
            </a:pPr>
            <a:r>
              <a:rPr lang="en-US" sz="2400" b="1"/>
              <a:t>(a)276:264:2</a:t>
            </a:r>
            <a:r>
              <a:rPr lang="en-IN" altLang="en-US" sz="2400" b="1"/>
              <a:t>5</a:t>
            </a:r>
            <a:r>
              <a:rPr lang="en-US" sz="2400" b="1"/>
              <a:t>3</a:t>
            </a:r>
            <a:endParaRPr lang="en-US" sz="2400" b="1"/>
          </a:p>
          <a:p>
            <a:pPr marL="0" indent="0">
              <a:buNone/>
            </a:pPr>
            <a:r>
              <a:rPr lang="en-US" sz="2400" b="1"/>
              <a:t>(b)243:264:276</a:t>
            </a:r>
            <a:endParaRPr lang="en-US" sz="2400" b="1"/>
          </a:p>
          <a:p>
            <a:pPr marL="0" indent="0">
              <a:buNone/>
            </a:pPr>
            <a:r>
              <a:rPr lang="en-US" sz="2400" b="1"/>
              <a:t>(c)276:265:242</a:t>
            </a:r>
            <a:endParaRPr lang="en-US" sz="2400" b="1"/>
          </a:p>
          <a:p>
            <a:pPr marL="0" indent="0">
              <a:buNone/>
            </a:pPr>
            <a:r>
              <a:rPr lang="en-US" sz="2400" b="1"/>
              <a:t>(d)279:265:243</a:t>
            </a:r>
            <a:endParaRPr lang="en-US" sz="24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r>
              <a:rPr lang="en-IN" altLang="en-US" b="1">
                <a:solidFill>
                  <a:srgbClr val="FF0000"/>
                </a:solidFill>
                <a:sym typeface="+mn-ea"/>
              </a:rPr>
              <a:t>SIMPLE INTEREST</a:t>
            </a: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Question:21</a:t>
            </a:r>
            <a:endParaRPr lang="en-IN" altLang="en-US" sz="2800" b="1">
              <a:solidFill>
                <a:srgbClr val="C00000"/>
              </a:solidFill>
              <a:sym typeface="+mn-ea"/>
            </a:endParaRPr>
          </a:p>
          <a:p>
            <a:pPr marL="0" indent="0">
              <a:buNone/>
            </a:pPr>
            <a:r>
              <a:rPr lang="en-US" sz="2800" b="1"/>
              <a:t>The S.I on Rs1250 will be less than the interest on Rs1400 at3% S.I by Rs90.Find the time.</a:t>
            </a:r>
            <a:endParaRPr lang="en-US" sz="2800" b="1"/>
          </a:p>
          <a:p>
            <a:pPr marL="0" indent="0">
              <a:buNone/>
            </a:pPr>
            <a:r>
              <a:rPr lang="en-US" sz="2800" b="1"/>
              <a:t>(a)12years      </a:t>
            </a:r>
            <a:endParaRPr lang="en-US" sz="2800" b="1"/>
          </a:p>
          <a:p>
            <a:pPr marL="0" indent="0">
              <a:buNone/>
            </a:pPr>
            <a:r>
              <a:rPr lang="en-US" sz="2800" b="1"/>
              <a:t>(b)15years		</a:t>
            </a:r>
            <a:endParaRPr lang="en-US" sz="2800" b="1"/>
          </a:p>
          <a:p>
            <a:pPr marL="0" indent="0">
              <a:buNone/>
            </a:pPr>
            <a:r>
              <a:rPr lang="en-US" sz="2800" b="1"/>
              <a:t>(c)18years		</a:t>
            </a:r>
            <a:endParaRPr lang="en-US" sz="2800" b="1"/>
          </a:p>
          <a:p>
            <a:pPr marL="0" indent="0">
              <a:buNone/>
            </a:pPr>
            <a:r>
              <a:rPr lang="en-US" sz="2800" b="1"/>
              <a:t>(d)20years</a:t>
            </a:r>
            <a:endParaRPr lang="en-US" sz="2800" b="1"/>
          </a:p>
        </p:txBody>
      </p:sp>
      <p:sp>
        <p:nvSpPr>
          <p:cNvPr id="4" name="Content Placeholder 3"/>
          <p:cNvSpPr>
            <a:spLocks noGrp="1"/>
          </p:cNvSpPr>
          <p:nvPr>
            <p:ph sz="half" idx="2"/>
          </p:nvPr>
        </p:nvSpPr>
        <p:spPr/>
        <p:txBody>
          <a:bodyPr/>
          <a:p>
            <a:pPr marL="0" indent="0">
              <a:buNone/>
            </a:pPr>
            <a:endParaRPr lang="en-US"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r>
              <a:rPr lang="en-IN" altLang="en-US" b="1">
                <a:solidFill>
                  <a:srgbClr val="FF0000"/>
                </a:solidFill>
                <a:sym typeface="+mn-ea"/>
              </a:rPr>
              <a:t>SIMPLE INTEREST</a:t>
            </a: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Question:22</a:t>
            </a:r>
            <a:endParaRPr lang="en-IN" altLang="en-US" sz="2400" b="1">
              <a:solidFill>
                <a:srgbClr val="C00000"/>
              </a:solidFill>
              <a:sym typeface="+mn-ea"/>
            </a:endParaRPr>
          </a:p>
          <a:p>
            <a:pPr marL="0" indent="0">
              <a:buNone/>
            </a:pPr>
            <a:r>
              <a:rPr lang="en-US" sz="2400" b="1"/>
              <a:t>Two equal sums are deposited in two banks each at 15% for 3.5 years and 5 years respectively. If the difference between their interests is Rs144, find each sum</a:t>
            </a:r>
            <a:endParaRPr lang="en-US" sz="2400" b="1"/>
          </a:p>
          <a:p>
            <a:pPr marL="0" indent="0">
              <a:buNone/>
            </a:pPr>
            <a:r>
              <a:rPr lang="en-US" sz="2400" b="1"/>
              <a:t>(a)Rs600      </a:t>
            </a:r>
            <a:endParaRPr lang="en-US" sz="2400" b="1"/>
          </a:p>
          <a:p>
            <a:pPr marL="0" indent="0">
              <a:buNone/>
            </a:pPr>
            <a:r>
              <a:rPr lang="en-US" sz="2400" b="1"/>
              <a:t>(b)Rs625		</a:t>
            </a:r>
            <a:endParaRPr lang="en-US" sz="2400" b="1"/>
          </a:p>
          <a:p>
            <a:pPr marL="0" indent="0">
              <a:buNone/>
            </a:pPr>
            <a:r>
              <a:rPr lang="en-US" sz="2400" b="1"/>
              <a:t>(c)Rs640		</a:t>
            </a:r>
            <a:endParaRPr lang="en-US" sz="2400" b="1"/>
          </a:p>
          <a:p>
            <a:pPr marL="0" indent="0">
              <a:buNone/>
            </a:pPr>
            <a:r>
              <a:rPr lang="en-US" sz="2400" b="1"/>
              <a:t>(d)Rs650</a:t>
            </a:r>
            <a:endParaRPr lang="en-US" sz="24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r>
              <a:rPr lang="en-IN" altLang="en-US" b="1">
                <a:solidFill>
                  <a:srgbClr val="FF0000"/>
                </a:solidFill>
                <a:sym typeface="+mn-ea"/>
              </a:rPr>
              <a:t>SIMPLE INTEREST</a:t>
            </a: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Question:23</a:t>
            </a:r>
            <a:endParaRPr lang="en-IN" altLang="en-US" sz="2400" b="1">
              <a:solidFill>
                <a:srgbClr val="C00000"/>
              </a:solidFill>
              <a:sym typeface="+mn-ea"/>
            </a:endParaRPr>
          </a:p>
          <a:p>
            <a:pPr marL="0" indent="0">
              <a:buNone/>
            </a:pPr>
            <a:r>
              <a:rPr lang="en-US" sz="2400" b="1"/>
              <a:t>The difference between the interests received from two different banks on Rs600 for 6 years is Rs216. Find the difference between their rates.</a:t>
            </a:r>
            <a:endParaRPr lang="en-US" sz="2400" b="1"/>
          </a:p>
          <a:p>
            <a:pPr marL="0" indent="0">
              <a:buNone/>
            </a:pPr>
            <a:r>
              <a:rPr lang="en-US" sz="2400" b="1"/>
              <a:t>(a)3%      </a:t>
            </a:r>
            <a:endParaRPr lang="en-US" sz="2400" b="1"/>
          </a:p>
          <a:p>
            <a:pPr marL="0" indent="0">
              <a:buNone/>
            </a:pPr>
            <a:r>
              <a:rPr lang="en-US" sz="2400" b="1"/>
              <a:t>(b)4%		</a:t>
            </a:r>
            <a:endParaRPr lang="en-US" sz="2400" b="1"/>
          </a:p>
          <a:p>
            <a:pPr marL="0" indent="0">
              <a:buNone/>
            </a:pPr>
            <a:r>
              <a:rPr lang="en-US" sz="2400" b="1"/>
              <a:t>(c)5%		</a:t>
            </a:r>
            <a:endParaRPr lang="en-US" sz="2400" b="1"/>
          </a:p>
          <a:p>
            <a:pPr marL="0" indent="0">
              <a:buNone/>
            </a:pPr>
            <a:r>
              <a:rPr lang="en-US" sz="2400" b="1"/>
              <a:t>(d)6%</a:t>
            </a:r>
            <a:endParaRPr lang="en-US" sz="24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r>
              <a:rPr lang="en-IN" altLang="en-US" b="1">
                <a:solidFill>
                  <a:srgbClr val="FF0000"/>
                </a:solidFill>
                <a:sym typeface="+mn-ea"/>
              </a:rPr>
              <a:t>SIMPLE INTEREST</a:t>
            </a: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Question:24</a:t>
            </a:r>
            <a:endParaRPr lang="en-IN" altLang="en-US" sz="2400" b="1">
              <a:solidFill>
                <a:srgbClr val="C00000"/>
              </a:solidFill>
              <a:sym typeface="+mn-ea"/>
            </a:endParaRPr>
          </a:p>
          <a:p>
            <a:pPr marL="0" indent="0">
              <a:buNone/>
            </a:pPr>
            <a:r>
              <a:rPr lang="en-US" sz="2400" b="1"/>
              <a:t>Out of a certain sum, 1/3rd is invested at 3%, 1/6th at 6% and the rest at 8%. If the S.I for 2 years from all these investments amounts to Rs672, find the original sum.</a:t>
            </a:r>
            <a:endParaRPr lang="en-US" sz="2400" b="1"/>
          </a:p>
          <a:p>
            <a:pPr marL="0" indent="0">
              <a:buNone/>
            </a:pPr>
            <a:r>
              <a:rPr lang="en-US" sz="2400" b="1"/>
              <a:t>(a)Rs500      </a:t>
            </a:r>
            <a:endParaRPr lang="en-US" sz="2400" b="1"/>
          </a:p>
          <a:p>
            <a:pPr marL="0" indent="0">
              <a:buNone/>
            </a:pPr>
            <a:r>
              <a:rPr lang="en-US" sz="2400" b="1"/>
              <a:t>(b)Rs600		</a:t>
            </a:r>
            <a:endParaRPr lang="en-US" sz="2400" b="1"/>
          </a:p>
          <a:p>
            <a:pPr marL="0" indent="0">
              <a:buNone/>
            </a:pPr>
            <a:r>
              <a:rPr lang="en-US" sz="2400" b="1"/>
              <a:t>(c)Rs625		</a:t>
            </a:r>
            <a:endParaRPr lang="en-US" sz="2400" b="1"/>
          </a:p>
          <a:p>
            <a:pPr marL="0" indent="0">
              <a:buNone/>
            </a:pPr>
            <a:r>
              <a:rPr lang="en-US" sz="2400" b="1"/>
              <a:t>(d)Rs650</a:t>
            </a:r>
            <a:endParaRPr lang="en-US" sz="2400" b="1"/>
          </a:p>
        </p:txBody>
      </p:sp>
      <p:sp>
        <p:nvSpPr>
          <p:cNvPr id="4" name="Content Placeholder 3"/>
          <p:cNvSpPr>
            <a:spLocks noGrp="1"/>
          </p:cNvSpPr>
          <p:nvPr>
            <p:ph sz="half" idx="2"/>
          </p:nvPr>
        </p:nvSpPr>
        <p:spPr/>
        <p:txBody>
          <a:bodyPr/>
          <a:p>
            <a:pPr marL="0" indent="0">
              <a:buNone/>
            </a:pPr>
            <a:endParaRPr lang="en-US" sz="2000"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r>
              <a:rPr lang="en-IN" altLang="en-US" b="1">
                <a:solidFill>
                  <a:srgbClr val="FF0000"/>
                </a:solidFill>
                <a:sym typeface="+mn-ea"/>
              </a:rPr>
              <a:t>SIMPLE INTEREST</a:t>
            </a: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Question:25</a:t>
            </a:r>
            <a:endParaRPr lang="en-IN" altLang="en-US" sz="2400" b="1">
              <a:solidFill>
                <a:srgbClr val="C00000"/>
              </a:solidFill>
              <a:sym typeface="+mn-ea"/>
            </a:endParaRPr>
          </a:p>
          <a:p>
            <a:pPr marL="0" indent="0">
              <a:buNone/>
            </a:pPr>
            <a:r>
              <a:rPr lang="en-US" sz="2400" b="1"/>
              <a:t>A certain sum of money is borrowed by a person at 6% S.I for 8 years. If he has to pay Rs144 as interest, find the total amount he has to pay.</a:t>
            </a:r>
            <a:endParaRPr lang="en-US" sz="2400" b="1"/>
          </a:p>
          <a:p>
            <a:pPr marL="0" indent="0">
              <a:buNone/>
            </a:pPr>
            <a:r>
              <a:rPr lang="en-US" sz="2400" b="1"/>
              <a:t>(a)Rs296 		</a:t>
            </a:r>
            <a:endParaRPr lang="en-US" sz="2400" b="1"/>
          </a:p>
          <a:p>
            <a:pPr marL="0" indent="0">
              <a:buNone/>
            </a:pPr>
            <a:r>
              <a:rPr lang="en-US" sz="2400" b="1"/>
              <a:t>(b)Rs444 		</a:t>
            </a:r>
            <a:endParaRPr lang="en-US" sz="2400" b="1"/>
          </a:p>
          <a:p>
            <a:pPr marL="0" indent="0">
              <a:buNone/>
            </a:pPr>
            <a:r>
              <a:rPr lang="en-US" sz="2400" b="1"/>
              <a:t>(c)RsRs576	 	</a:t>
            </a:r>
            <a:endParaRPr lang="en-US" sz="2400" b="1"/>
          </a:p>
          <a:p>
            <a:pPr marL="0" indent="0">
              <a:buNone/>
            </a:pPr>
            <a:r>
              <a:rPr lang="en-US" sz="2400" b="1"/>
              <a:t>(d)None of these</a:t>
            </a:r>
            <a:endParaRPr lang="en-US" sz="24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l">
              <a:buNone/>
            </a:pPr>
            <a:br>
              <a:rPr lang="en-US" b="1">
                <a:solidFill>
                  <a:srgbClr val="FF0000"/>
                </a:solidFill>
                <a:sym typeface="+mn-ea"/>
              </a:rPr>
            </a:br>
            <a:r>
              <a:rPr lang="en-US" b="1">
                <a:solidFill>
                  <a:srgbClr val="FF0000"/>
                </a:solidFill>
                <a:sym typeface="+mn-ea"/>
              </a:rPr>
              <a:t>METHOD TO SOLVE</a:t>
            </a:r>
            <a:br>
              <a:rPr lang="en-US" b="1">
                <a:solidFill>
                  <a:srgbClr val="FF0000"/>
                </a:solidFill>
              </a:rPr>
            </a:br>
            <a:endParaRPr lang="en-US" b="1"/>
          </a:p>
        </p:txBody>
      </p:sp>
      <p:sp>
        <p:nvSpPr>
          <p:cNvPr id="3" name="Content Placeholder 2"/>
          <p:cNvSpPr>
            <a:spLocks noGrp="1"/>
          </p:cNvSpPr>
          <p:nvPr>
            <p:ph sz="half" idx="1"/>
          </p:nvPr>
        </p:nvSpPr>
        <p:spPr/>
        <p:txBody>
          <a:bodyPr/>
          <a:p>
            <a:pPr marL="0" indent="0">
              <a:buNone/>
            </a:pPr>
            <a:endParaRPr lang="en-US" sz="2000" b="1"/>
          </a:p>
          <a:p>
            <a:pPr marL="0" indent="0">
              <a:buNone/>
            </a:pPr>
            <a:r>
              <a:rPr lang="en-US" sz="2000" b="1"/>
              <a:t>The question on Simple Interest, it must be based on percentage.</a:t>
            </a:r>
            <a:endParaRPr lang="en-US" sz="2000" b="1"/>
          </a:p>
          <a:p>
            <a:r>
              <a:rPr lang="en-US" sz="2000" b="1"/>
              <a:t>Take the sum as Rs100, so that at any rate of interest for any number of years we can find out the interest.</a:t>
            </a:r>
            <a:endParaRPr lang="en-US" sz="2000" b="1"/>
          </a:p>
          <a:p>
            <a:r>
              <a:rPr lang="en-US" sz="2000" b="1"/>
              <a:t>Then by taking the comparison the given sum with Rs100, we can find out the interest on it.</a:t>
            </a:r>
            <a:endParaRPr lang="en-US" sz="2000" b="1"/>
          </a:p>
          <a:p>
            <a:r>
              <a:rPr lang="en-US" sz="2000" b="1"/>
              <a:t>Similarly </a:t>
            </a:r>
            <a:endParaRPr lang="en-US" sz="2000" b="1"/>
          </a:p>
          <a:p>
            <a:r>
              <a:rPr lang="en-US" sz="2000" b="1"/>
              <a:t>If sum </a:t>
            </a:r>
            <a:r>
              <a:rPr lang="en-IN" altLang="en-US" sz="2000" b="1"/>
              <a:t>or the amount</a:t>
            </a:r>
            <a:r>
              <a:rPr lang="en-US" sz="2000" b="1"/>
              <a:t> is given by taking the </a:t>
            </a:r>
            <a:r>
              <a:rPr lang="en-IN" altLang="en-US" sz="2000" b="1"/>
              <a:t>sum as Rs100 by</a:t>
            </a:r>
            <a:r>
              <a:rPr lang="en-US" sz="2000" b="1"/>
              <a:t> comparison we can find out amount from the sum or sum from the amount.</a:t>
            </a:r>
            <a:endParaRPr lang="en-US" sz="2000" b="1"/>
          </a:p>
        </p:txBody>
      </p:sp>
      <p:sp>
        <p:nvSpPr>
          <p:cNvPr id="4" name="Content Placeholder 3"/>
          <p:cNvSpPr>
            <a:spLocks noGrp="1"/>
          </p:cNvSpPr>
          <p:nvPr>
            <p:ph sz="half" idx="2"/>
          </p:nvPr>
        </p:nvSpPr>
        <p:spPr/>
        <p:txBody>
          <a:bodyPr/>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r>
              <a:rPr lang="en-IN" altLang="en-US" b="1">
                <a:solidFill>
                  <a:srgbClr val="FF0000"/>
                </a:solidFill>
                <a:sym typeface="+mn-ea"/>
              </a:rPr>
              <a:t>SIMPLE INTEREST</a:t>
            </a: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Question:26</a:t>
            </a:r>
            <a:endParaRPr lang="en-IN" altLang="en-US" sz="2400" b="1">
              <a:solidFill>
                <a:srgbClr val="C00000"/>
              </a:solidFill>
              <a:sym typeface="+mn-ea"/>
            </a:endParaRPr>
          </a:p>
          <a:p>
            <a:pPr marL="0" indent="0">
              <a:buNone/>
            </a:pPr>
            <a:r>
              <a:rPr lang="en-US" sz="2400" b="1"/>
              <a:t>If the simple interest on Rs3000, increases by Rs450, when the time increases by 5 years. Find the rate percent per annum.</a:t>
            </a:r>
            <a:endParaRPr lang="en-US" sz="2400" b="1"/>
          </a:p>
          <a:p>
            <a:pPr marL="0" indent="0">
              <a:buNone/>
            </a:pPr>
            <a:r>
              <a:rPr lang="en-US" sz="2400" b="1"/>
              <a:t>(a) 3%p.a 	</a:t>
            </a:r>
            <a:endParaRPr lang="en-US" sz="2400" b="1"/>
          </a:p>
          <a:p>
            <a:pPr marL="0" indent="0">
              <a:buNone/>
            </a:pPr>
            <a:r>
              <a:rPr lang="en-US" sz="2400" b="1"/>
              <a:t>(b) 4%p.a 	</a:t>
            </a:r>
            <a:endParaRPr lang="en-US" sz="2400" b="1"/>
          </a:p>
          <a:p>
            <a:pPr marL="0" indent="0">
              <a:buNone/>
            </a:pPr>
            <a:r>
              <a:rPr lang="en-US" sz="2400" b="1"/>
              <a:t>(c) 5%p.a	 </a:t>
            </a:r>
            <a:endParaRPr lang="en-US" sz="2400" b="1"/>
          </a:p>
          <a:p>
            <a:pPr marL="0" indent="0">
              <a:buNone/>
            </a:pPr>
            <a:r>
              <a:rPr lang="en-US" sz="2400" b="1"/>
              <a:t>(d) None of these</a:t>
            </a:r>
            <a:endParaRPr lang="en-US" sz="2400" b="1"/>
          </a:p>
        </p:txBody>
      </p:sp>
      <p:sp>
        <p:nvSpPr>
          <p:cNvPr id="4" name="Content Placeholder 3"/>
          <p:cNvSpPr>
            <a:spLocks noGrp="1"/>
          </p:cNvSpPr>
          <p:nvPr>
            <p:ph sz="half" idx="2"/>
          </p:nvPr>
        </p:nvSpPr>
        <p:spPr/>
        <p:txBody>
          <a:bodyPr/>
          <a:p>
            <a:pPr marL="0" indent="0">
              <a:buNone/>
            </a:pPr>
            <a:endParaRPr lang="en-US"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r>
              <a:rPr lang="en-IN" altLang="en-US" b="1">
                <a:solidFill>
                  <a:srgbClr val="FF0000"/>
                </a:solidFill>
                <a:sym typeface="+mn-ea"/>
              </a:rPr>
              <a:t>SIMPLE INTEREST</a:t>
            </a: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Question:27</a:t>
            </a:r>
            <a:endParaRPr lang="en-IN" altLang="en-US" sz="2400" b="1">
              <a:solidFill>
                <a:srgbClr val="C00000"/>
              </a:solidFill>
              <a:sym typeface="+mn-ea"/>
            </a:endParaRPr>
          </a:p>
          <a:p>
            <a:pPr marL="0" indent="0">
              <a:buNone/>
            </a:pPr>
            <a:r>
              <a:rPr lang="en-US" sz="2400" b="1"/>
              <a:t>A lent Rs1200 to B for 2 years, and Rs750 to C for 4 years and received altogether from both Rs162 as interest. Find the rate of S.I.</a:t>
            </a:r>
            <a:endParaRPr lang="en-US" sz="2400" b="1"/>
          </a:p>
          <a:p>
            <a:pPr marL="0" indent="0">
              <a:buNone/>
            </a:pPr>
            <a:r>
              <a:rPr lang="en-US" sz="2400" b="1"/>
              <a:t>(a) 2%p.a 		</a:t>
            </a:r>
            <a:endParaRPr lang="en-US" sz="2400" b="1"/>
          </a:p>
          <a:p>
            <a:pPr marL="0" indent="0">
              <a:buNone/>
            </a:pPr>
            <a:r>
              <a:rPr lang="en-US" sz="2400" b="1"/>
              <a:t>(b) 3%p.a		 </a:t>
            </a:r>
            <a:endParaRPr lang="en-US" sz="2400" b="1"/>
          </a:p>
          <a:p>
            <a:pPr marL="0" indent="0">
              <a:buNone/>
            </a:pPr>
            <a:r>
              <a:rPr lang="en-US" sz="2400" b="1"/>
              <a:t>(c) 4%p.a 		</a:t>
            </a:r>
            <a:endParaRPr lang="en-US" sz="2400" b="1"/>
          </a:p>
          <a:p>
            <a:pPr marL="0" indent="0">
              <a:buNone/>
            </a:pPr>
            <a:r>
              <a:rPr lang="en-US" sz="2400" b="1"/>
              <a:t>(d) None of these</a:t>
            </a:r>
            <a:endParaRPr lang="en-US" sz="24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r>
              <a:rPr lang="en-IN" altLang="en-US" b="1">
                <a:solidFill>
                  <a:srgbClr val="FF0000"/>
                </a:solidFill>
                <a:sym typeface="+mn-ea"/>
              </a:rPr>
              <a:t>SIMPLE INTEREST</a:t>
            </a: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Question:28</a:t>
            </a:r>
            <a:endParaRPr lang="en-IN" altLang="en-US" sz="2800" b="1">
              <a:solidFill>
                <a:srgbClr val="C00000"/>
              </a:solidFill>
              <a:sym typeface="+mn-ea"/>
            </a:endParaRPr>
          </a:p>
          <a:p>
            <a:pPr marL="0" indent="0">
              <a:buNone/>
            </a:pPr>
            <a:r>
              <a:rPr lang="en-US" sz="2800" b="1"/>
              <a:t>If the rate of interest rises from 6 ½ to 8%, a man’s income increases by Rs405. Find the sum.</a:t>
            </a:r>
            <a:endParaRPr lang="en-US" sz="2800" b="1"/>
          </a:p>
          <a:p>
            <a:pPr marL="0" indent="0">
              <a:buNone/>
            </a:pPr>
            <a:r>
              <a:rPr lang="en-US" sz="2800" b="1"/>
              <a:t>(a)Rs24000 		</a:t>
            </a:r>
            <a:endParaRPr lang="en-US" sz="2800" b="1"/>
          </a:p>
          <a:p>
            <a:pPr marL="0" indent="0">
              <a:buNone/>
            </a:pPr>
            <a:r>
              <a:rPr lang="en-US" sz="2800" b="1"/>
              <a:t>(b) Rs27000 </a:t>
            </a:r>
            <a:endParaRPr lang="en-US" sz="2800" b="1"/>
          </a:p>
          <a:p>
            <a:pPr marL="0" indent="0">
              <a:buNone/>
            </a:pPr>
            <a:r>
              <a:rPr lang="en-US" sz="2800" b="1"/>
              <a:t>(c)Rs30000 	</a:t>
            </a:r>
            <a:endParaRPr lang="en-US" sz="2800" b="1"/>
          </a:p>
          <a:p>
            <a:pPr marL="0" indent="0">
              <a:buNone/>
            </a:pPr>
            <a:r>
              <a:rPr lang="en-US" sz="2800" b="1"/>
              <a:t>(d) None of these</a:t>
            </a:r>
            <a:endParaRPr lang="en-US" sz="2800" b="1"/>
          </a:p>
        </p:txBody>
      </p:sp>
      <p:sp>
        <p:nvSpPr>
          <p:cNvPr id="4" name="Content Placeholder 3"/>
          <p:cNvSpPr>
            <a:spLocks noGrp="1"/>
          </p:cNvSpPr>
          <p:nvPr>
            <p:ph sz="half" idx="2"/>
          </p:nvPr>
        </p:nvSpPr>
        <p:spPr/>
        <p:txBody>
          <a:bodyPr/>
          <a:p>
            <a:pPr marL="0" indent="0">
              <a:buNone/>
            </a:pPr>
            <a:endParaRPr lang="en-US"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r>
              <a:rPr lang="en-IN" altLang="en-US" b="1">
                <a:solidFill>
                  <a:srgbClr val="FF0000"/>
                </a:solidFill>
                <a:sym typeface="+mn-ea"/>
              </a:rPr>
              <a:t>SIMPLE INTEREST</a:t>
            </a:r>
            <a:endParaRPr lang="en-IN"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Question:29</a:t>
            </a:r>
            <a:endParaRPr lang="en-IN" altLang="en-US" sz="2400" b="1">
              <a:solidFill>
                <a:srgbClr val="C00000"/>
              </a:solidFill>
              <a:sym typeface="+mn-ea"/>
            </a:endParaRPr>
          </a:p>
          <a:p>
            <a:pPr marL="0" indent="0">
              <a:buNone/>
            </a:pPr>
            <a:r>
              <a:rPr lang="en-US" sz="2400" b="1"/>
              <a:t>A sum of money invested for a certain number of years at 8% p.a. simple interest grows to Rs.180. The same sum of money invested for the same number of years at 4% p.a. simple interest grows to Rs.120 only. For how many years was the sum invested? </a:t>
            </a:r>
            <a:endParaRPr lang="en-US" sz="2400" b="1"/>
          </a:p>
          <a:p>
            <a:pPr marL="0" indent="0">
              <a:buNone/>
            </a:pPr>
            <a:r>
              <a:rPr lang="en-US" sz="2400" b="1"/>
              <a:t>(a) 15yrs		</a:t>
            </a:r>
            <a:endParaRPr lang="en-US" sz="2400" b="1"/>
          </a:p>
          <a:p>
            <a:pPr marL="0" indent="0">
              <a:buNone/>
            </a:pPr>
            <a:r>
              <a:rPr lang="en-US" sz="2400" b="1"/>
              <a:t>(b) 20yrs		</a:t>
            </a:r>
            <a:endParaRPr lang="en-US" sz="2400" b="1"/>
          </a:p>
          <a:p>
            <a:pPr marL="0" indent="0">
              <a:buNone/>
            </a:pPr>
            <a:r>
              <a:rPr lang="en-US" sz="2400" b="1"/>
              <a:t>(c) 25yrs 		</a:t>
            </a:r>
            <a:endParaRPr lang="en-US" sz="2400" b="1"/>
          </a:p>
          <a:p>
            <a:pPr marL="0" indent="0">
              <a:buNone/>
            </a:pPr>
            <a:r>
              <a:rPr lang="en-US" sz="2400" b="1"/>
              <a:t>(d) None of these</a:t>
            </a:r>
            <a:endParaRPr lang="en-US" sz="24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r>
              <a:rPr lang="en-IN" altLang="en-US" b="1">
                <a:solidFill>
                  <a:srgbClr val="FF0000"/>
                </a:solidFill>
                <a:sym typeface="+mn-ea"/>
              </a:rPr>
              <a:t>SIMPLE INTEREST</a:t>
            </a:r>
            <a:endParaRPr lang="en-US" b="1"/>
          </a:p>
        </p:txBody>
      </p:sp>
      <p:sp>
        <p:nvSpPr>
          <p:cNvPr id="3" name="Content Placeholder 2"/>
          <p:cNvSpPr>
            <a:spLocks noGrp="1"/>
          </p:cNvSpPr>
          <p:nvPr>
            <p:ph sz="half" idx="1"/>
          </p:nvPr>
        </p:nvSpPr>
        <p:spPr/>
        <p:txBody>
          <a:bodyPr/>
          <a:p>
            <a:pPr marL="0" indent="0">
              <a:buNone/>
            </a:pPr>
            <a:r>
              <a:rPr lang="en-IN" altLang="en-US" sz="2000" b="1">
                <a:solidFill>
                  <a:srgbClr val="C00000"/>
                </a:solidFill>
                <a:sym typeface="+mn-ea"/>
              </a:rPr>
              <a:t>Question:30</a:t>
            </a:r>
            <a:endParaRPr lang="en-IN" altLang="en-US" sz="2000" b="1">
              <a:solidFill>
                <a:srgbClr val="C00000"/>
              </a:solidFill>
              <a:sym typeface="+mn-ea"/>
            </a:endParaRPr>
          </a:p>
          <a:p>
            <a:pPr marL="0" indent="0">
              <a:buNone/>
            </a:pPr>
            <a:r>
              <a:rPr lang="en-US" sz="2000" b="1"/>
              <a:t>A father left a will of Rs.35lakhs between his two daughters aged 8.5 and 16 such that they may get equal amounts when each of them reaches the age of 21 years. The original amount of Rs.35lakhs has been instructed to be invested at 10% p.a. simple interest. How much did the elder daughter get at the time of the will? </a:t>
            </a:r>
            <a:endParaRPr lang="en-US" sz="2000" b="1"/>
          </a:p>
          <a:p>
            <a:pPr marL="0" indent="0">
              <a:buNone/>
            </a:pPr>
            <a:r>
              <a:rPr lang="en-US" sz="2000" b="1"/>
              <a:t>(a)Rs7lakhs	</a:t>
            </a:r>
            <a:endParaRPr lang="en-US" sz="2000" b="1"/>
          </a:p>
          <a:p>
            <a:pPr marL="0" indent="0">
              <a:buNone/>
            </a:pPr>
            <a:r>
              <a:rPr lang="en-US" sz="2000" b="1"/>
              <a:t>(b)Rs14lakhs	</a:t>
            </a:r>
            <a:endParaRPr lang="en-US" sz="2000" b="1"/>
          </a:p>
          <a:p>
            <a:pPr marL="0" indent="0">
              <a:buNone/>
            </a:pPr>
            <a:r>
              <a:rPr lang="en-US" sz="2000" b="1"/>
              <a:t>(c)Rs21lakhs	</a:t>
            </a:r>
            <a:endParaRPr lang="en-US" sz="2000" b="1"/>
          </a:p>
          <a:p>
            <a:pPr marL="0" indent="0">
              <a:buNone/>
            </a:pPr>
            <a:r>
              <a:rPr lang="en-US" sz="2000" b="1"/>
              <a:t>(d)None of these</a:t>
            </a:r>
            <a:endParaRPr lang="en-US" sz="2000" b="1"/>
          </a:p>
        </p:txBody>
      </p:sp>
      <p:sp>
        <p:nvSpPr>
          <p:cNvPr id="4" name="Content Placeholder 3"/>
          <p:cNvSpPr>
            <a:spLocks noGrp="1"/>
          </p:cNvSpPr>
          <p:nvPr>
            <p:ph sz="half" idx="2"/>
          </p:nvPr>
        </p:nvSpPr>
        <p:spPr/>
        <p:txBody>
          <a:bodyPr/>
          <a:p>
            <a:pPr marL="0" indent="0">
              <a:buNone/>
            </a:pPr>
            <a:endParaRPr lang="en-IN" altLang="en-US" sz="2400"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rgbClr val="FF0000"/>
                </a:solidFill>
              </a:rPr>
              <a:t>COMPOUND INTEREST</a:t>
            </a:r>
            <a:endParaRPr lang="en-IN" altLang="en-US" b="1">
              <a:solidFill>
                <a:srgbClr val="FF0000"/>
              </a:solidFill>
            </a:endParaRPr>
          </a:p>
        </p:txBody>
      </p:sp>
      <p:sp>
        <p:nvSpPr>
          <p:cNvPr id="3" name="Content Placeholder 2"/>
          <p:cNvSpPr>
            <a:spLocks noGrp="1"/>
          </p:cNvSpPr>
          <p:nvPr>
            <p:ph sz="half" idx="1"/>
          </p:nvPr>
        </p:nvSpPr>
        <p:spPr/>
        <p:txBody>
          <a:bodyPr/>
          <a:p>
            <a:pPr marL="0" indent="0">
              <a:buNone/>
            </a:pPr>
            <a:r>
              <a:rPr lang="en-US" sz="2400" b="1">
                <a:solidFill>
                  <a:srgbClr val="FF0000"/>
                </a:solidFill>
                <a:sym typeface="+mn-ea"/>
              </a:rPr>
              <a:t>Introduction:</a:t>
            </a:r>
            <a:endParaRPr lang="en-US" sz="2400" b="1">
              <a:solidFill>
                <a:srgbClr val="FF0000"/>
              </a:solidFill>
            </a:endParaRPr>
          </a:p>
          <a:p>
            <a:pPr marL="0" indent="0">
              <a:buNone/>
            </a:pPr>
            <a:r>
              <a:rPr lang="en-US" sz="2400" b="1">
                <a:sym typeface="+mn-ea"/>
              </a:rPr>
              <a:t>In case of compound Interest, the interest is calculated on the Principal as well as interest.</a:t>
            </a:r>
            <a:endParaRPr lang="en-US" sz="2400" b="1"/>
          </a:p>
          <a:p>
            <a:pPr marL="0" indent="0">
              <a:buNone/>
            </a:pPr>
            <a:r>
              <a:rPr lang="en-US" sz="2400" b="1">
                <a:sym typeface="+mn-ea"/>
              </a:rPr>
              <a:t>So the interest is not constant throughout each and every year.</a:t>
            </a:r>
            <a:endParaRPr lang="en-US" sz="2400" b="1"/>
          </a:p>
          <a:p>
            <a:pPr marL="0" indent="0">
              <a:buNone/>
            </a:pPr>
            <a:r>
              <a:rPr lang="en-US" sz="2400" b="1">
                <a:sym typeface="+mn-ea"/>
              </a:rPr>
              <a:t>In each year, the interest is more than the previous interest by that rate percentage.</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altLang="en-US" b="1">
                <a:solidFill>
                  <a:srgbClr val="FF0000"/>
                </a:solidFill>
                <a:sym typeface="+mn-ea"/>
              </a:rPr>
            </a:br>
            <a:r>
              <a:rPr lang="en-IN" altLang="en-US" b="1">
                <a:solidFill>
                  <a:srgbClr val="FF0000"/>
                </a:solidFill>
                <a:sym typeface="+mn-ea"/>
              </a:rPr>
              <a:t>COMPOUND INTEREST</a:t>
            </a:r>
            <a:br>
              <a:rPr lang="en-IN" altLang="en-US" b="1">
                <a:solidFill>
                  <a:srgbClr val="FF0000"/>
                </a:solidFill>
              </a:rPr>
            </a:br>
            <a:endParaRPr lang="en-US"/>
          </a:p>
        </p:txBody>
      </p:sp>
      <p:sp>
        <p:nvSpPr>
          <p:cNvPr id="3" name="Content Placeholder 2"/>
          <p:cNvSpPr>
            <a:spLocks noGrp="1"/>
          </p:cNvSpPr>
          <p:nvPr>
            <p:ph sz="half" idx="1"/>
          </p:nvPr>
        </p:nvSpPr>
        <p:spPr/>
        <p:txBody>
          <a:bodyPr/>
          <a:p>
            <a:pPr marL="0" indent="0">
              <a:buNone/>
            </a:pPr>
            <a:r>
              <a:rPr lang="en-US" sz="2400" b="1">
                <a:solidFill>
                  <a:srgbClr val="FF0000"/>
                </a:solidFill>
                <a:sym typeface="+mn-ea"/>
              </a:rPr>
              <a:t>METHOD TO FIND COMPOUND INTREST:</a:t>
            </a:r>
            <a:endParaRPr lang="en-US" sz="2400" b="1">
              <a:solidFill>
                <a:srgbClr val="FF0000"/>
              </a:solidFill>
            </a:endParaRPr>
          </a:p>
          <a:p>
            <a:pPr marL="0" indent="0">
              <a:buNone/>
            </a:pPr>
            <a:r>
              <a:rPr lang="en-US" sz="2400" b="1">
                <a:solidFill>
                  <a:srgbClr val="FF0000"/>
                </a:solidFill>
                <a:sym typeface="+mn-ea"/>
              </a:rPr>
              <a:t>If it is compounded annually:</a:t>
            </a:r>
            <a:endParaRPr lang="en-US" sz="2400" b="1">
              <a:solidFill>
                <a:srgbClr val="FF0000"/>
              </a:solidFill>
            </a:endParaRPr>
          </a:p>
          <a:p>
            <a:r>
              <a:rPr lang="en-US" sz="2400" b="1">
                <a:sym typeface="+mn-ea"/>
              </a:rPr>
              <a:t>Find out the interest in the first year at the given rate of interest.</a:t>
            </a:r>
            <a:endParaRPr lang="en-US" sz="2400" b="1"/>
          </a:p>
          <a:p>
            <a:r>
              <a:rPr lang="en-US" sz="2400" b="1">
                <a:sym typeface="+mn-ea"/>
              </a:rPr>
              <a:t>Then in each year, the interest is more than the previous </a:t>
            </a:r>
            <a:r>
              <a:rPr lang="en-IN" altLang="en-US" sz="2400" b="1">
                <a:sym typeface="+mn-ea"/>
              </a:rPr>
              <a:t>year </a:t>
            </a:r>
            <a:r>
              <a:rPr lang="en-US" sz="2400" b="1">
                <a:sym typeface="+mn-ea"/>
              </a:rPr>
              <a:t>interest by that rate percentage.</a:t>
            </a:r>
            <a:endParaRPr lang="en-US" sz="2400" b="1"/>
          </a:p>
          <a:p>
            <a:r>
              <a:rPr lang="en-US" sz="2400" b="1">
                <a:sym typeface="+mn-ea"/>
              </a:rPr>
              <a:t>Then add all the interest for the mentioned time to get the Compound interest.</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r>
              <a:rPr lang="en-IN" altLang="en-US" b="1">
                <a:solidFill>
                  <a:srgbClr val="FF0000"/>
                </a:solidFill>
                <a:sym typeface="+mn-ea"/>
              </a:rPr>
              <a:t>COMPOUND INTEREST</a:t>
            </a:r>
            <a:br>
              <a:rPr lang="en-IN" altLang="en-US" b="1">
                <a:solidFill>
                  <a:srgbClr val="FF0000"/>
                </a:solidFill>
              </a:rPr>
            </a:br>
            <a:endParaRPr lang="en-US"/>
          </a:p>
        </p:txBody>
      </p:sp>
      <p:sp>
        <p:nvSpPr>
          <p:cNvPr id="3" name="Content Placeholder 2"/>
          <p:cNvSpPr>
            <a:spLocks noGrp="1"/>
          </p:cNvSpPr>
          <p:nvPr>
            <p:ph sz="half" idx="1"/>
          </p:nvPr>
        </p:nvSpPr>
        <p:spPr/>
        <p:txBody>
          <a:bodyPr/>
          <a:p>
            <a:pPr marL="0" indent="0">
              <a:buNone/>
            </a:pPr>
            <a:r>
              <a:rPr lang="en-US" b="1">
                <a:solidFill>
                  <a:srgbClr val="FF0000"/>
                </a:solidFill>
                <a:sym typeface="+mn-ea"/>
              </a:rPr>
              <a:t>EXAMPLE</a:t>
            </a:r>
            <a:endParaRPr lang="en-US" b="1">
              <a:solidFill>
                <a:srgbClr val="FF0000"/>
              </a:solidFill>
            </a:endParaRPr>
          </a:p>
          <a:p>
            <a:pPr marL="0" indent="0">
              <a:buNone/>
            </a:pPr>
            <a:r>
              <a:rPr lang="en-US" b="1">
                <a:sym typeface="+mn-ea"/>
              </a:rPr>
              <a:t>What is the compound interest on Rs24000 @ 5% p.a. for 3 years?</a:t>
            </a:r>
            <a:endParaRPr lang="en-US" b="1"/>
          </a:p>
          <a:p>
            <a:pPr marL="0" indent="0">
              <a:buNone/>
            </a:pPr>
            <a:r>
              <a:rPr lang="en-US" b="1">
                <a:sym typeface="+mn-ea"/>
              </a:rPr>
              <a:t>(a)Rs3000</a:t>
            </a:r>
            <a:endParaRPr lang="en-US" b="1"/>
          </a:p>
          <a:p>
            <a:pPr marL="0" indent="0">
              <a:buNone/>
            </a:pPr>
            <a:r>
              <a:rPr lang="en-US" b="1">
                <a:sym typeface="+mn-ea"/>
              </a:rPr>
              <a:t>(b)Rs3200</a:t>
            </a:r>
            <a:endParaRPr lang="en-US" b="1"/>
          </a:p>
          <a:p>
            <a:pPr marL="0" indent="0">
              <a:buNone/>
            </a:pPr>
            <a:r>
              <a:rPr lang="en-US" b="1">
                <a:sym typeface="+mn-ea"/>
              </a:rPr>
              <a:t>(c)Rs3600</a:t>
            </a:r>
            <a:endParaRPr lang="en-US" b="1"/>
          </a:p>
          <a:p>
            <a:pPr marL="0" indent="0">
              <a:buNone/>
            </a:pPr>
            <a:r>
              <a:rPr lang="en-US" b="1">
                <a:sym typeface="+mn-ea"/>
              </a:rPr>
              <a:t>(d)Rs3783</a:t>
            </a:r>
            <a:endParaRPr lang="en-US" b="1"/>
          </a:p>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r>
              <a:rPr lang="en-IN" altLang="en-US" b="1">
                <a:solidFill>
                  <a:srgbClr val="FF0000"/>
                </a:solidFill>
                <a:sym typeface="+mn-ea"/>
              </a:rPr>
              <a:t>COMPOUND INTEREST</a:t>
            </a:r>
            <a:br>
              <a:rPr lang="en-IN" altLang="en-US" b="1">
                <a:solidFill>
                  <a:srgbClr val="FF0000"/>
                </a:solidFill>
              </a:rPr>
            </a:br>
            <a:endParaRPr lang="en-US"/>
          </a:p>
        </p:txBody>
      </p:sp>
      <p:sp>
        <p:nvSpPr>
          <p:cNvPr id="3" name="Content Placeholder 2"/>
          <p:cNvSpPr>
            <a:spLocks noGrp="1"/>
          </p:cNvSpPr>
          <p:nvPr>
            <p:ph sz="half" idx="1"/>
          </p:nvPr>
        </p:nvSpPr>
        <p:spPr/>
        <p:txBody>
          <a:bodyPr/>
          <a:p>
            <a:pPr marL="0" indent="0">
              <a:buNone/>
            </a:pPr>
            <a:r>
              <a:rPr lang="en-US" sz="2400" b="1">
                <a:solidFill>
                  <a:srgbClr val="FF0000"/>
                </a:solidFill>
                <a:sym typeface="+mn-ea"/>
              </a:rPr>
              <a:t>If it is compounded half yearly:</a:t>
            </a:r>
            <a:endParaRPr lang="en-US" sz="2400" b="1">
              <a:solidFill>
                <a:srgbClr val="FF0000"/>
              </a:solidFill>
            </a:endParaRPr>
          </a:p>
          <a:p>
            <a:pPr marL="0" indent="0">
              <a:buNone/>
            </a:pPr>
            <a:r>
              <a:rPr lang="en-US" sz="2400" b="1">
                <a:sym typeface="+mn-ea"/>
              </a:rPr>
              <a:t>If the rater of interest is r% p .a, then half yearly it is  </a:t>
            </a:r>
            <a:r>
              <a:rPr lang="en-IN" altLang="en-US" sz="2400" b="1">
                <a:sym typeface="+mn-ea"/>
              </a:rPr>
              <a:t>half</a:t>
            </a:r>
            <a:r>
              <a:rPr lang="en-US" sz="2400" b="1">
                <a:sym typeface="+mn-ea"/>
              </a:rPr>
              <a:t> of r%.</a:t>
            </a:r>
            <a:endParaRPr lang="en-US" sz="2400" b="1"/>
          </a:p>
          <a:p>
            <a:r>
              <a:rPr lang="en-US" sz="2400" b="1">
                <a:sym typeface="+mn-ea"/>
              </a:rPr>
              <a:t>Find out the interest in the first six months at the half of the given rate of interest.</a:t>
            </a:r>
            <a:endParaRPr lang="en-US" sz="2400" b="1"/>
          </a:p>
          <a:p>
            <a:r>
              <a:rPr lang="en-US" sz="2400" b="1">
                <a:sym typeface="+mn-ea"/>
              </a:rPr>
              <a:t>Then in each six months, the interest is more than the previous six months interest by half of that rate percentage.</a:t>
            </a:r>
            <a:endParaRPr lang="en-US" sz="2400" b="1"/>
          </a:p>
          <a:p>
            <a:r>
              <a:rPr lang="en-US" sz="2400" b="1">
                <a:sym typeface="+mn-ea"/>
              </a:rPr>
              <a:t>Then add all the interest for the mentioned time to get the Compound interest.</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r>
              <a:rPr lang="en-IN" altLang="en-US" b="1">
                <a:solidFill>
                  <a:srgbClr val="FF0000"/>
                </a:solidFill>
                <a:sym typeface="+mn-ea"/>
              </a:rPr>
              <a:t>COMPOUND INTEREST</a:t>
            </a:r>
            <a:br>
              <a:rPr lang="en-IN" altLang="en-US" b="1">
                <a:solidFill>
                  <a:srgbClr val="FF0000"/>
                </a:solidFill>
              </a:rPr>
            </a:br>
            <a:endParaRPr lang="en-US"/>
          </a:p>
        </p:txBody>
      </p:sp>
      <p:sp>
        <p:nvSpPr>
          <p:cNvPr id="3" name="Content Placeholder 2"/>
          <p:cNvSpPr>
            <a:spLocks noGrp="1"/>
          </p:cNvSpPr>
          <p:nvPr>
            <p:ph sz="half" idx="1"/>
          </p:nvPr>
        </p:nvSpPr>
        <p:spPr/>
        <p:txBody>
          <a:bodyPr/>
          <a:p>
            <a:pPr marL="0" indent="0">
              <a:buNone/>
            </a:pPr>
            <a:r>
              <a:rPr lang="en-US" b="1">
                <a:solidFill>
                  <a:srgbClr val="FF0000"/>
                </a:solidFill>
                <a:sym typeface="+mn-ea"/>
              </a:rPr>
              <a:t>EXAMPLE:</a:t>
            </a:r>
            <a:endParaRPr lang="en-US" b="1">
              <a:solidFill>
                <a:srgbClr val="FF0000"/>
              </a:solidFill>
            </a:endParaRPr>
          </a:p>
          <a:p>
            <a:pPr marL="0" indent="0">
              <a:buNone/>
            </a:pPr>
            <a:r>
              <a:rPr lang="en-US" b="1">
                <a:sym typeface="+mn-ea"/>
              </a:rPr>
              <a:t>What is the compound interest on Rs20000 @ 8% p.a. for 1.5years, if it is compounded half yearly?</a:t>
            </a:r>
            <a:endParaRPr lang="en-US" b="1"/>
          </a:p>
          <a:p>
            <a:pPr marL="0" indent="0">
              <a:buNone/>
            </a:pPr>
            <a:r>
              <a:rPr lang="en-US" b="1">
                <a:sym typeface="+mn-ea"/>
              </a:rPr>
              <a:t>(a)Rs2400</a:t>
            </a:r>
            <a:endParaRPr lang="en-US" b="1"/>
          </a:p>
          <a:p>
            <a:pPr marL="0" indent="0">
              <a:buNone/>
            </a:pPr>
            <a:r>
              <a:rPr lang="en-US" b="1">
                <a:sym typeface="+mn-ea"/>
              </a:rPr>
              <a:t>(b)Rs2497.28</a:t>
            </a:r>
            <a:endParaRPr lang="en-US" b="1"/>
          </a:p>
          <a:p>
            <a:pPr marL="0" indent="0">
              <a:buNone/>
            </a:pPr>
            <a:r>
              <a:rPr lang="en-US" b="1">
                <a:sym typeface="+mn-ea"/>
              </a:rPr>
              <a:t>(c)Rs2500</a:t>
            </a:r>
            <a:endParaRPr lang="en-US" b="1"/>
          </a:p>
          <a:p>
            <a:pPr marL="0" indent="0">
              <a:buNone/>
            </a:pPr>
            <a:r>
              <a:rPr lang="en-US" b="1">
                <a:sym typeface="+mn-ea"/>
              </a:rPr>
              <a:t>(d)Rs2650</a:t>
            </a:r>
            <a:endParaRPr lang="en-US" b="1"/>
          </a:p>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r>
              <a:rPr lang="en-IN" altLang="en-US" b="1">
                <a:solidFill>
                  <a:srgbClr val="FF0000"/>
                </a:solidFill>
              </a:rPr>
              <a:t>SIMPLE INTEREST </a:t>
            </a:r>
            <a:endParaRPr lang="en-IN" altLang="en-US" b="1">
              <a:solidFill>
                <a:srgbClr val="FF0000"/>
              </a:solidFill>
            </a:endParaRPr>
          </a:p>
        </p:txBody>
      </p:sp>
      <p:sp>
        <p:nvSpPr>
          <p:cNvPr id="3" name="Content Placeholder 2"/>
          <p:cNvSpPr>
            <a:spLocks noGrp="1"/>
          </p:cNvSpPr>
          <p:nvPr>
            <p:ph sz="half" idx="1"/>
          </p:nvPr>
        </p:nvSpPr>
        <p:spPr/>
        <p:txBody>
          <a:bodyPr/>
          <a:p>
            <a:pPr marL="0" indent="0">
              <a:buNone/>
            </a:pPr>
            <a:r>
              <a:rPr lang="en-US" b="1">
                <a:solidFill>
                  <a:srgbClr val="FF0000"/>
                </a:solidFill>
              </a:rPr>
              <a:t>EXAMPLE:</a:t>
            </a:r>
            <a:endParaRPr lang="en-US" b="1">
              <a:solidFill>
                <a:srgbClr val="FF0000"/>
              </a:solidFill>
            </a:endParaRPr>
          </a:p>
          <a:p>
            <a:pPr marL="0" indent="0">
              <a:buNone/>
            </a:pPr>
            <a:r>
              <a:rPr lang="en-US" b="1"/>
              <a:t>Find the S.I. on Rs4800 @ 2.5%p.a. for 10 years.</a:t>
            </a:r>
            <a:endParaRPr lang="en-US" b="1"/>
          </a:p>
          <a:p>
            <a:pPr marL="0" indent="0">
              <a:buNone/>
            </a:pPr>
            <a:r>
              <a:rPr lang="en-US" b="1"/>
              <a:t>(a)Rs1000</a:t>
            </a:r>
            <a:endParaRPr lang="en-US" b="1"/>
          </a:p>
          <a:p>
            <a:pPr marL="0" indent="0">
              <a:buNone/>
            </a:pPr>
            <a:r>
              <a:rPr lang="en-US" b="1"/>
              <a:t>(b)Rs1200</a:t>
            </a:r>
            <a:endParaRPr lang="en-US" b="1"/>
          </a:p>
          <a:p>
            <a:pPr marL="0" indent="0">
              <a:buNone/>
            </a:pPr>
            <a:r>
              <a:rPr lang="en-US" b="1"/>
              <a:t>(c)Rs1250</a:t>
            </a:r>
            <a:endParaRPr lang="en-US" b="1"/>
          </a:p>
          <a:p>
            <a:pPr marL="0" indent="0">
              <a:buNone/>
            </a:pPr>
            <a:r>
              <a:rPr lang="en-US" b="1"/>
              <a:t>(d)Rs1280</a:t>
            </a:r>
            <a:endParaRPr lang="en-US" b="1"/>
          </a:p>
        </p:txBody>
      </p:sp>
      <p:sp>
        <p:nvSpPr>
          <p:cNvPr id="4" name="Content Placeholder 3"/>
          <p:cNvSpPr>
            <a:spLocks noGrp="1"/>
          </p:cNvSpPr>
          <p:nvPr>
            <p:ph sz="half" idx="2"/>
          </p:nvPr>
        </p:nvSpPr>
        <p:spPr/>
        <p:txBody>
          <a:bodyPr/>
          <a:p>
            <a:pPr marL="0" indent="0">
              <a:buNone/>
            </a:pPr>
            <a:endParaRPr lang="en-I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nodePh="1">
                                  <p:stCondLst>
                                    <p:cond delay="0"/>
                                  </p:stCondLst>
                                  <p:endCondLst>
                                    <p:cond evt="begin" delay="0">
                                      <p:tn val="19"/>
                                    </p:cond>
                                  </p:end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r>
              <a:rPr lang="en-IN" altLang="en-US" b="1">
                <a:solidFill>
                  <a:srgbClr val="FF0000"/>
                </a:solidFill>
                <a:sym typeface="+mn-ea"/>
              </a:rPr>
              <a:t>COMPOUND INTEREST</a:t>
            </a:r>
            <a:br>
              <a:rPr lang="en-IN" altLang="en-US" b="1">
                <a:solidFill>
                  <a:srgbClr val="FF0000"/>
                </a:solidFill>
              </a:rPr>
            </a:br>
            <a:endParaRPr lang="en-US"/>
          </a:p>
        </p:txBody>
      </p:sp>
      <p:sp>
        <p:nvSpPr>
          <p:cNvPr id="3" name="Content Placeholder 2"/>
          <p:cNvSpPr>
            <a:spLocks noGrp="1"/>
          </p:cNvSpPr>
          <p:nvPr>
            <p:ph sz="half" idx="1"/>
          </p:nvPr>
        </p:nvSpPr>
        <p:spPr/>
        <p:txBody>
          <a:bodyPr/>
          <a:p>
            <a:pPr marL="0" indent="0">
              <a:buNone/>
            </a:pPr>
            <a:r>
              <a:rPr lang="en-US" sz="2400" b="1">
                <a:solidFill>
                  <a:srgbClr val="FF0000"/>
                </a:solidFill>
                <a:sym typeface="+mn-ea"/>
              </a:rPr>
              <a:t>If it is compounded quarterly:</a:t>
            </a:r>
            <a:endParaRPr lang="en-US" sz="2400" b="1">
              <a:solidFill>
                <a:srgbClr val="FF0000"/>
              </a:solidFill>
            </a:endParaRPr>
          </a:p>
          <a:p>
            <a:pPr marL="0" indent="0">
              <a:buNone/>
            </a:pPr>
            <a:r>
              <a:rPr lang="en-US" sz="2400" b="1">
                <a:sym typeface="+mn-ea"/>
              </a:rPr>
              <a:t>If the rater of interest is r%p.a, then quarterly it is 1/4th of r%.</a:t>
            </a:r>
            <a:endParaRPr lang="en-US" sz="2400" b="1"/>
          </a:p>
          <a:p>
            <a:r>
              <a:rPr lang="en-US" sz="2400" b="1">
                <a:sym typeface="+mn-ea"/>
              </a:rPr>
              <a:t>Find out the interest in the first quarter at the one-fourth of the given rate.</a:t>
            </a:r>
            <a:endParaRPr lang="en-US" sz="2400" b="1"/>
          </a:p>
          <a:p>
            <a:r>
              <a:rPr lang="en-US" sz="2400" b="1">
                <a:sym typeface="+mn-ea"/>
              </a:rPr>
              <a:t>Then in each quarter, the interest is more than the previous quarter interest by one-fourth of that rate percentage.</a:t>
            </a:r>
            <a:endParaRPr lang="en-US" sz="2400" b="1"/>
          </a:p>
          <a:p>
            <a:r>
              <a:rPr lang="en-US" sz="2400" b="1">
                <a:sym typeface="+mn-ea"/>
              </a:rPr>
              <a:t>Then add all the interest for the mentioned time to get the Compound interest.</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r>
              <a:rPr lang="en-IN" altLang="en-US" b="1">
                <a:solidFill>
                  <a:srgbClr val="FF0000"/>
                </a:solidFill>
                <a:sym typeface="+mn-ea"/>
              </a:rPr>
              <a:t>COMPOUND INTEREST</a:t>
            </a:r>
            <a:br>
              <a:rPr lang="en-IN" altLang="en-US" b="1">
                <a:solidFill>
                  <a:srgbClr val="FF0000"/>
                </a:solidFill>
              </a:rPr>
            </a:br>
            <a:endParaRPr lang="en-US"/>
          </a:p>
        </p:txBody>
      </p:sp>
      <p:sp>
        <p:nvSpPr>
          <p:cNvPr id="3" name="Content Placeholder 2"/>
          <p:cNvSpPr>
            <a:spLocks noGrp="1"/>
          </p:cNvSpPr>
          <p:nvPr>
            <p:ph sz="half" idx="1"/>
          </p:nvPr>
        </p:nvSpPr>
        <p:spPr/>
        <p:txBody>
          <a:bodyPr/>
          <a:p>
            <a:pPr marL="0" indent="0">
              <a:buNone/>
            </a:pPr>
            <a:r>
              <a:rPr lang="en-US" b="1">
                <a:solidFill>
                  <a:srgbClr val="FF0000"/>
                </a:solidFill>
                <a:sym typeface="+mn-ea"/>
              </a:rPr>
              <a:t>EXAMPLE</a:t>
            </a:r>
            <a:endParaRPr lang="en-US" b="1">
              <a:solidFill>
                <a:srgbClr val="FF0000"/>
              </a:solidFill>
            </a:endParaRPr>
          </a:p>
          <a:p>
            <a:pPr marL="0" indent="0">
              <a:buNone/>
            </a:pPr>
            <a:r>
              <a:rPr lang="en-US" b="1">
                <a:sym typeface="+mn-ea"/>
              </a:rPr>
              <a:t>What is the compound interest on Rs30000 @ 12%p.a.for 9months, if it is compounded quarterly?</a:t>
            </a:r>
            <a:endParaRPr lang="en-US" b="1"/>
          </a:p>
          <a:p>
            <a:pPr marL="0" indent="0">
              <a:buNone/>
            </a:pPr>
            <a:r>
              <a:rPr lang="en-US" b="1">
                <a:sym typeface="+mn-ea"/>
              </a:rPr>
              <a:t>(a)Rs2700</a:t>
            </a:r>
            <a:endParaRPr lang="en-US" b="1"/>
          </a:p>
          <a:p>
            <a:pPr marL="0" indent="0">
              <a:buNone/>
            </a:pPr>
            <a:r>
              <a:rPr lang="en-US" b="1">
                <a:sym typeface="+mn-ea"/>
              </a:rPr>
              <a:t>(b)Rs2781.81</a:t>
            </a:r>
            <a:endParaRPr lang="en-US" b="1"/>
          </a:p>
          <a:p>
            <a:pPr marL="0" indent="0">
              <a:buNone/>
            </a:pPr>
            <a:r>
              <a:rPr lang="en-US" b="1">
                <a:sym typeface="+mn-ea"/>
              </a:rPr>
              <a:t>(c)Rs2800</a:t>
            </a:r>
            <a:endParaRPr lang="en-US" b="1"/>
          </a:p>
          <a:p>
            <a:pPr marL="0" indent="0">
              <a:buNone/>
            </a:pPr>
            <a:r>
              <a:rPr lang="en-US" b="1">
                <a:sym typeface="+mn-ea"/>
              </a:rPr>
              <a:t>(d)Rs3000</a:t>
            </a:r>
            <a:endParaRPr lang="en-US" b="1"/>
          </a:p>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r>
              <a:rPr lang="en-IN" altLang="en-US" b="1">
                <a:solidFill>
                  <a:srgbClr val="FF0000"/>
                </a:solidFill>
                <a:sym typeface="+mn-ea"/>
              </a:rPr>
              <a:t>COMPOUND INTEREST</a:t>
            </a:r>
            <a:br>
              <a:rPr lang="en-IN" altLang="en-US" b="1">
                <a:solidFill>
                  <a:srgbClr val="FF0000"/>
                </a:solidFill>
              </a:rPr>
            </a:br>
            <a:endParaRPr lang="en-US"/>
          </a:p>
        </p:txBody>
      </p:sp>
      <p:sp>
        <p:nvSpPr>
          <p:cNvPr id="3" name="Content Placeholder 2"/>
          <p:cNvSpPr>
            <a:spLocks noGrp="1"/>
          </p:cNvSpPr>
          <p:nvPr>
            <p:ph sz="half" idx="1"/>
          </p:nvPr>
        </p:nvSpPr>
        <p:spPr/>
        <p:txBody>
          <a:bodyPr/>
          <a:p>
            <a:pPr marL="0" indent="0">
              <a:buNone/>
            </a:pPr>
            <a:r>
              <a:rPr lang="en-US" b="1">
                <a:solidFill>
                  <a:srgbClr val="FF0000"/>
                </a:solidFill>
                <a:sym typeface="+mn-ea"/>
              </a:rPr>
              <a:t>If the sum, amount and the time is given and we have to find rate of interest p.a.</a:t>
            </a:r>
            <a:endParaRPr lang="en-US" b="1">
              <a:solidFill>
                <a:srgbClr val="FF0000"/>
              </a:solidFill>
            </a:endParaRPr>
          </a:p>
          <a:p>
            <a:pPr marL="0" indent="0">
              <a:buNone/>
            </a:pPr>
            <a:r>
              <a:rPr lang="en-US" b="1" i="1">
                <a:solidFill>
                  <a:srgbClr val="FF0000"/>
                </a:solidFill>
                <a:sym typeface="+mn-ea"/>
              </a:rPr>
              <a:t>Method:</a:t>
            </a:r>
            <a:endParaRPr lang="en-US" b="1" i="1">
              <a:solidFill>
                <a:srgbClr val="FF0000"/>
              </a:solidFill>
            </a:endParaRPr>
          </a:p>
          <a:p>
            <a:r>
              <a:rPr lang="en-US" b="1">
                <a:sym typeface="+mn-ea"/>
              </a:rPr>
              <a:t>Take the ratio </a:t>
            </a:r>
            <a:r>
              <a:rPr lang="en-IN" altLang="en-US" b="1">
                <a:sym typeface="+mn-ea"/>
              </a:rPr>
              <a:t>of</a:t>
            </a:r>
            <a:r>
              <a:rPr lang="en-US" b="1">
                <a:sym typeface="+mn-ea"/>
              </a:rPr>
              <a:t> sum and amount for the given years.</a:t>
            </a:r>
            <a:endParaRPr lang="en-US" b="1"/>
          </a:p>
          <a:p>
            <a:r>
              <a:rPr lang="en-US" b="1">
                <a:sym typeface="+mn-ea"/>
              </a:rPr>
              <a:t>After 1 year, ratio </a:t>
            </a:r>
            <a:r>
              <a:rPr lang="en-IN" altLang="en-US" b="1">
                <a:sym typeface="+mn-ea"/>
              </a:rPr>
              <a:t>of</a:t>
            </a:r>
            <a:r>
              <a:rPr lang="en-US" b="1">
                <a:sym typeface="+mn-ea"/>
              </a:rPr>
              <a:t> sum and amount is Year root of the previous ratio.</a:t>
            </a:r>
            <a:endParaRPr lang="en-US" b="1"/>
          </a:p>
          <a:p>
            <a:pPr>
              <a:buNone/>
            </a:pPr>
            <a:endParaRPr lang="en-US" b="1"/>
          </a:p>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r>
              <a:rPr lang="en-IN" altLang="en-US" b="1">
                <a:solidFill>
                  <a:srgbClr val="FF0000"/>
                </a:solidFill>
                <a:sym typeface="+mn-ea"/>
              </a:rPr>
              <a:t>COMPOUND INTEREST</a:t>
            </a:r>
            <a:br>
              <a:rPr lang="en-IN" altLang="en-US" b="1">
                <a:solidFill>
                  <a:srgbClr val="FF0000"/>
                </a:solidFill>
              </a:rPr>
            </a:br>
            <a:endParaRPr lang="en-US"/>
          </a:p>
        </p:txBody>
      </p:sp>
      <p:sp>
        <p:nvSpPr>
          <p:cNvPr id="3" name="Content Placeholder 2"/>
          <p:cNvSpPr>
            <a:spLocks noGrp="1"/>
          </p:cNvSpPr>
          <p:nvPr>
            <p:ph sz="half" idx="1"/>
          </p:nvPr>
        </p:nvSpPr>
        <p:spPr/>
        <p:txBody>
          <a:bodyPr/>
          <a:p>
            <a:pPr marL="0" indent="0">
              <a:buNone/>
            </a:pPr>
            <a:r>
              <a:rPr lang="en-US" b="1">
                <a:solidFill>
                  <a:srgbClr val="FF0000"/>
                </a:solidFill>
                <a:sym typeface="+mn-ea"/>
              </a:rPr>
              <a:t>Example:</a:t>
            </a:r>
            <a:endParaRPr lang="en-US" b="1">
              <a:solidFill>
                <a:srgbClr val="FF0000"/>
              </a:solidFill>
            </a:endParaRPr>
          </a:p>
          <a:p>
            <a:pPr marL="0" indent="0">
              <a:buNone/>
            </a:pPr>
            <a:r>
              <a:rPr lang="en-US" b="1">
                <a:sym typeface="+mn-ea"/>
              </a:rPr>
              <a:t>If Rs16000 amounts to Rs18522 after 3 years in Compound interest, find the rate of interest per annum.</a:t>
            </a:r>
            <a:endParaRPr lang="en-US" b="1"/>
          </a:p>
          <a:p>
            <a:pPr marL="0" indent="0">
              <a:buNone/>
            </a:pPr>
            <a:endParaRPr lang="en-US" b="1"/>
          </a:p>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r>
              <a:rPr lang="en-IN" altLang="en-US" b="1">
                <a:solidFill>
                  <a:srgbClr val="FF0000"/>
                </a:solidFill>
                <a:sym typeface="+mn-ea"/>
              </a:rPr>
              <a:t>COMPOUND INTEREST</a:t>
            </a:r>
            <a:br>
              <a:rPr lang="en-IN" altLang="en-US" b="1">
                <a:solidFill>
                  <a:srgbClr val="FF0000"/>
                </a:solidFill>
              </a:rPr>
            </a:br>
            <a:endParaRPr lang="en-US"/>
          </a:p>
        </p:txBody>
      </p:sp>
      <p:sp>
        <p:nvSpPr>
          <p:cNvPr id="3" name="Content Placeholder 2"/>
          <p:cNvSpPr>
            <a:spLocks noGrp="1"/>
          </p:cNvSpPr>
          <p:nvPr>
            <p:ph sz="half" idx="1"/>
          </p:nvPr>
        </p:nvSpPr>
        <p:spPr/>
        <p:txBody>
          <a:bodyPr/>
          <a:p>
            <a:pPr marL="0" indent="0">
              <a:buNone/>
            </a:pPr>
            <a:r>
              <a:rPr lang="en-US" sz="2400" b="1">
                <a:solidFill>
                  <a:srgbClr val="FF0000"/>
                </a:solidFill>
                <a:sym typeface="+mn-ea"/>
              </a:rPr>
              <a:t>If the sum, amount and the rate of interest is given and we have to find time period.</a:t>
            </a:r>
            <a:endParaRPr lang="en-US" sz="2400" b="1">
              <a:solidFill>
                <a:srgbClr val="FF0000"/>
              </a:solidFill>
            </a:endParaRPr>
          </a:p>
          <a:p>
            <a:pPr marL="0" indent="0">
              <a:buNone/>
            </a:pPr>
            <a:r>
              <a:rPr lang="en-US" sz="2400" b="1">
                <a:solidFill>
                  <a:srgbClr val="FF0000"/>
                </a:solidFill>
                <a:sym typeface="+mn-ea"/>
              </a:rPr>
              <a:t>Method:</a:t>
            </a:r>
            <a:endParaRPr lang="en-US" sz="2400" b="1">
              <a:solidFill>
                <a:srgbClr val="FF0000"/>
              </a:solidFill>
            </a:endParaRPr>
          </a:p>
          <a:p>
            <a:r>
              <a:rPr lang="en-US" sz="2400" b="1">
                <a:sym typeface="+mn-ea"/>
              </a:rPr>
              <a:t>Take the ratio </a:t>
            </a:r>
            <a:r>
              <a:rPr lang="en-IN" altLang="en-US" sz="2400" b="1">
                <a:sym typeface="+mn-ea"/>
              </a:rPr>
              <a:t>of</a:t>
            </a:r>
            <a:r>
              <a:rPr lang="en-US" sz="2400" b="1">
                <a:sym typeface="+mn-ea"/>
              </a:rPr>
              <a:t> sum and amount for the given years.</a:t>
            </a:r>
            <a:endParaRPr lang="en-US" sz="2400" b="1"/>
          </a:p>
          <a:p>
            <a:r>
              <a:rPr lang="en-US" sz="2400" b="1">
                <a:sym typeface="+mn-ea"/>
              </a:rPr>
              <a:t>Take the ratio </a:t>
            </a:r>
            <a:r>
              <a:rPr lang="en-IN" altLang="en-US" sz="2400" b="1">
                <a:sym typeface="+mn-ea"/>
              </a:rPr>
              <a:t>of</a:t>
            </a:r>
            <a:r>
              <a:rPr lang="en-US" sz="2400" b="1">
                <a:sym typeface="+mn-ea"/>
              </a:rPr>
              <a:t> the sum and the amount by taking the sum as Rs100 find out the amount after 1 year.</a:t>
            </a:r>
            <a:endParaRPr lang="en-US" sz="2400" b="1"/>
          </a:p>
          <a:p>
            <a:r>
              <a:rPr lang="en-US" sz="2400" b="1">
                <a:sym typeface="+mn-ea"/>
              </a:rPr>
              <a:t>Then mark the ratio </a:t>
            </a:r>
            <a:r>
              <a:rPr lang="en-IN" altLang="en-US" sz="2400" b="1">
                <a:sym typeface="+mn-ea"/>
              </a:rPr>
              <a:t>of</a:t>
            </a:r>
            <a:r>
              <a:rPr lang="en-US" sz="2400" b="1">
                <a:sym typeface="+mn-ea"/>
              </a:rPr>
              <a:t> the sum and amount is which power of the ratio after 1year as the time period.</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r>
              <a:rPr lang="en-IN" altLang="en-US" b="1">
                <a:solidFill>
                  <a:srgbClr val="FF0000"/>
                </a:solidFill>
                <a:sym typeface="+mn-ea"/>
              </a:rPr>
              <a:t>COMPOUND INTEREST</a:t>
            </a:r>
            <a:br>
              <a:rPr lang="en-IN" altLang="en-US" b="1">
                <a:solidFill>
                  <a:srgbClr val="FF0000"/>
                </a:solidFill>
              </a:rPr>
            </a:br>
            <a:endParaRPr lang="en-US"/>
          </a:p>
        </p:txBody>
      </p:sp>
      <p:sp>
        <p:nvSpPr>
          <p:cNvPr id="3" name="Content Placeholder 2"/>
          <p:cNvSpPr>
            <a:spLocks noGrp="1"/>
          </p:cNvSpPr>
          <p:nvPr>
            <p:ph sz="half" idx="1"/>
          </p:nvPr>
        </p:nvSpPr>
        <p:spPr/>
        <p:txBody>
          <a:bodyPr/>
          <a:p>
            <a:pPr marL="0" indent="0">
              <a:buNone/>
            </a:pPr>
            <a:r>
              <a:rPr lang="en-US" b="1">
                <a:solidFill>
                  <a:srgbClr val="FF0000"/>
                </a:solidFill>
                <a:sym typeface="+mn-ea"/>
              </a:rPr>
              <a:t>Example:</a:t>
            </a:r>
            <a:endParaRPr lang="en-US" b="1"/>
          </a:p>
          <a:p>
            <a:pPr marL="0" indent="0">
              <a:buNone/>
            </a:pPr>
            <a:r>
              <a:rPr lang="en-US" b="1">
                <a:sym typeface="+mn-ea"/>
              </a:rPr>
              <a:t>If Rs20000 amounts to Rs24200 @ 10%p.a. in Compound interest, find the time period.</a:t>
            </a:r>
            <a:endParaRPr lang="en-US" b="1"/>
          </a:p>
          <a:p>
            <a:pPr marL="0" indent="0">
              <a:buNone/>
            </a:pPr>
            <a:endParaRPr lang="en-US" b="1"/>
          </a:p>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r>
              <a:rPr lang="en-IN" altLang="en-US" b="1">
                <a:solidFill>
                  <a:srgbClr val="FF0000"/>
                </a:solidFill>
                <a:sym typeface="+mn-ea"/>
              </a:rPr>
              <a:t>SIMPLE INTEREST &amp; COMPOUND INTEREST</a:t>
            </a:r>
            <a:br>
              <a:rPr lang="en-IN" altLang="en-US" b="1">
                <a:solidFill>
                  <a:srgbClr val="FF0000"/>
                </a:solidFill>
              </a:rPr>
            </a:br>
            <a:endParaRPr lang="en-US"/>
          </a:p>
        </p:txBody>
      </p:sp>
      <p:sp>
        <p:nvSpPr>
          <p:cNvPr id="3" name="Content Placeholder 2"/>
          <p:cNvSpPr>
            <a:spLocks noGrp="1"/>
          </p:cNvSpPr>
          <p:nvPr>
            <p:ph sz="half" idx="1"/>
          </p:nvPr>
        </p:nvSpPr>
        <p:spPr/>
        <p:txBody>
          <a:bodyPr/>
          <a:p>
            <a:pPr marL="0" indent="0">
              <a:buNone/>
            </a:pPr>
            <a:r>
              <a:rPr lang="en-US" sz="1800" b="1">
                <a:solidFill>
                  <a:srgbClr val="FF0000"/>
                </a:solidFill>
                <a:sym typeface="+mn-ea"/>
              </a:rPr>
              <a:t>If the Simple interest on a certain sum in a certain period at a certain rate of interest is given and we have to find the compound interest on the same sum at the same rate for the same period:</a:t>
            </a:r>
            <a:endParaRPr lang="en-US" sz="1800" b="1">
              <a:solidFill>
                <a:srgbClr val="FF0000"/>
              </a:solidFill>
            </a:endParaRPr>
          </a:p>
          <a:p>
            <a:pPr marL="0" indent="0">
              <a:buNone/>
            </a:pPr>
            <a:r>
              <a:rPr lang="en-US" sz="1800" b="1">
                <a:solidFill>
                  <a:srgbClr val="FF0000"/>
                </a:solidFill>
                <a:sym typeface="+mn-ea"/>
              </a:rPr>
              <a:t>Method:</a:t>
            </a:r>
            <a:endParaRPr lang="en-US" sz="1800" b="1">
              <a:solidFill>
                <a:srgbClr val="FF0000"/>
              </a:solidFill>
            </a:endParaRPr>
          </a:p>
          <a:p>
            <a:r>
              <a:rPr lang="en-US" sz="1800" b="1">
                <a:sym typeface="+mn-ea"/>
              </a:rPr>
              <a:t>Find out the simple interest in 1 year.</a:t>
            </a:r>
            <a:endParaRPr lang="en-US" sz="1800" b="1"/>
          </a:p>
          <a:p>
            <a:r>
              <a:rPr lang="en-US" sz="1800" b="1">
                <a:sym typeface="+mn-ea"/>
              </a:rPr>
              <a:t>Then the simple interest in 1 year is equal to the compound interest in the first year.</a:t>
            </a:r>
            <a:endParaRPr lang="en-US" sz="1800" b="1"/>
          </a:p>
          <a:p>
            <a:r>
              <a:rPr lang="en-US" sz="1800" b="1">
                <a:sym typeface="+mn-ea"/>
              </a:rPr>
              <a:t>Then find out the compound interest from second year onwards by increasing each interest by that rate percent in each year over the previous year interest.</a:t>
            </a:r>
            <a:endParaRPr lang="en-US" sz="1800" b="1"/>
          </a:p>
          <a:p>
            <a:r>
              <a:rPr lang="en-US" sz="1800" b="1">
                <a:sym typeface="+mn-ea"/>
              </a:rPr>
              <a:t>Then add the total compound interest for the given time.</a:t>
            </a:r>
            <a:endParaRPr lang="en-US" sz="1800" b="1"/>
          </a:p>
          <a:p>
            <a:endParaRPr lang="en-US" sz="1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r>
              <a:rPr lang="en-IN" altLang="en-US" b="1">
                <a:solidFill>
                  <a:srgbClr val="FF0000"/>
                </a:solidFill>
                <a:sym typeface="+mn-ea"/>
              </a:rPr>
              <a:t>SIMPLE INTEREST &amp; COMPOUND INTEREST</a:t>
            </a:r>
            <a:br>
              <a:rPr lang="en-IN" altLang="en-US" b="1">
                <a:solidFill>
                  <a:srgbClr val="FF0000"/>
                </a:solidFill>
              </a:rPr>
            </a:br>
            <a:endParaRPr lang="en-US"/>
          </a:p>
        </p:txBody>
      </p:sp>
      <p:sp>
        <p:nvSpPr>
          <p:cNvPr id="3" name="Content Placeholder 2"/>
          <p:cNvSpPr>
            <a:spLocks noGrp="1"/>
          </p:cNvSpPr>
          <p:nvPr>
            <p:ph sz="half" idx="1"/>
          </p:nvPr>
        </p:nvSpPr>
        <p:spPr/>
        <p:txBody>
          <a:bodyPr/>
          <a:p>
            <a:pPr marL="0" indent="0">
              <a:buNone/>
            </a:pPr>
            <a:r>
              <a:rPr lang="en-US" b="1">
                <a:solidFill>
                  <a:srgbClr val="FF0000"/>
                </a:solidFill>
                <a:sym typeface="+mn-ea"/>
              </a:rPr>
              <a:t>Example:</a:t>
            </a:r>
            <a:endParaRPr lang="en-US" b="1">
              <a:solidFill>
                <a:srgbClr val="FF0000"/>
              </a:solidFill>
            </a:endParaRPr>
          </a:p>
          <a:p>
            <a:pPr marL="0" indent="0">
              <a:buNone/>
            </a:pPr>
            <a:r>
              <a:rPr lang="en-US" b="1">
                <a:sym typeface="+mn-ea"/>
              </a:rPr>
              <a:t>If the S.I on a certain sum of money in 2 years @ 6%p.a. is Rs3600, then what will be the C.I. on the same sum at the same rate for the same period?</a:t>
            </a:r>
            <a:endParaRPr lang="en-US" b="1"/>
          </a:p>
          <a:p>
            <a:pPr marL="0" indent="0">
              <a:buNone/>
            </a:pPr>
            <a:endParaRPr lang="en-US" b="1"/>
          </a:p>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r>
              <a:rPr lang="en-IN" altLang="en-US" b="1">
                <a:solidFill>
                  <a:srgbClr val="FF0000"/>
                </a:solidFill>
                <a:sym typeface="+mn-ea"/>
              </a:rPr>
              <a:t>SIMPLE INTEREST &amp; COMPOUND INTEREST</a:t>
            </a:r>
            <a:br>
              <a:rPr lang="en-IN" altLang="en-US" b="1">
                <a:solidFill>
                  <a:srgbClr val="FF0000"/>
                </a:solidFill>
              </a:rPr>
            </a:br>
            <a:endParaRPr lang="en-US"/>
          </a:p>
        </p:txBody>
      </p:sp>
      <p:sp>
        <p:nvSpPr>
          <p:cNvPr id="3" name="Content Placeholder 2"/>
          <p:cNvSpPr>
            <a:spLocks noGrp="1"/>
          </p:cNvSpPr>
          <p:nvPr>
            <p:ph sz="half" idx="1"/>
          </p:nvPr>
        </p:nvSpPr>
        <p:spPr/>
        <p:txBody>
          <a:bodyPr/>
          <a:p>
            <a:pPr marL="0" indent="0">
              <a:buNone/>
            </a:pPr>
            <a:r>
              <a:rPr lang="en-US" sz="2000" b="1">
                <a:solidFill>
                  <a:srgbClr val="C00000"/>
                </a:solidFill>
                <a:sym typeface="+mn-ea"/>
              </a:rPr>
              <a:t>If the Compound interest on a certain sum in a certain period at a certain rate of interest is given and we have to find the Simple interest on the same sum at the same rate for the same period:</a:t>
            </a:r>
            <a:endParaRPr lang="en-US" sz="2000" b="1">
              <a:solidFill>
                <a:srgbClr val="C00000"/>
              </a:solidFill>
            </a:endParaRPr>
          </a:p>
          <a:p>
            <a:pPr marL="0" indent="0">
              <a:buNone/>
            </a:pPr>
            <a:r>
              <a:rPr lang="en-US" sz="2000" b="1">
                <a:solidFill>
                  <a:srgbClr val="C00000"/>
                </a:solidFill>
                <a:sym typeface="+mn-ea"/>
              </a:rPr>
              <a:t>Method:</a:t>
            </a:r>
            <a:endParaRPr lang="en-US" sz="2000" b="1">
              <a:solidFill>
                <a:srgbClr val="C00000"/>
              </a:solidFill>
            </a:endParaRPr>
          </a:p>
          <a:p>
            <a:r>
              <a:rPr lang="en-US" sz="2000" b="1">
                <a:sym typeface="+mn-ea"/>
              </a:rPr>
              <a:t>Take the sum as Rs100 and find out the compound interest and simple interest for the given time at the given rate of interest.</a:t>
            </a:r>
            <a:endParaRPr lang="en-US" sz="2000" b="1"/>
          </a:p>
          <a:p>
            <a:r>
              <a:rPr lang="en-US" sz="2000" b="1">
                <a:sym typeface="+mn-ea"/>
              </a:rPr>
              <a:t>Then by taking the comparison find out the simple interest with respect to the compound interest.</a:t>
            </a:r>
            <a:endParaRPr lang="en-US" sz="2000" b="1"/>
          </a:p>
          <a:p>
            <a:endParaRPr 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altLang="en-US" b="1">
                <a:solidFill>
                  <a:srgbClr val="FF0000"/>
                </a:solidFill>
                <a:sym typeface="+mn-ea"/>
              </a:rPr>
            </a:br>
            <a:r>
              <a:rPr lang="en-IN" altLang="en-US" b="1">
                <a:solidFill>
                  <a:srgbClr val="FF0000"/>
                </a:solidFill>
                <a:sym typeface="+mn-ea"/>
              </a:rPr>
              <a:t>SIMPLE INTEREST &amp; COMPOUND INTEREST</a:t>
            </a:r>
            <a:br>
              <a:rPr lang="en-IN" altLang="en-US" b="1">
                <a:solidFill>
                  <a:srgbClr val="FF0000"/>
                </a:solidFill>
              </a:rPr>
            </a:br>
            <a:endParaRPr lang="en-US"/>
          </a:p>
        </p:txBody>
      </p:sp>
      <p:sp>
        <p:nvSpPr>
          <p:cNvPr id="3" name="Content Placeholder 2"/>
          <p:cNvSpPr>
            <a:spLocks noGrp="1"/>
          </p:cNvSpPr>
          <p:nvPr>
            <p:ph sz="half" idx="1"/>
          </p:nvPr>
        </p:nvSpPr>
        <p:spPr/>
        <p:txBody>
          <a:bodyPr/>
          <a:p>
            <a:pPr marL="0" indent="0">
              <a:buNone/>
            </a:pPr>
            <a:r>
              <a:rPr lang="en-US" b="1">
                <a:solidFill>
                  <a:srgbClr val="C00000"/>
                </a:solidFill>
                <a:sym typeface="+mn-ea"/>
              </a:rPr>
              <a:t>Example:</a:t>
            </a:r>
            <a:endParaRPr lang="en-US" b="1">
              <a:solidFill>
                <a:srgbClr val="C00000"/>
              </a:solidFill>
            </a:endParaRPr>
          </a:p>
          <a:p>
            <a:pPr marL="0" indent="0">
              <a:buNone/>
            </a:pPr>
            <a:r>
              <a:rPr lang="en-US" b="1">
                <a:sym typeface="+mn-ea"/>
              </a:rPr>
              <a:t>If the C.I on a certain sum of money in 2 years @ 5%p.a. is Rs2050, then what will be the S.I. on the same sum at the same rate for the same period?</a:t>
            </a:r>
            <a:endParaRPr lang="en-US" b="1"/>
          </a:p>
          <a:p>
            <a:pPr marL="0" indent="0">
              <a:buNone/>
            </a:pPr>
            <a:endParaRPr lang="en-US" b="1"/>
          </a:p>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r>
              <a:rPr lang="en-IN" altLang="en-US" b="1">
                <a:solidFill>
                  <a:srgbClr val="FF0000"/>
                </a:solidFill>
                <a:sym typeface="+mn-ea"/>
              </a:rPr>
              <a:t>SIMPLE INTEREST</a:t>
            </a:r>
            <a:endParaRPr lang="en-IN" altLang="en-US" b="1">
              <a:solidFill>
                <a:srgbClr val="C00000"/>
              </a:solidFill>
            </a:endParaRPr>
          </a:p>
        </p:txBody>
      </p:sp>
      <p:sp>
        <p:nvSpPr>
          <p:cNvPr id="3" name="Content Placeholder 2"/>
          <p:cNvSpPr>
            <a:spLocks noGrp="1"/>
          </p:cNvSpPr>
          <p:nvPr>
            <p:ph sz="half" idx="1"/>
          </p:nvPr>
        </p:nvSpPr>
        <p:spPr/>
        <p:txBody>
          <a:bodyPr/>
          <a:p>
            <a:pPr marL="0" indent="0">
              <a:buNone/>
            </a:pPr>
            <a:r>
              <a:rPr lang="en-IN" altLang="en-US" b="1">
                <a:solidFill>
                  <a:srgbClr val="C00000"/>
                </a:solidFill>
              </a:rPr>
              <a:t>Question:1</a:t>
            </a:r>
            <a:endParaRPr lang="en-IN" altLang="en-US" b="1">
              <a:solidFill>
                <a:srgbClr val="C00000"/>
              </a:solidFill>
            </a:endParaRPr>
          </a:p>
          <a:p>
            <a:pPr marL="0" indent="0">
              <a:buNone/>
            </a:pPr>
            <a:r>
              <a:rPr lang="en-US" b="1"/>
              <a:t>What is the Simple Interest on Rs</a:t>
            </a:r>
            <a:r>
              <a:rPr lang="en-IN" altLang="en-US" b="1"/>
              <a:t>64</a:t>
            </a:r>
            <a:r>
              <a:rPr lang="en-US" b="1"/>
              <a:t>00 @ 2.5%p.a.in 10 years?</a:t>
            </a:r>
            <a:endParaRPr lang="en-US" b="1"/>
          </a:p>
          <a:p>
            <a:pPr marL="0" indent="0">
              <a:buNone/>
            </a:pPr>
            <a:r>
              <a:rPr lang="en-US" b="1"/>
              <a:t>(a)Rs1000</a:t>
            </a:r>
            <a:endParaRPr lang="en-US" b="1"/>
          </a:p>
          <a:p>
            <a:pPr marL="0" indent="0">
              <a:buNone/>
            </a:pPr>
            <a:r>
              <a:rPr lang="en-US" b="1"/>
              <a:t>(b)Rs1200</a:t>
            </a:r>
            <a:endParaRPr lang="en-US" b="1"/>
          </a:p>
          <a:p>
            <a:pPr marL="0" indent="0">
              <a:buNone/>
            </a:pPr>
            <a:r>
              <a:rPr lang="en-US" b="1"/>
              <a:t>(c)Rs1250</a:t>
            </a:r>
            <a:endParaRPr lang="en-US" b="1"/>
          </a:p>
          <a:p>
            <a:pPr marL="0" indent="0">
              <a:buNone/>
            </a:pPr>
            <a:r>
              <a:rPr lang="en-US" b="1"/>
              <a:t>(d)Rs1600</a:t>
            </a:r>
            <a:endParaRPr lang="en-US" b="1"/>
          </a:p>
        </p:txBody>
      </p:sp>
      <p:sp>
        <p:nvSpPr>
          <p:cNvPr id="4" name="Content Placeholder 3"/>
          <p:cNvSpPr>
            <a:spLocks noGrp="1"/>
          </p:cNvSpPr>
          <p:nvPr>
            <p:ph sz="half" idx="2"/>
          </p:nvPr>
        </p:nvSpPr>
        <p:spPr/>
        <p:txBody>
          <a:bodyPr/>
          <a:p>
            <a:pPr marL="0" indent="0">
              <a:buNone/>
            </a:pPr>
            <a:endParaRPr lang="en-I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nodePh="1">
                                  <p:stCondLst>
                                    <p:cond delay="0"/>
                                  </p:stCondLst>
                                  <p:endCondLst>
                                    <p:cond evt="begin" delay="0">
                                      <p:tn val="19"/>
                                    </p:cond>
                                  </p:end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r>
              <a:rPr lang="en-IN" altLang="en-US" b="1">
                <a:solidFill>
                  <a:srgbClr val="FF0000"/>
                </a:solidFill>
                <a:sym typeface="+mn-ea"/>
              </a:rPr>
              <a:t>SIMPLE INTEREST &amp; COMPOUND INTEREST</a:t>
            </a:r>
            <a:br>
              <a:rPr lang="en-IN" altLang="en-US" b="1">
                <a:solidFill>
                  <a:srgbClr val="FF0000"/>
                </a:solidFill>
              </a:rPr>
            </a:br>
            <a:endParaRPr lang="en-US"/>
          </a:p>
        </p:txBody>
      </p:sp>
      <p:sp>
        <p:nvSpPr>
          <p:cNvPr id="3" name="Content Placeholder 2"/>
          <p:cNvSpPr>
            <a:spLocks noGrp="1"/>
          </p:cNvSpPr>
          <p:nvPr>
            <p:ph sz="half" idx="1"/>
          </p:nvPr>
        </p:nvSpPr>
        <p:spPr/>
        <p:txBody>
          <a:bodyPr/>
          <a:p>
            <a:pPr marL="0" indent="0">
              <a:buNone/>
            </a:pPr>
            <a:r>
              <a:rPr lang="en-US" sz="2400" b="1">
                <a:solidFill>
                  <a:srgbClr val="C00000"/>
                </a:solidFill>
                <a:sym typeface="+mn-ea"/>
              </a:rPr>
              <a:t>If the difference between the S.I &amp; C.I on a certain sum at a certain rate for a certain period is given and we have to find the sum:</a:t>
            </a:r>
            <a:endParaRPr lang="en-US" sz="2400" b="1">
              <a:solidFill>
                <a:srgbClr val="C00000"/>
              </a:solidFill>
            </a:endParaRPr>
          </a:p>
          <a:p>
            <a:pPr marL="0" indent="0">
              <a:buNone/>
            </a:pPr>
            <a:r>
              <a:rPr lang="en-US" sz="2400" b="1">
                <a:solidFill>
                  <a:srgbClr val="C00000"/>
                </a:solidFill>
                <a:sym typeface="+mn-ea"/>
              </a:rPr>
              <a:t>Method:</a:t>
            </a:r>
            <a:endParaRPr lang="en-US" sz="2400" b="1">
              <a:solidFill>
                <a:srgbClr val="C00000"/>
              </a:solidFill>
            </a:endParaRPr>
          </a:p>
          <a:p>
            <a:r>
              <a:rPr lang="en-US" sz="2400" b="1">
                <a:sym typeface="+mn-ea"/>
              </a:rPr>
              <a:t>Take the sum as Rs100 and find out the S.I. &amp; C.I at the given rate for the given period.</a:t>
            </a:r>
            <a:endParaRPr lang="en-US" sz="2400" b="1"/>
          </a:p>
          <a:p>
            <a:r>
              <a:rPr lang="en-US" sz="2400" b="1">
                <a:sym typeface="+mn-ea"/>
              </a:rPr>
              <a:t>Then by taking the difference between S.I &amp; C.I by taking the comparison with it with Rs100 find out the sum.</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r>
              <a:rPr lang="en-IN" altLang="en-US" b="1">
                <a:solidFill>
                  <a:srgbClr val="FF0000"/>
                </a:solidFill>
                <a:sym typeface="+mn-ea"/>
              </a:rPr>
              <a:t>SIMPLE INTEREST &amp; COMPOUND INTEREST</a:t>
            </a:r>
            <a:br>
              <a:rPr lang="en-IN" altLang="en-US" b="1">
                <a:solidFill>
                  <a:srgbClr val="FF0000"/>
                </a:solidFill>
              </a:rPr>
            </a:br>
            <a:endParaRPr lang="en-US"/>
          </a:p>
        </p:txBody>
      </p:sp>
      <p:sp>
        <p:nvSpPr>
          <p:cNvPr id="3" name="Content Placeholder 2"/>
          <p:cNvSpPr>
            <a:spLocks noGrp="1"/>
          </p:cNvSpPr>
          <p:nvPr>
            <p:ph sz="half" idx="1"/>
          </p:nvPr>
        </p:nvSpPr>
        <p:spPr/>
        <p:txBody>
          <a:bodyPr/>
          <a:p>
            <a:pPr marL="0" indent="0">
              <a:buNone/>
            </a:pPr>
            <a:r>
              <a:rPr lang="en-US" b="1">
                <a:solidFill>
                  <a:srgbClr val="C00000"/>
                </a:solidFill>
                <a:sym typeface="+mn-ea"/>
              </a:rPr>
              <a:t>Example:</a:t>
            </a:r>
            <a:endParaRPr lang="en-US" b="1">
              <a:solidFill>
                <a:srgbClr val="C00000"/>
              </a:solidFill>
            </a:endParaRPr>
          </a:p>
          <a:p>
            <a:pPr marL="0" indent="0">
              <a:buNone/>
            </a:pPr>
            <a:r>
              <a:rPr lang="en-US" b="1">
                <a:sym typeface="+mn-ea"/>
              </a:rPr>
              <a:t>If the difference between the C.I &amp; S.I on a certain sum of money @ 8%p.a. in 2 years is Rs128, find the sum.</a:t>
            </a:r>
            <a:endParaRPr lang="en-US" b="1"/>
          </a:p>
          <a:p>
            <a:pPr marL="0" indent="0">
              <a:buNone/>
            </a:pPr>
            <a:endParaRPr lang="en-US" b="1"/>
          </a:p>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Question:31</a:t>
            </a:r>
            <a:endParaRPr lang="en-IN" altLang="en-US" sz="2800" b="1">
              <a:solidFill>
                <a:srgbClr val="C00000"/>
              </a:solidFill>
              <a:sym typeface="+mn-ea"/>
            </a:endParaRPr>
          </a:p>
          <a:p>
            <a:pPr marL="0" indent="0">
              <a:buNone/>
            </a:pPr>
            <a:r>
              <a:rPr lang="en-US" sz="2800" b="1">
                <a:sym typeface="+mn-ea"/>
              </a:rPr>
              <a:t>What is the compound interest on Rs2</a:t>
            </a:r>
            <a:r>
              <a:rPr lang="en-IN" altLang="en-US" sz="2800" b="1">
                <a:sym typeface="+mn-ea"/>
              </a:rPr>
              <a:t>0</a:t>
            </a:r>
            <a:r>
              <a:rPr lang="en-US" sz="2800" b="1">
                <a:sym typeface="+mn-ea"/>
              </a:rPr>
              <a:t>000 @ 5% p.a. for 3 years?</a:t>
            </a:r>
            <a:endParaRPr lang="en-US" sz="2800" b="1"/>
          </a:p>
          <a:p>
            <a:pPr marL="0" indent="0">
              <a:buNone/>
            </a:pPr>
            <a:r>
              <a:rPr lang="en-US" sz="2800" b="1">
                <a:sym typeface="+mn-ea"/>
              </a:rPr>
              <a:t>(a)Rs3</a:t>
            </a:r>
            <a:r>
              <a:rPr lang="en-IN" altLang="en-US" sz="2800" b="1">
                <a:sym typeface="+mn-ea"/>
              </a:rPr>
              <a:t>000</a:t>
            </a:r>
            <a:endParaRPr lang="en-US" sz="2800" b="1"/>
          </a:p>
          <a:p>
            <a:pPr marL="0" indent="0">
              <a:buNone/>
            </a:pPr>
            <a:r>
              <a:rPr lang="en-US" sz="2800" b="1">
                <a:sym typeface="+mn-ea"/>
              </a:rPr>
              <a:t>(b)Rs3</a:t>
            </a:r>
            <a:r>
              <a:rPr lang="en-IN" altLang="en-US" sz="2800" b="1">
                <a:sym typeface="+mn-ea"/>
              </a:rPr>
              <a:t>152.50</a:t>
            </a:r>
            <a:endParaRPr lang="en-IN" altLang="en-US" sz="2800" b="1"/>
          </a:p>
          <a:p>
            <a:pPr marL="0" indent="0">
              <a:buNone/>
            </a:pPr>
            <a:r>
              <a:rPr lang="en-US" sz="2800" b="1">
                <a:sym typeface="+mn-ea"/>
              </a:rPr>
              <a:t>(c)Rs3</a:t>
            </a:r>
            <a:r>
              <a:rPr lang="en-IN" altLang="en-US" sz="2800" b="1">
                <a:sym typeface="+mn-ea"/>
              </a:rPr>
              <a:t>600</a:t>
            </a:r>
            <a:endParaRPr lang="en-US" sz="2800" b="1"/>
          </a:p>
          <a:p>
            <a:pPr marL="0" indent="0">
              <a:buNone/>
            </a:pPr>
            <a:r>
              <a:rPr lang="en-US" sz="2800" b="1">
                <a:sym typeface="+mn-ea"/>
              </a:rPr>
              <a:t>(d)Rs3750</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Question:32</a:t>
            </a:r>
            <a:endParaRPr lang="en-IN" altLang="en-US" sz="2800" b="1">
              <a:solidFill>
                <a:srgbClr val="C00000"/>
              </a:solidFill>
              <a:sym typeface="+mn-ea"/>
            </a:endParaRPr>
          </a:p>
          <a:p>
            <a:pPr marL="0" indent="0">
              <a:buNone/>
            </a:pPr>
            <a:r>
              <a:rPr lang="en-US" sz="2800" b="1">
                <a:sym typeface="+mn-ea"/>
              </a:rPr>
              <a:t>What is the compound interest on Rs</a:t>
            </a:r>
            <a:r>
              <a:rPr lang="en-IN" sz="2800" b="1">
                <a:sym typeface="+mn-ea"/>
              </a:rPr>
              <a:t>16</a:t>
            </a:r>
            <a:r>
              <a:rPr lang="en-US" sz="2800" b="1">
                <a:sym typeface="+mn-ea"/>
              </a:rPr>
              <a:t>000 @ </a:t>
            </a:r>
            <a:r>
              <a:rPr lang="en-IN" altLang="en-US" sz="2800" b="1">
                <a:sym typeface="+mn-ea"/>
              </a:rPr>
              <a:t>10</a:t>
            </a:r>
            <a:r>
              <a:rPr lang="en-US" sz="2800" b="1">
                <a:sym typeface="+mn-ea"/>
              </a:rPr>
              <a:t>% p.a. for </a:t>
            </a:r>
            <a:r>
              <a:rPr lang="en-IN" altLang="en-US" sz="2800" b="1">
                <a:sym typeface="+mn-ea"/>
              </a:rPr>
              <a:t>1.5</a:t>
            </a:r>
            <a:r>
              <a:rPr lang="en-US" sz="2800" b="1">
                <a:sym typeface="+mn-ea"/>
              </a:rPr>
              <a:t> years  it is compounded half yearly?</a:t>
            </a:r>
            <a:endParaRPr lang="en-US" sz="2800" b="1"/>
          </a:p>
          <a:p>
            <a:pPr marL="0" indent="0">
              <a:buNone/>
            </a:pPr>
            <a:r>
              <a:rPr lang="en-US" sz="2800" b="1">
                <a:sym typeface="+mn-ea"/>
              </a:rPr>
              <a:t>(a)Rs</a:t>
            </a:r>
            <a:r>
              <a:rPr lang="en-IN" sz="2800" b="1">
                <a:sym typeface="+mn-ea"/>
              </a:rPr>
              <a:t>2400</a:t>
            </a:r>
            <a:endParaRPr lang="en-US" sz="2800" b="1"/>
          </a:p>
          <a:p>
            <a:pPr marL="0" indent="0">
              <a:buNone/>
            </a:pPr>
            <a:r>
              <a:rPr lang="en-US" sz="2800" b="1">
                <a:sym typeface="+mn-ea"/>
              </a:rPr>
              <a:t>(b)Rs</a:t>
            </a:r>
            <a:r>
              <a:rPr lang="en-IN" sz="2800" b="1">
                <a:sym typeface="+mn-ea"/>
              </a:rPr>
              <a:t>2500</a:t>
            </a:r>
            <a:endParaRPr lang="en-IN" altLang="en-US" sz="2800" b="1"/>
          </a:p>
          <a:p>
            <a:pPr marL="0" indent="0">
              <a:buNone/>
            </a:pPr>
            <a:r>
              <a:rPr lang="en-US" sz="2800" b="1">
                <a:sym typeface="+mn-ea"/>
              </a:rPr>
              <a:t>(c)Rs</a:t>
            </a:r>
            <a:r>
              <a:rPr lang="en-IN" sz="2800" b="1">
                <a:sym typeface="+mn-ea"/>
              </a:rPr>
              <a:t>2522</a:t>
            </a:r>
            <a:endParaRPr lang="en-IN" sz="2800" b="1">
              <a:sym typeface="+mn-ea"/>
            </a:endParaRPr>
          </a:p>
          <a:p>
            <a:pPr marL="0" indent="0">
              <a:buNone/>
            </a:pPr>
            <a:r>
              <a:rPr lang="en-US" sz="2800" b="1">
                <a:sym typeface="+mn-ea"/>
              </a:rPr>
              <a:t>(d)Rs</a:t>
            </a:r>
            <a:r>
              <a:rPr lang="en-IN" altLang="en-US" sz="2800" b="1">
                <a:sym typeface="+mn-ea"/>
              </a:rPr>
              <a:t>2552</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b="1">
                <a:solidFill>
                  <a:srgbClr val="C00000"/>
                </a:solidFill>
                <a:sym typeface="+mn-ea"/>
              </a:rPr>
              <a:t>Question:33</a:t>
            </a:r>
            <a:endParaRPr lang="en-IN" altLang="en-US" b="1">
              <a:solidFill>
                <a:srgbClr val="C00000"/>
              </a:solidFill>
              <a:sym typeface="+mn-ea"/>
            </a:endParaRPr>
          </a:p>
          <a:p>
            <a:pPr marL="0" indent="0">
              <a:buNone/>
            </a:pPr>
            <a:r>
              <a:rPr lang="en-US" b="1">
                <a:sym typeface="+mn-ea"/>
              </a:rPr>
              <a:t>What is the compound interest on Rs2</a:t>
            </a:r>
            <a:r>
              <a:rPr lang="en-IN" altLang="en-US" b="1">
                <a:sym typeface="+mn-ea"/>
              </a:rPr>
              <a:t>0</a:t>
            </a:r>
            <a:r>
              <a:rPr lang="en-US" b="1">
                <a:sym typeface="+mn-ea"/>
              </a:rPr>
              <a:t>000 @ </a:t>
            </a:r>
            <a:r>
              <a:rPr lang="en-IN" altLang="en-US" b="1">
                <a:sym typeface="+mn-ea"/>
              </a:rPr>
              <a:t>8</a:t>
            </a:r>
            <a:r>
              <a:rPr lang="en-US" b="1">
                <a:sym typeface="+mn-ea"/>
              </a:rPr>
              <a:t>% p.a. for </a:t>
            </a:r>
            <a:r>
              <a:rPr lang="en-IN" altLang="en-US" b="1">
                <a:sym typeface="+mn-ea"/>
              </a:rPr>
              <a:t>9months</a:t>
            </a:r>
            <a:r>
              <a:rPr lang="en-US" b="1">
                <a:sym typeface="+mn-ea"/>
              </a:rPr>
              <a:t>?</a:t>
            </a:r>
            <a:endParaRPr lang="en-US" b="1"/>
          </a:p>
          <a:p>
            <a:pPr marL="0" indent="0">
              <a:buNone/>
            </a:pPr>
            <a:r>
              <a:rPr lang="en-US" b="1">
                <a:sym typeface="+mn-ea"/>
              </a:rPr>
              <a:t>(a)Rs</a:t>
            </a:r>
            <a:r>
              <a:rPr lang="en-IN" b="1">
                <a:sym typeface="+mn-ea"/>
              </a:rPr>
              <a:t>12</a:t>
            </a:r>
            <a:r>
              <a:rPr lang="en-IN" altLang="en-US" b="1">
                <a:sym typeface="+mn-ea"/>
              </a:rPr>
              <a:t>00</a:t>
            </a:r>
            <a:endParaRPr lang="en-US" b="1"/>
          </a:p>
          <a:p>
            <a:pPr marL="0" indent="0">
              <a:buNone/>
            </a:pPr>
            <a:r>
              <a:rPr lang="en-US" b="1">
                <a:sym typeface="+mn-ea"/>
              </a:rPr>
              <a:t>(b)Rs</a:t>
            </a:r>
            <a:r>
              <a:rPr lang="en-IN" b="1">
                <a:sym typeface="+mn-ea"/>
              </a:rPr>
              <a:t>1224</a:t>
            </a:r>
            <a:endParaRPr lang="en-IN" altLang="en-US" b="1"/>
          </a:p>
          <a:p>
            <a:pPr marL="0" indent="0">
              <a:buNone/>
            </a:pPr>
            <a:r>
              <a:rPr lang="en-US" b="1">
                <a:sym typeface="+mn-ea"/>
              </a:rPr>
              <a:t>(c)Rs</a:t>
            </a:r>
            <a:r>
              <a:rPr lang="en-IN" b="1">
                <a:sym typeface="+mn-ea"/>
              </a:rPr>
              <a:t>1224.16</a:t>
            </a:r>
            <a:endParaRPr lang="en-US" b="1"/>
          </a:p>
          <a:p>
            <a:pPr marL="0" indent="0">
              <a:buNone/>
            </a:pPr>
            <a:r>
              <a:rPr lang="en-US" b="1">
                <a:sym typeface="+mn-ea"/>
              </a:rPr>
              <a:t>(d)Rs</a:t>
            </a:r>
            <a:r>
              <a:rPr lang="en-IN" altLang="en-US" b="1">
                <a:sym typeface="+mn-ea"/>
              </a:rPr>
              <a:t>1236</a:t>
            </a:r>
            <a:endParaRPr lang="en-IN" altLang="en-US" b="1"/>
          </a:p>
        </p:txBody>
      </p:sp>
      <p:sp>
        <p:nvSpPr>
          <p:cNvPr id="4" name="Content Placeholder 3"/>
          <p:cNvSpPr>
            <a:spLocks noGrp="1"/>
          </p:cNvSpPr>
          <p:nvPr>
            <p:ph sz="half" idx="2"/>
          </p:nvPr>
        </p:nvSpPr>
        <p:spPr/>
        <p:txBody>
          <a:bodyPr/>
          <a:p>
            <a:pPr marL="0" indent="0">
              <a:buNone/>
            </a:pPr>
            <a:endParaRPr lang="en-IN" altLang="en-US" sz="2400"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Question:34</a:t>
            </a:r>
            <a:endParaRPr lang="en-IN" altLang="en-US" sz="2400" b="1">
              <a:solidFill>
                <a:srgbClr val="C00000"/>
              </a:solidFill>
              <a:sym typeface="+mn-ea"/>
            </a:endParaRPr>
          </a:p>
          <a:p>
            <a:pPr marL="0" indent="0">
              <a:buNone/>
            </a:pPr>
            <a:r>
              <a:rPr lang="en-US" sz="2400" b="1"/>
              <a:t>Amir invested an amount of Rs8000 in a fixed deposit scheme for 2 years at compound interest rate 5% p.a. How much amount will Amir get on maturity of the fixed deposit? </a:t>
            </a:r>
            <a:endParaRPr lang="en-US" sz="2400" b="1"/>
          </a:p>
          <a:p>
            <a:pPr marL="0" indent="0">
              <a:buNone/>
            </a:pPr>
            <a:r>
              <a:rPr lang="en-US" sz="2400" b="1"/>
              <a:t>(a) Rs8600	</a:t>
            </a:r>
            <a:endParaRPr lang="en-US" sz="2400" b="1"/>
          </a:p>
          <a:p>
            <a:pPr marL="0" indent="0">
              <a:buNone/>
            </a:pPr>
            <a:r>
              <a:rPr lang="en-US" sz="2400" b="1"/>
              <a:t>(b) Rs8620	</a:t>
            </a:r>
            <a:endParaRPr lang="en-US" sz="2400" b="1"/>
          </a:p>
          <a:p>
            <a:pPr marL="0" indent="0">
              <a:buNone/>
            </a:pPr>
            <a:r>
              <a:rPr lang="en-US" sz="2400" b="1"/>
              <a:t>(c) Rs8820		</a:t>
            </a:r>
            <a:endParaRPr lang="en-US" sz="2400" b="1"/>
          </a:p>
          <a:p>
            <a:pPr marL="0" indent="0">
              <a:buNone/>
            </a:pPr>
            <a:r>
              <a:rPr lang="en-US" sz="2400" b="1"/>
              <a:t>(d) None of these</a:t>
            </a:r>
            <a:endParaRPr lang="en-US" sz="2400" b="1"/>
          </a:p>
        </p:txBody>
      </p:sp>
      <p:sp>
        <p:nvSpPr>
          <p:cNvPr id="4" name="Content Placeholder 3"/>
          <p:cNvSpPr>
            <a:spLocks noGrp="1"/>
          </p:cNvSpPr>
          <p:nvPr>
            <p:ph sz="half" idx="2"/>
          </p:nvPr>
        </p:nvSpPr>
        <p:spPr/>
        <p:txBody>
          <a:bodyPr/>
          <a:p>
            <a:pPr marL="0" indent="0">
              <a:buNone/>
            </a:pPr>
            <a:endParaRPr lang="en-IN" altLang="en-US" sz="2400" b="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IN" altLang="en-US" b="1">
                <a:solidFill>
                  <a:srgbClr val="FF0000"/>
                </a:solidFill>
                <a:sym typeface="+mn-ea"/>
              </a:rPr>
            </a:br>
            <a:r>
              <a:rPr lang="en-IN" altLang="en-US" b="1">
                <a:solidFill>
                  <a:srgbClr val="FF0000"/>
                </a:solidFill>
                <a:sym typeface="+mn-ea"/>
              </a:rPr>
              <a:t>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Question:35</a:t>
            </a:r>
            <a:endParaRPr lang="en-IN" altLang="en-US" sz="2400" b="1">
              <a:solidFill>
                <a:srgbClr val="C00000"/>
              </a:solidFill>
              <a:sym typeface="+mn-ea"/>
            </a:endParaRPr>
          </a:p>
          <a:p>
            <a:pPr marL="0" indent="0">
              <a:buNone/>
            </a:pPr>
            <a:r>
              <a:rPr lang="en-US" sz="2400" b="1"/>
              <a:t>A bank offers 5% compound interest calculated on half-yearly basis. A customer deposits Rs2400 each on 1st January and 1st July of a year. At the end of the year, the amount he would have gained by way of interest is: </a:t>
            </a:r>
            <a:endParaRPr lang="en-US" sz="2400" b="1"/>
          </a:p>
          <a:p>
            <a:pPr marL="0" indent="0">
              <a:buNone/>
            </a:pPr>
            <a:r>
              <a:rPr lang="en-US" sz="2400" b="1"/>
              <a:t>(a) Rs180	</a:t>
            </a:r>
            <a:endParaRPr lang="en-US" sz="2400" b="1"/>
          </a:p>
          <a:p>
            <a:pPr marL="0" indent="0">
              <a:buNone/>
            </a:pPr>
            <a:r>
              <a:rPr lang="en-US" sz="2400" b="1"/>
              <a:t>(b) Rs181</a:t>
            </a:r>
            <a:r>
              <a:rPr lang="en-IN" altLang="en-US" sz="2400" b="1"/>
              <a:t>.50</a:t>
            </a:r>
            <a:r>
              <a:rPr lang="en-US" sz="2400" b="1"/>
              <a:t>	 </a:t>
            </a:r>
            <a:endParaRPr lang="en-US" sz="2400" b="1"/>
          </a:p>
          <a:p>
            <a:pPr marL="0" indent="0">
              <a:buNone/>
            </a:pPr>
            <a:r>
              <a:rPr lang="en-US" sz="2400" b="1"/>
              <a:t>(c) Rs182	</a:t>
            </a:r>
            <a:endParaRPr lang="en-US" sz="2400" b="1"/>
          </a:p>
          <a:p>
            <a:pPr marL="0" indent="0">
              <a:buNone/>
            </a:pPr>
            <a:r>
              <a:rPr lang="en-US" sz="2400" b="1"/>
              <a:t>(d) Rs183</a:t>
            </a:r>
            <a:endParaRPr lang="en-US" sz="24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Question:36</a:t>
            </a:r>
            <a:endParaRPr lang="en-IN" altLang="en-US" sz="2800" b="1">
              <a:solidFill>
                <a:srgbClr val="C00000"/>
              </a:solidFill>
              <a:sym typeface="+mn-ea"/>
            </a:endParaRPr>
          </a:p>
          <a:p>
            <a:pPr marL="0" indent="0">
              <a:buNone/>
            </a:pPr>
            <a:r>
              <a:rPr lang="en-US" sz="2800" b="1"/>
              <a:t>What is the difference between the compound interests on Rs5000 for 1  years at 4% per annum compounded yearly and half-yearly? </a:t>
            </a:r>
            <a:endParaRPr lang="en-US" sz="2800" b="1"/>
          </a:p>
          <a:p>
            <a:pPr marL="0" indent="0">
              <a:buNone/>
            </a:pPr>
            <a:r>
              <a:rPr lang="en-US" sz="2800" b="1"/>
              <a:t>(a) Rs2.0</a:t>
            </a:r>
            <a:r>
              <a:rPr lang="en-IN" altLang="en-US" sz="2800" b="1"/>
              <a:t>0</a:t>
            </a:r>
            <a:r>
              <a:rPr lang="en-US" sz="2800" b="1"/>
              <a:t>	 </a:t>
            </a:r>
            <a:endParaRPr lang="en-US" sz="2800" b="1"/>
          </a:p>
          <a:p>
            <a:pPr marL="0" indent="0">
              <a:buNone/>
            </a:pPr>
            <a:r>
              <a:rPr lang="en-US" sz="2800" b="1"/>
              <a:t>(b) Rs3.06 	</a:t>
            </a:r>
            <a:endParaRPr lang="en-US" sz="2800" b="1"/>
          </a:p>
          <a:p>
            <a:pPr marL="0" indent="0">
              <a:buNone/>
            </a:pPr>
            <a:r>
              <a:rPr lang="en-US" sz="2800" b="1"/>
              <a:t>(c) Rs4.80	</a:t>
            </a:r>
            <a:endParaRPr lang="en-US" sz="2800" b="1"/>
          </a:p>
          <a:p>
            <a:pPr marL="0" indent="0">
              <a:buNone/>
            </a:pPr>
            <a:r>
              <a:rPr lang="en-US" sz="2800" b="1"/>
              <a:t>(d) Rs8.30</a:t>
            </a:r>
            <a:endParaRPr lang="en-US" sz="2800" b="1"/>
          </a:p>
        </p:txBody>
      </p:sp>
      <p:sp>
        <p:nvSpPr>
          <p:cNvPr id="4" name="Content Placeholder 3"/>
          <p:cNvSpPr>
            <a:spLocks noGrp="1"/>
          </p:cNvSpPr>
          <p:nvPr>
            <p:ph sz="half" idx="2"/>
          </p:nvPr>
        </p:nvSpPr>
        <p:spPr/>
        <p:txBody>
          <a:bodyPr/>
          <a:p>
            <a:pPr marL="0" indent="0">
              <a:buNone/>
            </a:pPr>
            <a:endParaRPr lang="en-US" sz="1600" b="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Question:37</a:t>
            </a:r>
            <a:endParaRPr lang="en-IN" altLang="en-US" sz="2800" b="1">
              <a:solidFill>
                <a:srgbClr val="C00000"/>
              </a:solidFill>
              <a:sym typeface="+mn-ea"/>
            </a:endParaRPr>
          </a:p>
          <a:p>
            <a:pPr marL="0" indent="0">
              <a:buNone/>
            </a:pPr>
            <a:r>
              <a:rPr lang="en-US" sz="2800" b="1"/>
              <a:t>The difference between S.I in one year and compound interest on Rs1500 for one year at 10% per annum reckoned half-yearly is: </a:t>
            </a:r>
            <a:endParaRPr lang="en-US" sz="2800" b="1"/>
          </a:p>
          <a:p>
            <a:pPr marL="0" indent="0">
              <a:buNone/>
            </a:pPr>
            <a:r>
              <a:rPr lang="en-US" sz="2800" b="1"/>
              <a:t>(a) Rs2.50	</a:t>
            </a:r>
            <a:endParaRPr lang="en-US" sz="2800" b="1"/>
          </a:p>
          <a:p>
            <a:pPr marL="0" indent="0">
              <a:buNone/>
            </a:pPr>
            <a:r>
              <a:rPr lang="en-US" sz="2800" b="1"/>
              <a:t>(b) Rs3		 </a:t>
            </a:r>
            <a:endParaRPr lang="en-US" sz="2800" b="1"/>
          </a:p>
          <a:p>
            <a:pPr marL="0" indent="0">
              <a:buNone/>
            </a:pPr>
            <a:r>
              <a:rPr lang="en-US" sz="2800" b="1"/>
              <a:t>(c) Rs3.75	</a:t>
            </a:r>
            <a:endParaRPr lang="en-US" sz="2800" b="1"/>
          </a:p>
          <a:p>
            <a:pPr marL="0" indent="0">
              <a:buNone/>
            </a:pPr>
            <a:r>
              <a:rPr lang="en-US" sz="2800" b="1"/>
              <a:t>(d) Rs4 </a:t>
            </a:r>
            <a:endParaRPr lang="en-US" sz="28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b="1">
                <a:solidFill>
                  <a:srgbClr val="C00000"/>
                </a:solidFill>
                <a:sym typeface="+mn-ea"/>
              </a:rPr>
              <a:t>Question:38</a:t>
            </a:r>
            <a:endParaRPr lang="en-IN" altLang="en-US" b="1">
              <a:solidFill>
                <a:srgbClr val="C00000"/>
              </a:solidFill>
              <a:sym typeface="+mn-ea"/>
            </a:endParaRPr>
          </a:p>
          <a:p>
            <a:pPr marL="0" indent="0">
              <a:buNone/>
            </a:pPr>
            <a:r>
              <a:rPr lang="en-US" b="1"/>
              <a:t>The compound interest on Rs30, 000 at 7% per annum is Rs4347. The period (in years) is: </a:t>
            </a:r>
            <a:endParaRPr lang="en-US" b="1"/>
          </a:p>
          <a:p>
            <a:pPr marL="0" indent="0">
              <a:buNone/>
            </a:pPr>
            <a:r>
              <a:rPr lang="en-US" b="1"/>
              <a:t>(a) 2		 </a:t>
            </a:r>
            <a:endParaRPr lang="en-US" b="1"/>
          </a:p>
          <a:p>
            <a:pPr marL="0" indent="0">
              <a:buNone/>
            </a:pPr>
            <a:r>
              <a:rPr lang="en-US" b="1"/>
              <a:t>(b) 2 ½		</a:t>
            </a:r>
            <a:endParaRPr lang="en-US" b="1"/>
          </a:p>
          <a:p>
            <a:pPr marL="0" indent="0">
              <a:buNone/>
            </a:pPr>
            <a:r>
              <a:rPr lang="en-US" b="1"/>
              <a:t>(c) 3 		</a:t>
            </a:r>
            <a:endParaRPr lang="en-US" b="1"/>
          </a:p>
          <a:p>
            <a:pPr marL="0" indent="0">
              <a:buNone/>
            </a:pPr>
            <a:r>
              <a:rPr lang="en-US" b="1"/>
              <a:t>(d) 4</a:t>
            </a:r>
            <a:endParaRPr lang="en-US" b="1"/>
          </a:p>
          <a:p>
            <a:pPr marL="0" indent="0">
              <a:buNone/>
            </a:pPr>
            <a:endParaRPr lang="en-US"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r>
              <a:rPr lang="en-IN" altLang="en-US" b="1">
                <a:solidFill>
                  <a:srgbClr val="FF0000"/>
                </a:solidFill>
                <a:sym typeface="+mn-ea"/>
              </a:rPr>
              <a:t>SIMPLE INTEREST </a:t>
            </a:r>
            <a:endParaRPr lang="en-US" b="1"/>
          </a:p>
        </p:txBody>
      </p:sp>
      <p:sp>
        <p:nvSpPr>
          <p:cNvPr id="3" name="Content Placeholder 2"/>
          <p:cNvSpPr>
            <a:spLocks noGrp="1"/>
          </p:cNvSpPr>
          <p:nvPr>
            <p:ph sz="half" idx="1"/>
          </p:nvPr>
        </p:nvSpPr>
        <p:spPr/>
        <p:txBody>
          <a:bodyPr/>
          <a:p>
            <a:pPr marL="0" indent="0">
              <a:buNone/>
            </a:pPr>
            <a:r>
              <a:rPr lang="en-IN" altLang="en-US" b="1">
                <a:solidFill>
                  <a:srgbClr val="C00000"/>
                </a:solidFill>
                <a:sym typeface="+mn-ea"/>
              </a:rPr>
              <a:t>Question:2</a:t>
            </a:r>
            <a:endParaRPr lang="en-IN" altLang="en-US" b="1">
              <a:solidFill>
                <a:srgbClr val="C00000"/>
              </a:solidFill>
              <a:sym typeface="+mn-ea"/>
            </a:endParaRPr>
          </a:p>
          <a:p>
            <a:pPr marL="0" indent="0">
              <a:buNone/>
            </a:pPr>
            <a:r>
              <a:rPr lang="en-US" b="1"/>
              <a:t>If a certain sum amounts to Rs7800 in 5 years @ 6% p.a. at S.I, find the sum.</a:t>
            </a:r>
            <a:endParaRPr lang="en-US" b="1"/>
          </a:p>
          <a:p>
            <a:pPr marL="0" indent="0">
              <a:buNone/>
            </a:pPr>
            <a:r>
              <a:rPr lang="en-US" b="1"/>
              <a:t>(a)Rs5000</a:t>
            </a:r>
            <a:endParaRPr lang="en-US" b="1"/>
          </a:p>
          <a:p>
            <a:pPr marL="0" indent="0">
              <a:buNone/>
            </a:pPr>
            <a:r>
              <a:rPr lang="en-US" b="1"/>
              <a:t>(b)Rs6000</a:t>
            </a:r>
            <a:endParaRPr lang="en-US" b="1"/>
          </a:p>
          <a:p>
            <a:pPr marL="0" indent="0">
              <a:buNone/>
            </a:pPr>
            <a:r>
              <a:rPr lang="en-US" b="1"/>
              <a:t>(c)Rs7200</a:t>
            </a:r>
            <a:endParaRPr lang="en-US" b="1"/>
          </a:p>
          <a:p>
            <a:pPr marL="0" indent="0">
              <a:buNone/>
            </a:pPr>
            <a:r>
              <a:rPr lang="en-US" b="1"/>
              <a:t>(d)Rs7500</a:t>
            </a:r>
            <a:endParaRPr lang="en-US" b="1"/>
          </a:p>
        </p:txBody>
      </p:sp>
      <p:sp>
        <p:nvSpPr>
          <p:cNvPr id="4" name="Content Placeholder 3"/>
          <p:cNvSpPr>
            <a:spLocks noGrp="1"/>
          </p:cNvSpPr>
          <p:nvPr>
            <p:ph sz="half" idx="2"/>
          </p:nvPr>
        </p:nvSpPr>
        <p:spPr/>
        <p:txBody>
          <a:bodyPr/>
          <a:p>
            <a:pPr marL="0" indent="0">
              <a:buNone/>
            </a:pPr>
            <a:endParaRPr lang="en-I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nodePh="1">
                                  <p:stCondLst>
                                    <p:cond delay="0"/>
                                  </p:stCondLst>
                                  <p:endCondLst>
                                    <p:cond evt="begin" delay="0">
                                      <p:tn val="19"/>
                                    </p:cond>
                                  </p:end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SIMPLE INTEREST &amp; 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Question:39</a:t>
            </a:r>
            <a:endParaRPr lang="en-IN" altLang="en-US" sz="2400" b="1">
              <a:solidFill>
                <a:srgbClr val="C00000"/>
              </a:solidFill>
              <a:sym typeface="+mn-ea"/>
            </a:endParaRPr>
          </a:p>
          <a:p>
            <a:pPr marL="0" indent="0">
              <a:buNone/>
            </a:pPr>
            <a:r>
              <a:rPr lang="en-US" sz="2400" b="1"/>
              <a:t>Simple interest on a certain sum of money for 3 years at 8% per annum is half the compound interest on Rs4000 for 2 years at 10% per annum. The sum placed on simple interest is: </a:t>
            </a:r>
            <a:endParaRPr lang="en-US" sz="2400" b="1"/>
          </a:p>
          <a:p>
            <a:pPr marL="0" indent="0">
              <a:buNone/>
            </a:pPr>
            <a:r>
              <a:rPr lang="en-US" sz="2400" b="1"/>
              <a:t>(a) Rs1550	</a:t>
            </a:r>
            <a:endParaRPr lang="en-US" sz="2400" b="1"/>
          </a:p>
          <a:p>
            <a:pPr marL="0" indent="0">
              <a:buNone/>
            </a:pPr>
            <a:r>
              <a:rPr lang="en-US" sz="2400" b="1"/>
              <a:t>(b) Rs1650 	</a:t>
            </a:r>
            <a:endParaRPr lang="en-US" sz="2400" b="1"/>
          </a:p>
          <a:p>
            <a:pPr marL="0" indent="0">
              <a:buNone/>
            </a:pPr>
            <a:r>
              <a:rPr lang="en-US" sz="2400" b="1"/>
              <a:t>(c) Rs1750		</a:t>
            </a:r>
            <a:endParaRPr lang="en-US" sz="2400" b="1"/>
          </a:p>
          <a:p>
            <a:pPr marL="0" indent="0">
              <a:buNone/>
            </a:pPr>
            <a:r>
              <a:rPr lang="en-US" sz="2400" b="1"/>
              <a:t>(d) Rs2000</a:t>
            </a:r>
            <a:endParaRPr lang="en-US" sz="2400" b="1"/>
          </a:p>
        </p:txBody>
      </p:sp>
      <p:sp>
        <p:nvSpPr>
          <p:cNvPr id="4" name="Content Placeholder 3"/>
          <p:cNvSpPr>
            <a:spLocks noGrp="1"/>
          </p:cNvSpPr>
          <p:nvPr>
            <p:ph sz="half" idx="2"/>
          </p:nvPr>
        </p:nvSpPr>
        <p:spPr/>
        <p:txBody>
          <a:bodyPr/>
          <a:p>
            <a:pPr marL="0" indent="0">
              <a:buNone/>
            </a:pPr>
            <a:endParaRPr lang="en-US" sz="2000" b="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SIMPLE INTEREST &amp; 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Question:40</a:t>
            </a:r>
            <a:endParaRPr lang="en-IN" altLang="en-US" sz="2800" b="1">
              <a:solidFill>
                <a:srgbClr val="C00000"/>
              </a:solidFill>
              <a:sym typeface="+mn-ea"/>
            </a:endParaRPr>
          </a:p>
          <a:p>
            <a:pPr marL="0" indent="0">
              <a:buNone/>
            </a:pPr>
            <a:r>
              <a:rPr lang="en-US" sz="2800" b="1"/>
              <a:t>The difference between compound interest and simple interest on a sum of Rs15, 000 for 2 years is Rs96. What is the rate of interest per annum? </a:t>
            </a:r>
            <a:endParaRPr lang="en-US" sz="2800" b="1"/>
          </a:p>
          <a:p>
            <a:pPr marL="0" indent="0">
              <a:buNone/>
            </a:pPr>
            <a:r>
              <a:rPr lang="en-US" sz="2800" b="1"/>
              <a:t>(a)  8 		</a:t>
            </a:r>
            <a:endParaRPr lang="en-US" sz="2800" b="1"/>
          </a:p>
          <a:p>
            <a:pPr marL="0" indent="0">
              <a:buNone/>
            </a:pPr>
            <a:r>
              <a:rPr lang="en-US" sz="2800" b="1"/>
              <a:t>(b) 10		</a:t>
            </a:r>
            <a:endParaRPr lang="en-US" sz="2800" b="1"/>
          </a:p>
          <a:p>
            <a:pPr marL="0" indent="0">
              <a:buNone/>
            </a:pPr>
            <a:r>
              <a:rPr lang="en-US" sz="2800" b="1"/>
              <a:t>(c) 12		</a:t>
            </a:r>
            <a:endParaRPr lang="en-US" sz="2800" b="1"/>
          </a:p>
          <a:p>
            <a:pPr marL="0" indent="0">
              <a:buNone/>
            </a:pPr>
            <a:r>
              <a:rPr lang="en-US" sz="2800" b="1"/>
              <a:t>(d) None of these</a:t>
            </a:r>
            <a:endParaRPr lang="en-US" sz="28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SIMPLE INTEREST &amp; 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Question:41</a:t>
            </a:r>
            <a:endParaRPr lang="en-IN" altLang="en-US" sz="2400" b="1">
              <a:solidFill>
                <a:srgbClr val="C00000"/>
              </a:solidFill>
              <a:sym typeface="+mn-ea"/>
            </a:endParaRPr>
          </a:p>
          <a:p>
            <a:pPr marL="0" indent="0">
              <a:buNone/>
            </a:pPr>
            <a:r>
              <a:rPr lang="en-US" sz="2400" b="1"/>
              <a:t>There is 60% increase in an amount in 6 years at simple interest. What will be the compound interest of Rs12, 000 after 3 years at the same rate? </a:t>
            </a:r>
            <a:endParaRPr lang="en-US" sz="2400" b="1"/>
          </a:p>
          <a:p>
            <a:pPr marL="0" indent="0">
              <a:buNone/>
            </a:pPr>
            <a:r>
              <a:rPr lang="en-US" sz="2400" b="1"/>
              <a:t>(a) Rs2160	</a:t>
            </a:r>
            <a:endParaRPr lang="en-US" sz="2400" b="1"/>
          </a:p>
          <a:p>
            <a:pPr marL="0" indent="0">
              <a:buNone/>
            </a:pPr>
            <a:r>
              <a:rPr lang="en-US" sz="2400" b="1"/>
              <a:t>(b) Rs3120	</a:t>
            </a:r>
            <a:endParaRPr lang="en-US" sz="2400" b="1"/>
          </a:p>
          <a:p>
            <a:pPr marL="0" indent="0">
              <a:buNone/>
            </a:pPr>
            <a:r>
              <a:rPr lang="en-US" sz="2400" b="1"/>
              <a:t>(c) Rs3972	 </a:t>
            </a:r>
            <a:endParaRPr lang="en-US" sz="2400" b="1"/>
          </a:p>
          <a:p>
            <a:pPr marL="0" indent="0">
              <a:buNone/>
            </a:pPr>
            <a:r>
              <a:rPr lang="en-US" sz="2400" b="1"/>
              <a:t>(d) Rs6240 </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SIMPLE INTEREST &amp; 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Question:42</a:t>
            </a:r>
            <a:endParaRPr lang="en-IN" altLang="en-US" sz="2800" b="1">
              <a:solidFill>
                <a:srgbClr val="C00000"/>
              </a:solidFill>
              <a:sym typeface="+mn-ea"/>
            </a:endParaRPr>
          </a:p>
          <a:p>
            <a:pPr marL="0" indent="0">
              <a:buNone/>
            </a:pPr>
            <a:r>
              <a:rPr lang="en-US" sz="2800" b="1"/>
              <a:t>The effective annual rate of interest corresponding to a nominal rate of 6% per annum payable half-yearly is: </a:t>
            </a:r>
            <a:endParaRPr lang="en-US" sz="2800" b="1"/>
          </a:p>
          <a:p>
            <a:pPr marL="0" indent="0">
              <a:buNone/>
            </a:pPr>
            <a:r>
              <a:rPr lang="en-US" sz="2800" b="1"/>
              <a:t>(a) 6.06%	</a:t>
            </a:r>
            <a:endParaRPr lang="en-US" sz="2800" b="1"/>
          </a:p>
          <a:p>
            <a:pPr marL="0" indent="0">
              <a:buNone/>
            </a:pPr>
            <a:r>
              <a:rPr lang="en-US" sz="2800" b="1"/>
              <a:t>(b) 6.07% 	</a:t>
            </a:r>
            <a:endParaRPr lang="en-US" sz="2800" b="1"/>
          </a:p>
          <a:p>
            <a:pPr marL="0" indent="0">
              <a:buNone/>
            </a:pPr>
            <a:r>
              <a:rPr lang="en-US" sz="2800" b="1"/>
              <a:t>(c) 6.08%	</a:t>
            </a:r>
            <a:endParaRPr lang="en-US" sz="2800" b="1"/>
          </a:p>
          <a:p>
            <a:pPr marL="0" indent="0">
              <a:buNone/>
            </a:pPr>
            <a:r>
              <a:rPr lang="en-US" sz="2800" b="1"/>
              <a:t>(d) 6.09%</a:t>
            </a:r>
            <a:endParaRPr lang="en-US" sz="28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Question:43</a:t>
            </a:r>
            <a:endParaRPr lang="en-IN" altLang="en-US" sz="2800" b="1">
              <a:solidFill>
                <a:srgbClr val="C00000"/>
              </a:solidFill>
              <a:sym typeface="+mn-ea"/>
            </a:endParaRPr>
          </a:p>
          <a:p>
            <a:pPr marL="0" indent="0">
              <a:buNone/>
            </a:pPr>
            <a:r>
              <a:rPr lang="en-US" sz="2800" b="1"/>
              <a:t>The least number of complete years in which a sum of money put out at 20% compound interest will be more than doubled is: </a:t>
            </a:r>
            <a:endParaRPr lang="en-US" sz="2800" b="1"/>
          </a:p>
          <a:p>
            <a:pPr marL="0" indent="0">
              <a:buNone/>
            </a:pPr>
            <a:r>
              <a:rPr lang="en-US" sz="2800" b="1"/>
              <a:t>(a) 3		</a:t>
            </a:r>
            <a:endParaRPr lang="en-US" sz="2800" b="1"/>
          </a:p>
          <a:p>
            <a:pPr marL="0" indent="0">
              <a:buNone/>
            </a:pPr>
            <a:r>
              <a:rPr lang="en-US" sz="2800" b="1"/>
              <a:t>(b) 4		</a:t>
            </a:r>
            <a:endParaRPr lang="en-US" sz="2800" b="1"/>
          </a:p>
          <a:p>
            <a:pPr marL="0" indent="0">
              <a:buNone/>
            </a:pPr>
            <a:r>
              <a:rPr lang="en-US" sz="2800" b="1"/>
              <a:t>(c) 5		</a:t>
            </a:r>
            <a:endParaRPr lang="en-US" sz="2800" b="1"/>
          </a:p>
          <a:p>
            <a:pPr marL="0" indent="0">
              <a:buNone/>
            </a:pPr>
            <a:r>
              <a:rPr lang="en-US" sz="2800" b="1"/>
              <a:t>(d) 6</a:t>
            </a:r>
            <a:endParaRPr lang="en-US" sz="2800" b="1"/>
          </a:p>
        </p:txBody>
      </p:sp>
      <p:sp>
        <p:nvSpPr>
          <p:cNvPr id="4" name="Content Placeholder 3"/>
          <p:cNvSpPr>
            <a:spLocks noGrp="1"/>
          </p:cNvSpPr>
          <p:nvPr>
            <p:ph sz="half" idx="2"/>
          </p:nvPr>
        </p:nvSpPr>
        <p:spPr/>
        <p:txBody>
          <a:bodyPr/>
          <a:p>
            <a:pPr marL="0" indent="0">
              <a:buNone/>
            </a:pPr>
            <a:endParaRPr lang="en-US" sz="2000" b="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SIMPLE INTEREST &amp; 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000" b="1">
                <a:solidFill>
                  <a:srgbClr val="C00000"/>
                </a:solidFill>
                <a:sym typeface="+mn-ea"/>
              </a:rPr>
              <a:t>Question:44</a:t>
            </a:r>
            <a:endParaRPr lang="en-IN" altLang="en-US" sz="2000" b="1">
              <a:solidFill>
                <a:srgbClr val="C00000"/>
              </a:solidFill>
              <a:sym typeface="+mn-ea"/>
            </a:endParaRPr>
          </a:p>
          <a:p>
            <a:pPr marL="0" indent="0">
              <a:buNone/>
            </a:pPr>
            <a:r>
              <a:rPr lang="en-US" sz="2000" b="1"/>
              <a:t>A person invested one half of his savings in a bond that paid simple interest for 2 years and received Rs480 as interest. He invested the remaining in a bond that paid compound interest, interest being compounded annually, for the same 2 years at the same rate of interest and received Rs492 as interest. What was the value of his total savings before investing in these two bonds? </a:t>
            </a:r>
            <a:endParaRPr lang="en-US" sz="2000" b="1"/>
          </a:p>
          <a:p>
            <a:pPr marL="0" indent="0">
              <a:buNone/>
            </a:pPr>
            <a:r>
              <a:rPr lang="en-US" sz="2000" b="1"/>
              <a:t>(a) Rs9000 	</a:t>
            </a:r>
            <a:endParaRPr lang="en-US" sz="2000" b="1"/>
          </a:p>
          <a:p>
            <a:pPr marL="0" indent="0">
              <a:buNone/>
            </a:pPr>
            <a:r>
              <a:rPr lang="en-US" sz="2000" b="1"/>
              <a:t>(b) Rs9200 	</a:t>
            </a:r>
            <a:endParaRPr lang="en-US" sz="2000" b="1"/>
          </a:p>
          <a:p>
            <a:pPr marL="0" indent="0">
              <a:buNone/>
            </a:pPr>
            <a:r>
              <a:rPr lang="en-US" sz="2000" b="1"/>
              <a:t>(c) Rs9600	 </a:t>
            </a:r>
            <a:endParaRPr lang="en-US" sz="2000" b="1"/>
          </a:p>
          <a:p>
            <a:pPr marL="0" indent="0">
              <a:buNone/>
            </a:pPr>
            <a:r>
              <a:rPr lang="en-US" sz="2000" b="1"/>
              <a:t>(d) Rs9750</a:t>
            </a:r>
            <a:endParaRPr lang="en-US" sz="2000" b="1"/>
          </a:p>
          <a:p>
            <a:pPr marL="0" indent="0">
              <a:buNone/>
            </a:pPr>
            <a:endParaRPr lang="en-US" sz="2000" b="1"/>
          </a:p>
        </p:txBody>
      </p:sp>
      <p:sp>
        <p:nvSpPr>
          <p:cNvPr id="4" name="Content Placeholder 3"/>
          <p:cNvSpPr>
            <a:spLocks noGrp="1"/>
          </p:cNvSpPr>
          <p:nvPr>
            <p:ph sz="half" idx="2"/>
          </p:nvPr>
        </p:nvSpPr>
        <p:spPr/>
        <p:txBody>
          <a:bodyPr/>
          <a:p>
            <a:pPr marL="0" indent="0">
              <a:buNone/>
            </a:pPr>
            <a:endParaRPr lang="en-US" sz="2000" b="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Question:45</a:t>
            </a:r>
            <a:endParaRPr lang="en-IN" altLang="en-US" sz="2400" b="1">
              <a:solidFill>
                <a:srgbClr val="C00000"/>
              </a:solidFill>
              <a:sym typeface="+mn-ea"/>
            </a:endParaRPr>
          </a:p>
          <a:p>
            <a:pPr marL="0" indent="0">
              <a:buNone/>
            </a:pPr>
            <a:r>
              <a:rPr lang="en-US" sz="2400" b="1"/>
              <a:t>A man invests Rs.5000 for 3 years at 5% p.a. compound interest reckoned yearly. Income tax at the rate of 20% on the interest earned is deducted at the end of each year. Find the amount at the end of the third year.</a:t>
            </a:r>
            <a:endParaRPr lang="en-US" sz="2400" b="1"/>
          </a:p>
          <a:p>
            <a:pPr marL="0" indent="0">
              <a:buNone/>
            </a:pPr>
            <a:r>
              <a:rPr lang="en-US" sz="2400" b="1"/>
              <a:t>(a) Rs5600	</a:t>
            </a:r>
            <a:endParaRPr lang="en-US" sz="2400" b="1"/>
          </a:p>
          <a:p>
            <a:pPr marL="0" indent="0">
              <a:buNone/>
            </a:pPr>
            <a:r>
              <a:rPr lang="en-US" sz="2400" b="1"/>
              <a:t>(b) Rs5624 	</a:t>
            </a:r>
            <a:endParaRPr lang="en-US" sz="2400" b="1"/>
          </a:p>
          <a:p>
            <a:pPr marL="0" indent="0">
              <a:buNone/>
            </a:pPr>
            <a:r>
              <a:rPr lang="en-US" sz="2400" b="1"/>
              <a:t>(c) Rs5</a:t>
            </a:r>
            <a:r>
              <a:rPr lang="en-IN" altLang="en-US" sz="2400" b="1"/>
              <a:t>8</a:t>
            </a:r>
            <a:r>
              <a:rPr lang="en-US" sz="2400" b="1"/>
              <a:t>24.32 	</a:t>
            </a:r>
            <a:endParaRPr lang="en-US" sz="2400" b="1"/>
          </a:p>
          <a:p>
            <a:pPr marL="0" indent="0">
              <a:buNone/>
            </a:pPr>
            <a:r>
              <a:rPr lang="en-US" sz="2400" b="1"/>
              <a:t>(d) None of these</a:t>
            </a:r>
            <a:endParaRPr lang="en-US" sz="24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r>
              <a:rPr lang="en-IN" altLang="en-US" b="1">
                <a:solidFill>
                  <a:srgbClr val="FF0000"/>
                </a:solidFill>
                <a:sym typeface="+mn-ea"/>
              </a:rPr>
              <a:t>SIMPLE INTEREST &amp; COMPOUND INTEREST</a:t>
            </a:r>
            <a:br>
              <a:rPr lang="en-IN" altLang="en-US" b="1">
                <a:solidFill>
                  <a:srgbClr val="FF0000"/>
                </a:solidFill>
              </a:rPr>
            </a:br>
            <a:endParaRPr lang="en-US"/>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Question:46</a:t>
            </a:r>
            <a:endParaRPr lang="en-IN" altLang="en-US" sz="2800" b="1">
              <a:solidFill>
                <a:srgbClr val="C00000"/>
              </a:solidFill>
              <a:sym typeface="+mn-ea"/>
            </a:endParaRPr>
          </a:p>
          <a:p>
            <a:pPr marL="0" indent="0">
              <a:buNone/>
            </a:pPr>
            <a:r>
              <a:rPr lang="en-US" sz="2800" b="1">
                <a:sym typeface="+mn-ea"/>
              </a:rPr>
              <a:t>If the S.I on a certain sum of money in 3 years @ 5%p.a. is Rs4800, then what will be the C.I. on the same sum at the same rate for the same period?</a:t>
            </a:r>
            <a:endParaRPr lang="en-US" sz="2800" b="1"/>
          </a:p>
          <a:p>
            <a:pPr marL="0" indent="0">
              <a:buNone/>
            </a:pPr>
            <a:r>
              <a:rPr lang="en-US" sz="2800" b="1">
                <a:sym typeface="+mn-ea"/>
              </a:rPr>
              <a:t>(a)Rs5000      </a:t>
            </a:r>
            <a:endParaRPr lang="en-US" sz="2800" b="1"/>
          </a:p>
          <a:p>
            <a:pPr marL="0" indent="0">
              <a:buNone/>
            </a:pPr>
            <a:r>
              <a:rPr lang="en-US" sz="2800" b="1">
                <a:sym typeface="+mn-ea"/>
              </a:rPr>
              <a:t>(b)Rs5200		</a:t>
            </a:r>
            <a:endParaRPr lang="en-US" sz="2800" b="1"/>
          </a:p>
          <a:p>
            <a:pPr marL="0" indent="0">
              <a:buNone/>
            </a:pPr>
            <a:r>
              <a:rPr lang="en-US" sz="2800" b="1">
                <a:sym typeface="+mn-ea"/>
              </a:rPr>
              <a:t>(c)Rs5044		</a:t>
            </a:r>
            <a:endParaRPr lang="en-US" sz="2800" b="1"/>
          </a:p>
          <a:p>
            <a:pPr marL="0" indent="0">
              <a:buNone/>
            </a:pPr>
            <a:r>
              <a:rPr lang="en-US" sz="2800" b="1">
                <a:sym typeface="+mn-ea"/>
              </a:rPr>
              <a:t>(d)Rs5600</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SIMPLE INTEREST &amp; 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Question:47</a:t>
            </a:r>
            <a:endParaRPr lang="en-IN" altLang="en-US" sz="2400" b="1">
              <a:solidFill>
                <a:srgbClr val="C00000"/>
              </a:solidFill>
              <a:sym typeface="+mn-ea"/>
            </a:endParaRPr>
          </a:p>
          <a:p>
            <a:pPr marL="0" indent="0">
              <a:buNone/>
            </a:pPr>
            <a:r>
              <a:rPr lang="en-US" sz="2400" b="1"/>
              <a:t>The difference between the compound interest and the simple interest on a certain sum at 12% p.a. for two years is Rs.90. What will be the value of the amount at the end of 3 years?</a:t>
            </a:r>
            <a:endParaRPr lang="en-US" sz="2400" b="1"/>
          </a:p>
          <a:p>
            <a:pPr marL="0" indent="0">
              <a:buNone/>
            </a:pPr>
            <a:r>
              <a:rPr lang="en-US" sz="2400" b="1"/>
              <a:t>(a) Rs8780.80 	</a:t>
            </a:r>
            <a:endParaRPr lang="en-US" sz="2400" b="1"/>
          </a:p>
          <a:p>
            <a:pPr marL="0" indent="0">
              <a:buNone/>
            </a:pPr>
            <a:r>
              <a:rPr lang="en-US" sz="2400" b="1"/>
              <a:t>(b) Rs8778.80 	</a:t>
            </a:r>
            <a:endParaRPr lang="en-US" sz="2400" b="1"/>
          </a:p>
          <a:p>
            <a:pPr marL="0" indent="0">
              <a:buNone/>
            </a:pPr>
            <a:r>
              <a:rPr lang="en-US" sz="2400" b="1"/>
              <a:t>(c) Rs8080.80 	</a:t>
            </a:r>
            <a:endParaRPr lang="en-US" sz="2400" b="1"/>
          </a:p>
          <a:p>
            <a:pPr marL="0" indent="0">
              <a:buNone/>
            </a:pPr>
            <a:r>
              <a:rPr lang="en-US" sz="2400" b="1"/>
              <a:t>(d) None of these </a:t>
            </a:r>
            <a:endParaRPr lang="en-US" sz="2400" b="1"/>
          </a:p>
        </p:txBody>
      </p:sp>
      <p:sp>
        <p:nvSpPr>
          <p:cNvPr id="4" name="Content Placeholder 3"/>
          <p:cNvSpPr>
            <a:spLocks noGrp="1"/>
          </p:cNvSpPr>
          <p:nvPr>
            <p:ph sz="half" idx="2"/>
          </p:nvPr>
        </p:nvSpPr>
        <p:spPr/>
        <p:txBody>
          <a:bodyPr/>
          <a:p>
            <a:pPr marL="0" indent="0">
              <a:buNone/>
            </a:pPr>
            <a:endParaRPr lang="en-US" sz="2000" b="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r>
              <a:rPr lang="en-IN" altLang="en-US" b="1">
                <a:solidFill>
                  <a:srgbClr val="FF0000"/>
                </a:solidFill>
                <a:sym typeface="+mn-ea"/>
              </a:rPr>
              <a:t>SIMPLE INTEREST &amp; COMPOUND INTEREST</a:t>
            </a:r>
            <a:br>
              <a:rPr lang="en-IN" altLang="en-US" b="1">
                <a:solidFill>
                  <a:srgbClr val="FF0000"/>
                </a:solidFill>
              </a:rPr>
            </a:br>
            <a:endParaRPr lang="en-US"/>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Question:48</a:t>
            </a:r>
            <a:endParaRPr lang="en-IN" altLang="en-US" sz="2800" b="1">
              <a:solidFill>
                <a:srgbClr val="C00000"/>
              </a:solidFill>
              <a:sym typeface="+mn-ea"/>
            </a:endParaRPr>
          </a:p>
          <a:p>
            <a:pPr marL="0" indent="0">
              <a:buNone/>
            </a:pPr>
            <a:r>
              <a:rPr lang="en-US" sz="2800" b="1">
                <a:sym typeface="+mn-ea"/>
              </a:rPr>
              <a:t>If the S.I on a certain sum of money in 2 years @ 6%p.a. is Rs2400, then what will be the C.I. on the same sum at the same rate for the same period?</a:t>
            </a:r>
            <a:endParaRPr lang="en-US" sz="2800" b="1"/>
          </a:p>
          <a:p>
            <a:pPr marL="0" indent="0">
              <a:buNone/>
            </a:pPr>
            <a:r>
              <a:rPr lang="en-US" sz="2800" b="1">
                <a:sym typeface="+mn-ea"/>
              </a:rPr>
              <a:t>(a)Rs2448      </a:t>
            </a:r>
            <a:endParaRPr lang="en-US" sz="2800" b="1"/>
          </a:p>
          <a:p>
            <a:pPr marL="0" indent="0">
              <a:buNone/>
            </a:pPr>
            <a:r>
              <a:rPr lang="en-US" sz="2800" b="1">
                <a:sym typeface="+mn-ea"/>
              </a:rPr>
              <a:t>(b)Rs2472</a:t>
            </a:r>
            <a:endParaRPr lang="en-US" sz="2800" b="1"/>
          </a:p>
          <a:p>
            <a:pPr marL="0" indent="0">
              <a:buNone/>
            </a:pPr>
            <a:r>
              <a:rPr lang="en-US" sz="2800" b="1">
                <a:sym typeface="+mn-ea"/>
              </a:rPr>
              <a:t>(c)Rs2484	</a:t>
            </a:r>
            <a:endParaRPr lang="en-US" sz="2800" b="1"/>
          </a:p>
          <a:p>
            <a:pPr marL="0" indent="0">
              <a:buNone/>
            </a:pPr>
            <a:r>
              <a:rPr lang="en-US" sz="2800" b="1">
                <a:sym typeface="+mn-ea"/>
              </a:rPr>
              <a:t>(d)Rs2500</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r>
              <a:rPr lang="en-IN" altLang="en-US" b="1">
                <a:solidFill>
                  <a:srgbClr val="FF0000"/>
                </a:solidFill>
                <a:sym typeface="+mn-ea"/>
              </a:rPr>
              <a:t>SIMPLE INTEREST</a:t>
            </a:r>
            <a:endParaRPr lang="en-US" b="1"/>
          </a:p>
        </p:txBody>
      </p:sp>
      <p:sp>
        <p:nvSpPr>
          <p:cNvPr id="3" name="Content Placeholder 2"/>
          <p:cNvSpPr>
            <a:spLocks noGrp="1"/>
          </p:cNvSpPr>
          <p:nvPr>
            <p:ph sz="half" idx="1"/>
          </p:nvPr>
        </p:nvSpPr>
        <p:spPr/>
        <p:txBody>
          <a:bodyPr/>
          <a:p>
            <a:pPr marL="0" indent="0">
              <a:buNone/>
            </a:pPr>
            <a:r>
              <a:rPr lang="en-IN" altLang="en-US" b="1">
                <a:solidFill>
                  <a:srgbClr val="C00000"/>
                </a:solidFill>
                <a:sym typeface="+mn-ea"/>
              </a:rPr>
              <a:t>Question:3</a:t>
            </a:r>
            <a:endParaRPr lang="en-IN" altLang="en-US" b="1">
              <a:solidFill>
                <a:srgbClr val="C00000"/>
              </a:solidFill>
              <a:sym typeface="+mn-ea"/>
            </a:endParaRPr>
          </a:p>
          <a:p>
            <a:pPr marL="0" indent="0">
              <a:buNone/>
            </a:pPr>
            <a:r>
              <a:rPr lang="en-US" b="1"/>
              <a:t>What will be the amount on Rs8000 @ 5% p.a. in 6 years at S.I?</a:t>
            </a:r>
            <a:endParaRPr lang="en-US" b="1"/>
          </a:p>
          <a:p>
            <a:pPr marL="0" indent="0">
              <a:buNone/>
            </a:pPr>
            <a:r>
              <a:rPr lang="en-US" b="1"/>
              <a:t>(a)Rs10000</a:t>
            </a:r>
            <a:endParaRPr lang="en-US" b="1"/>
          </a:p>
          <a:p>
            <a:pPr marL="0" indent="0">
              <a:buNone/>
            </a:pPr>
            <a:r>
              <a:rPr lang="en-US" b="1"/>
              <a:t>(b)Rs10400</a:t>
            </a:r>
            <a:endParaRPr lang="en-US" b="1"/>
          </a:p>
          <a:p>
            <a:pPr marL="0" indent="0">
              <a:buNone/>
            </a:pPr>
            <a:r>
              <a:rPr lang="en-US" b="1"/>
              <a:t>(c)Rs12000</a:t>
            </a:r>
            <a:endParaRPr lang="en-US" b="1"/>
          </a:p>
          <a:p>
            <a:pPr marL="0" indent="0">
              <a:buNone/>
            </a:pPr>
            <a:r>
              <a:rPr lang="en-US" b="1"/>
              <a:t>(d)Rs12500</a:t>
            </a:r>
            <a:endParaRPr lang="en-US" b="1"/>
          </a:p>
        </p:txBody>
      </p:sp>
      <p:sp>
        <p:nvSpPr>
          <p:cNvPr id="4" name="Content Placeholder 3"/>
          <p:cNvSpPr>
            <a:spLocks noGrp="1"/>
          </p:cNvSpPr>
          <p:nvPr>
            <p:ph sz="half" idx="2"/>
          </p:nvPr>
        </p:nvSpPr>
        <p:spPr/>
        <p:txBody>
          <a:bodyPr/>
          <a:p>
            <a:pPr marL="0" indent="0">
              <a:buNone/>
            </a:pPr>
            <a:endParaRPr lang="en-I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nodePh="1">
                                  <p:stCondLst>
                                    <p:cond delay="0"/>
                                  </p:stCondLst>
                                  <p:endCondLst>
                                    <p:cond evt="begin" delay="0">
                                      <p:tn val="19"/>
                                    </p:cond>
                                  </p:end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Question:49</a:t>
            </a:r>
            <a:endParaRPr lang="en-IN" altLang="en-US" sz="2400" b="1">
              <a:solidFill>
                <a:srgbClr val="C00000"/>
              </a:solidFill>
              <a:sym typeface="+mn-ea"/>
            </a:endParaRPr>
          </a:p>
          <a:p>
            <a:pPr marL="0" indent="0">
              <a:buNone/>
            </a:pPr>
            <a:r>
              <a:rPr lang="en-US" sz="2400" b="1"/>
              <a:t>Rs. 5887 is divided between Amir and Samar, such that Amir’s share at the end of 9 years is equal to Samar's share at the end of 11 years, compounded annually at the rate of 5%. Find the share of Samar.</a:t>
            </a:r>
            <a:endParaRPr lang="en-US" sz="2400" b="1"/>
          </a:p>
          <a:p>
            <a:pPr marL="0" indent="0">
              <a:buNone/>
            </a:pPr>
            <a:r>
              <a:rPr lang="en-US" sz="2400" b="1"/>
              <a:t>(a) Rs3087 	</a:t>
            </a:r>
            <a:endParaRPr lang="en-US" sz="2400" b="1"/>
          </a:p>
          <a:p>
            <a:pPr marL="0" indent="0">
              <a:buNone/>
            </a:pPr>
            <a:r>
              <a:rPr lang="en-US" sz="2400" b="1"/>
              <a:t>(b) Rs2800 	</a:t>
            </a:r>
            <a:endParaRPr lang="en-US" sz="2400" b="1"/>
          </a:p>
          <a:p>
            <a:pPr marL="0" indent="0">
              <a:buNone/>
            </a:pPr>
            <a:r>
              <a:rPr lang="en-US" sz="2400" b="1"/>
              <a:t>(c) Rs2687 	</a:t>
            </a:r>
            <a:endParaRPr lang="en-US" sz="2400" b="1"/>
          </a:p>
          <a:p>
            <a:pPr marL="0" indent="0">
              <a:buNone/>
            </a:pPr>
            <a:r>
              <a:rPr lang="en-US" sz="2400" b="1"/>
              <a:t>(d) None of these</a:t>
            </a:r>
            <a:endParaRPr lang="en-US" sz="24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Question:50</a:t>
            </a:r>
            <a:endParaRPr lang="en-IN" altLang="en-US" sz="2400" b="1">
              <a:solidFill>
                <a:srgbClr val="C00000"/>
              </a:solidFill>
              <a:sym typeface="+mn-ea"/>
            </a:endParaRPr>
          </a:p>
          <a:p>
            <a:pPr marL="0" indent="0">
              <a:buNone/>
            </a:pPr>
            <a:r>
              <a:rPr lang="en-US" sz="2400" b="1"/>
              <a:t>The population of a town was 4800 three years back. It is 6000 right now. What will be the population three years down the line, if the rate of growth of population has been constant over the years and has been compounding annually? </a:t>
            </a:r>
            <a:endParaRPr lang="en-US" sz="2400" b="1"/>
          </a:p>
          <a:p>
            <a:pPr marL="0" indent="0">
              <a:buNone/>
            </a:pPr>
            <a:r>
              <a:rPr lang="en-US" sz="2400" b="1"/>
              <a:t>(a)3000 	</a:t>
            </a:r>
            <a:endParaRPr lang="en-US" sz="2400" b="1"/>
          </a:p>
          <a:p>
            <a:pPr marL="0" indent="0">
              <a:buNone/>
            </a:pPr>
            <a:r>
              <a:rPr lang="en-US" sz="2400" b="1"/>
              <a:t>(b)3200 	</a:t>
            </a:r>
            <a:endParaRPr lang="en-US" sz="2400" b="1"/>
          </a:p>
          <a:p>
            <a:pPr marL="0" indent="0">
              <a:buNone/>
            </a:pPr>
            <a:r>
              <a:rPr lang="en-US" sz="2400" b="1"/>
              <a:t>(c)3600 	</a:t>
            </a:r>
            <a:endParaRPr lang="en-US" sz="2400" b="1"/>
          </a:p>
          <a:p>
            <a:pPr marL="0" indent="0">
              <a:buNone/>
            </a:pPr>
            <a:r>
              <a:rPr lang="en-US" sz="2400" b="1"/>
              <a:t>(d) 3840</a:t>
            </a:r>
            <a:endParaRPr lang="en-US" sz="24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Question:51</a:t>
            </a:r>
            <a:endParaRPr lang="en-IN" altLang="en-US" sz="2800" b="1">
              <a:solidFill>
                <a:srgbClr val="C00000"/>
              </a:solidFill>
              <a:sym typeface="+mn-ea"/>
            </a:endParaRPr>
          </a:p>
          <a:p>
            <a:pPr marL="0" indent="0">
              <a:buNone/>
            </a:pPr>
            <a:r>
              <a:rPr lang="en-US" sz="2800" b="1"/>
              <a:t>What will be the amount if sum of Rs.10,00,000 is invested at compound interest for 3 years with rate of interest 11%, 12% and 13% respectively? </a:t>
            </a:r>
            <a:endParaRPr lang="en-US" sz="2800" b="1"/>
          </a:p>
          <a:p>
            <a:pPr marL="0" indent="0">
              <a:buNone/>
            </a:pPr>
            <a:r>
              <a:rPr lang="en-US" sz="2800" b="1"/>
              <a:t>(a) Rs.14,04,816 	</a:t>
            </a:r>
            <a:endParaRPr lang="en-US" sz="2800" b="1"/>
          </a:p>
          <a:p>
            <a:pPr marL="0" indent="0">
              <a:buNone/>
            </a:pPr>
            <a:r>
              <a:rPr lang="en-US" sz="2800" b="1"/>
              <a:t>(b)Rs 12,14,816  	</a:t>
            </a:r>
            <a:endParaRPr lang="en-US" sz="2800" b="1"/>
          </a:p>
          <a:p>
            <a:pPr marL="0" indent="0">
              <a:buNone/>
            </a:pPr>
            <a:r>
              <a:rPr lang="en-US" sz="2800" b="1"/>
              <a:t>(c)Rs. 11, 13,816 	</a:t>
            </a:r>
            <a:endParaRPr lang="en-US" sz="2800" b="1"/>
          </a:p>
          <a:p>
            <a:pPr marL="0" indent="0">
              <a:buNone/>
            </a:pPr>
            <a:r>
              <a:rPr lang="en-US" sz="2800" b="1"/>
              <a:t>(d)Rs.16,00,816  </a:t>
            </a:r>
            <a:endParaRPr lang="en-US" sz="2800" b="1"/>
          </a:p>
        </p:txBody>
      </p:sp>
      <p:sp>
        <p:nvSpPr>
          <p:cNvPr id="4" name="Content Placeholder 3"/>
          <p:cNvSpPr>
            <a:spLocks noGrp="1"/>
          </p:cNvSpPr>
          <p:nvPr>
            <p:ph sz="half" idx="2"/>
          </p:nvPr>
        </p:nvSpPr>
        <p:spPr/>
        <p:txBody>
          <a:bodyPr/>
          <a:p>
            <a:pPr marL="0" indent="0">
              <a:buNone/>
            </a:pPr>
            <a:endParaRPr lang="en-US" sz="2000" b="1"/>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Question:52</a:t>
            </a:r>
            <a:endParaRPr lang="en-IN" altLang="en-US" sz="2800" b="1">
              <a:solidFill>
                <a:srgbClr val="C00000"/>
              </a:solidFill>
              <a:sym typeface="+mn-ea"/>
            </a:endParaRPr>
          </a:p>
          <a:p>
            <a:pPr marL="0" indent="0">
              <a:buNone/>
            </a:pPr>
            <a:r>
              <a:rPr lang="en-US" sz="2800" b="1"/>
              <a:t>A sum of money is invested at 10% per annum compounding annually for 2 years. If the interest received is Rs. 210, find the principal.</a:t>
            </a:r>
            <a:endParaRPr lang="en-US" sz="2800" b="1"/>
          </a:p>
          <a:p>
            <a:pPr marL="0" indent="0">
              <a:buNone/>
            </a:pPr>
            <a:r>
              <a:rPr lang="en-US" sz="2800" b="1"/>
              <a:t>(a) </a:t>
            </a:r>
            <a:r>
              <a:rPr lang="en-IN" altLang="en-US" sz="2800" b="1"/>
              <a:t>Rs.</a:t>
            </a:r>
            <a:r>
              <a:rPr lang="en-US" sz="2800" b="1"/>
              <a:t>2100 	</a:t>
            </a:r>
            <a:endParaRPr lang="en-US" sz="2800" b="1"/>
          </a:p>
          <a:p>
            <a:pPr marL="0" indent="0">
              <a:buNone/>
            </a:pPr>
            <a:r>
              <a:rPr lang="en-US" sz="2800" b="1"/>
              <a:t>(b) </a:t>
            </a:r>
            <a:r>
              <a:rPr lang="en-IN" altLang="en-US" sz="2800" b="1"/>
              <a:t>Rs.</a:t>
            </a:r>
            <a:r>
              <a:rPr lang="en-US" sz="2800" b="1"/>
              <a:t>2500  	</a:t>
            </a:r>
            <a:endParaRPr lang="en-US" sz="2800" b="1"/>
          </a:p>
          <a:p>
            <a:pPr marL="0" indent="0">
              <a:buNone/>
            </a:pPr>
            <a:r>
              <a:rPr lang="en-US" sz="2800" b="1"/>
              <a:t>(c) </a:t>
            </a:r>
            <a:r>
              <a:rPr lang="en-IN" altLang="en-US" sz="2800" b="1"/>
              <a:t>Rs.</a:t>
            </a:r>
            <a:r>
              <a:rPr lang="en-US" sz="2800" b="1"/>
              <a:t>1900 	</a:t>
            </a:r>
            <a:endParaRPr lang="en-US" sz="2800" b="1"/>
          </a:p>
          <a:p>
            <a:pPr marL="0" indent="0">
              <a:buNone/>
            </a:pPr>
            <a:r>
              <a:rPr lang="en-US" sz="2800" b="1"/>
              <a:t>(d) </a:t>
            </a:r>
            <a:r>
              <a:rPr lang="en-IN" altLang="en-US" sz="2800" b="1"/>
              <a:t>Rs.</a:t>
            </a:r>
            <a:r>
              <a:rPr lang="en-US" sz="2800" b="1"/>
              <a:t>1000   </a:t>
            </a:r>
            <a:endParaRPr lang="en-US" sz="28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SIMPLE INTEREST &amp; 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Question:53</a:t>
            </a:r>
            <a:endParaRPr lang="en-IN" altLang="en-US" sz="2800" b="1">
              <a:solidFill>
                <a:srgbClr val="C00000"/>
              </a:solidFill>
              <a:sym typeface="+mn-ea"/>
            </a:endParaRPr>
          </a:p>
          <a:p>
            <a:pPr marL="0" indent="0">
              <a:buNone/>
            </a:pPr>
            <a:r>
              <a:rPr lang="en-US" sz="2800" b="1"/>
              <a:t>If the C.I on a certain sum of money in 2 years @ 7%p.a. is Rs2898, then what will be the S.I. on the same sum at the same rate for the same period?</a:t>
            </a:r>
            <a:endParaRPr lang="en-US" sz="2800" b="1"/>
          </a:p>
          <a:p>
            <a:pPr marL="0" indent="0">
              <a:buNone/>
            </a:pPr>
            <a:r>
              <a:rPr lang="en-US" sz="2800" b="1"/>
              <a:t>(a)Rs2000      </a:t>
            </a:r>
            <a:endParaRPr lang="en-US" sz="2800" b="1"/>
          </a:p>
          <a:p>
            <a:pPr marL="0" indent="0">
              <a:buNone/>
            </a:pPr>
            <a:r>
              <a:rPr lang="en-US" sz="2800" b="1"/>
              <a:t>(b)Rs2400		</a:t>
            </a:r>
            <a:endParaRPr lang="en-US" sz="2800" b="1"/>
          </a:p>
          <a:p>
            <a:pPr marL="0" indent="0">
              <a:buNone/>
            </a:pPr>
            <a:r>
              <a:rPr lang="en-US" sz="2800" b="1"/>
              <a:t>(c)Rs2800		</a:t>
            </a:r>
            <a:endParaRPr lang="en-US" sz="2800" b="1"/>
          </a:p>
          <a:p>
            <a:pPr marL="0" indent="0">
              <a:buNone/>
            </a:pPr>
            <a:r>
              <a:rPr lang="en-US" sz="2800" b="1"/>
              <a:t>(d)Rs2840</a:t>
            </a:r>
            <a:endParaRPr lang="en-US" sz="2800" b="1"/>
          </a:p>
        </p:txBody>
      </p:sp>
      <p:sp>
        <p:nvSpPr>
          <p:cNvPr id="4" name="Content Placeholder 3"/>
          <p:cNvSpPr>
            <a:spLocks noGrp="1"/>
          </p:cNvSpPr>
          <p:nvPr>
            <p:ph sz="half" idx="2"/>
          </p:nvPr>
        </p:nvSpPr>
        <p:spPr/>
        <p:txBody>
          <a:bodyPr/>
          <a:p>
            <a:pPr marL="0" indent="0">
              <a:buNone/>
            </a:pPr>
            <a:endParaRPr lang="en-IN" altLang="en-US" b="1"/>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SIMPLE INTEREST &amp; 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Question:54</a:t>
            </a:r>
            <a:endParaRPr lang="en-IN" altLang="en-US" sz="2800" b="1">
              <a:solidFill>
                <a:srgbClr val="C00000"/>
              </a:solidFill>
              <a:sym typeface="+mn-ea"/>
            </a:endParaRPr>
          </a:p>
          <a:p>
            <a:pPr marL="0" indent="0">
              <a:buNone/>
            </a:pPr>
            <a:r>
              <a:rPr lang="en-US" sz="2800" b="1"/>
              <a:t>If the C.I on a certain sum of money in 3 years @ 10%p.a. is Rs6620, then what will be the S.I. on the same sum at the same rate for the same period?</a:t>
            </a:r>
            <a:endParaRPr lang="en-US" sz="2800" b="1"/>
          </a:p>
          <a:p>
            <a:pPr marL="0" indent="0">
              <a:buNone/>
            </a:pPr>
            <a:r>
              <a:rPr lang="en-US" sz="2800" b="1"/>
              <a:t>(a)Rs5600      </a:t>
            </a:r>
            <a:endParaRPr lang="en-US" sz="2800" b="1"/>
          </a:p>
          <a:p>
            <a:pPr marL="0" indent="0">
              <a:buNone/>
            </a:pPr>
            <a:r>
              <a:rPr lang="en-US" sz="2800" b="1"/>
              <a:t>(b)Rs6000		</a:t>
            </a:r>
            <a:endParaRPr lang="en-US" sz="2800" b="1"/>
          </a:p>
          <a:p>
            <a:pPr marL="0" indent="0">
              <a:buNone/>
            </a:pPr>
            <a:r>
              <a:rPr lang="en-US" sz="2800" b="1"/>
              <a:t>(c)Rs6400		</a:t>
            </a:r>
            <a:endParaRPr lang="en-US" sz="2800" b="1"/>
          </a:p>
          <a:p>
            <a:pPr marL="0" indent="0">
              <a:buNone/>
            </a:pPr>
            <a:r>
              <a:rPr lang="en-US" sz="2800" b="1"/>
              <a:t>(d)Rs6600</a:t>
            </a:r>
            <a:endParaRPr lang="en-US" sz="2800" b="1"/>
          </a:p>
        </p:txBody>
      </p:sp>
      <p:sp>
        <p:nvSpPr>
          <p:cNvPr id="4" name="Content Placeholder 3"/>
          <p:cNvSpPr>
            <a:spLocks noGrp="1"/>
          </p:cNvSpPr>
          <p:nvPr>
            <p:ph sz="half" idx="2"/>
          </p:nvPr>
        </p:nvSpPr>
        <p:spPr/>
        <p:txBody>
          <a:bodyPr/>
          <a:p>
            <a:pPr marL="0" indent="0">
              <a:buNone/>
            </a:pPr>
            <a:endParaRPr lang="en-US" b="1"/>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SIMPLE INTEREST &amp; 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Question:55</a:t>
            </a:r>
            <a:endParaRPr lang="en-IN" altLang="en-US" sz="2800" b="1">
              <a:solidFill>
                <a:srgbClr val="C00000"/>
              </a:solidFill>
              <a:sym typeface="+mn-ea"/>
            </a:endParaRPr>
          </a:p>
          <a:p>
            <a:pPr marL="0" indent="0">
              <a:buNone/>
            </a:pPr>
            <a:r>
              <a:rPr lang="en-US" sz="2800" b="1"/>
              <a:t>If the difference between the C.I &amp; S.I on a certain sum of money @ 7%p.a. in 2 years is Rs196, find the sum.</a:t>
            </a:r>
            <a:endParaRPr lang="en-US" sz="2800" b="1"/>
          </a:p>
          <a:p>
            <a:pPr marL="0" indent="0">
              <a:buNone/>
            </a:pPr>
            <a:r>
              <a:rPr lang="en-US" sz="2800" b="1"/>
              <a:t>(a)Rs30000      </a:t>
            </a:r>
            <a:endParaRPr lang="en-US" sz="2800" b="1"/>
          </a:p>
          <a:p>
            <a:pPr marL="0" indent="0">
              <a:buNone/>
            </a:pPr>
            <a:r>
              <a:rPr lang="en-US" sz="2800" b="1"/>
              <a:t>(b)Rs36000	</a:t>
            </a:r>
            <a:endParaRPr lang="en-US" sz="2800" b="1"/>
          </a:p>
          <a:p>
            <a:pPr marL="0" indent="0">
              <a:buNone/>
            </a:pPr>
            <a:r>
              <a:rPr lang="en-US" sz="2800" b="1"/>
              <a:t>(c)Rs40000		</a:t>
            </a:r>
            <a:endParaRPr lang="en-US" sz="2800" b="1"/>
          </a:p>
          <a:p>
            <a:pPr marL="0" indent="0">
              <a:buNone/>
            </a:pPr>
            <a:r>
              <a:rPr lang="en-US" sz="2800" b="1"/>
              <a:t>(d)Rs44000</a:t>
            </a:r>
            <a:endParaRPr lang="en-US" sz="28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SIMPLE INTEREST &amp; 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Question:56</a:t>
            </a:r>
            <a:endParaRPr lang="en-IN" altLang="en-US" sz="2400" b="1">
              <a:solidFill>
                <a:srgbClr val="C00000"/>
              </a:solidFill>
              <a:sym typeface="+mn-ea"/>
            </a:endParaRPr>
          </a:p>
          <a:p>
            <a:pPr marL="0" indent="0">
              <a:buNone/>
            </a:pPr>
            <a:r>
              <a:rPr lang="en-US" sz="2400" b="1"/>
              <a:t>Simple interest on a certain sum of money for 3 years at 8% per annum is half the compound interest on Rs4000 for 2 years at 10% per annum. The sum placed on simple interest is: </a:t>
            </a:r>
            <a:endParaRPr lang="en-US" sz="2400" b="1"/>
          </a:p>
          <a:p>
            <a:pPr marL="0" indent="0">
              <a:buNone/>
            </a:pPr>
            <a:r>
              <a:rPr lang="en-US" sz="2400" b="1"/>
              <a:t>(a) Rs1550		</a:t>
            </a:r>
            <a:endParaRPr lang="en-US" sz="2400" b="1"/>
          </a:p>
          <a:p>
            <a:pPr marL="0" indent="0">
              <a:buNone/>
            </a:pPr>
            <a:r>
              <a:rPr lang="en-US" sz="2400" b="1"/>
              <a:t>(b) Rs1650 		</a:t>
            </a:r>
            <a:endParaRPr lang="en-US" sz="2400" b="1"/>
          </a:p>
          <a:p>
            <a:pPr marL="0" indent="0">
              <a:buNone/>
            </a:pPr>
            <a:r>
              <a:rPr lang="en-US" sz="2400" b="1"/>
              <a:t>(c) Rs1750	 	</a:t>
            </a:r>
            <a:endParaRPr lang="en-US" sz="2400" b="1"/>
          </a:p>
          <a:p>
            <a:pPr marL="0" indent="0">
              <a:buNone/>
            </a:pPr>
            <a:r>
              <a:rPr lang="en-US" sz="2400" b="1"/>
              <a:t>(d) Rs2000</a:t>
            </a:r>
            <a:endParaRPr lang="en-US" sz="2400" b="1"/>
          </a:p>
        </p:txBody>
      </p:sp>
      <p:sp>
        <p:nvSpPr>
          <p:cNvPr id="4" name="Content Placeholder 3"/>
          <p:cNvSpPr>
            <a:spLocks noGrp="1"/>
          </p:cNvSpPr>
          <p:nvPr>
            <p:ph sz="half" idx="2"/>
          </p:nvPr>
        </p:nvSpPr>
        <p:spPr/>
        <p:txBody>
          <a:bodyPr/>
          <a:p>
            <a:pPr marL="0" indent="0">
              <a:buNone/>
            </a:pPr>
            <a:endParaRPr lang="en-US" sz="2000" b="1"/>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SIMPLE INTEREST &amp; 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Question:57</a:t>
            </a:r>
            <a:endParaRPr lang="en-IN" altLang="en-US" sz="2400" b="1">
              <a:solidFill>
                <a:srgbClr val="C00000"/>
              </a:solidFill>
              <a:sym typeface="+mn-ea"/>
            </a:endParaRPr>
          </a:p>
          <a:p>
            <a:pPr marL="0" indent="0">
              <a:buNone/>
            </a:pPr>
            <a:r>
              <a:rPr lang="en-US" sz="2400" b="1"/>
              <a:t>There is 60% increase in an amount in 6 years at simple interest. What will be the compound  interest on Rs12, 000 after 3 years at the same rate? </a:t>
            </a:r>
            <a:endParaRPr lang="en-US" sz="2400" b="1"/>
          </a:p>
          <a:p>
            <a:pPr marL="0" indent="0">
              <a:buNone/>
            </a:pPr>
            <a:r>
              <a:rPr lang="en-US" sz="2400" b="1"/>
              <a:t>(a)Rs2160		</a:t>
            </a:r>
            <a:endParaRPr lang="en-US" sz="2400" b="1"/>
          </a:p>
          <a:p>
            <a:pPr marL="0" indent="0">
              <a:buNone/>
            </a:pPr>
            <a:r>
              <a:rPr lang="en-US" sz="2400" b="1"/>
              <a:t>(b)Rs3120		</a:t>
            </a:r>
            <a:endParaRPr lang="en-US" sz="2400" b="1"/>
          </a:p>
          <a:p>
            <a:pPr marL="0" indent="0">
              <a:buNone/>
            </a:pPr>
            <a:r>
              <a:rPr lang="en-US" sz="2400" b="1"/>
              <a:t>(c)Rs3972	 	</a:t>
            </a:r>
            <a:endParaRPr lang="en-US" sz="2400" b="1"/>
          </a:p>
          <a:p>
            <a:pPr marL="0" indent="0">
              <a:buNone/>
            </a:pPr>
            <a:r>
              <a:rPr lang="en-US" sz="2400" b="1"/>
              <a:t>(d)Rs6240 </a:t>
            </a:r>
            <a:endParaRPr lang="en-US" sz="24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SIMPLE INTEREST &amp; 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Question:58</a:t>
            </a:r>
            <a:endParaRPr lang="en-IN" altLang="en-US" sz="2800" b="1">
              <a:solidFill>
                <a:srgbClr val="C00000"/>
              </a:solidFill>
              <a:sym typeface="+mn-ea"/>
            </a:endParaRPr>
          </a:p>
          <a:p>
            <a:pPr marL="0" indent="0">
              <a:buNone/>
            </a:pPr>
            <a:r>
              <a:rPr lang="en-US" sz="2800" b="1"/>
              <a:t>The difference between compound interest and simple interest on an amount of Rs15, 000 for 2 years is Rs96. What is the rate of interest per annum? </a:t>
            </a:r>
            <a:endParaRPr lang="en-US" sz="2800" b="1"/>
          </a:p>
          <a:p>
            <a:pPr marL="0" indent="0">
              <a:buNone/>
            </a:pPr>
            <a:r>
              <a:rPr lang="en-US" sz="2800" b="1"/>
              <a:t>(a) 8 			</a:t>
            </a:r>
            <a:endParaRPr lang="en-US" sz="2800" b="1"/>
          </a:p>
          <a:p>
            <a:pPr marL="0" indent="0">
              <a:buNone/>
            </a:pPr>
            <a:r>
              <a:rPr lang="en-US" sz="2800" b="1"/>
              <a:t>(b) 10			</a:t>
            </a:r>
            <a:endParaRPr lang="en-US" sz="2800" b="1"/>
          </a:p>
          <a:p>
            <a:pPr marL="0" indent="0">
              <a:buNone/>
            </a:pPr>
            <a:r>
              <a:rPr lang="en-US" sz="2800" b="1"/>
              <a:t>(c) 12			</a:t>
            </a:r>
            <a:endParaRPr lang="en-US" sz="2800" b="1"/>
          </a:p>
          <a:p>
            <a:pPr marL="0" indent="0">
              <a:buNone/>
            </a:pPr>
            <a:r>
              <a:rPr lang="en-US" sz="2800" b="1"/>
              <a:t>(d) None of these</a:t>
            </a:r>
            <a:endParaRPr lang="en-US" sz="28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br>
              <a:rPr lang="en-US" b="1"/>
            </a:br>
            <a:r>
              <a:rPr lang="en-IN" altLang="en-US" b="1">
                <a:solidFill>
                  <a:srgbClr val="FF0000"/>
                </a:solidFill>
                <a:sym typeface="+mn-ea"/>
              </a:rPr>
              <a:t>SIMPLE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b="1">
                <a:solidFill>
                  <a:srgbClr val="C00000"/>
                </a:solidFill>
                <a:sym typeface="+mn-ea"/>
              </a:rPr>
              <a:t>Question:4</a:t>
            </a:r>
            <a:endParaRPr lang="en-IN" altLang="en-US" b="1">
              <a:solidFill>
                <a:srgbClr val="C00000"/>
              </a:solidFill>
              <a:sym typeface="+mn-ea"/>
            </a:endParaRPr>
          </a:p>
          <a:p>
            <a:pPr marL="0" indent="0">
              <a:buNone/>
            </a:pPr>
            <a:r>
              <a:rPr lang="en-US" b="1"/>
              <a:t>If a certain sum doubles it self in 9 years at S.I, then it will be four times in how many years?</a:t>
            </a:r>
            <a:endParaRPr lang="en-US" b="1"/>
          </a:p>
          <a:p>
            <a:pPr marL="0" indent="0">
              <a:buNone/>
            </a:pPr>
            <a:r>
              <a:rPr lang="en-US" b="1"/>
              <a:t>(a)18years</a:t>
            </a:r>
            <a:endParaRPr lang="en-US" b="1"/>
          </a:p>
          <a:p>
            <a:pPr marL="0" indent="0">
              <a:buNone/>
            </a:pPr>
            <a:r>
              <a:rPr lang="en-US" b="1"/>
              <a:t>(b)24years</a:t>
            </a:r>
            <a:endParaRPr lang="en-US" b="1"/>
          </a:p>
          <a:p>
            <a:pPr marL="0" indent="0">
              <a:buNone/>
            </a:pPr>
            <a:r>
              <a:rPr lang="en-US" b="1"/>
              <a:t>(c)27years</a:t>
            </a:r>
            <a:endParaRPr lang="en-US" b="1"/>
          </a:p>
          <a:p>
            <a:pPr marL="0" indent="0">
              <a:buNone/>
            </a:pPr>
            <a:r>
              <a:rPr lang="en-US" b="1"/>
              <a:t>(d)36years</a:t>
            </a:r>
            <a:endParaRPr lang="en-US" b="1"/>
          </a:p>
        </p:txBody>
      </p:sp>
      <p:sp>
        <p:nvSpPr>
          <p:cNvPr id="4" name="Content Placeholder 3"/>
          <p:cNvSpPr>
            <a:spLocks noGrp="1"/>
          </p:cNvSpPr>
          <p:nvPr>
            <p:ph sz="half" idx="2"/>
          </p:nvPr>
        </p:nvSpPr>
        <p:spPr/>
        <p:txBody>
          <a:bodyPr/>
          <a:p>
            <a:pPr marL="0" indent="0">
              <a:buNone/>
            </a:pPr>
            <a:endParaRPr lang="en-IN" altLang="en-US" sz="2400" b="1"/>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SIMPLE INTEREST &amp; 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Question:59</a:t>
            </a:r>
            <a:endParaRPr lang="en-IN" altLang="en-US" sz="2800" b="1">
              <a:solidFill>
                <a:srgbClr val="C00000"/>
              </a:solidFill>
              <a:sym typeface="+mn-ea"/>
            </a:endParaRPr>
          </a:p>
          <a:p>
            <a:pPr marL="0" indent="0">
              <a:buNone/>
            </a:pPr>
            <a:r>
              <a:rPr lang="en-US" sz="2800" b="1"/>
              <a:t>The difference between simple and compound interests compounded annually on a certain sum of money for 2 years at 4% per annum is Re. 1. The sum (in Rs.) is: </a:t>
            </a:r>
            <a:endParaRPr lang="en-US" sz="2800" b="1"/>
          </a:p>
          <a:p>
            <a:pPr marL="0" indent="0">
              <a:buNone/>
            </a:pPr>
            <a:r>
              <a:rPr lang="en-US" sz="2800" b="1"/>
              <a:t>(a) 625			</a:t>
            </a:r>
            <a:endParaRPr lang="en-US" sz="2800" b="1"/>
          </a:p>
          <a:p>
            <a:pPr marL="0" indent="0">
              <a:buNone/>
            </a:pPr>
            <a:r>
              <a:rPr lang="en-US" sz="2800" b="1"/>
              <a:t>(b) 630			</a:t>
            </a:r>
            <a:endParaRPr lang="en-US" sz="2800" b="1"/>
          </a:p>
          <a:p>
            <a:pPr marL="0" indent="0">
              <a:buNone/>
            </a:pPr>
            <a:r>
              <a:rPr lang="en-US" sz="2800" b="1"/>
              <a:t>(c) 640			</a:t>
            </a:r>
            <a:endParaRPr lang="en-US" sz="2800" b="1"/>
          </a:p>
          <a:p>
            <a:pPr marL="0" indent="0">
              <a:buNone/>
            </a:pPr>
            <a:r>
              <a:rPr lang="en-US" sz="2800" b="1"/>
              <a:t>(d) 650</a:t>
            </a:r>
            <a:endParaRPr lang="en-US" sz="2800" b="1"/>
          </a:p>
        </p:txBody>
      </p:sp>
      <p:sp>
        <p:nvSpPr>
          <p:cNvPr id="4" name="Content Placeholder 3"/>
          <p:cNvSpPr>
            <a:spLocks noGrp="1"/>
          </p:cNvSpPr>
          <p:nvPr>
            <p:ph sz="half" idx="2"/>
          </p:nvPr>
        </p:nvSpPr>
        <p:spPr/>
        <p:txBody>
          <a:bodyPr/>
          <a:p>
            <a:pPr marL="0" indent="0">
              <a:buNone/>
            </a:pPr>
            <a:endParaRPr lang="en-IN" altLang="en-US" sz="2400" b="1"/>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SIMPLE INTEREST &amp; 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000" b="1">
                <a:solidFill>
                  <a:srgbClr val="C00000"/>
                </a:solidFill>
                <a:sym typeface="+mn-ea"/>
              </a:rPr>
              <a:t>Question:60</a:t>
            </a:r>
            <a:endParaRPr lang="en-IN" altLang="en-US" sz="2000" b="1">
              <a:solidFill>
                <a:srgbClr val="C00000"/>
              </a:solidFill>
              <a:sym typeface="+mn-ea"/>
            </a:endParaRPr>
          </a:p>
          <a:p>
            <a:pPr marL="0" indent="0">
              <a:buNone/>
            </a:pPr>
            <a:r>
              <a:rPr lang="en-US" sz="2000" b="1"/>
              <a:t>Shawn invested one half of his savings in a bond that paid simple interest for 2 years and received Rs440 as interest. He invested the remaining in a bond that paid compound interest, interest being compounded annually, for the same 2 years at the same rate of interest and received Rs451 as interest. What was the value of his total savings before investing in these two bonds? </a:t>
            </a:r>
            <a:endParaRPr lang="en-US" sz="2000" b="1"/>
          </a:p>
          <a:p>
            <a:pPr marL="0" indent="0">
              <a:buNone/>
            </a:pPr>
            <a:r>
              <a:rPr lang="en-US" sz="2000" b="1"/>
              <a:t>Rs8000 		</a:t>
            </a:r>
            <a:endParaRPr lang="en-US" sz="2000" b="1"/>
          </a:p>
          <a:p>
            <a:pPr marL="0" indent="0">
              <a:buNone/>
            </a:pPr>
            <a:r>
              <a:rPr lang="en-US" sz="2000" b="1"/>
              <a:t>(b) Rs8800 		</a:t>
            </a:r>
            <a:endParaRPr lang="en-US" sz="2000" b="1"/>
          </a:p>
          <a:p>
            <a:pPr marL="0" indent="0">
              <a:buNone/>
            </a:pPr>
            <a:r>
              <a:rPr lang="en-US" sz="2000" b="1"/>
              <a:t>(c) Rs9200	 		</a:t>
            </a:r>
            <a:endParaRPr lang="en-US" sz="2000" b="1"/>
          </a:p>
          <a:p>
            <a:pPr marL="0" indent="0">
              <a:buNone/>
            </a:pPr>
            <a:r>
              <a:rPr lang="en-US" sz="2000" b="1"/>
              <a:t>(d) None of these</a:t>
            </a:r>
            <a:endParaRPr lang="en-US" sz="2000" b="1"/>
          </a:p>
        </p:txBody>
      </p:sp>
      <p:sp>
        <p:nvSpPr>
          <p:cNvPr id="4" name="Content Placeholder 3"/>
          <p:cNvSpPr>
            <a:spLocks noGrp="1"/>
          </p:cNvSpPr>
          <p:nvPr>
            <p:ph sz="half" idx="2"/>
          </p:nvPr>
        </p:nvSpPr>
        <p:spPr/>
        <p:txBody>
          <a:bodyPr/>
          <a:p>
            <a:pPr marL="0" indent="0">
              <a:buNone/>
            </a:pPr>
            <a:endParaRPr lang="en-IN" altLang="en-US" sz="2000" b="1"/>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SIMPLE INTEREST &amp; 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000" b="1">
                <a:solidFill>
                  <a:srgbClr val="C00000"/>
                </a:solidFill>
                <a:sym typeface="+mn-ea"/>
              </a:rPr>
              <a:t>Question:61</a:t>
            </a:r>
            <a:endParaRPr lang="en-IN" altLang="en-US" sz="2000" b="1">
              <a:solidFill>
                <a:srgbClr val="C00000"/>
              </a:solidFill>
              <a:sym typeface="+mn-ea"/>
            </a:endParaRPr>
          </a:p>
          <a:p>
            <a:pPr marL="0" indent="0">
              <a:buNone/>
            </a:pPr>
            <a:r>
              <a:rPr lang="en-US" sz="2000" b="1"/>
              <a:t>If a sum of money grows to 144/121 times when invested for two years in a scheme where interest is compounded annually, how long will the same sum of money take to treble if invested at the same rate of interest in a scheme where interest is computed using simple interest method?</a:t>
            </a:r>
            <a:endParaRPr lang="en-US" sz="2000" b="1"/>
          </a:p>
          <a:p>
            <a:pPr marL="0" indent="0">
              <a:buNone/>
            </a:pPr>
            <a:r>
              <a:rPr lang="en-US" sz="2000" b="1"/>
              <a:t>(a)11 yrs		</a:t>
            </a:r>
            <a:endParaRPr lang="en-US" sz="2000" b="1"/>
          </a:p>
          <a:p>
            <a:pPr marL="0" indent="0">
              <a:buNone/>
            </a:pPr>
            <a:r>
              <a:rPr lang="en-US" sz="2000" b="1"/>
              <a:t>(b) 20 yrs		</a:t>
            </a:r>
            <a:endParaRPr lang="en-US" sz="2000" b="1"/>
          </a:p>
          <a:p>
            <a:pPr marL="0" indent="0">
              <a:buNone/>
            </a:pPr>
            <a:r>
              <a:rPr lang="en-US" sz="2000" b="1"/>
              <a:t>(c) 22yrs		</a:t>
            </a:r>
            <a:endParaRPr lang="en-US" sz="2000" b="1"/>
          </a:p>
          <a:p>
            <a:pPr marL="0" indent="0">
              <a:buNone/>
            </a:pPr>
            <a:r>
              <a:rPr lang="en-US" sz="2000" b="1"/>
              <a:t>(d) None of these</a:t>
            </a:r>
            <a:endParaRPr lang="en-US" sz="2000" b="1"/>
          </a:p>
        </p:txBody>
      </p:sp>
      <p:sp>
        <p:nvSpPr>
          <p:cNvPr id="4" name="Content Placeholder 3"/>
          <p:cNvSpPr>
            <a:spLocks noGrp="1"/>
          </p:cNvSpPr>
          <p:nvPr>
            <p:ph sz="half" idx="2"/>
          </p:nvPr>
        </p:nvSpPr>
        <p:spPr/>
        <p:txBody>
          <a:bodyPr/>
          <a:p>
            <a:pPr marL="0" indent="0">
              <a:buNone/>
            </a:pPr>
            <a:endParaRPr lang="en-IN" altLang="en-US" sz="2400" b="1">
              <a:latin typeface="Arial" panose="020B0604020202020204" pitchFamily="34" charset="0"/>
              <a:cs typeface="Arial" panose="020B060402020202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SIMPLE INTEREST &amp; 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Question:62</a:t>
            </a:r>
            <a:endParaRPr lang="en-IN" altLang="en-US" sz="2800" b="1">
              <a:solidFill>
                <a:srgbClr val="C00000"/>
              </a:solidFill>
              <a:sym typeface="+mn-ea"/>
            </a:endParaRPr>
          </a:p>
          <a:p>
            <a:pPr marL="0" indent="0">
              <a:buNone/>
            </a:pPr>
            <a:r>
              <a:rPr lang="en-US" sz="2800" b="1"/>
              <a:t>The difference between S.I in one year and compound interest on Rs1500 for one year at 10% per annum reckoned half-yearly is: </a:t>
            </a:r>
            <a:endParaRPr lang="en-US" sz="2800" b="1"/>
          </a:p>
          <a:p>
            <a:pPr marL="0" indent="0">
              <a:buNone/>
            </a:pPr>
            <a:r>
              <a:rPr lang="en-US" sz="2800" b="1"/>
              <a:t>(a) Rs2.50		</a:t>
            </a:r>
            <a:endParaRPr lang="en-US" sz="2800" b="1"/>
          </a:p>
          <a:p>
            <a:pPr marL="0" indent="0">
              <a:buNone/>
            </a:pPr>
            <a:r>
              <a:rPr lang="en-US" sz="2800" b="1"/>
              <a:t>(b) Rs3			</a:t>
            </a:r>
            <a:endParaRPr lang="en-US" sz="2800" b="1"/>
          </a:p>
          <a:p>
            <a:pPr marL="0" indent="0">
              <a:buNone/>
            </a:pPr>
            <a:r>
              <a:rPr lang="en-US" sz="2800" b="1"/>
              <a:t>(c) Rs3.75		</a:t>
            </a:r>
            <a:endParaRPr lang="en-US" sz="2800" b="1"/>
          </a:p>
          <a:p>
            <a:pPr marL="0" indent="0">
              <a:buNone/>
            </a:pPr>
            <a:r>
              <a:rPr lang="en-US" sz="2800" b="1"/>
              <a:t>(d) Rs4 </a:t>
            </a:r>
            <a:endParaRPr lang="en-US" sz="2800" b="1"/>
          </a:p>
        </p:txBody>
      </p:sp>
      <p:sp>
        <p:nvSpPr>
          <p:cNvPr id="4" name="Content Placeholder 3"/>
          <p:cNvSpPr>
            <a:spLocks noGrp="1"/>
          </p:cNvSpPr>
          <p:nvPr>
            <p:ph sz="half" idx="2"/>
          </p:nvPr>
        </p:nvSpPr>
        <p:spPr/>
        <p:txBody>
          <a:bodyPr/>
          <a:p>
            <a:pPr marL="0" indent="0">
              <a:buNone/>
            </a:pPr>
            <a:endParaRPr lang="en-IN" altLang="en-US" b="1"/>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SIMPLE INTEREST &amp; 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Question:63</a:t>
            </a:r>
            <a:endParaRPr lang="en-IN" altLang="en-US" sz="2400" b="1">
              <a:solidFill>
                <a:srgbClr val="C00000"/>
              </a:solidFill>
              <a:sym typeface="+mn-ea"/>
            </a:endParaRPr>
          </a:p>
          <a:p>
            <a:pPr marL="0" indent="0">
              <a:buNone/>
            </a:pPr>
            <a:r>
              <a:rPr lang="en-US" sz="2400" b="1"/>
              <a:t>Two equal sums are deposited in two banks each at 12% for 4.5 years and 6 years respectively. If the difference between their interests is Rs162, find each sum</a:t>
            </a:r>
            <a:endParaRPr lang="en-US" sz="2400" b="1"/>
          </a:p>
          <a:p>
            <a:pPr marL="0" indent="0">
              <a:buNone/>
            </a:pPr>
            <a:r>
              <a:rPr lang="en-US" sz="2400" b="1"/>
              <a:t>(a)Rs800	</a:t>
            </a:r>
            <a:endParaRPr lang="en-US" sz="2400" b="1"/>
          </a:p>
          <a:p>
            <a:pPr marL="0" indent="0">
              <a:buNone/>
            </a:pPr>
            <a:r>
              <a:rPr lang="en-US" sz="2400" b="1"/>
              <a:t>(b)Rs900	</a:t>
            </a:r>
            <a:endParaRPr lang="en-US" sz="2400" b="1"/>
          </a:p>
          <a:p>
            <a:pPr marL="0" indent="0">
              <a:buNone/>
            </a:pPr>
            <a:r>
              <a:rPr lang="en-US" sz="2400" b="1"/>
              <a:t>(c)Rs1000	</a:t>
            </a:r>
            <a:endParaRPr lang="en-US" sz="2400" b="1"/>
          </a:p>
          <a:p>
            <a:pPr marL="0" indent="0">
              <a:buNone/>
            </a:pPr>
            <a:r>
              <a:rPr lang="en-US" sz="2400" b="1"/>
              <a:t>(d)Rs1200</a:t>
            </a:r>
            <a:endParaRPr lang="en-US" sz="2400" b="1"/>
          </a:p>
        </p:txBody>
      </p:sp>
      <p:sp>
        <p:nvSpPr>
          <p:cNvPr id="4" name="Content Placeholder 3"/>
          <p:cNvSpPr>
            <a:spLocks noGrp="1"/>
          </p:cNvSpPr>
          <p:nvPr>
            <p:ph sz="half" idx="2"/>
          </p:nvPr>
        </p:nvSpPr>
        <p:spPr/>
        <p:txBody>
          <a:bodyPr/>
          <a:p>
            <a:pPr marL="0" indent="0">
              <a:buNone/>
            </a:pPr>
            <a:endParaRPr lang="en-IN" altLang="en-US" sz="2800" b="1"/>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br>
            <a:r>
              <a:rPr lang="en-IN" altLang="en-US" b="1">
                <a:solidFill>
                  <a:srgbClr val="FF0000"/>
                </a:solidFill>
                <a:sym typeface="+mn-ea"/>
              </a:rPr>
              <a:t>SIMPLE INTEREST &amp; COMPOUND INTEREST</a:t>
            </a:r>
            <a:br>
              <a:rPr lang="en-IN" altLang="en-US" b="1">
                <a:solidFill>
                  <a:srgbClr val="FF0000"/>
                </a:solidFill>
              </a:rPr>
            </a:b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Question:64</a:t>
            </a:r>
            <a:endParaRPr lang="en-IN" altLang="en-US" sz="2400" b="1">
              <a:solidFill>
                <a:srgbClr val="C00000"/>
              </a:solidFill>
              <a:sym typeface="+mn-ea"/>
            </a:endParaRPr>
          </a:p>
          <a:p>
            <a:pPr marL="0" indent="0">
              <a:buNone/>
            </a:pPr>
            <a:r>
              <a:rPr lang="en-US" sz="2400" b="1"/>
              <a:t>The difference between the compound interest and the simple interest on a certain sum at 12% p.a. for two years is Rs.90. What will be the value of the amount at the end of 3 years in simple interest? </a:t>
            </a:r>
            <a:endParaRPr lang="en-US" sz="2400" b="1"/>
          </a:p>
          <a:p>
            <a:pPr marL="0" indent="0">
              <a:buNone/>
            </a:pPr>
            <a:r>
              <a:rPr lang="en-US" sz="2400" b="1"/>
              <a:t>(a) Rs8000	 	</a:t>
            </a:r>
            <a:endParaRPr lang="en-US" sz="2400" b="1"/>
          </a:p>
          <a:p>
            <a:pPr marL="0" indent="0">
              <a:buNone/>
            </a:pPr>
            <a:r>
              <a:rPr lang="en-US" sz="2400" b="1"/>
              <a:t>(b) Rs8250		</a:t>
            </a:r>
            <a:endParaRPr lang="en-US" sz="2400" b="1"/>
          </a:p>
          <a:p>
            <a:pPr marL="0" indent="0">
              <a:buNone/>
            </a:pPr>
            <a:r>
              <a:rPr lang="en-US" sz="2400" b="1"/>
              <a:t>(c) Rs8500		</a:t>
            </a:r>
            <a:endParaRPr lang="en-US" sz="2400" b="1"/>
          </a:p>
          <a:p>
            <a:pPr marL="0" indent="0">
              <a:buNone/>
            </a:pPr>
            <a:r>
              <a:rPr lang="en-US" sz="2400" b="1"/>
              <a:t>(c) Rs8750</a:t>
            </a:r>
            <a:endParaRPr lang="en-US" sz="2400" b="1"/>
          </a:p>
        </p:txBody>
      </p:sp>
      <p:sp>
        <p:nvSpPr>
          <p:cNvPr id="4" name="Content Placeholder 3"/>
          <p:cNvSpPr>
            <a:spLocks noGrp="1"/>
          </p:cNvSpPr>
          <p:nvPr>
            <p:ph sz="half" idx="2"/>
          </p:nvPr>
        </p:nvSpPr>
        <p:spPr/>
        <p:txBody>
          <a:bodyPr/>
          <a:p>
            <a:pPr marL="0" indent="0">
              <a:buNone/>
            </a:pPr>
            <a:endParaRPr lang="en-IN" altLang="en-US" sz="2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ctr">
              <a:buNone/>
            </a:pPr>
            <a:r>
              <a:rPr lang="en-IN" altLang="en-US" b="1">
                <a:solidFill>
                  <a:srgbClr val="FF0000"/>
                </a:solidFill>
                <a:sym typeface="+mn-ea"/>
              </a:rPr>
              <a:t>SIMPLE INTEREST</a:t>
            </a:r>
            <a:endParaRPr lang="en-US" b="1"/>
          </a:p>
        </p:txBody>
      </p:sp>
      <p:sp>
        <p:nvSpPr>
          <p:cNvPr id="3" name="Content Placeholder 2"/>
          <p:cNvSpPr>
            <a:spLocks noGrp="1"/>
          </p:cNvSpPr>
          <p:nvPr>
            <p:ph sz="half" idx="1"/>
          </p:nvPr>
        </p:nvSpPr>
        <p:spPr/>
        <p:txBody>
          <a:bodyPr/>
          <a:p>
            <a:pPr marL="0" indent="0">
              <a:buNone/>
            </a:pPr>
            <a:r>
              <a:rPr lang="en-IN" altLang="en-US" b="1">
                <a:solidFill>
                  <a:srgbClr val="C00000"/>
                </a:solidFill>
                <a:sym typeface="+mn-ea"/>
              </a:rPr>
              <a:t>Question:5</a:t>
            </a:r>
            <a:endParaRPr lang="en-IN" altLang="en-US" b="1">
              <a:solidFill>
                <a:srgbClr val="C00000"/>
              </a:solidFill>
              <a:sym typeface="+mn-ea"/>
            </a:endParaRPr>
          </a:p>
          <a:p>
            <a:pPr marL="0" indent="0">
              <a:buNone/>
            </a:pPr>
            <a:r>
              <a:rPr lang="en-US" b="1"/>
              <a:t>If a certain sum triples it self in 25 years at S.I, find the rate percent p.a.</a:t>
            </a:r>
            <a:endParaRPr lang="en-US" b="1"/>
          </a:p>
          <a:p>
            <a:pPr marL="0" indent="0">
              <a:buNone/>
            </a:pPr>
            <a:r>
              <a:rPr lang="en-US" b="1"/>
              <a:t>(a)6%p.a.</a:t>
            </a:r>
            <a:endParaRPr lang="en-US" b="1"/>
          </a:p>
          <a:p>
            <a:pPr marL="0" indent="0">
              <a:buNone/>
            </a:pPr>
            <a:r>
              <a:rPr lang="en-US" b="1"/>
              <a:t>(b)7.5%p.a.</a:t>
            </a:r>
            <a:endParaRPr lang="en-US" b="1"/>
          </a:p>
          <a:p>
            <a:pPr marL="0" indent="0">
              <a:buNone/>
            </a:pPr>
            <a:r>
              <a:rPr lang="en-US" b="1"/>
              <a:t>(c)8%p.a.</a:t>
            </a:r>
            <a:endParaRPr lang="en-US" b="1"/>
          </a:p>
          <a:p>
            <a:pPr marL="0" indent="0">
              <a:buNone/>
            </a:pPr>
            <a:r>
              <a:rPr lang="en-US" b="1"/>
              <a:t>(d)10%p.a.</a:t>
            </a:r>
            <a:endParaRPr lang="en-US" b="1"/>
          </a:p>
        </p:txBody>
      </p:sp>
      <p:sp>
        <p:nvSpPr>
          <p:cNvPr id="4" name="Content Placeholder 3"/>
          <p:cNvSpPr>
            <a:spLocks noGrp="1"/>
          </p:cNvSpPr>
          <p:nvPr>
            <p:ph sz="half" idx="2"/>
          </p:nvPr>
        </p:nvSpPr>
        <p:spPr/>
        <p:txBody>
          <a:bodyPr/>
          <a:p>
            <a:pPr marL="0" indent="0">
              <a:buNone/>
            </a:pPr>
            <a:endParaRPr lang="en-IN" altLang="en-US" sz="2800" b="1"/>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20190</Words>
  <Application>WPS Presentation</Application>
  <PresentationFormat>Widescreen</PresentationFormat>
  <Paragraphs>754</Paragraphs>
  <Slides>85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85</vt:i4>
      </vt:variant>
    </vt:vector>
  </HeadingPairs>
  <TitlesOfParts>
    <vt:vector size="92" baseType="lpstr">
      <vt:lpstr>Arial</vt:lpstr>
      <vt:lpstr>SimSun</vt:lpstr>
      <vt:lpstr>Wingdings</vt:lpstr>
      <vt:lpstr>Microsoft YaHei</vt:lpstr>
      <vt:lpstr>Arial Unicode MS</vt:lpstr>
      <vt:lpstr>Calibri</vt:lpstr>
      <vt:lpstr>Blue Waves</vt:lpstr>
      <vt:lpstr>S.I &amp; C.I</vt:lpstr>
      <vt:lpstr> INTRODUCTION OF SIMPLE INTEREST: </vt:lpstr>
      <vt:lpstr> METHOD TO SOLVE </vt:lpstr>
      <vt:lpstr>SIMPLE INTEREST </vt:lpstr>
      <vt:lpstr>SIMPLE INTEREST</vt:lpstr>
      <vt:lpstr>SIMPLE INTEREST </vt:lpstr>
      <vt:lpstr>SIMPLE INTEREST</vt:lpstr>
      <vt:lpstr> SIMPLE INTEREST </vt:lpstr>
      <vt:lpstr>SIMPLE INTEREST</vt:lpstr>
      <vt:lpstr>SIMPLE INTEREST</vt:lpstr>
      <vt:lpstr> SIMPLE INTEREST </vt:lpstr>
      <vt:lpstr>SIMPLE INTEREST</vt:lpstr>
      <vt:lpstr> SIMPLE INTEREST </vt:lpstr>
      <vt:lpstr> SIMPLE INTEREST </vt:lpstr>
      <vt:lpstr> SIMPLE INTEREST </vt:lpstr>
      <vt:lpstr> SIMPLE INTEREST </vt:lpstr>
      <vt:lpstr> SIMPLE INTEREST </vt:lpstr>
      <vt:lpstr> SIMPLE INTEREST </vt:lpstr>
      <vt:lpstr> SIMPLE INTEREST </vt:lpstr>
      <vt:lpstr>SIMPLE INTEREST</vt:lpstr>
      <vt:lpstr>SIMPLE INTEREST</vt:lpstr>
      <vt:lpstr>SIMPLE INTEREST</vt:lpstr>
      <vt:lpstr>SIMPLE INTEREST</vt:lpstr>
      <vt:lpstr>SIMPLE INTEREST</vt:lpstr>
      <vt:lpstr>SIMPLE INTEREST</vt:lpstr>
      <vt:lpstr>SIMPLE INTEREST</vt:lpstr>
      <vt:lpstr>SIMPLE INTEREST</vt:lpstr>
      <vt:lpstr>SIMPLE INTEREST</vt:lpstr>
      <vt:lpstr>SIMPLE INTEREST</vt:lpstr>
      <vt:lpstr>SIMPLE INTEREST</vt:lpstr>
      <vt:lpstr>SIMPLE INTEREST</vt:lpstr>
      <vt:lpstr>SIMPLE INTEREST</vt:lpstr>
      <vt:lpstr>SIMPLE INTEREST</vt:lpstr>
      <vt:lpstr>SIMPLE INTEREST</vt:lpstr>
      <vt:lpstr>COMPOUND INTEREST</vt:lpstr>
      <vt:lpstr> COMPOUND INTEREST </vt:lpstr>
      <vt:lpstr> COMPOUND INTEREST </vt:lpstr>
      <vt:lpstr> COMPOUND INTEREST </vt:lpstr>
      <vt:lpstr> COMPOUND INTEREST </vt:lpstr>
      <vt:lpstr> COMPOUND INTEREST </vt:lpstr>
      <vt:lpstr> COMPOUND INTEREST </vt:lpstr>
      <vt:lpstr> COMPOUND INTEREST </vt:lpstr>
      <vt:lpstr> COMPOUND INTEREST </vt:lpstr>
      <vt:lpstr> COMPOUND INTEREST </vt:lpstr>
      <vt:lpstr> COMPOUND INTEREST </vt:lpstr>
      <vt:lpstr> SIMPLE INTEREST &amp; COMPOUND INTEREST </vt:lpstr>
      <vt:lpstr> SIMPLE INTEREST &amp; COMPOUND INTEREST </vt:lpstr>
      <vt:lpstr> SIMPLE INTEREST &amp; COMPOUND INTEREST </vt:lpstr>
      <vt:lpstr> SIMPLE INTEREST &amp; COMPOUND INTEREST </vt:lpstr>
      <vt:lpstr> SIMPLE INTEREST &amp; COMPOUND INTEREST </vt:lpstr>
      <vt:lpstr> SIMPLE INTEREST &amp; COMPOUND INTEREST </vt:lpstr>
      <vt:lpstr> COMPOUND INTEREST </vt:lpstr>
      <vt:lpstr> COMPOUND INTEREST </vt:lpstr>
      <vt:lpstr> COMPOUND INTEREST </vt:lpstr>
      <vt:lpstr> COMPOUND INTEREST </vt:lpstr>
      <vt:lpstr> COMPOUND INTEREST </vt:lpstr>
      <vt:lpstr> COMPOUND INTEREST </vt:lpstr>
      <vt:lpstr> COMPOUND INTEREST </vt:lpstr>
      <vt:lpstr> COMPOUND INTEREST </vt:lpstr>
      <vt:lpstr> SIMPLE INTEREST &amp; COMPOUND INTEREST </vt:lpstr>
      <vt:lpstr> SIMPLE INTEREST &amp; COMPOUND INTEREST </vt:lpstr>
      <vt:lpstr> SIMPLE INTEREST &amp; COMPOUND INTEREST </vt:lpstr>
      <vt:lpstr> SIMPLE INTEREST &amp; COMPOUND INTEREST </vt:lpstr>
      <vt:lpstr> COMPOUND INTEREST </vt:lpstr>
      <vt:lpstr> SIMPLE INTEREST &amp; COMPOUND INTEREST </vt:lpstr>
      <vt:lpstr> COMPOUND INTEREST </vt:lpstr>
      <vt:lpstr> SIMPLE INTEREST &amp; COMPOUND INTEREST </vt:lpstr>
      <vt:lpstr> SIMPLE INTEREST &amp; COMPOUND INTEREST </vt:lpstr>
      <vt:lpstr> SIMPLE INTEREST &amp; COMPOUND INTEREST </vt:lpstr>
      <vt:lpstr> COMPOUND INTEREST </vt:lpstr>
      <vt:lpstr> COMPOUND INTEREST </vt:lpstr>
      <vt:lpstr> COMPOUND INTEREST </vt:lpstr>
      <vt:lpstr> COMPOUND INTEREST </vt:lpstr>
      <vt:lpstr> SIMPLE INTEREST &amp; COMPOUND INTEREST </vt:lpstr>
      <vt:lpstr> SIMPLE INTEREST &amp; COMPOUND INTEREST </vt:lpstr>
      <vt:lpstr> SIMPLE INTEREST &amp; COMPOUND INTEREST </vt:lpstr>
      <vt:lpstr> SIMPLE INTEREST &amp; COMPOUND INTEREST </vt:lpstr>
      <vt:lpstr> SIMPLE INTEREST &amp; COMPOUND INTEREST </vt:lpstr>
      <vt:lpstr> SIMPLE INTEREST &amp; COMPOUND INTEREST </vt:lpstr>
      <vt:lpstr> SIMPLE INTEREST &amp; COMPOUND INTEREST </vt:lpstr>
      <vt:lpstr> SIMPLE INTEREST &amp; COMPOUND INTEREST </vt:lpstr>
      <vt:lpstr> SIMPLE INTEREST &amp; COMPOUND INTEREST </vt:lpstr>
      <vt:lpstr> SIMPLE INTEREST &amp; COMPOUND INTEREST </vt:lpstr>
      <vt:lpstr> SIMPLE INTEREST &amp; COMPOUND INTEREST </vt:lpstr>
      <vt:lpstr> SIMPLE INTEREST &amp; COMPOUND INTEREST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 &amp; C.I</dc:title>
  <dc:creator>103321</dc:creator>
  <cp:lastModifiedBy>Siddharth</cp:lastModifiedBy>
  <cp:revision>16</cp:revision>
  <dcterms:created xsi:type="dcterms:W3CDTF">2018-12-13T02:52:00Z</dcterms:created>
  <dcterms:modified xsi:type="dcterms:W3CDTF">2020-04-20T15:16:18Z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