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sldIdLst>
    <p:sldId id="256"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321" r:id="rId28"/>
    <p:sldId id="285" r:id="rId29"/>
    <p:sldId id="286" r:id="rId30"/>
    <p:sldId id="287" r:id="rId31"/>
    <p:sldId id="288" r:id="rId32"/>
    <p:sldId id="289" r:id="rId33"/>
    <p:sldId id="323" r:id="rId34"/>
    <p:sldId id="322" r:id="rId35"/>
    <p:sldId id="290" r:id="rId36"/>
    <p:sldId id="291" r:id="rId37"/>
    <p:sldId id="324" r:id="rId38"/>
    <p:sldId id="325" r:id="rId39"/>
    <p:sldId id="326" r:id="rId40"/>
    <p:sldId id="327" r:id="rId41"/>
    <p:sldId id="292" r:id="rId42"/>
    <p:sldId id="293" r:id="rId43"/>
    <p:sldId id="294" r:id="rId44"/>
    <p:sldId id="328" r:id="rId45"/>
    <p:sldId id="329" r:id="rId46"/>
    <p:sldId id="295" r:id="rId47"/>
    <p:sldId id="296" r:id="rId48"/>
    <p:sldId id="330" r:id="rId49"/>
    <p:sldId id="297" r:id="rId50"/>
    <p:sldId id="298" r:id="rId51"/>
    <p:sldId id="299" r:id="rId52"/>
    <p:sldId id="300" r:id="rId53"/>
    <p:sldId id="301" r:id="rId54"/>
    <p:sldId id="302" r:id="rId55"/>
    <p:sldId id="303" r:id="rId56"/>
    <p:sldId id="304" r:id="rId57"/>
    <p:sldId id="305" r:id="rId58"/>
    <p:sldId id="306" r:id="rId59"/>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notesMaster" Target="notesMasters/notesMaster1.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4.xml"/><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TIME &amp; WORK</a:t>
            </a:r>
            <a:endParaRPr lang="en-IN" altLang="en-US" dirty="0"/>
          </a:p>
        </p:txBody>
      </p:sp>
      <p:sp>
        <p:nvSpPr>
          <p:cNvPr id="3" name="Subtitle 2"/>
          <p:cNvSpPr>
            <a:spLocks noGrp="1"/>
          </p:cNvSpPr>
          <p:nvPr>
            <p:ph type="subTitle" idx="1"/>
          </p:nvPr>
        </p:nvSpPr>
        <p:spPr/>
        <p:txBody>
          <a:bodyPr/>
          <a:lstStyle/>
          <a:p>
            <a:r>
              <a:rPr lang="en-IN" altLang="en-US"/>
              <a:t>S.S.HARICHANDAN</a:t>
            </a:r>
            <a:endParaRPr lang="en-I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Question:2</a:t>
            </a:r>
            <a:endParaRPr lang="en-IN" altLang="en-US" sz="2800" b="1"/>
          </a:p>
          <a:p>
            <a:pPr marL="0" indent="0">
              <a:buNone/>
            </a:pPr>
            <a:r>
              <a:rPr lang="en-US" sz="2800" b="1">
                <a:sym typeface="+mn-ea"/>
              </a:rPr>
              <a:t>A can do a piece of work in 12 days. B can do it in 18 days. With the assistance of C they completed the work in 6 days. Find in how many days can C alone do it? </a:t>
            </a:r>
            <a:endParaRPr lang="en-US" sz="2800" b="1"/>
          </a:p>
          <a:p>
            <a:pPr marL="0" indent="0">
              <a:buNone/>
            </a:pPr>
            <a:r>
              <a:rPr lang="en-US" sz="2800" b="1">
                <a:sym typeface="+mn-ea"/>
              </a:rPr>
              <a:t>A. 24days 	</a:t>
            </a:r>
            <a:r>
              <a:rPr lang="en-IN" altLang="en-US" sz="2800" b="1">
                <a:sym typeface="+mn-ea"/>
              </a:rPr>
              <a:t>	</a:t>
            </a:r>
            <a:r>
              <a:rPr lang="en-US" sz="2800" b="1">
                <a:sym typeface="+mn-ea"/>
              </a:rPr>
              <a:t>B. 30 days </a:t>
            </a:r>
            <a:endParaRPr lang="en-US" sz="2800" b="1"/>
          </a:p>
          <a:p>
            <a:pPr marL="0" indent="0">
              <a:buNone/>
            </a:pPr>
            <a:r>
              <a:rPr lang="en-US" sz="2800" b="1">
                <a:sym typeface="+mn-ea"/>
              </a:rPr>
              <a:t>C. 32 days 	D. 36 days</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Question:3</a:t>
            </a:r>
            <a:endParaRPr lang="en-IN" altLang="en-US" sz="2800" b="1">
              <a:solidFill>
                <a:srgbClr val="C00000"/>
              </a:solidFill>
            </a:endParaRPr>
          </a:p>
          <a:p>
            <a:pPr marL="0" indent="0">
              <a:buNone/>
            </a:pPr>
            <a:r>
              <a:rPr lang="en-IN" altLang="en-US" sz="2800" b="1">
                <a:sym typeface="+mn-ea"/>
              </a:rPr>
              <a:t>A and B can do a piece of work in 8 days and 12 days respectively. They work together for 2 days and then A leaves the work. In how many days after that B will complete the work alone?</a:t>
            </a:r>
            <a:endParaRPr lang="en-IN" altLang="en-US" sz="2800" b="1"/>
          </a:p>
          <a:p>
            <a:pPr marL="0" indent="0">
              <a:buNone/>
            </a:pPr>
            <a:r>
              <a:rPr lang="en-IN" altLang="en-US" sz="2800" b="1">
                <a:sym typeface="+mn-ea"/>
              </a:rPr>
              <a:t>A. 4 days 	B. 5 days 	</a:t>
            </a:r>
            <a:endParaRPr lang="en-IN" altLang="en-US" sz="2800" b="1"/>
          </a:p>
          <a:p>
            <a:pPr marL="0" indent="0">
              <a:buNone/>
            </a:pPr>
            <a:r>
              <a:rPr lang="en-IN" altLang="en-US" sz="2800" b="1">
                <a:sym typeface="+mn-ea"/>
              </a:rPr>
              <a:t>C. 6 days 	D. 7 days</a:t>
            </a:r>
            <a:endParaRPr lang="en-IN" altLang="en-US" sz="2800" b="1"/>
          </a:p>
          <a:p>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Question:4</a:t>
            </a:r>
            <a:endParaRPr lang="en-IN" altLang="en-US" sz="2800" b="1">
              <a:solidFill>
                <a:srgbClr val="C00000"/>
              </a:solidFill>
            </a:endParaRPr>
          </a:p>
          <a:p>
            <a:pPr marL="0" indent="0">
              <a:buNone/>
            </a:pPr>
            <a:r>
              <a:rPr lang="en-US" sz="2800" b="1">
                <a:sym typeface="+mn-ea"/>
              </a:rPr>
              <a:t>A can do a piece of work in 20 days. He works at it for 5 days and then B finishes it in 12 days. In what time can A and B together </a:t>
            </a:r>
            <a:r>
              <a:rPr lang="en-IN" altLang="en-US" sz="2800" b="1">
                <a:sym typeface="+mn-ea"/>
              </a:rPr>
              <a:t>do </a:t>
            </a:r>
            <a:r>
              <a:rPr lang="en-US" sz="2800" b="1">
                <a:sym typeface="+mn-ea"/>
              </a:rPr>
              <a:t>it? </a:t>
            </a:r>
            <a:endParaRPr lang="en-US" sz="2800" b="1"/>
          </a:p>
          <a:p>
            <a:pPr marL="0" indent="0">
              <a:buNone/>
            </a:pPr>
            <a:r>
              <a:rPr lang="en-US" sz="2800" b="1">
                <a:sym typeface="+mn-ea"/>
              </a:rPr>
              <a:t>A. 8 days </a:t>
            </a:r>
            <a:endParaRPr lang="en-US" sz="2800" b="1"/>
          </a:p>
          <a:p>
            <a:pPr marL="0" indent="0">
              <a:buNone/>
            </a:pPr>
            <a:r>
              <a:rPr lang="en-US" sz="2800" b="1">
                <a:sym typeface="+mn-ea"/>
              </a:rPr>
              <a:t>B. 8 </a:t>
            </a:r>
            <a:r>
              <a:rPr lang="en-IN" altLang="en-US" sz="2800" b="1">
                <a:sym typeface="+mn-ea"/>
              </a:rPr>
              <a:t>1/3</a:t>
            </a:r>
            <a:r>
              <a:rPr lang="en-US" sz="2800" b="1">
                <a:sym typeface="+mn-ea"/>
              </a:rPr>
              <a:t>  days </a:t>
            </a:r>
            <a:endParaRPr lang="en-US" sz="2800" b="1"/>
          </a:p>
          <a:p>
            <a:pPr marL="0" indent="0">
              <a:buNone/>
            </a:pPr>
            <a:r>
              <a:rPr lang="en-US" sz="2800" b="1">
                <a:sym typeface="+mn-ea"/>
              </a:rPr>
              <a:t>C. 8 </a:t>
            </a:r>
            <a:r>
              <a:rPr lang="en-IN" altLang="en-US" sz="2800" b="1">
                <a:sym typeface="+mn-ea"/>
              </a:rPr>
              <a:t>2/3</a:t>
            </a:r>
            <a:r>
              <a:rPr lang="en-US" sz="2800" b="1">
                <a:sym typeface="+mn-ea"/>
              </a:rPr>
              <a:t> days </a:t>
            </a:r>
            <a:endParaRPr lang="en-US" sz="2800" b="1"/>
          </a:p>
          <a:p>
            <a:pPr marL="0" indent="0">
              <a:buNone/>
            </a:pPr>
            <a:r>
              <a:rPr lang="en-US" sz="2800" b="1">
                <a:sym typeface="+mn-ea"/>
              </a:rPr>
              <a:t>D. 8 </a:t>
            </a:r>
            <a:r>
              <a:rPr lang="en-IN" altLang="en-US" sz="2800" b="1">
                <a:sym typeface="+mn-ea"/>
              </a:rPr>
              <a:t>8/9</a:t>
            </a:r>
            <a:r>
              <a:rPr lang="en-US" sz="2800" b="1">
                <a:sym typeface="+mn-ea"/>
              </a:rPr>
              <a:t>days</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b="1">
                <a:solidFill>
                  <a:srgbClr val="C00000"/>
                </a:solidFill>
                <a:sym typeface="+mn-ea"/>
              </a:rPr>
              <a:t>Question:5</a:t>
            </a:r>
            <a:endParaRPr lang="en-IN" altLang="en-US" b="1"/>
          </a:p>
          <a:p>
            <a:pPr marL="0" indent="0">
              <a:buNone/>
            </a:pPr>
            <a:r>
              <a:rPr lang="en-IN" altLang="en-US" b="1">
                <a:sym typeface="+mn-ea"/>
              </a:rPr>
              <a:t>A and B can do a piece of work in 12 days, B and C in 15 days, C and A in 20 days. How long will C take to do it?</a:t>
            </a:r>
            <a:endParaRPr lang="en-IN" altLang="en-US" b="1"/>
          </a:p>
          <a:p>
            <a:pPr marL="0" indent="0">
              <a:buNone/>
            </a:pPr>
            <a:r>
              <a:rPr lang="en-IN" altLang="en-US" b="1">
                <a:sym typeface="+mn-ea"/>
              </a:rPr>
              <a:t>A. 20 days 	B. 30 days </a:t>
            </a:r>
            <a:endParaRPr lang="en-IN" altLang="en-US" b="1"/>
          </a:p>
          <a:p>
            <a:pPr marL="0" indent="0">
              <a:buNone/>
            </a:pPr>
            <a:r>
              <a:rPr lang="en-IN" altLang="en-US" b="1">
                <a:sym typeface="+mn-ea"/>
              </a:rPr>
              <a:t>C. 40 days 	D. 60 days</a:t>
            </a:r>
            <a:endParaRPr lang="en-IN" alt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Question:6</a:t>
            </a:r>
            <a:endParaRPr lang="en-IN" altLang="en-US" sz="2800" b="1"/>
          </a:p>
          <a:p>
            <a:pPr marL="0" indent="0">
              <a:buNone/>
            </a:pPr>
            <a:r>
              <a:rPr lang="en-US" sz="2800" b="1">
                <a:sym typeface="+mn-ea"/>
              </a:rPr>
              <a:t>A can do a piece of work in 18 days; B can do the same in 24 days. A started alone but left the work after 8 days, then B worked at it for 6 days. C finished the remaining work in 11 days. C alone can do the whole work in </a:t>
            </a:r>
            <a:r>
              <a:rPr lang="en-IN" altLang="en-US" sz="2800" b="1">
                <a:sym typeface="+mn-ea"/>
              </a:rPr>
              <a:t>how many days</a:t>
            </a:r>
            <a:r>
              <a:rPr lang="en-US" sz="2800" b="1">
                <a:sym typeface="+mn-ea"/>
              </a:rPr>
              <a:t>? </a:t>
            </a:r>
            <a:endParaRPr lang="en-US" sz="2800" b="1"/>
          </a:p>
          <a:p>
            <a:pPr marL="0" indent="0">
              <a:buNone/>
            </a:pPr>
            <a:r>
              <a:rPr lang="en-US" sz="2800" b="1">
                <a:sym typeface="+mn-ea"/>
              </a:rPr>
              <a:t>A. 24 days 	B. 30 days </a:t>
            </a:r>
            <a:endParaRPr lang="en-US" sz="2800" b="1"/>
          </a:p>
          <a:p>
            <a:pPr marL="0" indent="0">
              <a:buNone/>
            </a:pPr>
            <a:r>
              <a:rPr lang="en-US" sz="2800" b="1">
                <a:sym typeface="+mn-ea"/>
              </a:rPr>
              <a:t>C. 36days 	</a:t>
            </a:r>
            <a:r>
              <a:rPr lang="en-IN" altLang="en-US" sz="2800" b="1">
                <a:sym typeface="+mn-ea"/>
              </a:rPr>
              <a:t>	</a:t>
            </a:r>
            <a:r>
              <a:rPr lang="en-US" sz="2800" b="1">
                <a:sym typeface="+mn-ea"/>
              </a:rPr>
              <a:t>D. 40 days</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Question:7</a:t>
            </a:r>
            <a:endParaRPr lang="en-IN" altLang="en-US" sz="2800" b="1"/>
          </a:p>
          <a:p>
            <a:pPr marL="0" indent="0">
              <a:buNone/>
            </a:pPr>
            <a:r>
              <a:rPr lang="en-IN" altLang="en-US" sz="2800" b="1">
                <a:sym typeface="+mn-ea"/>
              </a:rPr>
              <a:t>A can do a piece of work in 12 days and B in 15 days. They began the work together but 6 days before the completion of the work, A leaves the work. The work was completed in how many days? </a:t>
            </a:r>
            <a:endParaRPr lang="en-IN" altLang="en-US" sz="2800" b="1"/>
          </a:p>
          <a:p>
            <a:pPr marL="0" indent="0">
              <a:buNone/>
            </a:pPr>
            <a:r>
              <a:rPr lang="en-IN" altLang="en-US" sz="2800" b="1">
                <a:sym typeface="+mn-ea"/>
              </a:rPr>
              <a:t>A. 8 days 		B. 10 days </a:t>
            </a:r>
            <a:endParaRPr lang="en-IN" altLang="en-US" sz="2800" b="1"/>
          </a:p>
          <a:p>
            <a:pPr marL="0" indent="0">
              <a:buNone/>
            </a:pPr>
            <a:r>
              <a:rPr lang="en-IN" altLang="en-US" sz="2800" b="1">
                <a:sym typeface="+mn-ea"/>
              </a:rPr>
              <a:t>C. 15 days 	D. 11 3/7 days</a:t>
            </a:r>
            <a:endParaRPr lang="en-IN" altLang="en-US" sz="2800" b="1"/>
          </a:p>
          <a:p>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Question:8</a:t>
            </a:r>
            <a:endParaRPr lang="en-IN" altLang="en-US" sz="2800" b="1">
              <a:solidFill>
                <a:srgbClr val="C00000"/>
              </a:solidFill>
              <a:sym typeface="+mn-ea"/>
            </a:endParaRPr>
          </a:p>
          <a:p>
            <a:pPr marL="0" indent="0">
              <a:buNone/>
            </a:pPr>
            <a:r>
              <a:rPr lang="en-US" sz="2800" b="1"/>
              <a:t>A and B can do a job together in 7 days. A is 7/4 times as efficient as B. The same job can be done by A alone in: </a:t>
            </a:r>
            <a:endParaRPr lang="en-US" sz="2800" b="1"/>
          </a:p>
          <a:p>
            <a:pPr marL="0" indent="0">
              <a:buNone/>
            </a:pPr>
            <a:r>
              <a:rPr lang="en-US" sz="2800" b="1"/>
              <a:t>(a) 28/3 days </a:t>
            </a:r>
            <a:endParaRPr lang="en-US" sz="2800" b="1"/>
          </a:p>
          <a:p>
            <a:pPr marL="0" indent="0">
              <a:buNone/>
            </a:pPr>
            <a:r>
              <a:rPr lang="en-US" sz="2800" b="1"/>
              <a:t>(b) 11 days </a:t>
            </a:r>
            <a:endParaRPr lang="en-US" sz="2800" b="1"/>
          </a:p>
          <a:p>
            <a:pPr marL="0" indent="0">
              <a:buNone/>
            </a:pPr>
            <a:r>
              <a:rPr lang="en-US" sz="2800" b="1"/>
              <a:t>(c) 49/4 days </a:t>
            </a:r>
            <a:endParaRPr lang="en-US" sz="2800" b="1"/>
          </a:p>
          <a:p>
            <a:pPr marL="0" indent="0">
              <a:buNone/>
            </a:pPr>
            <a:r>
              <a:rPr lang="en-US" sz="2800" b="1"/>
              <a:t>(d) 49/3 days </a:t>
            </a: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Question:9</a:t>
            </a:r>
            <a:endParaRPr lang="en-IN" altLang="en-US" sz="2400" b="1">
              <a:solidFill>
                <a:srgbClr val="C00000"/>
              </a:solidFill>
              <a:sym typeface="+mn-ea"/>
            </a:endParaRPr>
          </a:p>
          <a:p>
            <a:pPr marL="0" indent="0">
              <a:buNone/>
            </a:pPr>
            <a:r>
              <a:rPr lang="en-US" sz="2400" b="1"/>
              <a:t>A and B can complete a work in 15 days and 10 days respectively. They started doing the work together but after 2 days B had to leave and A alone completed the remaining work. The whole work was completed in: </a:t>
            </a:r>
            <a:endParaRPr lang="en-US" sz="2400" b="1"/>
          </a:p>
          <a:p>
            <a:pPr marL="0" indent="0">
              <a:buNone/>
            </a:pPr>
            <a:r>
              <a:rPr lang="en-US" sz="2400" b="1"/>
              <a:t>(a) 8 days </a:t>
            </a:r>
            <a:endParaRPr lang="en-US" sz="2400" b="1"/>
          </a:p>
          <a:p>
            <a:pPr marL="0" indent="0">
              <a:buNone/>
            </a:pPr>
            <a:r>
              <a:rPr lang="en-US" sz="2400" b="1"/>
              <a:t>(b) 10 days </a:t>
            </a:r>
            <a:endParaRPr lang="en-US" sz="2400" b="1"/>
          </a:p>
          <a:p>
            <a:pPr marL="0" indent="0">
              <a:buNone/>
            </a:pPr>
            <a:r>
              <a:rPr lang="en-US" sz="2400" b="1"/>
              <a:t>(c) 12 days </a:t>
            </a:r>
            <a:endParaRPr lang="en-US" sz="2400" b="1"/>
          </a:p>
          <a:p>
            <a:pPr marL="0" indent="0">
              <a:buNone/>
            </a:pPr>
            <a:r>
              <a:rPr lang="en-US" sz="2400" b="1"/>
              <a:t>(d) 15 days </a:t>
            </a: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Question:10</a:t>
            </a:r>
            <a:endParaRPr lang="en-IN" altLang="en-US" sz="2400" b="1">
              <a:solidFill>
                <a:srgbClr val="C00000"/>
              </a:solidFill>
              <a:sym typeface="+mn-ea"/>
            </a:endParaRPr>
          </a:p>
          <a:p>
            <a:pPr marL="0" indent="0">
              <a:buNone/>
            </a:pPr>
            <a:r>
              <a:rPr lang="en-US" sz="2400" b="1"/>
              <a:t>A, B and C together can complete a piece of work in 10 days. All the three started working at it together and after 4 days A left. Then B and C together completed the work in 10 more days. A alone could complete the work in: </a:t>
            </a:r>
            <a:endParaRPr lang="en-US" sz="2400" b="1"/>
          </a:p>
          <a:p>
            <a:pPr marL="0" indent="0">
              <a:buNone/>
            </a:pPr>
            <a:r>
              <a:rPr lang="en-US" sz="2400" b="1"/>
              <a:t>(a) 15 days </a:t>
            </a:r>
            <a:endParaRPr lang="en-US" sz="2400" b="1"/>
          </a:p>
          <a:p>
            <a:pPr marL="0" indent="0">
              <a:buNone/>
            </a:pPr>
            <a:r>
              <a:rPr lang="en-US" sz="2400" b="1"/>
              <a:t>(b) 16 days </a:t>
            </a:r>
            <a:endParaRPr lang="en-US" sz="2400" b="1"/>
          </a:p>
          <a:p>
            <a:pPr marL="0" indent="0">
              <a:buNone/>
            </a:pPr>
            <a:r>
              <a:rPr lang="en-US" sz="2400" b="1"/>
              <a:t>(c) 25 days </a:t>
            </a:r>
            <a:endParaRPr lang="en-US" sz="2400" b="1"/>
          </a:p>
          <a:p>
            <a:pPr marL="0" indent="0">
              <a:buNone/>
            </a:pPr>
            <a:r>
              <a:rPr lang="en-US" sz="2400" b="1"/>
              <a:t>(d) 50 days </a:t>
            </a: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Question:11</a:t>
            </a:r>
            <a:endParaRPr lang="en-IN" altLang="en-US" sz="2400" b="1">
              <a:solidFill>
                <a:srgbClr val="C00000"/>
              </a:solidFill>
              <a:sym typeface="+mn-ea"/>
            </a:endParaRPr>
          </a:p>
          <a:p>
            <a:pPr marL="0" indent="0">
              <a:buNone/>
            </a:pPr>
            <a:r>
              <a:rPr lang="en-US" sz="2400" b="1"/>
              <a:t>Ram and Shyam together do a work in 8 days. Both of them began to work. After 3 days Ram fell ill. Shyam completed the remaining work in 15 days. In how many days can Ram complete the whole work? </a:t>
            </a:r>
            <a:endParaRPr lang="en-US" sz="2400" b="1"/>
          </a:p>
          <a:p>
            <a:pPr marL="0" indent="0">
              <a:buNone/>
            </a:pPr>
            <a:r>
              <a:rPr lang="en-US" sz="2400" b="1"/>
              <a:t>(a) 12 </a:t>
            </a:r>
            <a:endParaRPr lang="en-US" sz="2400" b="1"/>
          </a:p>
          <a:p>
            <a:pPr marL="0" indent="0">
              <a:buNone/>
            </a:pPr>
            <a:r>
              <a:rPr lang="en-US" sz="2400" b="1"/>
              <a:t>(b) 17 </a:t>
            </a:r>
            <a:endParaRPr lang="en-US" sz="2400" b="1"/>
          </a:p>
          <a:p>
            <a:pPr marL="0" indent="0">
              <a:buNone/>
            </a:pPr>
            <a:r>
              <a:rPr lang="en-US" sz="2400" b="1"/>
              <a:t>(c) 16 </a:t>
            </a:r>
            <a:endParaRPr lang="en-US" sz="2400" b="1"/>
          </a:p>
          <a:p>
            <a:pPr marL="0" indent="0">
              <a:buNone/>
            </a:pPr>
            <a:r>
              <a:rPr lang="en-US" sz="2400" b="1"/>
              <a:t>(d) 15 </a:t>
            </a: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US" sz="2400" b="1">
                <a:solidFill>
                  <a:srgbClr val="FF0000"/>
                </a:solidFill>
                <a:sym typeface="+mn-ea"/>
              </a:rPr>
              <a:t>INTRODUCTION:</a:t>
            </a:r>
            <a:endParaRPr lang="en-US" sz="2400" b="1">
              <a:solidFill>
                <a:srgbClr val="FF0000"/>
              </a:solidFill>
            </a:endParaRPr>
          </a:p>
          <a:p>
            <a:pPr marL="0" indent="0">
              <a:buNone/>
            </a:pPr>
            <a:r>
              <a:rPr lang="en-US" sz="2400" b="1">
                <a:sym typeface="+mn-ea"/>
              </a:rPr>
              <a:t>The questions on Time &amp; Work are based on the following factors:</a:t>
            </a:r>
            <a:endParaRPr lang="en-US" sz="2400" b="1"/>
          </a:p>
          <a:p>
            <a:r>
              <a:rPr lang="en-US" sz="2400" b="1">
                <a:sym typeface="+mn-ea"/>
              </a:rPr>
              <a:t>Number of days taken by different persons with </a:t>
            </a:r>
            <a:r>
              <a:rPr lang="en-IN" altLang="en-US" sz="2400" b="1">
                <a:sym typeface="+mn-ea"/>
              </a:rPr>
              <a:t>respect to </a:t>
            </a:r>
            <a:r>
              <a:rPr lang="en-US" sz="2400" b="1">
                <a:sym typeface="+mn-ea"/>
              </a:rPr>
              <a:t>the working schedule.</a:t>
            </a:r>
            <a:endParaRPr lang="en-US" sz="2400" b="1"/>
          </a:p>
          <a:p>
            <a:r>
              <a:rPr lang="en-US" sz="2400" b="1">
                <a:sym typeface="+mn-ea"/>
              </a:rPr>
              <a:t>Number of days with number of hours per day by different persons with </a:t>
            </a:r>
            <a:r>
              <a:rPr lang="en-IN" altLang="en-US" sz="2400" b="1">
                <a:sym typeface="+mn-ea"/>
              </a:rPr>
              <a:t>respect to </a:t>
            </a:r>
            <a:r>
              <a:rPr lang="en-US" sz="2400" b="1">
                <a:sym typeface="+mn-ea"/>
              </a:rPr>
              <a:t>the working schedule.</a:t>
            </a:r>
            <a:endParaRPr lang="en-US" sz="2400" b="1"/>
          </a:p>
          <a:p>
            <a:r>
              <a:rPr lang="en-IN" sz="2400" b="1">
                <a:sym typeface="+mn-ea"/>
              </a:rPr>
              <a:t>Efficiency of the persons with respect to the working schedule.</a:t>
            </a:r>
            <a:endParaRPr lang="en-IN" sz="2400" b="1"/>
          </a:p>
          <a:p>
            <a:endParaRPr lang="en-IN"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Question:12</a:t>
            </a:r>
            <a:endParaRPr lang="en-IN" altLang="en-US" sz="2400" b="1">
              <a:solidFill>
                <a:srgbClr val="C00000"/>
              </a:solidFill>
              <a:sym typeface="+mn-ea"/>
            </a:endParaRPr>
          </a:p>
          <a:p>
            <a:pPr marL="0" indent="0">
              <a:buNone/>
            </a:pPr>
            <a:r>
              <a:rPr lang="en-US" sz="2400" b="1"/>
              <a:t>Two workers A and B were employed for a work. A takes 8 hour more than the time taken by A and B together. If B takes 4.5 hours more than the time taken by A and B together, how long would A and B take together to complete the work? </a:t>
            </a:r>
            <a:endParaRPr lang="en-US" sz="2400" b="1"/>
          </a:p>
          <a:p>
            <a:pPr marL="0" indent="0">
              <a:buNone/>
            </a:pPr>
            <a:r>
              <a:rPr lang="en-US" sz="2400" b="1"/>
              <a:t>(a) 7 hours </a:t>
            </a:r>
            <a:endParaRPr lang="en-US" sz="2400" b="1"/>
          </a:p>
          <a:p>
            <a:pPr marL="0" indent="0">
              <a:buNone/>
            </a:pPr>
            <a:r>
              <a:rPr lang="en-US" sz="2400" b="1"/>
              <a:t>(b) 6 hours </a:t>
            </a:r>
            <a:endParaRPr lang="en-US" sz="2400" b="1"/>
          </a:p>
          <a:p>
            <a:pPr marL="0" indent="0">
              <a:buNone/>
            </a:pPr>
            <a:r>
              <a:rPr lang="en-US" sz="2400" b="1"/>
              <a:t>(c) 5 hours </a:t>
            </a:r>
            <a:endParaRPr lang="en-US" sz="2400" b="1"/>
          </a:p>
          <a:p>
            <a:pPr marL="0" indent="0">
              <a:buNone/>
            </a:pPr>
            <a:r>
              <a:rPr lang="en-US" sz="2400" b="1"/>
              <a:t>(d) 4 hours </a:t>
            </a: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Question:13</a:t>
            </a:r>
            <a:endParaRPr lang="en-IN" altLang="en-US" sz="2800" b="1">
              <a:solidFill>
                <a:srgbClr val="C00000"/>
              </a:solidFill>
              <a:sym typeface="+mn-ea"/>
            </a:endParaRPr>
          </a:p>
          <a:p>
            <a:pPr marL="0" indent="0">
              <a:buNone/>
            </a:pPr>
            <a:r>
              <a:rPr lang="en-US" sz="2800" b="1"/>
              <a:t>A takes thrice as long to do a piece of work, as B takes. A and B together can do a piece of work in 7.5 days. A alone can do in: </a:t>
            </a:r>
            <a:endParaRPr lang="en-US" sz="2800" b="1"/>
          </a:p>
          <a:p>
            <a:pPr marL="0" indent="0">
              <a:buNone/>
            </a:pPr>
            <a:r>
              <a:rPr lang="en-US" sz="2800" b="1"/>
              <a:t>(a) 30 days </a:t>
            </a:r>
            <a:endParaRPr lang="en-US" sz="2800" b="1"/>
          </a:p>
          <a:p>
            <a:pPr marL="0" indent="0">
              <a:buNone/>
            </a:pPr>
            <a:r>
              <a:rPr lang="en-US" sz="2800" b="1"/>
              <a:t>(b) 40 days </a:t>
            </a:r>
            <a:endParaRPr lang="en-US" sz="2800" b="1"/>
          </a:p>
          <a:p>
            <a:pPr marL="0" indent="0">
              <a:buNone/>
            </a:pPr>
            <a:r>
              <a:rPr lang="en-US" sz="2800" b="1"/>
              <a:t>(c) 50 days </a:t>
            </a:r>
            <a:endParaRPr lang="en-US" sz="2800" b="1"/>
          </a:p>
          <a:p>
            <a:pPr marL="0" indent="0">
              <a:buNone/>
            </a:pPr>
            <a:r>
              <a:rPr lang="en-US" sz="2800" b="1"/>
              <a:t>(d) 60 days </a:t>
            </a:r>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Question:14</a:t>
            </a:r>
            <a:endParaRPr lang="en-IN" altLang="en-US" sz="2800" b="1"/>
          </a:p>
          <a:p>
            <a:pPr marL="0" indent="0">
              <a:buNone/>
            </a:pPr>
            <a:r>
              <a:rPr lang="en-IN" altLang="en-US" sz="2800" b="1">
                <a:sym typeface="+mn-ea"/>
              </a:rPr>
              <a:t>A is thrice as efficient as B and is, therefore, able to finish a piece of work in 12 days earlier than B. In how many days A and B will finish it together? </a:t>
            </a:r>
            <a:endParaRPr lang="en-IN" altLang="en-US" sz="2800" b="1"/>
          </a:p>
          <a:p>
            <a:pPr marL="0" indent="0">
              <a:buNone/>
            </a:pPr>
            <a:r>
              <a:rPr lang="en-IN" altLang="en-US" sz="2800" b="1">
                <a:sym typeface="+mn-ea"/>
              </a:rPr>
              <a:t>A. 3 1/2 days 	B. 3 4/5 days C. 4days 		D. 4.5 days</a:t>
            </a:r>
            <a:endParaRPr lang="en-IN" altLang="en-US" sz="2800" b="1"/>
          </a:p>
          <a:p>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Question:15</a:t>
            </a:r>
            <a:endParaRPr lang="en-IN" altLang="en-US" sz="2800" b="1">
              <a:solidFill>
                <a:srgbClr val="C00000"/>
              </a:solidFill>
            </a:endParaRPr>
          </a:p>
          <a:p>
            <a:pPr marL="0" indent="0">
              <a:buNone/>
            </a:pPr>
            <a:r>
              <a:rPr lang="en-IN" altLang="en-US" sz="2800" b="1">
                <a:sym typeface="+mn-ea"/>
              </a:rPr>
              <a:t>After working for 8 days, Amar finds that only 1/4th of the work has been done. He employs Samar who is 80% as efficient as Amar. How many days more would Samar take to complete the work? </a:t>
            </a:r>
            <a:endParaRPr lang="en-IN" altLang="en-US" sz="2800" b="1"/>
          </a:p>
          <a:p>
            <a:pPr marL="0" indent="0">
              <a:buNone/>
            </a:pPr>
            <a:r>
              <a:rPr lang="en-IN" altLang="en-US" sz="2800" b="1">
                <a:sym typeface="+mn-ea"/>
              </a:rPr>
              <a:t>A. 30 days 	B. 36 days </a:t>
            </a:r>
            <a:endParaRPr lang="en-IN" altLang="en-US" sz="2800" b="1"/>
          </a:p>
          <a:p>
            <a:pPr marL="0" indent="0">
              <a:buNone/>
            </a:pPr>
            <a:r>
              <a:rPr lang="en-IN" altLang="en-US" sz="2800" b="1">
                <a:sym typeface="+mn-ea"/>
              </a:rPr>
              <a:t>C. 40 days 	D. 45days</a:t>
            </a:r>
            <a:endParaRPr lang="en-IN" altLang="en-US" sz="2800" b="1"/>
          </a:p>
          <a:p>
            <a:pPr marL="0" indent="0">
              <a:buNone/>
            </a:pPr>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b="1">
                <a:solidFill>
                  <a:srgbClr val="C00000"/>
                </a:solidFill>
                <a:sym typeface="+mn-ea"/>
              </a:rPr>
              <a:t>Question:16</a:t>
            </a:r>
            <a:endParaRPr lang="en-IN" altLang="en-US" b="1"/>
          </a:p>
          <a:p>
            <a:pPr marL="0" indent="0">
              <a:buNone/>
            </a:pPr>
            <a:r>
              <a:rPr lang="en-IN" altLang="en-US" b="1">
                <a:sym typeface="+mn-ea"/>
              </a:rPr>
              <a:t>A is twice as good a work man as B and together they finish the work in 8 days. In how many days A alone can finish the work? </a:t>
            </a:r>
            <a:endParaRPr lang="en-IN" altLang="en-US" b="1"/>
          </a:p>
          <a:p>
            <a:pPr marL="0" indent="0">
              <a:buNone/>
            </a:pPr>
            <a:r>
              <a:rPr lang="en-IN" altLang="en-US" b="1">
                <a:sym typeface="+mn-ea"/>
              </a:rPr>
              <a:t>A. 8			B. 10 	</a:t>
            </a:r>
            <a:endParaRPr lang="en-IN" altLang="en-US" b="1"/>
          </a:p>
          <a:p>
            <a:pPr marL="0" indent="0">
              <a:buNone/>
            </a:pPr>
            <a:r>
              <a:rPr lang="en-IN" altLang="en-US" b="1">
                <a:sym typeface="+mn-ea"/>
              </a:rPr>
              <a:t>C. 12 		D. 15</a:t>
            </a:r>
            <a:endParaRPr lang="en-IN" alt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b="1">
                <a:solidFill>
                  <a:srgbClr val="C00000"/>
                </a:solidFill>
                <a:sym typeface="+mn-ea"/>
              </a:rPr>
              <a:t>Question:17</a:t>
            </a:r>
            <a:endParaRPr lang="en-IN" altLang="en-US" b="1"/>
          </a:p>
          <a:p>
            <a:pPr marL="0" indent="0">
              <a:buNone/>
            </a:pPr>
            <a:r>
              <a:rPr lang="en-IN" altLang="en-US" b="1">
                <a:sym typeface="+mn-ea"/>
              </a:rPr>
              <a:t>If 3men or 4 women can do a piece of work in 31days, then 4men &amp; 5 women can do the same work in how many days? </a:t>
            </a:r>
            <a:endParaRPr lang="en-IN" altLang="en-US" b="1"/>
          </a:p>
          <a:p>
            <a:pPr marL="0" indent="0">
              <a:buNone/>
            </a:pPr>
            <a:r>
              <a:rPr lang="en-IN" altLang="en-US" b="1">
                <a:sym typeface="+mn-ea"/>
              </a:rPr>
              <a:t>A.9days		B.10days</a:t>
            </a:r>
            <a:endParaRPr lang="en-IN" altLang="en-US" b="1"/>
          </a:p>
          <a:p>
            <a:pPr marL="0" indent="0">
              <a:buNone/>
            </a:pPr>
            <a:r>
              <a:rPr lang="en-IN" altLang="en-US" b="1">
                <a:sym typeface="+mn-ea"/>
              </a:rPr>
              <a:t>C.12days		D. 15days</a:t>
            </a:r>
            <a:endParaRPr lang="en-IN" alt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b="1">
                <a:solidFill>
                  <a:srgbClr val="C00000"/>
                </a:solidFill>
                <a:sym typeface="+mn-ea"/>
              </a:rPr>
              <a:t>Question:18</a:t>
            </a:r>
            <a:endParaRPr lang="en-IN" altLang="en-US" b="1">
              <a:solidFill>
                <a:srgbClr val="C00000"/>
              </a:solidFill>
            </a:endParaRPr>
          </a:p>
          <a:p>
            <a:pPr marL="0" indent="0">
              <a:buNone/>
            </a:pPr>
            <a:r>
              <a:rPr lang="en-IN" altLang="en-US" b="1">
                <a:sym typeface="+mn-ea"/>
              </a:rPr>
              <a:t>If 2 men or 3 women or 4 boys can do a piece of work in 49days, then 3men, 4 women &amp; 5 boys can do the same work in how many days? </a:t>
            </a:r>
            <a:endParaRPr lang="en-IN" altLang="en-US" b="1"/>
          </a:p>
          <a:p>
            <a:pPr marL="0" indent="0">
              <a:buNone/>
            </a:pPr>
            <a:r>
              <a:rPr lang="en-IN" altLang="en-US" b="1">
                <a:sym typeface="+mn-ea"/>
              </a:rPr>
              <a:t>A.10			B.12	</a:t>
            </a:r>
            <a:endParaRPr lang="en-IN" altLang="en-US" b="1"/>
          </a:p>
          <a:p>
            <a:pPr marL="0" indent="0">
              <a:buNone/>
            </a:pPr>
            <a:r>
              <a:rPr lang="en-IN" altLang="en-US" b="1">
                <a:sym typeface="+mn-ea"/>
              </a:rPr>
              <a:t>C.12.5		D.15</a:t>
            </a:r>
            <a:endParaRPr lang="en-IN" altLang="en-US" b="1"/>
          </a:p>
          <a:p>
            <a:pPr marL="0" indent="0">
              <a:buNone/>
            </a:pP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Question:19</a:t>
            </a:r>
            <a:endParaRPr lang="en-IN" altLang="en-US" sz="2800" b="1"/>
          </a:p>
          <a:p>
            <a:pPr marL="0" indent="0">
              <a:buNone/>
            </a:pPr>
            <a:r>
              <a:rPr lang="en-IN" altLang="en-US" sz="2800" b="1">
                <a:sym typeface="+mn-ea"/>
              </a:rPr>
              <a:t>A can do a piece of work in 12 days and B in 15 days. If they work on alternate days and A starts the work, it will be completed in how many days? </a:t>
            </a:r>
            <a:endParaRPr lang="en-IN" altLang="en-US" sz="2800" b="1"/>
          </a:p>
          <a:p>
            <a:pPr marL="0" indent="0">
              <a:buNone/>
            </a:pPr>
            <a:r>
              <a:rPr lang="en-IN" altLang="en-US" sz="2800" b="1">
                <a:sym typeface="+mn-ea"/>
              </a:rPr>
              <a:t>A.13days		B.13 ¼ days</a:t>
            </a:r>
            <a:endParaRPr lang="en-IN" altLang="en-US" sz="2800" b="1"/>
          </a:p>
          <a:p>
            <a:pPr marL="0" indent="0">
              <a:buNone/>
            </a:pPr>
            <a:r>
              <a:rPr lang="en-IN" altLang="en-US" sz="2800" b="1">
                <a:sym typeface="+mn-ea"/>
              </a:rPr>
              <a:t>C.13 2/5 days	D.14days</a:t>
            </a:r>
            <a:endParaRPr lang="en-IN" altLang="en-US" sz="2800" b="1"/>
          </a:p>
          <a:p>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Question:20</a:t>
            </a:r>
            <a:endParaRPr lang="en-IN" altLang="en-US" sz="2800" b="1"/>
          </a:p>
          <a:p>
            <a:pPr marL="0" indent="0">
              <a:buNone/>
            </a:pPr>
            <a:r>
              <a:rPr lang="en-IN" altLang="en-US" sz="2800" b="1">
                <a:sym typeface="+mn-ea"/>
              </a:rPr>
              <a:t>A can do a piece of work in 18 days, B in 24 days &amp; C in 36 days. If A is assisted by B &amp; C on alternate days, the work will be completed in how many days? </a:t>
            </a:r>
            <a:endParaRPr lang="en-IN" altLang="en-US" sz="2800" b="1"/>
          </a:p>
          <a:p>
            <a:pPr marL="0" indent="0">
              <a:buNone/>
            </a:pPr>
            <a:r>
              <a:rPr lang="en-IN" altLang="en-US" sz="2800" b="1">
                <a:sym typeface="+mn-ea"/>
              </a:rPr>
              <a:t>A.11days	B.12days</a:t>
            </a:r>
            <a:endParaRPr lang="en-IN" altLang="en-US" sz="2800" b="1"/>
          </a:p>
          <a:p>
            <a:pPr marL="0" indent="0">
              <a:buNone/>
            </a:pPr>
            <a:r>
              <a:rPr lang="en-IN" altLang="en-US" sz="2800" b="1">
                <a:sym typeface="+mn-ea"/>
              </a:rPr>
              <a:t>C.13days	D.14days</a:t>
            </a:r>
            <a:endParaRPr lang="en-IN" altLang="en-US" sz="2800" b="1"/>
          </a:p>
          <a:p>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Question:21</a:t>
            </a:r>
            <a:endParaRPr lang="en-IN" altLang="en-US" sz="2400" b="1">
              <a:solidFill>
                <a:srgbClr val="FF0000"/>
              </a:solidFill>
            </a:endParaRPr>
          </a:p>
          <a:p>
            <a:pPr marL="0" indent="0">
              <a:buNone/>
            </a:pPr>
            <a:r>
              <a:rPr lang="en-IN" altLang="en-US" sz="2400" b="1">
                <a:sym typeface="+mn-ea"/>
              </a:rPr>
              <a:t>Two workers A and B assigned for a certain work. A worked for 3 days and B for 5 days and they did half the work. Then they worked together for another 3 days and they had to do (1/30) th of the work. How many days does B take to complete the work, if he worked alone? </a:t>
            </a:r>
            <a:endParaRPr lang="en-IN" altLang="en-US" sz="2400" b="1"/>
          </a:p>
          <a:p>
            <a:pPr marL="0" indent="0">
              <a:buNone/>
            </a:pPr>
            <a:r>
              <a:rPr lang="en-IN" altLang="en-US" sz="2400" b="1">
                <a:sym typeface="+mn-ea"/>
              </a:rPr>
              <a:t>A. 20 days	B. 40 days	</a:t>
            </a:r>
            <a:endParaRPr lang="en-IN" altLang="en-US" sz="2400" b="1"/>
          </a:p>
          <a:p>
            <a:pPr marL="0" indent="0">
              <a:buNone/>
            </a:pPr>
            <a:r>
              <a:rPr lang="en-IN" altLang="en-US" sz="2400" b="1">
                <a:sym typeface="+mn-ea"/>
              </a:rPr>
              <a:t>C. 50 days 	D. 60 days</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IN" altLang="en-US">
                <a:solidFill>
                  <a:srgbClr val="C00000"/>
                </a:solidFill>
                <a:sym typeface="+mn-ea"/>
              </a:rPr>
              <a:t>SOME IMPORTANT POINTS:</a:t>
            </a:r>
            <a:endParaRPr lang="en-US"/>
          </a:p>
        </p:txBody>
      </p:sp>
      <p:sp>
        <p:nvSpPr>
          <p:cNvPr id="3" name="Content Placeholder 2"/>
          <p:cNvSpPr>
            <a:spLocks noGrp="1"/>
          </p:cNvSpPr>
          <p:nvPr>
            <p:ph sz="half" idx="1"/>
          </p:nvPr>
        </p:nvSpPr>
        <p:spPr/>
        <p:txBody>
          <a:bodyPr/>
          <a:p>
            <a:pPr marL="0" indent="0">
              <a:buNone/>
            </a:pPr>
            <a:r>
              <a:rPr lang="en-IN" altLang="en-US" sz="2400">
                <a:sym typeface="+mn-ea"/>
              </a:rPr>
              <a:t>1.Number of men </a:t>
            </a:r>
            <a:r>
              <a:rPr lang="en-IN" altLang="en-US" sz="2400">
                <a:latin typeface="Arial" panose="020B0604020202020204" pitchFamily="34" charset="0"/>
                <a:cs typeface="Arial" panose="020B0604020202020204" pitchFamily="34" charset="0"/>
                <a:sym typeface="+mn-ea"/>
              </a:rPr>
              <a:t>α</a:t>
            </a:r>
            <a:endParaRPr lang="en-IN" altLang="en-US" sz="2400">
              <a:latin typeface="Arial" panose="020B0604020202020204" pitchFamily="34" charset="0"/>
              <a:cs typeface="Arial" panose="020B0604020202020204" pitchFamily="34" charset="0"/>
            </a:endParaRPr>
          </a:p>
          <a:p>
            <a:pPr marL="0" indent="0">
              <a:buNone/>
            </a:pPr>
            <a:endParaRPr lang="en-IN" altLang="en-US" sz="2400">
              <a:latin typeface="Arial" panose="020B0604020202020204" pitchFamily="34" charset="0"/>
              <a:cs typeface="Arial" panose="020B0604020202020204" pitchFamily="34" charset="0"/>
            </a:endParaRPr>
          </a:p>
          <a:p>
            <a:pPr marL="0" indent="0">
              <a:buNone/>
            </a:pPr>
            <a:endParaRPr lang="en-IN" altLang="en-US" sz="2400">
              <a:latin typeface="Arial" panose="020B0604020202020204" pitchFamily="34" charset="0"/>
              <a:cs typeface="Arial" panose="020B0604020202020204" pitchFamily="34" charset="0"/>
              <a:sym typeface="+mn-ea"/>
            </a:endParaRPr>
          </a:p>
          <a:p>
            <a:pPr marL="0" indent="0">
              <a:buNone/>
            </a:pPr>
            <a:r>
              <a:rPr lang="en-IN" altLang="en-US" sz="2400">
                <a:latin typeface="Arial" panose="020B0604020202020204" pitchFamily="34" charset="0"/>
                <a:cs typeface="Arial" panose="020B0604020202020204" pitchFamily="34" charset="0"/>
                <a:sym typeface="+mn-ea"/>
              </a:rPr>
              <a:t>2.Efficiency α</a:t>
            </a:r>
            <a:endParaRPr lang="en-IN" altLang="en-US" sz="2400">
              <a:latin typeface="Arial" panose="020B0604020202020204" pitchFamily="34" charset="0"/>
              <a:cs typeface="Arial" panose="020B0604020202020204" pitchFamily="34" charset="0"/>
            </a:endParaRPr>
          </a:p>
          <a:p>
            <a:pPr marL="0" indent="0">
              <a:buNone/>
            </a:pPr>
            <a:endParaRPr lang="en-IN" altLang="en-US" sz="2400">
              <a:latin typeface="Arial" panose="020B0604020202020204" pitchFamily="34" charset="0"/>
              <a:cs typeface="Arial" panose="020B0604020202020204" pitchFamily="34" charset="0"/>
            </a:endParaRPr>
          </a:p>
          <a:p>
            <a:endParaRPr lang="en-IN" altLang="en-US" sz="2400">
              <a:latin typeface="Arial" panose="020B0604020202020204" pitchFamily="34" charset="0"/>
              <a:cs typeface="Arial" panose="020B0604020202020204" pitchFamily="34" charset="0"/>
            </a:endParaRPr>
          </a:p>
        </p:txBody>
      </p:sp>
      <p:graphicFrame>
        <p:nvGraphicFramePr>
          <p:cNvPr id="6" name="Content Placeholder 5">
            <a:hlinkClick r:id="" action="ppaction://ole?verb="/>
          </p:cNvPr>
          <p:cNvGraphicFramePr>
            <a:graphicFrameLocks noChangeAspect="1"/>
          </p:cNvGraphicFramePr>
          <p:nvPr>
            <p:ph sz="half" idx="2"/>
          </p:nvPr>
        </p:nvGraphicFramePr>
        <p:xfrm>
          <a:off x="3625533" y="1089978"/>
          <a:ext cx="2140585" cy="866775"/>
        </p:xfrm>
        <a:graphic>
          <a:graphicData uri="http://schemas.openxmlformats.org/presentationml/2006/ole">
            <mc:AlternateContent xmlns:mc="http://schemas.openxmlformats.org/markup-compatibility/2006">
              <mc:Choice xmlns:v="urn:schemas-microsoft-com:vml" Requires="v">
                <p:oleObj spid="_x0000_s1026" name="" r:id="rId1" imgW="977900" imgH="419100" progId="Equation.KSEE3">
                  <p:embed/>
                </p:oleObj>
              </mc:Choice>
              <mc:Fallback>
                <p:oleObj name="" r:id="rId1" imgW="977900" imgH="419100" progId="Equation.KSEE3">
                  <p:embed/>
                  <p:pic>
                    <p:nvPicPr>
                      <p:cNvPr id="0" name="Picture 1025"/>
                      <p:cNvPicPr/>
                      <p:nvPr/>
                    </p:nvPicPr>
                    <p:blipFill>
                      <a:blip r:embed="rId2"/>
                      <a:stretch>
                        <a:fillRect/>
                      </a:stretch>
                    </p:blipFill>
                    <p:spPr>
                      <a:xfrm>
                        <a:off x="3625533" y="1089978"/>
                        <a:ext cx="2140585" cy="866775"/>
                      </a:xfrm>
                      <a:prstGeom prst="rect">
                        <a:avLst/>
                      </a:prstGeom>
                    </p:spPr>
                  </p:pic>
                </p:oleObj>
              </mc:Fallback>
            </mc:AlternateContent>
          </a:graphicData>
        </a:graphic>
      </p:graphicFrame>
      <p:graphicFrame>
        <p:nvGraphicFramePr>
          <p:cNvPr id="7" name="Object 6">
            <a:hlinkClick r:id="" action="ppaction://ole?verb="/>
          </p:cNvPr>
          <p:cNvGraphicFramePr>
            <a:graphicFrameLocks noChangeAspect="1"/>
          </p:cNvGraphicFramePr>
          <p:nvPr/>
        </p:nvGraphicFramePr>
        <p:xfrm>
          <a:off x="3625850" y="2351723"/>
          <a:ext cx="2140585" cy="866775"/>
        </p:xfrm>
        <a:graphic>
          <a:graphicData uri="http://schemas.openxmlformats.org/presentationml/2006/ole">
            <mc:AlternateContent xmlns:mc="http://schemas.openxmlformats.org/markup-compatibility/2006">
              <mc:Choice xmlns:v="urn:schemas-microsoft-com:vml" Requires="v">
                <p:oleObj spid="_x0000_s8" name="" r:id="rId3" imgW="977900" imgH="419100" progId="Equation.KSEE3">
                  <p:embed/>
                </p:oleObj>
              </mc:Choice>
              <mc:Fallback>
                <p:oleObj name="" r:id="rId3" imgW="977900" imgH="419100" progId="Equation.KSEE3">
                  <p:embed/>
                  <p:pic>
                    <p:nvPicPr>
                      <p:cNvPr id="0" name="Picture 1025"/>
                      <p:cNvPicPr/>
                      <p:nvPr/>
                    </p:nvPicPr>
                    <p:blipFill>
                      <a:blip r:embed="rId4"/>
                      <a:stretch>
                        <a:fillRect/>
                      </a:stretch>
                    </p:blipFill>
                    <p:spPr>
                      <a:xfrm>
                        <a:off x="3625850" y="2351723"/>
                        <a:ext cx="2140585" cy="866775"/>
                      </a:xfrm>
                      <a:prstGeom prst="rect">
                        <a:avLst/>
                      </a:prstGeom>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b="1">
                <a:solidFill>
                  <a:srgbClr val="FF0000"/>
                </a:solidFill>
                <a:sym typeface="+mn-ea"/>
              </a:rPr>
              <a:t>Question:22</a:t>
            </a:r>
            <a:endParaRPr lang="en-IN" altLang="en-US" b="1">
              <a:solidFill>
                <a:srgbClr val="FF0000"/>
              </a:solidFill>
            </a:endParaRPr>
          </a:p>
          <a:p>
            <a:pPr marL="0" indent="0">
              <a:buNone/>
            </a:pPr>
            <a:r>
              <a:rPr lang="en-IN" altLang="en-US" b="1">
                <a:sym typeface="+mn-ea"/>
              </a:rPr>
              <a:t>A and B can do a job in X days. If A works alone he can do the job in X + 8 days. If B works alone he completes the same job in X+ 18 days. What is X? </a:t>
            </a:r>
            <a:endParaRPr lang="en-IN" altLang="en-US" b="1"/>
          </a:p>
          <a:p>
            <a:pPr marL="0" indent="0">
              <a:buNone/>
            </a:pPr>
            <a:r>
              <a:rPr lang="en-IN" altLang="en-US" b="1">
                <a:sym typeface="+mn-ea"/>
              </a:rPr>
              <a:t>A. 10  		B. 12         </a:t>
            </a:r>
            <a:endParaRPr lang="en-IN" altLang="en-US" b="1"/>
          </a:p>
          <a:p>
            <a:pPr marL="0" indent="0">
              <a:buNone/>
            </a:pPr>
            <a:r>
              <a:rPr lang="en-IN" altLang="en-US" b="1">
                <a:sym typeface="+mn-ea"/>
              </a:rPr>
              <a:t>C. 15          	D. 18</a:t>
            </a:r>
            <a:endParaRPr lang="en-IN" alt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Question:23</a:t>
            </a:r>
            <a:endParaRPr lang="en-IN" altLang="en-US" sz="2800" b="1">
              <a:solidFill>
                <a:srgbClr val="FF0000"/>
              </a:solidFill>
            </a:endParaRPr>
          </a:p>
          <a:p>
            <a:pPr marL="0" indent="0">
              <a:buNone/>
            </a:pPr>
            <a:r>
              <a:rPr lang="en-IN" altLang="en-US" sz="2800" b="1">
                <a:sym typeface="+mn-ea"/>
              </a:rPr>
              <a:t>A alone can do a piece of work in 12 days and B alone can do it in 15 days. A and B undertook to do it for Rs.1080. With the help of C they finished it in 5 days. How much is paid to C? </a:t>
            </a:r>
            <a:endParaRPr lang="en-IN" altLang="en-US" sz="2800" b="1"/>
          </a:p>
          <a:p>
            <a:pPr marL="0" indent="0">
              <a:buNone/>
            </a:pPr>
            <a:r>
              <a:rPr lang="en-IN" altLang="en-US" sz="2800" b="1">
                <a:sym typeface="+mn-ea"/>
              </a:rPr>
              <a:t>A. Rs.240	B. Rs.250	</a:t>
            </a:r>
            <a:endParaRPr lang="en-IN" altLang="en-US" sz="2800" b="1"/>
          </a:p>
          <a:p>
            <a:pPr marL="0" indent="0">
              <a:buNone/>
            </a:pPr>
            <a:r>
              <a:rPr lang="en-IN" altLang="en-US" sz="2800" b="1">
                <a:sym typeface="+mn-ea"/>
              </a:rPr>
              <a:t>C. Rs.270 	D. Rs.300</a:t>
            </a:r>
            <a:endParaRPr lang="en-IN" altLang="en-US" sz="2800" b="1"/>
          </a:p>
          <a:p>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b="1">
                <a:solidFill>
                  <a:srgbClr val="FF0000"/>
                </a:solidFill>
                <a:sym typeface="+mn-ea"/>
              </a:rPr>
              <a:t>Question:24</a:t>
            </a:r>
            <a:endParaRPr lang="en-IN" altLang="en-US" b="1">
              <a:solidFill>
                <a:srgbClr val="FF0000"/>
              </a:solidFill>
            </a:endParaRPr>
          </a:p>
          <a:p>
            <a:pPr marL="0" indent="0">
              <a:buNone/>
            </a:pPr>
            <a:r>
              <a:rPr lang="en-IN" altLang="en-US" b="1">
                <a:sym typeface="+mn-ea"/>
              </a:rPr>
              <a:t>A does 1/3rd as much work as B in 2/3rd of the time. If work together they can do a work in 12 days, then A can do the same work in how many days?</a:t>
            </a:r>
            <a:endParaRPr lang="en-IN" altLang="en-US" b="1"/>
          </a:p>
          <a:p>
            <a:pPr marL="0" indent="0">
              <a:buNone/>
            </a:pPr>
            <a:r>
              <a:rPr lang="en-IN" altLang="en-US" b="1">
                <a:sym typeface="+mn-ea"/>
              </a:rPr>
              <a:t>A.20days		B.27days</a:t>
            </a:r>
            <a:endParaRPr lang="en-IN" altLang="en-US" b="1"/>
          </a:p>
          <a:p>
            <a:pPr marL="0" indent="0">
              <a:buNone/>
            </a:pPr>
            <a:r>
              <a:rPr lang="en-IN" altLang="en-US" b="1">
                <a:sym typeface="+mn-ea"/>
              </a:rPr>
              <a:t>C.32days		D.36days</a:t>
            </a:r>
            <a:endParaRPr lang="en-IN" alt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Question:25</a:t>
            </a:r>
            <a:endParaRPr lang="en-IN" altLang="en-US" sz="2800" b="1">
              <a:solidFill>
                <a:srgbClr val="FF0000"/>
              </a:solidFill>
            </a:endParaRPr>
          </a:p>
          <a:p>
            <a:pPr marL="0" indent="0">
              <a:buNone/>
            </a:pPr>
            <a:r>
              <a:rPr lang="en-IN" altLang="en-US" sz="2800" b="1">
                <a:sym typeface="+mn-ea"/>
              </a:rPr>
              <a:t>A &amp; B can do a piece of work in 12 days and B &amp; C in 16 days respectively. After A has been working for 5 days and B for 7 days, C finishes it in 13 days. In how many days A can do the work alone?</a:t>
            </a:r>
            <a:endParaRPr lang="en-IN" altLang="en-US" sz="2800" b="1"/>
          </a:p>
          <a:p>
            <a:pPr marL="0" indent="0">
              <a:buNone/>
            </a:pPr>
            <a:r>
              <a:rPr lang="en-IN" altLang="en-US" sz="2800" b="1">
                <a:sym typeface="+mn-ea"/>
              </a:rPr>
              <a:t>A.16 days	B.24 days</a:t>
            </a:r>
            <a:endParaRPr lang="en-IN" altLang="en-US" sz="2800" b="1"/>
          </a:p>
          <a:p>
            <a:pPr marL="0" indent="0">
              <a:buNone/>
            </a:pPr>
            <a:r>
              <a:rPr lang="en-IN" altLang="en-US" sz="2800" b="1">
                <a:sym typeface="+mn-ea"/>
              </a:rPr>
              <a:t>C.32 days	D.48days</a:t>
            </a:r>
            <a:endParaRPr lang="en-IN" altLang="en-US" sz="2800" b="1"/>
          </a:p>
          <a:p>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b="1">
                <a:solidFill>
                  <a:srgbClr val="FF0000"/>
                </a:solidFill>
                <a:sym typeface="+mn-ea"/>
              </a:rPr>
              <a:t>Question:26</a:t>
            </a:r>
            <a:endParaRPr lang="en-IN" altLang="en-US" b="1"/>
          </a:p>
          <a:p>
            <a:pPr marL="0" indent="0">
              <a:buNone/>
            </a:pPr>
            <a:r>
              <a:rPr lang="en-IN" altLang="en-US" b="1">
                <a:sym typeface="+mn-ea"/>
              </a:rPr>
              <a:t>A is 60% more efficient than B and together can do a piece of work in 24days. If A works alone the work will be completed in how many days? </a:t>
            </a:r>
            <a:endParaRPr lang="en-IN" altLang="en-US" b="1"/>
          </a:p>
          <a:p>
            <a:pPr marL="0" indent="0">
              <a:buNone/>
            </a:pPr>
            <a:r>
              <a:rPr lang="en-IN" altLang="en-US" b="1">
                <a:sym typeface="+mn-ea"/>
              </a:rPr>
              <a:t>A.26days		B.33days</a:t>
            </a:r>
            <a:endParaRPr lang="en-IN" altLang="en-US" b="1"/>
          </a:p>
          <a:p>
            <a:pPr marL="0" indent="0">
              <a:buNone/>
            </a:pPr>
            <a:r>
              <a:rPr lang="en-IN" altLang="en-US" b="1">
                <a:sym typeface="+mn-ea"/>
              </a:rPr>
              <a:t>C.39days		D.42days</a:t>
            </a:r>
            <a:endParaRPr lang="en-IN" alt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Question:27</a:t>
            </a:r>
            <a:endParaRPr lang="en-IN" altLang="en-US" sz="2400" b="1"/>
          </a:p>
          <a:p>
            <a:pPr marL="0" indent="0">
              <a:buNone/>
            </a:pPr>
            <a:r>
              <a:rPr lang="en-IN" altLang="en-US" sz="2400" b="1">
                <a:sym typeface="+mn-ea"/>
              </a:rPr>
              <a:t>A can complete a piece of work in 4 days. B takes double the time taken by A, C takes double that of B, and D takes double that of C to complete the same task. They are paired in groups of two each. One pair takes two-thirds the time needed by the second pair to complete the work. Which is the first pair? </a:t>
            </a:r>
            <a:endParaRPr lang="en-IN" altLang="en-US" sz="2400" b="1"/>
          </a:p>
          <a:p>
            <a:pPr marL="0" indent="0">
              <a:buNone/>
            </a:pPr>
            <a:r>
              <a:rPr lang="en-IN" altLang="en-US" sz="2400" b="1">
                <a:sym typeface="+mn-ea"/>
              </a:rPr>
              <a:t>A.A &amp; B	B.A &amp; C	</a:t>
            </a:r>
            <a:endParaRPr lang="en-IN" altLang="en-US" sz="2400" b="1"/>
          </a:p>
          <a:p>
            <a:pPr marL="0" indent="0">
              <a:buNone/>
            </a:pPr>
            <a:r>
              <a:rPr lang="en-IN" altLang="en-US" sz="2400" b="1">
                <a:sym typeface="+mn-ea"/>
              </a:rPr>
              <a:t>C.B &amp; C	D.A &amp; D</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Question:28</a:t>
            </a:r>
            <a:endParaRPr lang="en-IN" altLang="en-US" sz="2800" b="1">
              <a:solidFill>
                <a:srgbClr val="FF0000"/>
              </a:solidFill>
            </a:endParaRPr>
          </a:p>
          <a:p>
            <a:pPr marL="0" indent="0">
              <a:buNone/>
            </a:pPr>
            <a:r>
              <a:rPr lang="en-IN" altLang="en-US" sz="2800" b="1">
                <a:sym typeface="+mn-ea"/>
              </a:rPr>
              <a:t>A takes as much time as B &amp; C together take to finish the job. A &amp; B working together finish the job in 10 days. C alone can do the same job in 15 days. In how many days can B alone do the same work?</a:t>
            </a:r>
            <a:endParaRPr lang="en-IN" altLang="en-US" sz="2800" b="1"/>
          </a:p>
          <a:p>
            <a:pPr marL="0" indent="0">
              <a:buNone/>
            </a:pPr>
            <a:r>
              <a:rPr lang="en-IN" altLang="en-US" sz="2800" b="1">
                <a:sym typeface="+mn-ea"/>
              </a:rPr>
              <a:t>A.30 days		B.45 days</a:t>
            </a:r>
            <a:endParaRPr lang="en-IN" altLang="en-US" sz="2800" b="1"/>
          </a:p>
          <a:p>
            <a:pPr marL="0" indent="0">
              <a:buNone/>
            </a:pPr>
            <a:r>
              <a:rPr lang="en-IN" altLang="en-US" sz="2800" b="1">
                <a:sym typeface="+mn-ea"/>
              </a:rPr>
              <a:t>C.60 days		D. 75 days</a:t>
            </a:r>
            <a:endParaRPr lang="en-IN" altLang="en-US" sz="2800" b="1"/>
          </a:p>
          <a:p>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Question:29</a:t>
            </a:r>
            <a:endParaRPr lang="en-IN" altLang="en-US" sz="2400" b="1">
              <a:solidFill>
                <a:srgbClr val="FF0000"/>
              </a:solidFill>
            </a:endParaRPr>
          </a:p>
          <a:p>
            <a:pPr marL="0" indent="0">
              <a:buNone/>
            </a:pPr>
            <a:r>
              <a:rPr lang="en-IN" altLang="en-US" sz="2400" b="1">
                <a:sym typeface="+mn-ea"/>
              </a:rPr>
              <a:t>A started a work and left after working for 2 days. Then B was called and he finished the work in 9 days. Had A left the work after working for 3 days, B would have finished in 6 days. In how many days can B working alone, finish the whole work?</a:t>
            </a:r>
            <a:endParaRPr lang="en-IN" altLang="en-US" sz="2400" b="1"/>
          </a:p>
          <a:p>
            <a:pPr marL="0" indent="0">
              <a:buNone/>
            </a:pPr>
            <a:r>
              <a:rPr lang="en-IN" altLang="en-US" sz="2400" b="1">
                <a:sym typeface="+mn-ea"/>
              </a:rPr>
              <a:t>A.6 days	B.9days	</a:t>
            </a:r>
            <a:endParaRPr lang="en-IN" altLang="en-US" sz="2400" b="1"/>
          </a:p>
          <a:p>
            <a:pPr marL="0" indent="0">
              <a:buNone/>
            </a:pPr>
            <a:r>
              <a:rPr lang="en-IN" altLang="en-US" sz="2400" b="1">
                <a:sym typeface="+mn-ea"/>
              </a:rPr>
              <a:t>C.12 days	D.15 days</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Question:30</a:t>
            </a:r>
            <a:endParaRPr lang="en-IN" altLang="en-US" sz="2800" b="1">
              <a:solidFill>
                <a:srgbClr val="FF0000"/>
              </a:solidFill>
            </a:endParaRPr>
          </a:p>
          <a:p>
            <a:pPr marL="0" indent="0">
              <a:buNone/>
            </a:pPr>
            <a:r>
              <a:rPr lang="en-IN" altLang="en-US" sz="2800" b="1">
                <a:sym typeface="+mn-ea"/>
              </a:rPr>
              <a:t>One man, 3 women and 4 boys can do a work in 96 hours; 2 men and 8 boys can do it in 80 hours; and 2 men and 3 women can do it in 120 hours. In how many hours can 5 men and 12 boys do it?</a:t>
            </a:r>
            <a:endParaRPr lang="en-IN" altLang="en-US" sz="2800" b="1"/>
          </a:p>
          <a:p>
            <a:pPr marL="0" indent="0">
              <a:buNone/>
            </a:pPr>
            <a:r>
              <a:rPr lang="en-IN" altLang="en-US" sz="2800" b="1">
                <a:sym typeface="+mn-ea"/>
              </a:rPr>
              <a:t>A.46		B. 43 7/11  </a:t>
            </a:r>
            <a:endParaRPr lang="en-IN" altLang="en-US" sz="2800" b="1"/>
          </a:p>
          <a:p>
            <a:pPr marL="0" indent="0">
              <a:buNone/>
            </a:pPr>
            <a:r>
              <a:rPr lang="en-IN" altLang="en-US" sz="2800" b="1">
                <a:sym typeface="+mn-ea"/>
              </a:rPr>
              <a:t>C.48		D.48 2/3 </a:t>
            </a:r>
            <a:endParaRPr lang="en-IN" altLang="en-US" sz="2800" b="1"/>
          </a:p>
          <a:p>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Question:31</a:t>
            </a:r>
            <a:endParaRPr lang="en-IN" altLang="en-US" sz="2400" b="1">
              <a:solidFill>
                <a:srgbClr val="FF0000"/>
              </a:solidFill>
            </a:endParaRPr>
          </a:p>
          <a:p>
            <a:pPr marL="0" indent="0">
              <a:buNone/>
            </a:pPr>
            <a:r>
              <a:rPr lang="en-IN" altLang="en-US" sz="2400" b="1">
                <a:sym typeface="+mn-ea"/>
              </a:rPr>
              <a:t>There are two candles of equal lengths and of different thickness. The thicker one lasts of six hours. The thinner lasts 2 hours less than the thicker one. Rajesh lights the two candles at the same time. When he went to bed he saw the thicker one is twice the length of the thinner one. How long ago did Rajesh light the two candles?</a:t>
            </a:r>
            <a:endParaRPr lang="en-IN" altLang="en-US" sz="2400" b="1"/>
          </a:p>
          <a:p>
            <a:pPr marL="0" indent="0">
              <a:buNone/>
            </a:pPr>
            <a:r>
              <a:rPr lang="en-IN" altLang="en-US" sz="2400" b="1">
                <a:sym typeface="+mn-ea"/>
              </a:rPr>
              <a:t>A. 1 hr	B. 2 hrs                </a:t>
            </a:r>
            <a:endParaRPr lang="en-IN" altLang="en-US" sz="2400" b="1"/>
          </a:p>
          <a:p>
            <a:pPr marL="0" indent="0">
              <a:buNone/>
            </a:pPr>
            <a:r>
              <a:rPr lang="en-IN" altLang="en-US" sz="2400" b="1">
                <a:sym typeface="+mn-ea"/>
              </a:rPr>
              <a:t>C. 3 hrs        	D.4 hrs</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b="1">
                <a:solidFill>
                  <a:srgbClr val="FF0000"/>
                </a:solidFill>
                <a:sym typeface="+mn-ea"/>
              </a:rPr>
              <a:t>CONVENTIONAL METHOD:</a:t>
            </a:r>
            <a:endParaRPr lang="en-IN" altLang="en-US" b="1">
              <a:solidFill>
                <a:srgbClr val="FF0000"/>
              </a:solidFill>
            </a:endParaRPr>
          </a:p>
          <a:p>
            <a:pPr marL="0" indent="0">
              <a:buNone/>
            </a:pPr>
            <a:r>
              <a:rPr lang="en-IN" altLang="en-US" b="1">
                <a:sym typeface="+mn-ea"/>
              </a:rPr>
              <a:t>If A can do a total work of 1 unit in X days.</a:t>
            </a:r>
            <a:endParaRPr lang="en-IN" altLang="en-US" b="1"/>
          </a:p>
          <a:p>
            <a:pPr marL="0" indent="0">
              <a:buNone/>
            </a:pPr>
            <a:r>
              <a:rPr lang="en-IN" altLang="en-US" b="1">
                <a:sym typeface="+mn-ea"/>
              </a:rPr>
              <a:t>Then 1 day A can do 1/x of the work.</a:t>
            </a:r>
            <a:endParaRPr lang="en-IN" altLang="en-US" b="1"/>
          </a:p>
          <a:p>
            <a:pPr marL="0" indent="0">
              <a:buNone/>
            </a:pPr>
            <a:r>
              <a:rPr lang="en-IN" altLang="en-US" b="1">
                <a:sym typeface="+mn-ea"/>
              </a:rPr>
              <a:t>As the calculation is based on fraction which will take time. </a:t>
            </a:r>
            <a:endParaRPr lang="en-IN" alt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Question:32</a:t>
            </a:r>
            <a:endParaRPr lang="en-IN" altLang="en-US" sz="2800" b="1"/>
          </a:p>
          <a:p>
            <a:pPr marL="0" indent="0">
              <a:buNone/>
            </a:pPr>
            <a:r>
              <a:rPr lang="en-IN" altLang="en-US" sz="2800" b="1">
                <a:sym typeface="+mn-ea"/>
              </a:rPr>
              <a:t>To do a piece of work, B takes 3 times as long as A &amp; C together and C twice as long as A &amp; B together. If the three together can complete the work in 10 days, how long would A take by himself?  </a:t>
            </a:r>
            <a:endParaRPr lang="en-IN" altLang="en-US" sz="2800" b="1"/>
          </a:p>
          <a:p>
            <a:pPr marL="0" indent="0">
              <a:buNone/>
            </a:pPr>
            <a:r>
              <a:rPr lang="en-IN" altLang="en-US" sz="2800" b="1">
                <a:sym typeface="+mn-ea"/>
              </a:rPr>
              <a:t>A.18days		B.20days</a:t>
            </a:r>
            <a:endParaRPr lang="en-IN" altLang="en-US" sz="2800" b="1"/>
          </a:p>
          <a:p>
            <a:pPr marL="0" indent="0">
              <a:buNone/>
            </a:pPr>
            <a:r>
              <a:rPr lang="en-IN" altLang="en-US" sz="2800" b="1">
                <a:sym typeface="+mn-ea"/>
              </a:rPr>
              <a:t>C.24days		D.27days</a:t>
            </a:r>
            <a:endParaRPr lang="en-IN" altLang="en-US" sz="2800" b="1"/>
          </a:p>
          <a:p>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Question:33</a:t>
            </a:r>
            <a:endParaRPr lang="en-IN" altLang="en-US" sz="2400" b="1">
              <a:solidFill>
                <a:srgbClr val="FF0000"/>
              </a:solidFill>
            </a:endParaRPr>
          </a:p>
          <a:p>
            <a:pPr marL="0" indent="0">
              <a:buNone/>
            </a:pPr>
            <a:r>
              <a:rPr lang="en-IN" altLang="en-US" sz="2400" b="1">
                <a:sym typeface="+mn-ea"/>
              </a:rPr>
              <a:t>Aman, Suman &amp; Raman can do a piece of work in 18 days, 27 days and 36 days respectively. They start working together. After working for 4 days, Aman goes away and Suman leaves 7 days before the work is finished. Only Raman remains at work from beginning to end. In how many days was the whole work done? </a:t>
            </a:r>
            <a:endParaRPr lang="en-IN" altLang="en-US" sz="2400" b="1"/>
          </a:p>
          <a:p>
            <a:pPr marL="0" indent="0">
              <a:buNone/>
            </a:pPr>
            <a:r>
              <a:rPr lang="en-IN" altLang="en-US" sz="2400" b="1">
                <a:sym typeface="+mn-ea"/>
              </a:rPr>
              <a:t>A. 16 days 		B. 17 days 	</a:t>
            </a:r>
            <a:endParaRPr lang="en-IN" altLang="en-US" sz="2400" b="1"/>
          </a:p>
          <a:p>
            <a:pPr marL="0" indent="0">
              <a:buNone/>
            </a:pPr>
            <a:r>
              <a:rPr lang="en-IN" altLang="en-US" sz="2400" b="1">
                <a:sym typeface="+mn-ea"/>
              </a:rPr>
              <a:t>C. 18 days 		D. 19 days</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Question:34</a:t>
            </a:r>
            <a:endParaRPr lang="en-IN" altLang="en-US" sz="2800" b="1">
              <a:solidFill>
                <a:srgbClr val="FF0000"/>
              </a:solidFill>
            </a:endParaRPr>
          </a:p>
          <a:p>
            <a:pPr marL="0" indent="0">
              <a:buNone/>
            </a:pPr>
            <a:r>
              <a:rPr lang="en-IN" altLang="en-US" sz="2800" b="1">
                <a:sym typeface="+mn-ea"/>
              </a:rPr>
              <a:t>12 men take 28 days of 8 hours each to do a piece of work. How many days of 6 hours each would 27 women take to do the twice the work. If 3 women do as much work as 2 men? </a:t>
            </a:r>
            <a:endParaRPr lang="en-IN" altLang="en-US" sz="2800" b="1"/>
          </a:p>
          <a:p>
            <a:pPr marL="0" indent="0">
              <a:buNone/>
            </a:pPr>
            <a:r>
              <a:rPr lang="en-IN" altLang="en-US" sz="2800" b="1">
                <a:sym typeface="+mn-ea"/>
              </a:rPr>
              <a:t>A. 48 days		B. 56 days	</a:t>
            </a:r>
            <a:endParaRPr lang="en-IN" altLang="en-US" sz="2800" b="1"/>
          </a:p>
          <a:p>
            <a:pPr marL="0" indent="0">
              <a:buNone/>
            </a:pPr>
            <a:r>
              <a:rPr lang="en-IN" altLang="en-US" sz="2800" b="1">
                <a:sym typeface="+mn-ea"/>
              </a:rPr>
              <a:t>C. 60 days		D.64 days</a:t>
            </a:r>
            <a:endParaRPr lang="en-IN" altLang="en-US" sz="2800" b="1"/>
          </a:p>
          <a:p>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Question:35</a:t>
            </a:r>
            <a:endParaRPr lang="en-IN" altLang="en-US" sz="2400" b="1">
              <a:solidFill>
                <a:srgbClr val="FF0000"/>
              </a:solidFill>
            </a:endParaRPr>
          </a:p>
          <a:p>
            <a:pPr marL="0" indent="0">
              <a:buNone/>
            </a:pPr>
            <a:r>
              <a:rPr lang="en-IN" altLang="en-US" sz="2400" b="1">
                <a:sym typeface="+mn-ea"/>
              </a:rPr>
              <a:t>A, B and C together can complete a piece of work in 12 days. All the three started working at it together and after 4 days A left. Then B and C together completed the work in 12 more days. A alone could complete the work in how many days?</a:t>
            </a:r>
            <a:endParaRPr lang="en-IN" altLang="en-US" sz="2400" b="1"/>
          </a:p>
          <a:p>
            <a:pPr marL="0" indent="0">
              <a:buNone/>
            </a:pPr>
            <a:r>
              <a:rPr lang="en-IN" altLang="en-US" sz="2400" b="1">
                <a:sym typeface="+mn-ea"/>
              </a:rPr>
              <a:t>A. 25 days 		B. 30 days </a:t>
            </a:r>
            <a:endParaRPr lang="en-IN" altLang="en-US" sz="2400" b="1"/>
          </a:p>
          <a:p>
            <a:pPr marL="0" indent="0">
              <a:buNone/>
            </a:pPr>
            <a:r>
              <a:rPr lang="en-IN" altLang="en-US" sz="2400" b="1">
                <a:sym typeface="+mn-ea"/>
              </a:rPr>
              <a:t>C. 36 days 		D.60 days</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Question:36</a:t>
            </a:r>
            <a:endParaRPr lang="en-IN" altLang="en-US" sz="2800" b="1">
              <a:solidFill>
                <a:srgbClr val="FF0000"/>
              </a:solidFill>
            </a:endParaRPr>
          </a:p>
          <a:p>
            <a:pPr marL="0" indent="0">
              <a:buNone/>
            </a:pPr>
            <a:r>
              <a:rPr lang="en-IN" altLang="en-US" sz="2800" b="1">
                <a:sym typeface="+mn-ea"/>
              </a:rPr>
              <a:t>Two workers A and B were employed for a work. A takes 8days more than the time taken by A and B together. If B takes 18days more than the time taken by A and B together, how long would A and B take together to complete the work?</a:t>
            </a:r>
            <a:endParaRPr lang="en-IN" altLang="en-US" sz="2800" b="1"/>
          </a:p>
          <a:p>
            <a:pPr marL="0" indent="0">
              <a:buNone/>
            </a:pPr>
            <a:r>
              <a:rPr lang="en-IN" altLang="en-US" sz="2800" b="1">
                <a:sym typeface="+mn-ea"/>
              </a:rPr>
              <a:t>A. 8days 		B. 10days 	</a:t>
            </a:r>
            <a:endParaRPr lang="en-IN" altLang="en-US" sz="2800" b="1"/>
          </a:p>
          <a:p>
            <a:pPr marL="0" indent="0">
              <a:buNone/>
            </a:pPr>
            <a:r>
              <a:rPr lang="en-IN" altLang="en-US" sz="2800" b="1">
                <a:sym typeface="+mn-ea"/>
              </a:rPr>
              <a:t>C. 12days 		D. 15days</a:t>
            </a:r>
            <a:endParaRPr lang="en-IN" altLang="en-US" sz="2800" b="1"/>
          </a:p>
          <a:p>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Question:37</a:t>
            </a:r>
            <a:endParaRPr lang="en-IN" altLang="en-US" sz="2800" b="1"/>
          </a:p>
          <a:p>
            <a:pPr marL="0" indent="0">
              <a:buNone/>
            </a:pPr>
            <a:r>
              <a:rPr lang="en-IN" altLang="en-US" sz="2800" b="1">
                <a:sym typeface="+mn-ea"/>
              </a:rPr>
              <a:t>45 men can complete a work in 24 days. Six days after started the work, 15 men left the group. In how many days can the remaining work be completed?</a:t>
            </a:r>
            <a:endParaRPr lang="en-IN" altLang="en-US" sz="2800" b="1"/>
          </a:p>
          <a:p>
            <a:pPr marL="0" indent="0">
              <a:buNone/>
            </a:pPr>
            <a:r>
              <a:rPr lang="en-IN" altLang="en-US" sz="2800" b="1">
                <a:sym typeface="+mn-ea"/>
              </a:rPr>
              <a:t>A. 21 days 	B. 24 days </a:t>
            </a:r>
            <a:endParaRPr lang="en-IN" altLang="en-US" sz="2800" b="1"/>
          </a:p>
          <a:p>
            <a:pPr marL="0" indent="0">
              <a:buNone/>
            </a:pPr>
            <a:r>
              <a:rPr lang="en-IN" altLang="en-US" sz="2800" b="1">
                <a:sym typeface="+mn-ea"/>
              </a:rPr>
              <a:t>C. 27 days 	D. 30days</a:t>
            </a:r>
            <a:endParaRPr lang="en-IN" altLang="en-US" sz="2800" b="1"/>
          </a:p>
          <a:p>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Question:38</a:t>
            </a:r>
            <a:endParaRPr lang="en-IN" altLang="en-US" sz="2800" b="1">
              <a:solidFill>
                <a:srgbClr val="FF0000"/>
              </a:solidFill>
            </a:endParaRPr>
          </a:p>
          <a:p>
            <a:pPr marL="0" indent="0">
              <a:buNone/>
            </a:pPr>
            <a:r>
              <a:rPr lang="en-IN" altLang="en-US" sz="2800" b="1">
                <a:sym typeface="+mn-ea"/>
              </a:rPr>
              <a:t>A certain number of men can do a work in 65 days working 6 hours a day. If the number of men decreased by one-fourth, then for how many hours per day should they work in order to complete the work in 40 days?</a:t>
            </a:r>
            <a:endParaRPr lang="en-IN" altLang="en-US" sz="2800" b="1"/>
          </a:p>
          <a:p>
            <a:pPr marL="0" indent="0">
              <a:buNone/>
            </a:pPr>
            <a:r>
              <a:rPr lang="en-IN" altLang="en-US" sz="2800" b="1">
                <a:sym typeface="+mn-ea"/>
              </a:rPr>
              <a:t>A. 14 		B. 13 	</a:t>
            </a:r>
            <a:endParaRPr lang="en-IN" altLang="en-US" sz="2800" b="1"/>
          </a:p>
          <a:p>
            <a:pPr marL="0" indent="0">
              <a:buNone/>
            </a:pPr>
            <a:r>
              <a:rPr lang="en-IN" altLang="en-US" sz="2800" b="1">
                <a:sym typeface="+mn-ea"/>
              </a:rPr>
              <a:t>C. 15 		D. 16 </a:t>
            </a:r>
            <a:endParaRPr lang="en-IN" altLang="en-US" sz="2800" b="1"/>
          </a:p>
          <a:p>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Question:39</a:t>
            </a:r>
            <a:endParaRPr lang="en-IN" altLang="en-US" sz="2800" b="1">
              <a:solidFill>
                <a:srgbClr val="C00000"/>
              </a:solidFill>
              <a:sym typeface="+mn-ea"/>
            </a:endParaRPr>
          </a:p>
          <a:p>
            <a:pPr marL="0" indent="0">
              <a:buNone/>
            </a:pPr>
            <a:r>
              <a:rPr lang="en-US" sz="2800" b="1"/>
              <a:t>Some persons can do a piece of work in 12 days. Two times the number of such persons will do half of that work in: </a:t>
            </a:r>
            <a:endParaRPr lang="en-US" sz="2800" b="1"/>
          </a:p>
          <a:p>
            <a:pPr marL="0" indent="0">
              <a:buNone/>
            </a:pPr>
            <a:r>
              <a:rPr lang="en-US" sz="2800" b="1"/>
              <a:t>(a) 6 days </a:t>
            </a:r>
            <a:endParaRPr lang="en-US" sz="2800" b="1"/>
          </a:p>
          <a:p>
            <a:pPr marL="0" indent="0">
              <a:buNone/>
            </a:pPr>
            <a:r>
              <a:rPr lang="en-US" sz="2800" b="1"/>
              <a:t>(b) 4 days </a:t>
            </a:r>
            <a:endParaRPr lang="en-US" sz="2800" b="1"/>
          </a:p>
          <a:p>
            <a:pPr marL="0" indent="0">
              <a:buNone/>
            </a:pPr>
            <a:r>
              <a:rPr lang="en-US" sz="2800" b="1"/>
              <a:t>(c) 3 days </a:t>
            </a:r>
            <a:endParaRPr lang="en-US" sz="2800" b="1"/>
          </a:p>
          <a:p>
            <a:pPr marL="0" indent="0">
              <a:buNone/>
            </a:pPr>
            <a:r>
              <a:rPr lang="en-US" sz="2800" b="1"/>
              <a:t>(d) 12 days </a:t>
            </a: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Question:40</a:t>
            </a:r>
            <a:endParaRPr lang="en-IN" altLang="en-US" sz="2400" b="1">
              <a:solidFill>
                <a:srgbClr val="FF0000"/>
              </a:solidFill>
            </a:endParaRPr>
          </a:p>
          <a:p>
            <a:pPr marL="0" indent="0">
              <a:buNone/>
            </a:pPr>
            <a:r>
              <a:rPr lang="en-IN" altLang="en-US" sz="2400" b="1">
                <a:sym typeface="+mn-ea"/>
              </a:rPr>
              <a:t>Twelve men and six women together can complete a piece of work in four days. The work done by a woman in one day is half of the work done by a man in one day. If 12 men and six women started working and after two days, six men left and six women joined, then in how many more days will the work be completed?</a:t>
            </a:r>
            <a:endParaRPr lang="en-IN" altLang="en-US" sz="2400" b="1"/>
          </a:p>
          <a:p>
            <a:pPr marL="0" indent="0">
              <a:buNone/>
            </a:pPr>
            <a:r>
              <a:rPr lang="en-IN" altLang="en-US" sz="2400" b="1">
                <a:sym typeface="+mn-ea"/>
              </a:rPr>
              <a:t>A. 1.5days 		B. 1 day	</a:t>
            </a:r>
            <a:endParaRPr lang="en-IN" altLang="en-US" sz="2400" b="1"/>
          </a:p>
          <a:p>
            <a:pPr marL="0" indent="0">
              <a:buNone/>
            </a:pPr>
            <a:r>
              <a:rPr lang="en-IN" altLang="en-US" sz="2400" b="1">
                <a:sym typeface="+mn-ea"/>
              </a:rPr>
              <a:t>C. 2 days		D. 2.5days</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Question:41</a:t>
            </a:r>
            <a:endParaRPr lang="en-IN" altLang="en-US" sz="2400" b="1">
              <a:solidFill>
                <a:srgbClr val="FF0000"/>
              </a:solidFill>
            </a:endParaRPr>
          </a:p>
          <a:p>
            <a:pPr marL="0" indent="0">
              <a:buNone/>
            </a:pPr>
            <a:r>
              <a:rPr lang="en-IN" altLang="en-US" sz="2400" b="1">
                <a:sym typeface="+mn-ea"/>
              </a:rPr>
              <a:t>12 men can complete a piece of work in 4 days, while 15 women can complete the same work in 4 days. 6 men start working on the job and after working for 2 days, all of them stopped working. How many women should be put on the job to complete the remaining work, if it so to be completed in 3 days?</a:t>
            </a:r>
            <a:endParaRPr lang="en-IN" altLang="en-US" sz="2400" b="1"/>
          </a:p>
          <a:p>
            <a:pPr marL="0" indent="0">
              <a:buNone/>
            </a:pPr>
            <a:r>
              <a:rPr lang="en-IN" altLang="en-US" sz="2400" b="1">
                <a:sym typeface="+mn-ea"/>
              </a:rPr>
              <a:t>A. 15 		B. 18 		</a:t>
            </a:r>
            <a:endParaRPr lang="en-IN" altLang="en-US" sz="2400" b="1"/>
          </a:p>
          <a:p>
            <a:pPr marL="0" indent="0">
              <a:buNone/>
            </a:pPr>
            <a:r>
              <a:rPr lang="en-IN" altLang="en-US" sz="2400" b="1">
                <a:sym typeface="+mn-ea"/>
              </a:rPr>
              <a:t>C. 22 		D. 24 </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solidFill>
                  <a:srgbClr val="C00000"/>
                </a:solidFill>
                <a:sym typeface="+mn-ea"/>
              </a:rPr>
            </a:br>
            <a:br>
              <a:rPr lang="en-US">
                <a:solidFill>
                  <a:srgbClr val="C00000"/>
                </a:solidFill>
                <a:sym typeface="+mn-ea"/>
              </a:rPr>
            </a:br>
            <a:r>
              <a:rPr lang="en-US">
                <a:solidFill>
                  <a:srgbClr val="C00000"/>
                </a:solidFill>
                <a:sym typeface="+mn-ea"/>
              </a:rPr>
              <a:t>METHOD TO SOLVE </a:t>
            </a:r>
            <a:r>
              <a:rPr lang="en-IN" altLang="en-US">
                <a:solidFill>
                  <a:srgbClr val="C00000"/>
                </a:solidFill>
                <a:sym typeface="+mn-ea"/>
              </a:rPr>
              <a:t>BY USING L.C.M. CONCEPT</a:t>
            </a:r>
            <a:br>
              <a:rPr lang="en-US">
                <a:solidFill>
                  <a:srgbClr val="C00000"/>
                </a:solidFill>
                <a:sym typeface="+mn-ea"/>
              </a:rPr>
            </a:br>
            <a:br>
              <a:rPr lang="en-US">
                <a:solidFill>
                  <a:srgbClr val="C00000"/>
                </a:solidFill>
              </a:rPr>
            </a:br>
            <a:endParaRPr lang="en-US"/>
          </a:p>
        </p:txBody>
      </p:sp>
      <p:sp>
        <p:nvSpPr>
          <p:cNvPr id="3" name="Content Placeholder 2"/>
          <p:cNvSpPr>
            <a:spLocks noGrp="1"/>
          </p:cNvSpPr>
          <p:nvPr>
            <p:ph sz="half" idx="1"/>
          </p:nvPr>
        </p:nvSpPr>
        <p:spPr/>
        <p:txBody>
          <a:bodyPr/>
          <a:p>
            <a:r>
              <a:rPr lang="en-IN" altLang="en-US" sz="2400" b="1">
                <a:sym typeface="+mn-ea"/>
              </a:rPr>
              <a:t>As the total work is same for each persons, t</a:t>
            </a:r>
            <a:r>
              <a:rPr lang="en-US" sz="2400" b="1">
                <a:sym typeface="+mn-ea"/>
              </a:rPr>
              <a:t>ake the L.C.M. of the number of days as the total parts of the work.</a:t>
            </a:r>
            <a:endParaRPr lang="en-US" sz="2400" b="1"/>
          </a:p>
          <a:p>
            <a:r>
              <a:rPr lang="en-US" sz="2400" b="1">
                <a:sym typeface="+mn-ea"/>
              </a:rPr>
              <a:t>Find out the </a:t>
            </a:r>
            <a:r>
              <a:rPr lang="en-IN" altLang="en-US" sz="2400" b="1">
                <a:sym typeface="+mn-ea"/>
              </a:rPr>
              <a:t>one day</a:t>
            </a:r>
            <a:r>
              <a:rPr lang="en-US" sz="2400" b="1">
                <a:sym typeface="+mn-ea"/>
              </a:rPr>
              <a:t> work of the persons </a:t>
            </a:r>
            <a:r>
              <a:rPr lang="en-IN" altLang="en-US" sz="2400" b="1">
                <a:sym typeface="+mn-ea"/>
              </a:rPr>
              <a:t>by dividing the L.C.M. </a:t>
            </a:r>
            <a:r>
              <a:rPr lang="en-US" sz="2400" b="1">
                <a:sym typeface="+mn-ea"/>
              </a:rPr>
              <a:t>with </a:t>
            </a:r>
            <a:r>
              <a:rPr lang="en-IN" altLang="en-US" sz="2400" b="1">
                <a:sym typeface="+mn-ea"/>
              </a:rPr>
              <a:t>respect to </a:t>
            </a:r>
            <a:r>
              <a:rPr lang="en-US" sz="2400" b="1">
                <a:sym typeface="+mn-ea"/>
              </a:rPr>
              <a:t>the </a:t>
            </a:r>
            <a:r>
              <a:rPr lang="en-IN" altLang="en-US" sz="2400" b="1">
                <a:sym typeface="+mn-ea"/>
              </a:rPr>
              <a:t>number of days taken by them</a:t>
            </a:r>
            <a:r>
              <a:rPr lang="en-US" sz="2400" b="1">
                <a:sym typeface="+mn-ea"/>
              </a:rPr>
              <a:t> .</a:t>
            </a:r>
            <a:endParaRPr lang="en-US" sz="2400" b="1"/>
          </a:p>
          <a:p>
            <a:r>
              <a:rPr lang="en-US" sz="2400" b="1">
                <a:sym typeface="+mn-ea"/>
              </a:rPr>
              <a:t>Then find out the required number of days </a:t>
            </a:r>
            <a:r>
              <a:rPr lang="en-IN" altLang="en-US" sz="2400" b="1">
                <a:sym typeface="+mn-ea"/>
              </a:rPr>
              <a:t>taken by them </a:t>
            </a:r>
            <a:r>
              <a:rPr lang="en-US" sz="2400" b="1">
                <a:sym typeface="+mn-ea"/>
              </a:rPr>
              <a:t>according to the working schedule.</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Question:42</a:t>
            </a:r>
            <a:endParaRPr lang="en-IN" altLang="en-US" sz="2400" b="1">
              <a:solidFill>
                <a:srgbClr val="FF0000"/>
              </a:solidFill>
            </a:endParaRPr>
          </a:p>
          <a:p>
            <a:pPr marL="0" indent="0">
              <a:buNone/>
            </a:pPr>
            <a:r>
              <a:rPr lang="en-IN" altLang="en-US" sz="2400" b="1">
                <a:sym typeface="+mn-ea"/>
              </a:rPr>
              <a:t>Amar and Barun are working on an assignment. Amar takes 6 hrs to type 36 pages on a computer, while Barun takes 8 hrs to type 40 pages. How much time will they take, working together on two different computers to type an assignment of 80 pages?</a:t>
            </a:r>
            <a:endParaRPr lang="en-IN" altLang="en-US" sz="2400" b="1"/>
          </a:p>
          <a:p>
            <a:pPr marL="0" indent="0">
              <a:buNone/>
            </a:pPr>
            <a:r>
              <a:rPr lang="en-IN" altLang="en-US" sz="2400" b="1">
                <a:sym typeface="+mn-ea"/>
              </a:rPr>
              <a:t>A. 7 hrs 30 min 	B. 8 hrs 	</a:t>
            </a:r>
            <a:endParaRPr lang="en-IN" altLang="en-US" sz="2400" b="1"/>
          </a:p>
          <a:p>
            <a:pPr marL="0" indent="0">
              <a:buNone/>
            </a:pPr>
            <a:r>
              <a:rPr lang="en-IN" altLang="en-US" sz="2400" b="1">
                <a:sym typeface="+mn-ea"/>
              </a:rPr>
              <a:t>C. 8 hrs 15 min 	D. 8 hrs 25 min</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000" b="1">
                <a:solidFill>
                  <a:srgbClr val="FF0000"/>
                </a:solidFill>
                <a:sym typeface="+mn-ea"/>
              </a:rPr>
              <a:t>Question:43</a:t>
            </a:r>
            <a:endParaRPr lang="en-IN" altLang="en-US" sz="2000" b="1">
              <a:solidFill>
                <a:srgbClr val="FF0000"/>
              </a:solidFill>
            </a:endParaRPr>
          </a:p>
          <a:p>
            <a:pPr marL="0" indent="0">
              <a:buNone/>
            </a:pPr>
            <a:r>
              <a:rPr lang="en-IN" altLang="en-US" sz="2000" b="1">
                <a:sym typeface="+mn-ea"/>
              </a:rPr>
              <a:t>6 men can complete a piece of work in 12 days. 8 women can complete the same piece of work in 18 days where as 18 children can complete the work in 10 days. 4 men, 12 women and 20 children work together for 2 days. If only men were to complete the remaining work in 1 day, how many men would be required totally?</a:t>
            </a:r>
            <a:endParaRPr lang="en-IN" altLang="en-US" sz="2000" b="1"/>
          </a:p>
          <a:p>
            <a:pPr marL="0" indent="0">
              <a:buNone/>
            </a:pPr>
            <a:r>
              <a:rPr lang="en-IN" altLang="en-US" sz="2000" b="1">
                <a:sym typeface="+mn-ea"/>
              </a:rPr>
              <a:t>A. 36		</a:t>
            </a:r>
            <a:endParaRPr lang="en-IN" altLang="en-US" sz="2000" b="1"/>
          </a:p>
          <a:p>
            <a:pPr marL="0" indent="0">
              <a:buNone/>
            </a:pPr>
            <a:r>
              <a:rPr lang="en-IN" altLang="en-US" sz="2000" b="1">
                <a:sym typeface="+mn-ea"/>
              </a:rPr>
              <a:t>B. 24		</a:t>
            </a:r>
            <a:endParaRPr lang="en-IN" altLang="en-US" sz="2000" b="1"/>
          </a:p>
          <a:p>
            <a:pPr marL="0" indent="0">
              <a:buNone/>
            </a:pPr>
            <a:r>
              <a:rPr lang="en-IN" altLang="en-US" sz="2000" b="1">
                <a:sym typeface="+mn-ea"/>
              </a:rPr>
              <a:t>C. 18		</a:t>
            </a:r>
            <a:endParaRPr lang="en-IN" altLang="en-US" sz="2000" b="1"/>
          </a:p>
          <a:p>
            <a:pPr marL="0" indent="0">
              <a:buNone/>
            </a:pPr>
            <a:r>
              <a:rPr lang="en-IN" altLang="en-US" sz="2000" b="1">
                <a:sym typeface="+mn-ea"/>
              </a:rPr>
              <a:t>D. Cannot be determined.</a:t>
            </a:r>
            <a:endParaRPr lang="en-IN" altLang="en-US" sz="2000" b="1"/>
          </a:p>
          <a:p>
            <a:endParaRPr lang="en-IN" alt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Question:44</a:t>
            </a:r>
            <a:endParaRPr lang="en-IN" altLang="en-US" sz="2800" b="1">
              <a:solidFill>
                <a:srgbClr val="FF0000"/>
              </a:solidFill>
            </a:endParaRPr>
          </a:p>
          <a:p>
            <a:pPr marL="0" indent="0">
              <a:buNone/>
            </a:pPr>
            <a:r>
              <a:rPr lang="en-IN" altLang="en-US" sz="2800" b="1">
                <a:sym typeface="+mn-ea"/>
              </a:rPr>
              <a:t>3 men and 4 boys do a piece of work in 8 days, while 4 men and 4 boys do the same work in 6 days. In how many days will 2 men and 4 boys finish the work?</a:t>
            </a:r>
            <a:endParaRPr lang="en-IN" altLang="en-US" sz="2800" b="1"/>
          </a:p>
          <a:p>
            <a:pPr marL="0" indent="0">
              <a:buNone/>
            </a:pPr>
            <a:r>
              <a:rPr lang="en-IN" altLang="en-US" sz="2800" b="1">
                <a:sym typeface="+mn-ea"/>
              </a:rPr>
              <a:t>A.6 days		B.9 days	</a:t>
            </a:r>
            <a:endParaRPr lang="en-IN" altLang="en-US" sz="2800" b="1"/>
          </a:p>
          <a:p>
            <a:pPr marL="0" indent="0">
              <a:buNone/>
            </a:pPr>
            <a:r>
              <a:rPr lang="en-IN" altLang="en-US" sz="2800" b="1">
                <a:sym typeface="+mn-ea"/>
              </a:rPr>
              <a:t>C. 12 days		D. 15 days</a:t>
            </a:r>
            <a:endParaRPr lang="en-IN" altLang="en-US" sz="2800" b="1"/>
          </a:p>
          <a:p>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Question:45</a:t>
            </a:r>
            <a:endParaRPr lang="en-IN" altLang="en-US" sz="2400" b="1">
              <a:solidFill>
                <a:srgbClr val="FF0000"/>
              </a:solidFill>
            </a:endParaRPr>
          </a:p>
          <a:p>
            <a:pPr marL="0" indent="0">
              <a:buNone/>
            </a:pPr>
            <a:r>
              <a:rPr lang="en-IN" altLang="en-US" sz="2400" b="1">
                <a:sym typeface="+mn-ea"/>
              </a:rPr>
              <a:t>A garrison of 3300 men has provisions for 32 days, when given at a rate of 850 grams per head. At the end of 7 days reinforcement arrives and it was found that now the provisions will last 8 days less, when given at the rate of 825 grams per head. How, many more men arrived?</a:t>
            </a:r>
            <a:endParaRPr lang="en-IN" altLang="en-US" sz="2400" b="1"/>
          </a:p>
          <a:p>
            <a:pPr marL="0" indent="0">
              <a:buNone/>
            </a:pPr>
            <a:r>
              <a:rPr lang="en-IN" altLang="en-US" sz="2400" b="1">
                <a:sym typeface="+mn-ea"/>
              </a:rPr>
              <a:t>A. 1500 		B.1600 	</a:t>
            </a:r>
            <a:endParaRPr lang="en-IN" altLang="en-US" sz="2400" b="1"/>
          </a:p>
          <a:p>
            <a:pPr marL="0" indent="0">
              <a:buNone/>
            </a:pPr>
            <a:r>
              <a:rPr lang="en-IN" altLang="en-US" sz="2400" b="1">
                <a:sym typeface="+mn-ea"/>
              </a:rPr>
              <a:t>C. 1700 		D.None of these</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Question:46</a:t>
            </a:r>
            <a:endParaRPr lang="en-IN" altLang="en-US" sz="2800" b="1">
              <a:solidFill>
                <a:srgbClr val="FF0000"/>
              </a:solidFill>
            </a:endParaRPr>
          </a:p>
          <a:p>
            <a:pPr marL="0" indent="0">
              <a:buNone/>
            </a:pPr>
            <a:r>
              <a:rPr lang="en-IN" altLang="en-US" sz="2800" b="1">
                <a:sym typeface="+mn-ea"/>
              </a:rPr>
              <a:t>Grass in a lawn grows equally thick and in a uniform rate. If it lasts for 24 days for 70 cows and 60 days for 30 cows, then how many cows will eat the whole grass in 96 days?</a:t>
            </a:r>
            <a:endParaRPr lang="en-IN" altLang="en-US" sz="2800" b="1"/>
          </a:p>
          <a:p>
            <a:pPr marL="0" indent="0">
              <a:buNone/>
            </a:pPr>
            <a:r>
              <a:rPr lang="en-IN" altLang="en-US" sz="2800" b="1">
                <a:sym typeface="+mn-ea"/>
              </a:rPr>
              <a:t>A.18		B.20		</a:t>
            </a:r>
            <a:endParaRPr lang="en-IN" altLang="en-US" sz="2800" b="1"/>
          </a:p>
          <a:p>
            <a:pPr marL="0" indent="0">
              <a:buNone/>
            </a:pPr>
            <a:r>
              <a:rPr lang="en-IN" altLang="en-US" sz="2800" b="1">
                <a:sym typeface="+mn-ea"/>
              </a:rPr>
              <a:t>C.21		D.24</a:t>
            </a:r>
            <a:endParaRPr lang="en-IN" altLang="en-US" sz="2800" b="1"/>
          </a:p>
          <a:p>
            <a:pPr marL="0" indent="0">
              <a:buNone/>
            </a:pPr>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b="1">
                <a:solidFill>
                  <a:srgbClr val="FF0000"/>
                </a:solidFill>
                <a:sym typeface="+mn-ea"/>
              </a:rPr>
              <a:t>Question:47</a:t>
            </a:r>
            <a:endParaRPr lang="en-IN" altLang="en-US" b="1">
              <a:solidFill>
                <a:srgbClr val="FF0000"/>
              </a:solidFill>
            </a:endParaRPr>
          </a:p>
          <a:p>
            <a:pPr marL="0" indent="0">
              <a:buNone/>
            </a:pPr>
            <a:r>
              <a:rPr lang="en-IN" altLang="en-US" b="1">
                <a:sym typeface="+mn-ea"/>
              </a:rPr>
              <a:t>If 12 oxen or 16cows can eat the grass of a field in 30days, then in how many days will 3 oxen and 2 cows eat the same grass?</a:t>
            </a:r>
            <a:endParaRPr lang="en-IN" altLang="en-US" b="1"/>
          </a:p>
          <a:p>
            <a:pPr marL="0" indent="0">
              <a:buNone/>
            </a:pPr>
            <a:r>
              <a:rPr lang="en-IN" altLang="en-US" b="1">
                <a:sym typeface="+mn-ea"/>
              </a:rPr>
              <a:t>A. 40		B.60 	</a:t>
            </a:r>
            <a:endParaRPr lang="en-IN" altLang="en-US" b="1"/>
          </a:p>
          <a:p>
            <a:pPr marL="0" indent="0">
              <a:buNone/>
            </a:pPr>
            <a:r>
              <a:rPr lang="en-IN" altLang="en-US" b="1">
                <a:sym typeface="+mn-ea"/>
              </a:rPr>
              <a:t>C.80			D.100</a:t>
            </a:r>
            <a:endParaRPr lang="en-IN" alt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b="1">
                <a:solidFill>
                  <a:srgbClr val="FF0000"/>
                </a:solidFill>
                <a:sym typeface="+mn-ea"/>
              </a:rPr>
              <a:t>Question:48</a:t>
            </a:r>
            <a:endParaRPr lang="en-IN" altLang="en-US" b="1">
              <a:solidFill>
                <a:srgbClr val="FF0000"/>
              </a:solidFill>
            </a:endParaRPr>
          </a:p>
          <a:p>
            <a:pPr marL="0" indent="0">
              <a:buNone/>
            </a:pPr>
            <a:r>
              <a:rPr lang="en-IN" altLang="en-US" b="1">
                <a:sym typeface="+mn-ea"/>
              </a:rPr>
              <a:t>39 men can complete a work in 12 days, working 5 hours a day. In how many days will 30 men, working 6 hours a day, complete twice the work?</a:t>
            </a:r>
            <a:endParaRPr lang="en-IN" altLang="en-US" b="1"/>
          </a:p>
          <a:p>
            <a:pPr marL="0" indent="0">
              <a:buNone/>
            </a:pPr>
            <a:r>
              <a:rPr lang="en-IN" altLang="en-US" b="1">
                <a:sym typeface="+mn-ea"/>
              </a:rPr>
              <a:t>A. 10 		B.13 	</a:t>
            </a:r>
            <a:endParaRPr lang="en-IN" altLang="en-US" b="1"/>
          </a:p>
          <a:p>
            <a:pPr marL="0" indent="0">
              <a:buNone/>
            </a:pPr>
            <a:r>
              <a:rPr lang="en-IN" altLang="en-US" b="1">
                <a:sym typeface="+mn-ea"/>
              </a:rPr>
              <a:t>C.20 		D.26</a:t>
            </a:r>
            <a:endParaRPr lang="en-IN" alt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Question:49</a:t>
            </a:r>
            <a:endParaRPr lang="en-IN" altLang="en-US" sz="2400" b="1">
              <a:solidFill>
                <a:srgbClr val="FF0000"/>
              </a:solidFill>
            </a:endParaRPr>
          </a:p>
          <a:p>
            <a:pPr marL="0" indent="0">
              <a:buNone/>
            </a:pPr>
            <a:r>
              <a:rPr lang="en-IN" altLang="en-US" sz="2400" b="1">
                <a:sym typeface="+mn-ea"/>
              </a:rPr>
              <a:t>If 20 untrained workers can do a work in 12 days of 8 hr. each, how many trained workers can do 50% more work in 15 days of 10 hr each ? (It may be assumed that it takes 3 trained workers to do the work of 4 untrained workers)</a:t>
            </a:r>
            <a:endParaRPr lang="en-IN" altLang="en-US" sz="2400" b="1"/>
          </a:p>
          <a:p>
            <a:pPr marL="0" indent="0">
              <a:buNone/>
            </a:pPr>
            <a:r>
              <a:rPr lang="en-IN" altLang="en-US" sz="2400" b="1">
                <a:sym typeface="+mn-ea"/>
              </a:rPr>
              <a:t>A. 10 		B. 12		</a:t>
            </a:r>
            <a:endParaRPr lang="en-IN" altLang="en-US" sz="2400" b="1"/>
          </a:p>
          <a:p>
            <a:pPr marL="0" indent="0">
              <a:buNone/>
            </a:pPr>
            <a:r>
              <a:rPr lang="en-IN" altLang="en-US" sz="2400" b="1">
                <a:sym typeface="+mn-ea"/>
              </a:rPr>
              <a:t>C. 15 		D. 18</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Question:50</a:t>
            </a:r>
            <a:endParaRPr lang="en-IN" altLang="en-US" sz="2400" b="1">
              <a:solidFill>
                <a:srgbClr val="FF0000"/>
              </a:solidFill>
            </a:endParaRPr>
          </a:p>
          <a:p>
            <a:pPr marL="0" indent="0">
              <a:buNone/>
            </a:pPr>
            <a:r>
              <a:rPr lang="en-IN" altLang="en-US" sz="2400" b="1">
                <a:sym typeface="+mn-ea"/>
              </a:rPr>
              <a:t>A builder decided to build a farmhouse in 35 days. He employed 30 men in the beginning and 30 more after 30 days and completed the construction in stipulated time. If he had not employed the additional men, how many days behind the schedule would it have been finished?</a:t>
            </a:r>
            <a:endParaRPr lang="en-IN" altLang="en-US" sz="2400" b="1"/>
          </a:p>
          <a:p>
            <a:pPr marL="0" indent="0">
              <a:buNone/>
            </a:pPr>
            <a:r>
              <a:rPr lang="en-IN" altLang="en-US" sz="2400" b="1">
                <a:sym typeface="+mn-ea"/>
              </a:rPr>
              <a:t>A.3days	B.4days	</a:t>
            </a:r>
            <a:endParaRPr lang="en-IN" altLang="en-US" sz="2400" b="1"/>
          </a:p>
          <a:p>
            <a:pPr marL="0" indent="0">
              <a:buNone/>
            </a:pPr>
            <a:r>
              <a:rPr lang="en-IN" altLang="en-US" sz="2400" b="1">
                <a:sym typeface="+mn-ea"/>
              </a:rPr>
              <a:t>C.5days	D.6days</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Question:51</a:t>
            </a:r>
            <a:endParaRPr lang="en-IN" altLang="en-US" sz="2400" b="1">
              <a:solidFill>
                <a:srgbClr val="FF0000"/>
              </a:solidFill>
            </a:endParaRPr>
          </a:p>
          <a:p>
            <a:pPr marL="0" indent="0">
              <a:buNone/>
            </a:pPr>
            <a:r>
              <a:rPr lang="en-IN" altLang="en-US" sz="2400" b="1">
                <a:sym typeface="+mn-ea"/>
              </a:rPr>
              <a:t>12 men can complete a piece of work in 4 days, while 15 women can complete the same work in 4 days. 6 men start working on the job and after working for 2 days, all of them stopped working. How many women should be put on the job to complete the remaining work, if it so to be completed in 3 days?</a:t>
            </a:r>
            <a:endParaRPr lang="en-IN" altLang="en-US" sz="2400" b="1"/>
          </a:p>
          <a:p>
            <a:pPr marL="0" indent="0">
              <a:buNone/>
            </a:pPr>
            <a:r>
              <a:rPr lang="en-IN" altLang="en-US" sz="2400" b="1">
                <a:sym typeface="+mn-ea"/>
              </a:rPr>
              <a:t>A. 15 		B. 18 		</a:t>
            </a:r>
            <a:endParaRPr lang="en-IN" altLang="en-US" sz="2400" b="1"/>
          </a:p>
          <a:p>
            <a:pPr marL="0" indent="0">
              <a:buNone/>
            </a:pPr>
            <a:r>
              <a:rPr lang="en-IN" altLang="en-US" sz="2400" b="1">
                <a:sym typeface="+mn-ea"/>
              </a:rPr>
              <a:t>C. 22 		D. 24 </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b="1">
                <a:solidFill>
                  <a:srgbClr val="C00000"/>
                </a:solidFill>
                <a:sym typeface="+mn-ea"/>
              </a:rPr>
              <a:t>Example:</a:t>
            </a:r>
            <a:endParaRPr lang="en-IN" altLang="en-US" b="1">
              <a:solidFill>
                <a:srgbClr val="C00000"/>
              </a:solidFill>
            </a:endParaRPr>
          </a:p>
          <a:p>
            <a:pPr marL="0" indent="0">
              <a:buNone/>
            </a:pPr>
            <a:r>
              <a:rPr lang="en-US" b="1">
                <a:sym typeface="+mn-ea"/>
              </a:rPr>
              <a:t>A can do a piece of work in 30 days and B can do the same work in 45 days. If they work together, the work will be completed in how many number of days?</a:t>
            </a:r>
            <a:endParaRPr lang="en-US" b="1"/>
          </a:p>
          <a:p>
            <a:pPr marL="0" indent="0">
              <a:buNone/>
            </a:pPr>
            <a:endParaRPr 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Question:52</a:t>
            </a:r>
            <a:endParaRPr lang="en-IN" altLang="en-US" sz="2800" b="1">
              <a:solidFill>
                <a:srgbClr val="FF0000"/>
              </a:solidFill>
            </a:endParaRPr>
          </a:p>
          <a:p>
            <a:pPr marL="0" indent="0">
              <a:buNone/>
            </a:pPr>
            <a:r>
              <a:rPr lang="en-IN" altLang="en-US" sz="2800" b="1">
                <a:sym typeface="+mn-ea"/>
              </a:rPr>
              <a:t>12 men take 28 days of 8 hours each to do a piece of work. How many days of 6 hours each would 27 women take to do the twice the work. If 3 women do as much work as 2 men? </a:t>
            </a:r>
            <a:endParaRPr lang="en-IN" altLang="en-US" sz="2800" b="1"/>
          </a:p>
          <a:p>
            <a:pPr marL="0" indent="0">
              <a:buNone/>
            </a:pPr>
            <a:r>
              <a:rPr lang="en-IN" altLang="en-US" sz="2800" b="1">
                <a:sym typeface="+mn-ea"/>
              </a:rPr>
              <a:t>A. 48 days		B. 56 days	</a:t>
            </a:r>
            <a:endParaRPr lang="en-IN" altLang="en-US" sz="2800" b="1"/>
          </a:p>
          <a:p>
            <a:pPr marL="0" indent="0">
              <a:buNone/>
            </a:pPr>
            <a:r>
              <a:rPr lang="en-IN" altLang="en-US" sz="2800" b="1">
                <a:sym typeface="+mn-ea"/>
              </a:rPr>
              <a:t>C. 60 days		D.64 days</a:t>
            </a:r>
            <a:endParaRPr lang="en-IN" altLang="en-US" sz="2800" b="1"/>
          </a:p>
          <a:p>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Question:53</a:t>
            </a:r>
            <a:endParaRPr lang="en-IN" altLang="en-US" sz="2800" b="1">
              <a:solidFill>
                <a:srgbClr val="C00000"/>
              </a:solidFill>
            </a:endParaRPr>
          </a:p>
          <a:p>
            <a:pPr marL="0" indent="0">
              <a:buNone/>
            </a:pPr>
            <a:r>
              <a:rPr lang="en-IN" altLang="en-US" sz="2800" b="1">
                <a:sym typeface="+mn-ea"/>
              </a:rPr>
              <a:t>A certain number of men can do a piece of work in 12 days. But due to 8 men more the work gets completed in 3 days less. How many original men are there? </a:t>
            </a:r>
            <a:endParaRPr lang="en-IN" altLang="en-US" sz="2800" b="1"/>
          </a:p>
          <a:p>
            <a:pPr marL="0" indent="0">
              <a:buNone/>
            </a:pPr>
            <a:r>
              <a:rPr lang="en-IN" altLang="en-US" sz="2800" b="1">
                <a:sym typeface="+mn-ea"/>
              </a:rPr>
              <a:t>A.15		B.18	</a:t>
            </a:r>
            <a:endParaRPr lang="en-IN" altLang="en-US" sz="2800" b="1"/>
          </a:p>
          <a:p>
            <a:pPr marL="0" indent="0">
              <a:buNone/>
            </a:pPr>
            <a:r>
              <a:rPr lang="en-IN" altLang="en-US" sz="2800" b="1">
                <a:sym typeface="+mn-ea"/>
              </a:rPr>
              <a:t>C.21		D.24</a:t>
            </a:r>
            <a:endParaRPr lang="en-IN" altLang="en-US" sz="2800" b="1"/>
          </a:p>
          <a:p>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Question:54</a:t>
            </a:r>
            <a:endParaRPr lang="en-IN" altLang="en-US" sz="2400" b="1">
              <a:solidFill>
                <a:srgbClr val="C00000"/>
              </a:solidFill>
            </a:endParaRPr>
          </a:p>
          <a:p>
            <a:pPr marL="0" indent="0">
              <a:buNone/>
            </a:pPr>
            <a:r>
              <a:rPr lang="en-IN" altLang="en-US" sz="2400" b="1">
                <a:sym typeface="+mn-ea"/>
              </a:rPr>
              <a:t>A contractor has to complete a farm house in 12 days. He employed 30 men in the beginning and after 9 days another 15 more men so that the work is completed in the stipulated time. If he had not employed the additional men, the work would have been completed in how many days behind the schedule? </a:t>
            </a:r>
            <a:endParaRPr lang="en-IN" altLang="en-US" sz="2400" b="1"/>
          </a:p>
          <a:p>
            <a:pPr marL="0" indent="0">
              <a:buNone/>
            </a:pPr>
            <a:r>
              <a:rPr lang="en-IN" altLang="en-US" sz="2400" b="1">
                <a:sym typeface="+mn-ea"/>
              </a:rPr>
              <a:t>A.1day		B.1.5days</a:t>
            </a:r>
            <a:endParaRPr lang="en-IN" altLang="en-US" sz="2400" b="1"/>
          </a:p>
          <a:p>
            <a:pPr marL="0" indent="0">
              <a:buNone/>
            </a:pPr>
            <a:r>
              <a:rPr lang="en-IN" altLang="en-US" sz="2400" b="1">
                <a:sym typeface="+mn-ea"/>
              </a:rPr>
              <a:t>C.2days		D.2.5days</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Question:55</a:t>
            </a:r>
            <a:endParaRPr lang="en-IN" altLang="en-US" sz="2400" b="1"/>
          </a:p>
          <a:p>
            <a:pPr marL="0" indent="0">
              <a:buNone/>
            </a:pPr>
            <a:r>
              <a:rPr lang="en-IN" altLang="en-US" sz="2400" b="1">
                <a:sym typeface="+mn-ea"/>
              </a:rPr>
              <a:t>A contractor under take to build a road of 15kms in 12 days. He employed 20men in the beginning and after 6 days he observed that only 6 kms of road has been completed. Then in order to complete the work in the stipulated time how many extra men are needed? </a:t>
            </a:r>
            <a:endParaRPr lang="en-IN" altLang="en-US" sz="2400" b="1"/>
          </a:p>
          <a:p>
            <a:pPr marL="0" indent="0">
              <a:buNone/>
            </a:pPr>
            <a:r>
              <a:rPr lang="en-IN" altLang="en-US" sz="2400" b="1">
                <a:sym typeface="+mn-ea"/>
              </a:rPr>
              <a:t>A.8men		B.10men	</a:t>
            </a:r>
            <a:endParaRPr lang="en-IN" altLang="en-US" sz="2400" b="1"/>
          </a:p>
          <a:p>
            <a:pPr marL="0" indent="0">
              <a:buNone/>
            </a:pPr>
            <a:r>
              <a:rPr lang="en-IN" altLang="en-US" sz="2400" b="1">
                <a:sym typeface="+mn-ea"/>
              </a:rPr>
              <a:t>C.12men		D.15men</a:t>
            </a:r>
            <a:endParaRPr lang="en-IN" altLang="en-US" sz="2400" b="1"/>
          </a:p>
          <a:p>
            <a:pPr marL="0" indent="0">
              <a:buNone/>
            </a:pPr>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Question:56</a:t>
            </a:r>
            <a:endParaRPr lang="en-IN" altLang="en-US" sz="2400" b="1">
              <a:solidFill>
                <a:srgbClr val="C00000"/>
              </a:solidFill>
              <a:sym typeface="+mn-ea"/>
            </a:endParaRPr>
          </a:p>
          <a:p>
            <a:pPr marL="0" indent="0">
              <a:buNone/>
            </a:pPr>
            <a:r>
              <a:rPr lang="en-US" sz="2400" b="1"/>
              <a:t>If 33 untrained labourers can do a work in 15 days of 12 hr. each, how many trained labourers can do 50% more work in 11 days of 9 hr each ? (It may be assumed that it takes 2 trained labourers to do the work of 5 untrained labourers) </a:t>
            </a:r>
            <a:endParaRPr lang="en-US" sz="2400" b="1"/>
          </a:p>
          <a:p>
            <a:pPr marL="0" indent="0">
              <a:buNone/>
            </a:pPr>
            <a:r>
              <a:rPr lang="en-US" sz="2400" b="1"/>
              <a:t>(a)42 </a:t>
            </a:r>
            <a:endParaRPr lang="en-US" sz="2400" b="1"/>
          </a:p>
          <a:p>
            <a:pPr marL="0" indent="0">
              <a:buNone/>
            </a:pPr>
            <a:r>
              <a:rPr lang="en-US" sz="2400" b="1"/>
              <a:t>(b)36 </a:t>
            </a:r>
            <a:endParaRPr lang="en-US" sz="2400" b="1"/>
          </a:p>
          <a:p>
            <a:pPr marL="0" indent="0">
              <a:buNone/>
            </a:pPr>
            <a:r>
              <a:rPr lang="en-US" sz="2400" b="1"/>
              <a:t>(c) 90 </a:t>
            </a:r>
            <a:endParaRPr lang="en-US" sz="2400" b="1"/>
          </a:p>
          <a:p>
            <a:pPr marL="0" indent="0">
              <a:buNone/>
            </a:pPr>
            <a:r>
              <a:rPr lang="en-US" sz="2400" b="1"/>
              <a:t>(d) 100 </a:t>
            </a: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Question:57</a:t>
            </a:r>
            <a:endParaRPr lang="en-IN" altLang="en-US" sz="2400" b="1">
              <a:solidFill>
                <a:srgbClr val="C00000"/>
              </a:solidFill>
              <a:sym typeface="+mn-ea"/>
            </a:endParaRPr>
          </a:p>
          <a:p>
            <a:pPr marL="0" indent="0">
              <a:buNone/>
            </a:pPr>
            <a:r>
              <a:rPr lang="en-US" sz="2400" b="1"/>
              <a:t>Ronald and Elan are working on an assignment. Ronald takes 6 hours to type 32 pages on a computer, while Elan takes 5 hours to type 40 pages. How much time will they take, working together on two different computers to type an assignment of 110 pages ? </a:t>
            </a:r>
            <a:endParaRPr lang="en-US" sz="2400" b="1"/>
          </a:p>
          <a:p>
            <a:pPr marL="0" indent="0">
              <a:buNone/>
            </a:pPr>
            <a:r>
              <a:rPr lang="en-US" sz="2400" b="1"/>
              <a:t>(a) 7 hours 30 minutes </a:t>
            </a:r>
            <a:endParaRPr lang="en-US" sz="2400" b="1"/>
          </a:p>
          <a:p>
            <a:pPr marL="0" indent="0">
              <a:buNone/>
            </a:pPr>
            <a:r>
              <a:rPr lang="en-US" sz="2400" b="1"/>
              <a:t>(b) 8 hours </a:t>
            </a:r>
            <a:endParaRPr lang="en-US" sz="2400" b="1"/>
          </a:p>
          <a:p>
            <a:pPr marL="0" indent="0">
              <a:buNone/>
            </a:pPr>
            <a:r>
              <a:rPr lang="en-US" sz="2400" b="1"/>
              <a:t>(c) 8 hours 15 minutes </a:t>
            </a:r>
            <a:endParaRPr lang="en-US" sz="2400" b="1"/>
          </a:p>
          <a:p>
            <a:pPr marL="0" indent="0">
              <a:buNone/>
            </a:pPr>
            <a:r>
              <a:rPr lang="en-US" sz="2400" b="1"/>
              <a:t>(d) 8 hours 25 minutes </a:t>
            </a: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Question:58</a:t>
            </a:r>
            <a:endParaRPr lang="en-IN" altLang="en-US" sz="2800" b="1">
              <a:solidFill>
                <a:srgbClr val="C00000"/>
              </a:solidFill>
              <a:sym typeface="+mn-ea"/>
            </a:endParaRPr>
          </a:p>
          <a:p>
            <a:pPr marL="0" indent="0">
              <a:buNone/>
            </a:pPr>
            <a:r>
              <a:rPr lang="en-US" sz="2800" b="1"/>
              <a:t>39 persons can repair a road in 12 days, working 5 hours a day. In how many days will 30 persons, working 6 hours a day, complete the work ? </a:t>
            </a:r>
            <a:endParaRPr lang="en-US" sz="2800" b="1"/>
          </a:p>
          <a:p>
            <a:pPr marL="0" indent="0">
              <a:buNone/>
            </a:pPr>
            <a:r>
              <a:rPr lang="en-US" sz="2800" b="1"/>
              <a:t>(a) 10 </a:t>
            </a:r>
            <a:endParaRPr lang="en-US" sz="2800" b="1"/>
          </a:p>
          <a:p>
            <a:pPr marL="0" indent="0">
              <a:buNone/>
            </a:pPr>
            <a:r>
              <a:rPr lang="en-US" sz="2800" b="1"/>
              <a:t>(b) 13 </a:t>
            </a:r>
            <a:endParaRPr lang="en-US" sz="2800" b="1"/>
          </a:p>
          <a:p>
            <a:pPr marL="0" indent="0">
              <a:buNone/>
            </a:pPr>
            <a:r>
              <a:rPr lang="en-US" sz="2800" b="1"/>
              <a:t>(c) 14 </a:t>
            </a:r>
            <a:endParaRPr lang="en-US" sz="2800" b="1"/>
          </a:p>
          <a:p>
            <a:pPr marL="0" indent="0">
              <a:buNone/>
            </a:pPr>
            <a:r>
              <a:rPr lang="en-US" sz="2800" b="1"/>
              <a:t>(d) 15 </a:t>
            </a: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US" sz="2800" b="1"/>
              <a:t>​P​ ​can​ ​do​ ​a​ ​piece​ ​of​ ​work​ ​in​ ​5​ ​days​ ​of​ ​8​ ​hours​ ​each​ ​and​ ​Q​ ​can​ ​do​ ​in​ ​4​ ​days​ ​of​ ​6​ ​hours​ ​each.  How​ ​long​ ​will​ ​they​ ​take​ ​do​ ​it​ ​working​ ​​ ​5​ ​hours​ ​a​ ​day?   </a:t>
            </a:r>
            <a:endParaRPr lang="en-US" sz="2800" b="1"/>
          </a:p>
          <a:p>
            <a:pPr marL="0" indent="0">
              <a:buNone/>
            </a:pPr>
            <a:r>
              <a:rPr lang="en-US" sz="2800" b="1"/>
              <a:t>a.​ ​2​ ​days​ ​​ ​​ ​​ ​​ ​​ ​​ ​​ ​​ ​​ ​​ ​​ ​​ ​​ ​​ ​</a:t>
            </a:r>
            <a:endParaRPr lang="en-US" sz="2800" b="1"/>
          </a:p>
          <a:p>
            <a:pPr marL="0" indent="0">
              <a:buNone/>
            </a:pPr>
            <a:r>
              <a:rPr lang="en-US" sz="2800" b="1"/>
              <a:t>b.​ ​3​ ​days​ ​​ ​​ ​​ ​​ ​​ ​​ ​​ ​​ ​​ ​​ ​​ ​​ ​​ ​</a:t>
            </a:r>
            <a:endParaRPr lang="en-US" sz="2800" b="1"/>
          </a:p>
          <a:p>
            <a:pPr marL="0" indent="0">
              <a:buNone/>
            </a:pPr>
            <a:r>
              <a:rPr lang="en-US" sz="2800" b="1"/>
              <a:t>c.​ ​4​ ​days​ ​​ ​​ ​​ ​​ ​​ ​​ ​​ ​​ ​​ ​​ ​​ ​​ ​​ ​​ ​</a:t>
            </a:r>
            <a:endParaRPr lang="en-US" sz="2800" b="1"/>
          </a:p>
          <a:p>
            <a:pPr marL="0" indent="0">
              <a:buNone/>
            </a:pPr>
            <a:r>
              <a:rPr lang="en-US" sz="2800" b="1"/>
              <a:t>d.​ ​5​ ​days </a:t>
            </a: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US" b="1">
                <a:solidFill>
                  <a:srgbClr val="C00000"/>
                </a:solidFill>
                <a:sym typeface="+mn-ea"/>
              </a:rPr>
              <a:t>Example:</a:t>
            </a:r>
            <a:endParaRPr lang="en-US" b="1">
              <a:solidFill>
                <a:srgbClr val="C00000"/>
              </a:solidFill>
            </a:endParaRPr>
          </a:p>
          <a:p>
            <a:pPr marL="0" indent="0">
              <a:buNone/>
            </a:pPr>
            <a:r>
              <a:rPr lang="en-US" b="1">
                <a:sym typeface="+mn-ea"/>
              </a:rPr>
              <a:t>A can do a piece of work in 12 days, B in 15 days &amp; C in 20 days respectively.If they work together the work will be completed in how many days?</a:t>
            </a:r>
            <a:endParaRPr 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US" b="1">
                <a:solidFill>
                  <a:srgbClr val="C00000"/>
                </a:solidFill>
                <a:sym typeface="+mn-ea"/>
              </a:rPr>
              <a:t>Example:</a:t>
            </a:r>
            <a:endParaRPr lang="en-US" b="1"/>
          </a:p>
          <a:p>
            <a:pPr marL="0" indent="0">
              <a:buNone/>
            </a:pPr>
            <a:r>
              <a:rPr lang="en-US" b="1">
                <a:sym typeface="+mn-ea"/>
              </a:rPr>
              <a:t>A &amp; B can do a piece of work in 12 days, B &amp; C in 15 days and C &amp; A in 20 days respectively.If they work together the work will be completed in how many days?</a:t>
            </a:r>
            <a:endParaRPr 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rgbClr val="FF0000"/>
                </a:solidFill>
              </a:rPr>
              <a:t>SOME IMPORTANT QUESTIONS</a:t>
            </a:r>
            <a:endParaRPr lang="en-IN" altLang="en-US" b="1">
              <a:solidFill>
                <a:srgbClr val="FF0000"/>
              </a:solidFill>
            </a:endParaRPr>
          </a:p>
        </p:txBody>
      </p:sp>
      <p:sp>
        <p:nvSpPr>
          <p:cNvPr id="3" name="Content Placeholder 2"/>
          <p:cNvSpPr>
            <a:spLocks noGrp="1"/>
          </p:cNvSpPr>
          <p:nvPr>
            <p:ph sz="half" idx="1"/>
          </p:nvPr>
        </p:nvSpPr>
        <p:spPr/>
        <p:txBody>
          <a:bodyPr/>
          <a:p>
            <a:pPr marL="0" indent="0">
              <a:buNone/>
            </a:pPr>
            <a:r>
              <a:rPr lang="en-IN" altLang="en-US" b="1">
                <a:solidFill>
                  <a:srgbClr val="C00000"/>
                </a:solidFill>
                <a:sym typeface="+mn-ea"/>
              </a:rPr>
              <a:t>Question:1</a:t>
            </a:r>
            <a:endParaRPr lang="en-IN" altLang="en-US" b="1"/>
          </a:p>
          <a:p>
            <a:pPr marL="0" indent="0">
              <a:buNone/>
            </a:pPr>
            <a:r>
              <a:rPr lang="en-IN" altLang="en-US" b="1">
                <a:sym typeface="+mn-ea"/>
              </a:rPr>
              <a:t>A and B complete a work in 6 days. A alone can do it in 18 days. If B works alone, he can do the work in how many days? </a:t>
            </a:r>
            <a:endParaRPr lang="en-IN" altLang="en-US" b="1"/>
          </a:p>
          <a:p>
            <a:pPr marL="0" indent="0">
              <a:buNone/>
            </a:pPr>
            <a:r>
              <a:rPr lang="en-IN" altLang="en-US" b="1">
                <a:sym typeface="+mn-ea"/>
              </a:rPr>
              <a:t>A. 6days 		B. 8 days </a:t>
            </a:r>
            <a:endParaRPr lang="en-IN" altLang="en-US" b="1"/>
          </a:p>
          <a:p>
            <a:pPr marL="0" indent="0">
              <a:buNone/>
            </a:pPr>
            <a:r>
              <a:rPr lang="en-IN" altLang="en-US" b="1">
                <a:sym typeface="+mn-ea"/>
              </a:rPr>
              <a:t>C. 9 days 	D. 12 days</a:t>
            </a:r>
            <a:endParaRPr lang="en-IN" alt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16336</Words>
  <Application>WPS Presentation</Application>
  <PresentationFormat>Widescreen</PresentationFormat>
  <Paragraphs>415</Paragraphs>
  <Slides>71</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71</vt:i4>
      </vt:variant>
    </vt:vector>
  </HeadingPairs>
  <TitlesOfParts>
    <vt:vector size="80" baseType="lpstr">
      <vt:lpstr>Arial</vt:lpstr>
      <vt:lpstr>SimSun</vt:lpstr>
      <vt:lpstr>Wingdings</vt:lpstr>
      <vt:lpstr>Microsoft YaHei</vt:lpstr>
      <vt:lpstr>Arial Unicode MS</vt:lpstr>
      <vt:lpstr>Calibri</vt:lpstr>
      <vt:lpstr>Blue Waves</vt:lpstr>
      <vt:lpstr>Equation.KSEE3</vt:lpstr>
      <vt:lpstr>Equation.KSEE3</vt:lpstr>
      <vt:lpstr>TIME &amp; WORK</vt:lpstr>
      <vt:lpstr>PowerPoint 演示文稿</vt:lpstr>
      <vt:lpstr>SOME IMPORTANT POINTS:</vt:lpstr>
      <vt:lpstr>PowerPoint 演示文稿</vt:lpstr>
      <vt:lpstr>  METHOD TO SOLVE BY USING L.C.M. CONCEPT  </vt:lpstr>
      <vt:lpstr>PowerPoint 演示文稿</vt:lpstr>
      <vt:lpstr>PowerPoint 演示文稿</vt:lpstr>
      <vt:lpstr>PowerPoint 演示文稿</vt:lpstr>
      <vt:lpstr>SOME IMPORTANT QUESTIONS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&amp; WORK</dc:title>
  <dc:creator>103321</dc:creator>
  <cp:lastModifiedBy>Siddharth</cp:lastModifiedBy>
  <cp:revision>5</cp:revision>
  <dcterms:created xsi:type="dcterms:W3CDTF">2019-10-23T12:24:00Z</dcterms:created>
  <dcterms:modified xsi:type="dcterms:W3CDTF">2020-04-03T07:57:49Z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