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6" r:id="rId13"/>
    <p:sldId id="268" r:id="rId14"/>
    <p:sldId id="269" r:id="rId15"/>
    <p:sldId id="270" r:id="rId16"/>
    <p:sldId id="271" r:id="rId17"/>
    <p:sldId id="267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F1C18-1AA1-4567-8198-27734B8FE8F6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2FD4D-6DE2-432B-A5F7-EA9D6A259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4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58F0FF3-F791-4400-99D6-405405A72D1D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5238D2-221A-4A21-A482-1B95809E8442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ACDBB-CBF3-4866-8433-9F991CB75EA4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33516-A20E-401C-BA71-AC36625FDBB2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78F91A-635E-46B5-B6C8-DBFFAEA40D9C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8D7A24-54E1-4CAC-B3EC-607DAD5D478A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480793-7025-46D7-AA65-90424B7CD312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DEC076-C3B0-425B-91E9-AF8A55FA1850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67D27-9B10-42C7-B7A8-7DFC0696AE58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81CDB-AD6C-4E1B-8B12-0B564F1FA9E4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AA1DDF-59BC-413D-9E40-244139FD8993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F4044F5-F048-41B1-A738-BE3642D8103E}" type="datetime1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 smtClean="0"/>
              <a:t>基于</a:t>
            </a:r>
            <a:r>
              <a:rPr lang="en-US" altLang="zh-CN" sz="4400" dirty="0" smtClean="0"/>
              <a:t>Java</a:t>
            </a:r>
            <a:r>
              <a:rPr lang="zh-CN" altLang="en-US" sz="4400" dirty="0" smtClean="0"/>
              <a:t>的应用软件开发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en-US" altLang="zh-CN" dirty="0" smtClean="0"/>
              <a:t>17-18</a:t>
            </a:r>
            <a:r>
              <a:rPr lang="zh-CN" altLang="en-US" dirty="0" smtClean="0"/>
              <a:t>学年第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填写“项目进度报告”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以组为单位填写</a:t>
            </a:r>
            <a:r>
              <a:rPr lang="zh-CN" altLang="en-US" b="1" dirty="0" smtClean="0"/>
              <a:t>“项目进度报告”</a:t>
            </a:r>
            <a:r>
              <a:rPr lang="zh-CN" altLang="en-US" dirty="0" smtClean="0"/>
              <a:t>，记录小组项目进展情况。内容和格式参见“</a:t>
            </a:r>
            <a:r>
              <a:rPr lang="zh-CN" altLang="en-US" b="1" dirty="0" smtClean="0"/>
              <a:t>项目进度报告</a:t>
            </a:r>
            <a:r>
              <a:rPr lang="zh-CN" altLang="en-US" dirty="0" smtClean="0"/>
              <a:t>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06432"/>
          </a:xfrm>
        </p:spPr>
        <p:txBody>
          <a:bodyPr/>
          <a:lstStyle/>
          <a:p>
            <a:pPr lvl="0"/>
            <a:r>
              <a:rPr lang="zh-CN" altLang="en-US" dirty="0" smtClean="0"/>
              <a:t>各阶段的工作内容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879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选题及开发方案研讨；小组成员分工。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可行性分析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需求分析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6450" lvl="1" indent="-457200"/>
            <a:r>
              <a:rPr lang="zh-CN" altLang="en-US" sz="2000" dirty="0" smtClean="0"/>
              <a:t>每个学生考察、研究和分析</a:t>
            </a:r>
            <a:r>
              <a:rPr lang="en-US" altLang="en-US" sz="2000" dirty="0" smtClean="0"/>
              <a:t>1</a:t>
            </a:r>
            <a:r>
              <a:rPr lang="zh-CN" altLang="en-US" sz="2000" dirty="0" smtClean="0"/>
              <a:t>个与本组所选项目同类的软件或网站。</a:t>
            </a:r>
          </a:p>
          <a:p>
            <a:pPr marL="806450" lvl="1" indent="-457200"/>
            <a:r>
              <a:rPr lang="zh-CN" altLang="en-US" sz="2000" dirty="0" smtClean="0"/>
              <a:t>软件原型功能及成员分工确认；</a:t>
            </a:r>
            <a:endParaRPr lang="en-US" altLang="zh-CN" sz="2000" dirty="0" smtClean="0"/>
          </a:p>
          <a:p>
            <a:pPr marL="806450" lvl="1" indent="-457200"/>
            <a:r>
              <a:rPr lang="zh-CN" altLang="en-US" sz="2000" dirty="0" smtClean="0"/>
              <a:t>撰写需求分析报告。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概要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设计讨论。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软件用户界面设计及组织研讨。</a:t>
            </a:r>
            <a:r>
              <a:rPr lang="en-US" sz="2400" dirty="0" smtClean="0"/>
              <a:t>  </a:t>
            </a:r>
            <a:endParaRPr lang="zh-CN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数据库设计及应用研讨。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软件实现：编码实现软件、软件代码集成等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软件测试研讨。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项目演示答辩准备。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软件代码整理，开发文档整理、汇总，项目成果提交。</a:t>
            </a:r>
            <a:r>
              <a:rPr lang="en-US" sz="2400" dirty="0" smtClean="0"/>
              <a:t> 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796950"/>
          </a:xfrm>
        </p:spPr>
        <p:txBody>
          <a:bodyPr/>
          <a:lstStyle/>
          <a:p>
            <a:r>
              <a:rPr lang="zh-CN" altLang="en-US" dirty="0" smtClean="0"/>
              <a:t>实验进度安排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51997"/>
              </p:ext>
            </p:extLst>
          </p:nvPr>
        </p:nvGraphicFramePr>
        <p:xfrm>
          <a:off x="-3" y="1340768"/>
          <a:ext cx="9144002" cy="5682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986"/>
                <a:gridCol w="1164281"/>
                <a:gridCol w="1793656"/>
                <a:gridCol w="3456384"/>
                <a:gridCol w="1835695"/>
              </a:tblGrid>
              <a:tr h="49056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序号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任务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具体安排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1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时间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交付成果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提交时间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82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组队，选题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3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题目和小组成员名单，填写分组表</a:t>
                      </a:r>
                      <a:r>
                        <a:rPr lang="en-US" sz="1800" kern="0">
                          <a:effectLst/>
                        </a:rPr>
                        <a:t>(</a:t>
                      </a:r>
                      <a:r>
                        <a:rPr lang="zh-CN" sz="1800" kern="0">
                          <a:effectLst/>
                        </a:rPr>
                        <a:t>电子版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4</a:t>
                      </a:r>
                      <a:r>
                        <a:rPr lang="zh-CN" sz="1800" kern="0">
                          <a:effectLst/>
                        </a:rPr>
                        <a:t>周周二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7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项目规划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4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软件考察报告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4</a:t>
                      </a:r>
                      <a:r>
                        <a:rPr lang="zh-CN" sz="1800" kern="0">
                          <a:effectLst/>
                        </a:rPr>
                        <a:t>周周五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82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可行性分析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5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可行性分析报告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5</a:t>
                      </a:r>
                      <a:r>
                        <a:rPr lang="zh-CN" sz="1800" kern="0">
                          <a:effectLst/>
                        </a:rPr>
                        <a:t>周周五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7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需求分析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6-7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需求分析规格说明书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7</a:t>
                      </a:r>
                      <a:r>
                        <a:rPr lang="zh-CN" sz="1800" kern="0">
                          <a:effectLst/>
                        </a:rPr>
                        <a:t>周周五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7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系统设计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8-9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系统设计说明书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9</a:t>
                      </a:r>
                      <a:r>
                        <a:rPr lang="zh-CN" sz="1800" kern="0">
                          <a:effectLst/>
                        </a:rPr>
                        <a:t>周周五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7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编码实现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10-13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源代码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13</a:t>
                      </a:r>
                      <a:r>
                        <a:rPr lang="zh-CN" sz="1800" kern="0">
                          <a:effectLst/>
                        </a:rPr>
                        <a:t>周周五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82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测试与优化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14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14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7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项目演示答辩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15-16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总报告、个人报告、源代码、其他（项目进度报告、项目开发记录本）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第</a:t>
                      </a:r>
                      <a:r>
                        <a:rPr lang="en-US" sz="1800" kern="0" dirty="0">
                          <a:effectLst/>
                        </a:rPr>
                        <a:t>15</a:t>
                      </a:r>
                      <a:r>
                        <a:rPr lang="zh-CN" sz="1800" kern="0" dirty="0">
                          <a:effectLst/>
                        </a:rPr>
                        <a:t>、</a:t>
                      </a:r>
                      <a:r>
                        <a:rPr lang="en-US" sz="1800" kern="0" dirty="0">
                          <a:effectLst/>
                        </a:rPr>
                        <a:t>16</a:t>
                      </a:r>
                      <a:r>
                        <a:rPr lang="zh-CN" sz="1800" kern="0" dirty="0">
                          <a:effectLst/>
                        </a:rPr>
                        <a:t>周周五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项目规划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编码实现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课程设计交付成果说明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纸质版材料</a:t>
            </a:r>
            <a:endParaRPr lang="zh-CN" altLang="en-US" b="1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小组项目开发记录本</a:t>
            </a:r>
            <a:endParaRPr lang="zh-CN" altLang="en-US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个人报告</a:t>
            </a:r>
            <a:endParaRPr lang="zh-CN" altLang="en-US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总报告、</a:t>
            </a:r>
            <a:r>
              <a:rPr lang="zh-CN" altLang="en-US" b="1" dirty="0" smtClean="0">
                <a:solidFill>
                  <a:srgbClr val="C00000"/>
                </a:solidFill>
              </a:rPr>
              <a:t>各</a:t>
            </a:r>
            <a:r>
              <a:rPr lang="zh-CN" altLang="en-US" b="1" dirty="0">
                <a:solidFill>
                  <a:srgbClr val="C00000"/>
                </a:solidFill>
              </a:rPr>
              <a:t>类中间文档（软件考察报告、可行性分析报告、需求分析规格说明书、系统设计说明书、测试报告）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软件与纸质文档的电子版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课程设计参考题目及要求（可自选题目），详见“课程设计指导书”。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543800" cy="1295400"/>
          </a:xfrm>
        </p:spPr>
        <p:txBody>
          <a:bodyPr/>
          <a:lstStyle/>
          <a:p>
            <a:r>
              <a:rPr lang="zh-CN" altLang="en-US" dirty="0" smtClean="0"/>
              <a:t>课程设计评分机制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课程成绩计算方式</a:t>
            </a:r>
            <a:endParaRPr lang="zh-CN" altLang="en-US" b="1" dirty="0" smtClean="0"/>
          </a:p>
          <a:p>
            <a:pPr>
              <a:buNone/>
            </a:pPr>
            <a:r>
              <a:rPr lang="zh-CN" altLang="en-US" sz="2400" b="1" dirty="0" smtClean="0">
                <a:solidFill>
                  <a:srgbClr val="0000CC"/>
                </a:solidFill>
              </a:rPr>
              <a:t>课程成绩 ＝ 考勤分</a:t>
            </a:r>
            <a:r>
              <a:rPr lang="en-US" sz="2400" b="1" dirty="0" smtClean="0">
                <a:solidFill>
                  <a:srgbClr val="0000CC"/>
                </a:solidFill>
              </a:rPr>
              <a:t>+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过程文档分＋项目演示答辩</a:t>
            </a:r>
            <a:r>
              <a:rPr lang="en-US" sz="2400" b="1" dirty="0" smtClean="0">
                <a:solidFill>
                  <a:srgbClr val="0000CC"/>
                </a:solidFill>
              </a:rPr>
              <a:t>+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源代码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09186"/>
              </p:ext>
            </p:extLst>
          </p:nvPr>
        </p:nvGraphicFramePr>
        <p:xfrm>
          <a:off x="251520" y="2204864"/>
          <a:ext cx="8568952" cy="429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3" imgW="6384620" imgH="3846071" progId="Word.Document.12">
                  <p:embed/>
                </p:oleObj>
              </mc:Choice>
              <mc:Fallback>
                <p:oleObj name="文档" r:id="rId3" imgW="6384620" imgH="3846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204864"/>
                        <a:ext cx="8568952" cy="429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zh-CN" altLang="en-US" dirty="0" smtClean="0"/>
              <a:t>本次课安排的任务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marL="514350" indent="-514350" algn="just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400" dirty="0" smtClean="0"/>
              <a:t>组队、选题，将</a:t>
            </a:r>
            <a:r>
              <a:rPr lang="zh-CN" altLang="en-US" sz="2400" dirty="0" smtClean="0">
                <a:latin typeface="Times New Roman"/>
                <a:cs typeface="Times New Roman"/>
              </a:rPr>
              <a:t>题目和小组成员名单填入“分组表”，将电子版交给课代表，课代表将班级分组表汇总后，</a:t>
            </a:r>
            <a:r>
              <a:rPr lang="zh-CN" altLang="en-US" sz="2400" dirty="0" smtClean="0">
                <a:latin typeface="Times New Roman"/>
                <a:cs typeface="Times New Roman"/>
              </a:rPr>
              <a:t>第</a:t>
            </a:r>
            <a:r>
              <a:rPr lang="en-US" altLang="zh-CN" sz="2400" dirty="0" smtClean="0">
                <a:latin typeface="Times New Roman"/>
                <a:cs typeface="Times New Roman"/>
              </a:rPr>
              <a:t>4</a:t>
            </a:r>
            <a:r>
              <a:rPr lang="zh-CN" altLang="en-US" sz="2400" dirty="0" smtClean="0">
                <a:latin typeface="Times New Roman"/>
                <a:cs typeface="Times New Roman"/>
              </a:rPr>
              <a:t>周</a:t>
            </a:r>
            <a:r>
              <a:rPr lang="zh-CN" altLang="en-US" sz="2400" dirty="0" smtClean="0">
                <a:latin typeface="Times New Roman"/>
                <a:cs typeface="Times New Roman"/>
              </a:rPr>
              <a:t>周二</a:t>
            </a:r>
            <a:r>
              <a:rPr lang="zh-CN" altLang="en-US" sz="2400" dirty="0" smtClean="0">
                <a:latin typeface="Times New Roman"/>
                <a:cs typeface="Times New Roman"/>
              </a:rPr>
              <a:t>发送给我（</a:t>
            </a:r>
            <a:r>
              <a:rPr lang="en-US" altLang="zh-CN" sz="2400" dirty="0" smtClean="0">
                <a:latin typeface="Times New Roman"/>
                <a:cs typeface="Times New Roman"/>
              </a:rPr>
              <a:t>QQ</a:t>
            </a:r>
            <a:r>
              <a:rPr lang="zh-CN" altLang="en-US" sz="2400" dirty="0" smtClean="0">
                <a:latin typeface="Times New Roman"/>
                <a:cs typeface="Times New Roman"/>
              </a:rPr>
              <a:t>离线文件）。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514350" indent="-514350" algn="just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Times New Roman"/>
                <a:cs typeface="Times New Roman"/>
              </a:rPr>
              <a:t>题目选定后，</a:t>
            </a:r>
            <a:r>
              <a:rPr lang="zh-CN" altLang="en-US" sz="2400" dirty="0" smtClean="0"/>
              <a:t>每个学生考察、研究和分析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个与本组所选项目同类的软件或网站。以组为单位完成</a:t>
            </a:r>
            <a:r>
              <a:rPr lang="zh-CN" altLang="en-US" sz="2400" dirty="0" smtClean="0">
                <a:latin typeface="Times New Roman"/>
                <a:cs typeface="Times New Roman"/>
              </a:rPr>
              <a:t>软件考察报告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zh-CN" altLang="en-US" sz="2400" dirty="0" smtClean="0">
                <a:latin typeface="Times New Roman"/>
                <a:cs typeface="Times New Roman"/>
              </a:rPr>
              <a:t>电子版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zh-CN" altLang="en-US" sz="2400" dirty="0" smtClean="0">
                <a:latin typeface="Times New Roman"/>
                <a:cs typeface="Times New Roman"/>
              </a:rPr>
              <a:t>。</a:t>
            </a:r>
            <a:r>
              <a:rPr lang="zh-CN" altLang="en-US" sz="2400" dirty="0" smtClean="0">
                <a:latin typeface="Times New Roman"/>
                <a:cs typeface="Times New Roman"/>
              </a:rPr>
              <a:t>第</a:t>
            </a:r>
            <a:r>
              <a:rPr lang="en-US" altLang="zh-CN" sz="2400" dirty="0" smtClean="0">
                <a:latin typeface="Times New Roman"/>
                <a:cs typeface="Times New Roman"/>
              </a:rPr>
              <a:t>4</a:t>
            </a:r>
            <a:r>
              <a:rPr lang="zh-CN" altLang="en-US" sz="2400" dirty="0">
                <a:latin typeface="Times New Roman"/>
                <a:cs typeface="Times New Roman"/>
              </a:rPr>
              <a:t>周周五发送给我（</a:t>
            </a:r>
            <a:r>
              <a:rPr lang="en-US" altLang="zh-CN" sz="2400" dirty="0">
                <a:latin typeface="Times New Roman"/>
                <a:cs typeface="Times New Roman"/>
              </a:rPr>
              <a:t>QQ</a:t>
            </a:r>
            <a:r>
              <a:rPr lang="zh-CN" altLang="en-US" sz="2400" dirty="0">
                <a:latin typeface="Times New Roman"/>
                <a:cs typeface="Times New Roman"/>
              </a:rPr>
              <a:t>离线文件）。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514350" indent="-514350" algn="just">
              <a:spcAft>
                <a:spcPts val="0"/>
              </a:spcAft>
              <a:buFont typeface="Wingdings" pitchFamily="2" charset="2"/>
              <a:buAutoNum type="arabicPeriod"/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514350" indent="-514350" algn="just">
              <a:spcAft>
                <a:spcPts val="0"/>
              </a:spcAft>
              <a:buAutoNum type="arabicPeriod"/>
            </a:pPr>
            <a:endParaRPr lang="zh-CN" altLang="en-US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其他说明的问题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、请所有同学加入群“</a:t>
            </a:r>
            <a:r>
              <a:rPr lang="en-US" altLang="zh-CN" dirty="0"/>
              <a:t>Java</a:t>
            </a:r>
            <a:r>
              <a:rPr lang="zh-CN" altLang="en-US" dirty="0"/>
              <a:t>应用软件</a:t>
            </a:r>
            <a:r>
              <a:rPr lang="zh-CN" altLang="en-US" dirty="0" smtClean="0"/>
              <a:t>开发</a:t>
            </a:r>
            <a:r>
              <a:rPr lang="en-US" altLang="zh-CN" dirty="0"/>
              <a:t>128953993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、实验安排时间为</a:t>
            </a:r>
            <a:r>
              <a:rPr lang="en-US" altLang="zh-CN" dirty="0" smtClean="0"/>
              <a:t>3-16</a:t>
            </a:r>
            <a:r>
              <a:rPr lang="zh-CN" altLang="en-US" dirty="0" smtClean="0"/>
              <a:t>周，是否全部都要到另行通知。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、指导书上的题目仅供参考，也可以自主拟定题目。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、小组分工时，所有的成员都要分配代码编写的任务。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、本课程的分组同样适用于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软件工程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课程，完成的相关文档亦适用于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软件工程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857364"/>
            <a:ext cx="7972452" cy="4273560"/>
          </a:xfrm>
        </p:spPr>
        <p:txBody>
          <a:bodyPr/>
          <a:lstStyle/>
          <a:p>
            <a:pPr lvl="0"/>
            <a:r>
              <a:rPr lang="zh-CN" altLang="en-US" sz="2400" b="1" dirty="0" smtClean="0"/>
              <a:t>教材：</a:t>
            </a:r>
            <a:endParaRPr lang="en-US" altLang="zh-CN" sz="2400" b="1" dirty="0" smtClean="0"/>
          </a:p>
          <a:p>
            <a:pPr lvl="1"/>
            <a:r>
              <a:rPr lang="zh-CN" altLang="en-US" dirty="0" smtClean="0"/>
              <a:t>计算机应用系统的设计与实现</a:t>
            </a:r>
            <a:r>
              <a:rPr lang="en-US" altLang="zh-CN" dirty="0" smtClean="0"/>
              <a:t>(Java)(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，马素霞、方国编著，清华大学出版社，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zh-CN" altLang="en-US" sz="2400" dirty="0" smtClean="0"/>
              <a:t>本课程设计要求学生以组为单位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每组</a:t>
            </a:r>
            <a:r>
              <a:rPr lang="en-US" sz="2400" dirty="0" smtClean="0"/>
              <a:t>3-4</a:t>
            </a:r>
            <a:r>
              <a:rPr lang="zh-CN" altLang="en-US" sz="2400" dirty="0" smtClean="0"/>
              <a:t>人</a:t>
            </a:r>
            <a:r>
              <a:rPr lang="zh-CN" altLang="en-US" sz="2400" dirty="0" smtClean="0"/>
              <a:t>，建议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组，选</a:t>
            </a:r>
            <a:r>
              <a:rPr lang="zh-CN" altLang="en-US" sz="2400" dirty="0" smtClean="0"/>
              <a:t>组长一名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，按照软件工程各个阶段的要求，设计和开发一个应用软件。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软件开发必须包含</a:t>
            </a:r>
            <a:r>
              <a:rPr lang="zh-CN" altLang="en-US" sz="2400" dirty="0" smtClean="0">
                <a:solidFill>
                  <a:srgbClr val="C00000"/>
                </a:solidFill>
              </a:rPr>
              <a:t>图形用户界面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C00000"/>
                </a:solidFill>
              </a:rPr>
              <a:t>数据库</a:t>
            </a:r>
            <a:r>
              <a:rPr lang="zh-CN" altLang="en-US" sz="2400" dirty="0" smtClean="0"/>
              <a:t>的设计与开发，使用</a:t>
            </a:r>
            <a:r>
              <a:rPr lang="en-US" sz="2400" dirty="0" smtClean="0">
                <a:solidFill>
                  <a:srgbClr val="C00000"/>
                </a:solidFill>
              </a:rPr>
              <a:t>Java</a:t>
            </a:r>
            <a:r>
              <a:rPr lang="zh-CN" altLang="en-US" sz="2400" dirty="0" smtClean="0"/>
              <a:t>语言编码实现。 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开发过程中，小组长必须承担起领导责任，不定期召开小组开发工作研讨会。</a:t>
            </a:r>
            <a:endParaRPr lang="en-US" altLang="zh-CN" dirty="0" smtClean="0"/>
          </a:p>
          <a:p>
            <a:r>
              <a:rPr lang="zh-CN" altLang="en-US" dirty="0" smtClean="0"/>
              <a:t>会前有准备，会议有记录</a:t>
            </a:r>
            <a:r>
              <a:rPr lang="en-US" dirty="0" smtClean="0"/>
              <a:t>(</a:t>
            </a:r>
            <a:r>
              <a:rPr lang="zh-CN" altLang="en-US" dirty="0" smtClean="0"/>
              <a:t>包括日期、出席人员、主题、讨论纪要、结论与问题、计划与行动分工。事后要保存好供老师检查</a:t>
            </a:r>
            <a:r>
              <a:rPr lang="en-US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会后有分工和检查。开发小组工作会议的可能内容是：</a:t>
            </a: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73560"/>
          </a:xfrm>
        </p:spPr>
        <p:txBody>
          <a:bodyPr/>
          <a:lstStyle/>
          <a:p>
            <a:pPr lvl="0"/>
            <a:r>
              <a:rPr lang="zh-CN" altLang="en-US" dirty="0" smtClean="0"/>
              <a:t>文档中</a:t>
            </a:r>
            <a:r>
              <a:rPr lang="en-US" dirty="0" err="1" smtClean="0"/>
              <a:t>UML</a:t>
            </a:r>
            <a:r>
              <a:rPr lang="zh-CN" altLang="en-US" dirty="0" smtClean="0"/>
              <a:t>模型图要求使用</a:t>
            </a:r>
            <a:r>
              <a:rPr lang="en-US" dirty="0" smtClean="0"/>
              <a:t>Rational Rose</a:t>
            </a:r>
            <a:r>
              <a:rPr lang="zh-CN" altLang="en-US" dirty="0" smtClean="0"/>
              <a:t>或</a:t>
            </a:r>
            <a:r>
              <a:rPr lang="en-US" dirty="0" smtClean="0"/>
              <a:t>Microsoft Visio</a:t>
            </a:r>
            <a:r>
              <a:rPr lang="zh-CN" altLang="en-US" dirty="0" smtClean="0"/>
              <a:t>绘制。</a:t>
            </a:r>
            <a:endParaRPr lang="en-US" altLang="zh-CN" dirty="0" smtClean="0"/>
          </a:p>
          <a:p>
            <a:pPr lvl="0">
              <a:buNone/>
            </a:pPr>
            <a:endParaRPr lang="zh-CN" altLang="en-US" dirty="0" smtClean="0"/>
          </a:p>
          <a:p>
            <a:pPr lvl="0"/>
            <a:r>
              <a:rPr lang="zh-CN" altLang="en-US" dirty="0" smtClean="0"/>
              <a:t>小组或个人按时提交报告，不接受补交报告。未按时提交的报告计</a:t>
            </a:r>
            <a:r>
              <a:rPr lang="en-US" dirty="0" smtClean="0"/>
              <a:t>0</a:t>
            </a:r>
            <a:r>
              <a:rPr lang="zh-CN" altLang="en-US" dirty="0" smtClean="0"/>
              <a:t>分。</a:t>
            </a:r>
          </a:p>
          <a:p>
            <a:r>
              <a:rPr lang="zh-CN" altLang="en-US" dirty="0" smtClean="0"/>
              <a:t>学生必须参加项目答辩演示，并提交设计报告。未参加项目答辩或提交报告则计</a:t>
            </a:r>
            <a:r>
              <a:rPr lang="en-US" dirty="0" smtClean="0"/>
              <a:t>0</a:t>
            </a:r>
            <a:r>
              <a:rPr lang="zh-CN" altLang="en-US" dirty="0" smtClean="0"/>
              <a:t>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学习课程设计指导书和分组</a:t>
            </a:r>
            <a:r>
              <a:rPr lang="en-US" b="1" dirty="0" smtClean="0"/>
              <a:t>   </a:t>
            </a:r>
          </a:p>
          <a:p>
            <a:pPr marL="863600" lvl="1" indent="-514350"/>
            <a:r>
              <a:rPr lang="zh-CN" altLang="en-US" dirty="0" smtClean="0"/>
              <a:t>学生组号形成小组</a:t>
            </a:r>
            <a:r>
              <a:rPr lang="en-US" dirty="0" smtClean="0"/>
              <a:t>(3-4</a:t>
            </a:r>
            <a:r>
              <a:rPr lang="zh-CN" altLang="en-US" dirty="0" smtClean="0"/>
              <a:t>人一</a:t>
            </a:r>
            <a:r>
              <a:rPr lang="zh-CN" altLang="en-US" dirty="0" smtClean="0"/>
              <a:t>组，建议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人一组</a:t>
            </a:r>
            <a:r>
              <a:rPr lang="en-US" dirty="0" smtClean="0"/>
              <a:t>)</a:t>
            </a:r>
            <a:r>
              <a:rPr lang="zh-CN" altLang="en-US" dirty="0" smtClean="0"/>
              <a:t>，选出组长。</a:t>
            </a:r>
            <a:endParaRPr lang="en-US" altLang="zh-CN" dirty="0" smtClean="0"/>
          </a:p>
          <a:p>
            <a:pPr marL="863600" lvl="1" indent="-514350"/>
            <a:r>
              <a:rPr lang="zh-CN" altLang="en-US" dirty="0" smtClean="0"/>
              <a:t>学习研究课程设计指导书，明确每个学生在开发小组中扮演的角色及承担的职责。</a:t>
            </a:r>
          </a:p>
          <a:p>
            <a:pPr lvl="0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 lvl="0"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学习与搜集素材，借阅必要的参考书籍与材料 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每个学生考察、研究和分析</a:t>
            </a:r>
            <a:r>
              <a:rPr lang="en-US" dirty="0" smtClean="0"/>
              <a:t>1</a:t>
            </a:r>
            <a:r>
              <a:rPr lang="zh-CN" altLang="en-US" dirty="0" smtClean="0"/>
              <a:t>个与本组所选项目同类的软件或网站。</a:t>
            </a:r>
          </a:p>
          <a:p>
            <a:pPr lvl="1"/>
            <a:r>
              <a:rPr lang="zh-CN" altLang="en-US" dirty="0" smtClean="0"/>
              <a:t>学习开发小组及成员根据自己承担的任务利用各种途径（图书馆、因特网、书店、同学之间交流等）进行针对性的学习并收集相关素材，包括选择必要的参考书籍。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确定目标、初步方案，准备、试用开发环境与工具</a:t>
            </a:r>
            <a:r>
              <a:rPr lang="en-US" b="1" dirty="0" smtClean="0"/>
              <a:t>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每个小组确定开发目标及初步方案；选择、准备开发平台、数据库及其他有关开发工具。</a:t>
            </a: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课堂与课下结合开发项目</a:t>
            </a:r>
            <a:r>
              <a:rPr lang="en-US" b="1" dirty="0" smtClean="0"/>
              <a:t>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因为需要自学和探索的内容较多，每个学生要特别发挥积极主动精神投入课程设计和开发活动。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除了正式安排的课程设计时间之外，学生需要充分利用好课余时间，更要充分利用有利条件以取得尽可能好的开发成果，力争获得最大收益。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做好小组与个人的开发记录、总结，做好小组内外的交流与互助</a:t>
            </a:r>
            <a:r>
              <a:rPr lang="en-US" b="1" dirty="0" smtClean="0"/>
              <a:t>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各个开发小组及其每个成员可以互相研讨、帮助，但必须独立完成自己承担的开发任务与文档编制任务，不得抄袭他人成果。</a:t>
            </a:r>
          </a:p>
          <a:p>
            <a:pPr lvl="1"/>
            <a:r>
              <a:rPr lang="zh-CN" altLang="en-US" dirty="0" smtClean="0"/>
              <a:t>在课程设计进行期间，</a:t>
            </a:r>
            <a:r>
              <a:rPr lang="zh-CN" altLang="en-US" b="1" dirty="0" smtClean="0"/>
              <a:t>每个小组由小组长建立</a:t>
            </a:r>
            <a:r>
              <a:rPr lang="zh-CN" altLang="en-US" b="1" dirty="0" smtClean="0">
                <a:solidFill>
                  <a:srgbClr val="C00000"/>
                </a:solidFill>
              </a:rPr>
              <a:t>项目开发记录本</a:t>
            </a:r>
            <a:r>
              <a:rPr lang="zh-CN" altLang="en-US" b="1" dirty="0" smtClean="0"/>
              <a:t>（不少于</a:t>
            </a:r>
            <a:r>
              <a:rPr lang="en-US" b="1" dirty="0" smtClean="0"/>
              <a:t>10</a:t>
            </a:r>
            <a:r>
              <a:rPr lang="zh-CN" altLang="en-US" b="1" dirty="0" smtClean="0"/>
              <a:t>页），每周至少做一次记录，包括小组会议记录，小组记录本要保存好，在每次节点检查时供老师检查</a:t>
            </a:r>
            <a:r>
              <a:rPr lang="zh-CN" altLang="en-US" b="1" dirty="0" smtClean="0"/>
              <a:t>核实，最终上交。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dirty="0" smtClean="0"/>
              <a:t>建议</a:t>
            </a:r>
            <a:r>
              <a:rPr lang="zh-CN" altLang="en-US" b="1" dirty="0" smtClean="0">
                <a:solidFill>
                  <a:srgbClr val="C00000"/>
                </a:solidFill>
              </a:rPr>
              <a:t>每个小组成员</a:t>
            </a:r>
            <a:r>
              <a:rPr lang="zh-CN" altLang="en-US" dirty="0" smtClean="0"/>
              <a:t>也建立自己个人的开发记录或日志。记录的内容可以包括</a:t>
            </a:r>
            <a:r>
              <a:rPr lang="en-US" dirty="0" smtClean="0"/>
              <a:t>:</a:t>
            </a:r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 smtClean="0"/>
              <a:t>个人在小组中承担任务、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 smtClean="0"/>
              <a:t>计划与进度；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 smtClean="0"/>
              <a:t>相关学科与软件工具学习内容摘要与存在问题、难点；好的创意与建议；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 smtClean="0"/>
              <a:t>开发或学习心得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/>
              <a:t>文档</a:t>
            </a:r>
            <a:r>
              <a:rPr lang="zh-CN" altLang="en-US" dirty="0" smtClean="0"/>
              <a:t>草稿；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zh-CN" altLang="en-US" dirty="0" smtClean="0"/>
              <a:t>重要信息与线索记录等。</a:t>
            </a:r>
            <a:endParaRPr lang="en-US" altLang="zh-CN" dirty="0" smtClean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dirty="0" smtClean="0"/>
              <a:t>这样做可以有助于项目开发工作和自己的学习，也有助于最后完成个人和小组的课程设计报告。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545</TotalTime>
  <Words>1233</Words>
  <Application>Microsoft Office PowerPoint</Application>
  <PresentationFormat>全屏显示(4:3)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主题1</vt:lpstr>
      <vt:lpstr>Microsoft Word 文档</vt:lpstr>
      <vt:lpstr>基于Java的应用软件开发</vt:lpstr>
      <vt:lpstr>课程设计要求</vt:lpstr>
      <vt:lpstr>课程设计要求</vt:lpstr>
      <vt:lpstr>课程设计要求</vt:lpstr>
      <vt:lpstr>课程设计任务</vt:lpstr>
      <vt:lpstr>课程设计任务</vt:lpstr>
      <vt:lpstr>课程设计任务</vt:lpstr>
      <vt:lpstr>课程设计任务</vt:lpstr>
      <vt:lpstr>课程设计任务</vt:lpstr>
      <vt:lpstr>课程设计任务</vt:lpstr>
      <vt:lpstr>各阶段的工作内容</vt:lpstr>
      <vt:lpstr>实验进度安排</vt:lpstr>
      <vt:lpstr>实验内容</vt:lpstr>
      <vt:lpstr>课程设计交付成果说明</vt:lpstr>
      <vt:lpstr>PowerPoint 演示文稿</vt:lpstr>
      <vt:lpstr>课程设计评分机制</vt:lpstr>
      <vt:lpstr>本次课安排的任务</vt:lpstr>
      <vt:lpstr>其他说明的问题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基于Java的应用软件开发</dc:title>
  <dc:creator>leno</dc:creator>
  <cp:lastModifiedBy>Administrator</cp:lastModifiedBy>
  <cp:revision>40</cp:revision>
  <dcterms:created xsi:type="dcterms:W3CDTF">2016-09-07T14:46:50Z</dcterms:created>
  <dcterms:modified xsi:type="dcterms:W3CDTF">2017-09-21T08:22:02Z</dcterms:modified>
</cp:coreProperties>
</file>