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8" r:id="rId9"/>
    <p:sldId id="267" r:id="rId10"/>
    <p:sldId id="269" r:id="rId11"/>
    <p:sldId id="270" r:id="rId12"/>
    <p:sldId id="271" r:id="rId13"/>
    <p:sldId id="272" r:id="rId14"/>
    <p:sldId id="264" r:id="rId15"/>
    <p:sldId id="265" r:id="rId16"/>
    <p:sldId id="266" r:id="rId17"/>
    <p:sldId id="26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varScale="1">
        <p:scale>
          <a:sx n="82" d="100"/>
          <a:sy n="82"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BD0CD-C377-4EFA-9D67-660B5B7576F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E4A0FE2-2AA4-43C2-B6AF-0DA50BC63D8B}">
      <dgm:prSet/>
      <dgm:spPr/>
      <dgm:t>
        <a:bodyPr/>
        <a:lstStyle/>
        <a:p>
          <a:r>
            <a:rPr lang="en-US"/>
            <a:t>Rinku</a:t>
          </a:r>
        </a:p>
      </dgm:t>
    </dgm:pt>
    <dgm:pt modelId="{19F25C97-5D13-44C4-9CB5-CCAC448091D1}" type="parTrans" cxnId="{B9C17068-9DB3-47CD-83DC-34EC8607658C}">
      <dgm:prSet/>
      <dgm:spPr/>
      <dgm:t>
        <a:bodyPr/>
        <a:lstStyle/>
        <a:p>
          <a:endParaRPr lang="en-US"/>
        </a:p>
      </dgm:t>
    </dgm:pt>
    <dgm:pt modelId="{9B49EAED-0FDA-4B3C-B94C-EF9A923A6B69}" type="sibTrans" cxnId="{B9C17068-9DB3-47CD-83DC-34EC8607658C}">
      <dgm:prSet/>
      <dgm:spPr/>
      <dgm:t>
        <a:bodyPr/>
        <a:lstStyle/>
        <a:p>
          <a:endParaRPr lang="en-US"/>
        </a:p>
      </dgm:t>
    </dgm:pt>
    <dgm:pt modelId="{86CD353F-B992-41E3-AEE4-FF21AA34E4EB}">
      <dgm:prSet/>
      <dgm:spPr/>
      <dgm:t>
        <a:bodyPr/>
        <a:lstStyle/>
        <a:p>
          <a:r>
            <a:rPr lang="en-US"/>
            <a:t>Gowtham</a:t>
          </a:r>
        </a:p>
      </dgm:t>
    </dgm:pt>
    <dgm:pt modelId="{1B6CD0A4-7E61-4E96-9619-87CCBD96B81E}" type="parTrans" cxnId="{74601E25-B419-4BFC-96B3-CAC8C83E9C20}">
      <dgm:prSet/>
      <dgm:spPr/>
      <dgm:t>
        <a:bodyPr/>
        <a:lstStyle/>
        <a:p>
          <a:endParaRPr lang="en-US"/>
        </a:p>
      </dgm:t>
    </dgm:pt>
    <dgm:pt modelId="{09DFDAF3-52AD-4341-8226-6B605D7B7A34}" type="sibTrans" cxnId="{74601E25-B419-4BFC-96B3-CAC8C83E9C20}">
      <dgm:prSet/>
      <dgm:spPr/>
      <dgm:t>
        <a:bodyPr/>
        <a:lstStyle/>
        <a:p>
          <a:endParaRPr lang="en-US"/>
        </a:p>
      </dgm:t>
    </dgm:pt>
    <dgm:pt modelId="{3D9EC8B6-3164-48E5-BD36-96A9B66A4888}">
      <dgm:prSet/>
      <dgm:spPr/>
      <dgm:t>
        <a:bodyPr/>
        <a:lstStyle/>
        <a:p>
          <a:r>
            <a:rPr lang="en-US"/>
            <a:t>Ashish</a:t>
          </a:r>
        </a:p>
      </dgm:t>
    </dgm:pt>
    <dgm:pt modelId="{46EFB60A-88FF-42C8-9E75-FD565BB5C343}" type="parTrans" cxnId="{C2D5EE9B-EA1E-4958-80B5-D14C4A16456F}">
      <dgm:prSet/>
      <dgm:spPr/>
      <dgm:t>
        <a:bodyPr/>
        <a:lstStyle/>
        <a:p>
          <a:endParaRPr lang="en-US"/>
        </a:p>
      </dgm:t>
    </dgm:pt>
    <dgm:pt modelId="{E190495C-8069-45BC-9023-9FBB71E3261C}" type="sibTrans" cxnId="{C2D5EE9B-EA1E-4958-80B5-D14C4A16456F}">
      <dgm:prSet/>
      <dgm:spPr/>
      <dgm:t>
        <a:bodyPr/>
        <a:lstStyle/>
        <a:p>
          <a:endParaRPr lang="en-US"/>
        </a:p>
      </dgm:t>
    </dgm:pt>
    <dgm:pt modelId="{19078443-E2F1-48B2-A3F9-7933F65BA114}">
      <dgm:prSet/>
      <dgm:spPr/>
      <dgm:t>
        <a:bodyPr/>
        <a:lstStyle/>
        <a:p>
          <a:r>
            <a:rPr lang="en-US"/>
            <a:t>Anji</a:t>
          </a:r>
        </a:p>
      </dgm:t>
    </dgm:pt>
    <dgm:pt modelId="{3BBDD112-1752-42D9-9241-6D4E88E98556}" type="parTrans" cxnId="{365A0057-1183-4266-92D4-7C88B690EC3E}">
      <dgm:prSet/>
      <dgm:spPr/>
      <dgm:t>
        <a:bodyPr/>
        <a:lstStyle/>
        <a:p>
          <a:endParaRPr lang="en-US"/>
        </a:p>
      </dgm:t>
    </dgm:pt>
    <dgm:pt modelId="{1B273E70-7232-41BC-8956-A8B4D7CBFA6D}" type="sibTrans" cxnId="{365A0057-1183-4266-92D4-7C88B690EC3E}">
      <dgm:prSet/>
      <dgm:spPr/>
      <dgm:t>
        <a:bodyPr/>
        <a:lstStyle/>
        <a:p>
          <a:endParaRPr lang="en-US"/>
        </a:p>
      </dgm:t>
    </dgm:pt>
    <dgm:pt modelId="{0CDAE66E-C990-44B0-8FFC-199BD7B25D4F}">
      <dgm:prSet/>
      <dgm:spPr/>
      <dgm:t>
        <a:bodyPr/>
        <a:lstStyle/>
        <a:p>
          <a:r>
            <a:rPr lang="en-US"/>
            <a:t>Pavani</a:t>
          </a:r>
        </a:p>
      </dgm:t>
    </dgm:pt>
    <dgm:pt modelId="{0CB9C481-783C-472F-A948-068AA74DC197}" type="parTrans" cxnId="{D911EE5D-90A6-457E-9489-AB1FC15829D1}">
      <dgm:prSet/>
      <dgm:spPr/>
      <dgm:t>
        <a:bodyPr/>
        <a:lstStyle/>
        <a:p>
          <a:endParaRPr lang="en-US"/>
        </a:p>
      </dgm:t>
    </dgm:pt>
    <dgm:pt modelId="{C5FCB446-2F88-48AC-A783-BC1757E0EC42}" type="sibTrans" cxnId="{D911EE5D-90A6-457E-9489-AB1FC15829D1}">
      <dgm:prSet/>
      <dgm:spPr/>
      <dgm:t>
        <a:bodyPr/>
        <a:lstStyle/>
        <a:p>
          <a:endParaRPr lang="en-US"/>
        </a:p>
      </dgm:t>
    </dgm:pt>
    <dgm:pt modelId="{9C8EE6D6-D998-48A1-9BFB-8F4EF49DF249}">
      <dgm:prSet/>
      <dgm:spPr/>
      <dgm:t>
        <a:bodyPr/>
        <a:lstStyle/>
        <a:p>
          <a:r>
            <a:rPr lang="en-US"/>
            <a:t>Promoth</a:t>
          </a:r>
        </a:p>
      </dgm:t>
    </dgm:pt>
    <dgm:pt modelId="{962FFE29-4765-490D-B2A2-27CCD237AF91}" type="parTrans" cxnId="{0379D2FC-888E-414B-8BD6-F28888903D63}">
      <dgm:prSet/>
      <dgm:spPr/>
      <dgm:t>
        <a:bodyPr/>
        <a:lstStyle/>
        <a:p>
          <a:endParaRPr lang="en-US"/>
        </a:p>
      </dgm:t>
    </dgm:pt>
    <dgm:pt modelId="{F57C98F8-C0E9-47DD-BCE9-8A8E9A008CB7}" type="sibTrans" cxnId="{0379D2FC-888E-414B-8BD6-F28888903D63}">
      <dgm:prSet/>
      <dgm:spPr/>
      <dgm:t>
        <a:bodyPr/>
        <a:lstStyle/>
        <a:p>
          <a:endParaRPr lang="en-US"/>
        </a:p>
      </dgm:t>
    </dgm:pt>
    <dgm:pt modelId="{50971810-6664-4DF9-B9A8-84FFC46A7EAD}">
      <dgm:prSet/>
      <dgm:spPr/>
      <dgm:t>
        <a:bodyPr/>
        <a:lstStyle/>
        <a:p>
          <a:r>
            <a:rPr lang="en-US"/>
            <a:t>Ankan</a:t>
          </a:r>
        </a:p>
      </dgm:t>
    </dgm:pt>
    <dgm:pt modelId="{9B3F5E2F-273D-4369-B89B-7ECE35569011}" type="parTrans" cxnId="{F6FA6F31-7FB9-4890-90B3-30252078CB3F}">
      <dgm:prSet/>
      <dgm:spPr/>
      <dgm:t>
        <a:bodyPr/>
        <a:lstStyle/>
        <a:p>
          <a:endParaRPr lang="en-US"/>
        </a:p>
      </dgm:t>
    </dgm:pt>
    <dgm:pt modelId="{13C83738-79A5-4F85-B42A-1874394C77AF}" type="sibTrans" cxnId="{F6FA6F31-7FB9-4890-90B3-30252078CB3F}">
      <dgm:prSet/>
      <dgm:spPr/>
      <dgm:t>
        <a:bodyPr/>
        <a:lstStyle/>
        <a:p>
          <a:endParaRPr lang="en-US"/>
        </a:p>
      </dgm:t>
    </dgm:pt>
    <dgm:pt modelId="{F4DCFE9C-7D26-422D-AA73-8C7BF661045D}" type="pres">
      <dgm:prSet presAssocID="{DA8BD0CD-C377-4EFA-9D67-660B5B7576F7}" presName="diagram" presStyleCnt="0">
        <dgm:presLayoutVars>
          <dgm:dir/>
          <dgm:resizeHandles val="exact"/>
        </dgm:presLayoutVars>
      </dgm:prSet>
      <dgm:spPr/>
    </dgm:pt>
    <dgm:pt modelId="{2FA99308-4453-4462-A1E5-9128B538DBDC}" type="pres">
      <dgm:prSet presAssocID="{5E4A0FE2-2AA4-43C2-B6AF-0DA50BC63D8B}" presName="node" presStyleLbl="node1" presStyleIdx="0" presStyleCnt="7">
        <dgm:presLayoutVars>
          <dgm:bulletEnabled val="1"/>
        </dgm:presLayoutVars>
      </dgm:prSet>
      <dgm:spPr/>
    </dgm:pt>
    <dgm:pt modelId="{1F0741E7-C145-4900-A14B-9A61FF24B767}" type="pres">
      <dgm:prSet presAssocID="{9B49EAED-0FDA-4B3C-B94C-EF9A923A6B69}" presName="sibTrans" presStyleCnt="0"/>
      <dgm:spPr/>
    </dgm:pt>
    <dgm:pt modelId="{F13EFA26-1B8D-455E-9B63-19024EA1916F}" type="pres">
      <dgm:prSet presAssocID="{86CD353F-B992-41E3-AEE4-FF21AA34E4EB}" presName="node" presStyleLbl="node1" presStyleIdx="1" presStyleCnt="7">
        <dgm:presLayoutVars>
          <dgm:bulletEnabled val="1"/>
        </dgm:presLayoutVars>
      </dgm:prSet>
      <dgm:spPr/>
    </dgm:pt>
    <dgm:pt modelId="{AC94596C-76ED-4788-80E7-C6C1CCCBA9FC}" type="pres">
      <dgm:prSet presAssocID="{09DFDAF3-52AD-4341-8226-6B605D7B7A34}" presName="sibTrans" presStyleCnt="0"/>
      <dgm:spPr/>
    </dgm:pt>
    <dgm:pt modelId="{F2634A1D-2AAD-422E-BB68-8F787BB0CA33}" type="pres">
      <dgm:prSet presAssocID="{3D9EC8B6-3164-48E5-BD36-96A9B66A4888}" presName="node" presStyleLbl="node1" presStyleIdx="2" presStyleCnt="7">
        <dgm:presLayoutVars>
          <dgm:bulletEnabled val="1"/>
        </dgm:presLayoutVars>
      </dgm:prSet>
      <dgm:spPr/>
    </dgm:pt>
    <dgm:pt modelId="{E2975798-EC79-4528-B931-3433E769528A}" type="pres">
      <dgm:prSet presAssocID="{E190495C-8069-45BC-9023-9FBB71E3261C}" presName="sibTrans" presStyleCnt="0"/>
      <dgm:spPr/>
    </dgm:pt>
    <dgm:pt modelId="{36A5D5FA-EA6D-49D9-BF17-B197699928E3}" type="pres">
      <dgm:prSet presAssocID="{19078443-E2F1-48B2-A3F9-7933F65BA114}" presName="node" presStyleLbl="node1" presStyleIdx="3" presStyleCnt="7">
        <dgm:presLayoutVars>
          <dgm:bulletEnabled val="1"/>
        </dgm:presLayoutVars>
      </dgm:prSet>
      <dgm:spPr/>
    </dgm:pt>
    <dgm:pt modelId="{F1D14DEB-5839-4B89-BCF7-4C314849CCD7}" type="pres">
      <dgm:prSet presAssocID="{1B273E70-7232-41BC-8956-A8B4D7CBFA6D}" presName="sibTrans" presStyleCnt="0"/>
      <dgm:spPr/>
    </dgm:pt>
    <dgm:pt modelId="{1DE99BE5-30B7-408A-AAEE-E05A84364EA2}" type="pres">
      <dgm:prSet presAssocID="{0CDAE66E-C990-44B0-8FFC-199BD7B25D4F}" presName="node" presStyleLbl="node1" presStyleIdx="4" presStyleCnt="7">
        <dgm:presLayoutVars>
          <dgm:bulletEnabled val="1"/>
        </dgm:presLayoutVars>
      </dgm:prSet>
      <dgm:spPr/>
    </dgm:pt>
    <dgm:pt modelId="{F80F9184-C4A7-4D9D-919D-3458FD0BF2ED}" type="pres">
      <dgm:prSet presAssocID="{C5FCB446-2F88-48AC-A783-BC1757E0EC42}" presName="sibTrans" presStyleCnt="0"/>
      <dgm:spPr/>
    </dgm:pt>
    <dgm:pt modelId="{A83DD700-CE6A-4050-99FA-50F959530F9E}" type="pres">
      <dgm:prSet presAssocID="{9C8EE6D6-D998-48A1-9BFB-8F4EF49DF249}" presName="node" presStyleLbl="node1" presStyleIdx="5" presStyleCnt="7">
        <dgm:presLayoutVars>
          <dgm:bulletEnabled val="1"/>
        </dgm:presLayoutVars>
      </dgm:prSet>
      <dgm:spPr/>
    </dgm:pt>
    <dgm:pt modelId="{CA1112B3-1032-4806-B13B-1436D1E3520B}" type="pres">
      <dgm:prSet presAssocID="{F57C98F8-C0E9-47DD-BCE9-8A8E9A008CB7}" presName="sibTrans" presStyleCnt="0"/>
      <dgm:spPr/>
    </dgm:pt>
    <dgm:pt modelId="{855BA315-785D-413A-BE52-ACE5BC318838}" type="pres">
      <dgm:prSet presAssocID="{50971810-6664-4DF9-B9A8-84FFC46A7EAD}" presName="node" presStyleLbl="node1" presStyleIdx="6" presStyleCnt="7">
        <dgm:presLayoutVars>
          <dgm:bulletEnabled val="1"/>
        </dgm:presLayoutVars>
      </dgm:prSet>
      <dgm:spPr/>
    </dgm:pt>
  </dgm:ptLst>
  <dgm:cxnLst>
    <dgm:cxn modelId="{9B51CE13-69D8-4FB4-8D1E-7104ACA2E582}" type="presOf" srcId="{DA8BD0CD-C377-4EFA-9D67-660B5B7576F7}" destId="{F4DCFE9C-7D26-422D-AA73-8C7BF661045D}" srcOrd="0" destOrd="0" presId="urn:microsoft.com/office/officeart/2005/8/layout/default"/>
    <dgm:cxn modelId="{639FD923-2DB1-4801-8135-216FAB3AE026}" type="presOf" srcId="{50971810-6664-4DF9-B9A8-84FFC46A7EAD}" destId="{855BA315-785D-413A-BE52-ACE5BC318838}" srcOrd="0" destOrd="0" presId="urn:microsoft.com/office/officeart/2005/8/layout/default"/>
    <dgm:cxn modelId="{74601E25-B419-4BFC-96B3-CAC8C83E9C20}" srcId="{DA8BD0CD-C377-4EFA-9D67-660B5B7576F7}" destId="{86CD353F-B992-41E3-AEE4-FF21AA34E4EB}" srcOrd="1" destOrd="0" parTransId="{1B6CD0A4-7E61-4E96-9619-87CCBD96B81E}" sibTransId="{09DFDAF3-52AD-4341-8226-6B605D7B7A34}"/>
    <dgm:cxn modelId="{F6FA6F31-7FB9-4890-90B3-30252078CB3F}" srcId="{DA8BD0CD-C377-4EFA-9D67-660B5B7576F7}" destId="{50971810-6664-4DF9-B9A8-84FFC46A7EAD}" srcOrd="6" destOrd="0" parTransId="{9B3F5E2F-273D-4369-B89B-7ECE35569011}" sibTransId="{13C83738-79A5-4F85-B42A-1874394C77AF}"/>
    <dgm:cxn modelId="{2B82C831-7522-4031-BDB7-8E37E2CB98BF}" type="presOf" srcId="{0CDAE66E-C990-44B0-8FFC-199BD7B25D4F}" destId="{1DE99BE5-30B7-408A-AAEE-E05A84364EA2}" srcOrd="0" destOrd="0" presId="urn:microsoft.com/office/officeart/2005/8/layout/default"/>
    <dgm:cxn modelId="{D911EE5D-90A6-457E-9489-AB1FC15829D1}" srcId="{DA8BD0CD-C377-4EFA-9D67-660B5B7576F7}" destId="{0CDAE66E-C990-44B0-8FFC-199BD7B25D4F}" srcOrd="4" destOrd="0" parTransId="{0CB9C481-783C-472F-A948-068AA74DC197}" sibTransId="{C5FCB446-2F88-48AC-A783-BC1757E0EC42}"/>
    <dgm:cxn modelId="{B9C17068-9DB3-47CD-83DC-34EC8607658C}" srcId="{DA8BD0CD-C377-4EFA-9D67-660B5B7576F7}" destId="{5E4A0FE2-2AA4-43C2-B6AF-0DA50BC63D8B}" srcOrd="0" destOrd="0" parTransId="{19F25C97-5D13-44C4-9CB5-CCAC448091D1}" sibTransId="{9B49EAED-0FDA-4B3C-B94C-EF9A923A6B69}"/>
    <dgm:cxn modelId="{D516B849-4564-453C-B8CC-38FC18FFF7AD}" type="presOf" srcId="{3D9EC8B6-3164-48E5-BD36-96A9B66A4888}" destId="{F2634A1D-2AAD-422E-BB68-8F787BB0CA33}" srcOrd="0" destOrd="0" presId="urn:microsoft.com/office/officeart/2005/8/layout/default"/>
    <dgm:cxn modelId="{AE946952-7216-480C-AD97-C16B0467C8A0}" type="presOf" srcId="{86CD353F-B992-41E3-AEE4-FF21AA34E4EB}" destId="{F13EFA26-1B8D-455E-9B63-19024EA1916F}" srcOrd="0" destOrd="0" presId="urn:microsoft.com/office/officeart/2005/8/layout/default"/>
    <dgm:cxn modelId="{365A0057-1183-4266-92D4-7C88B690EC3E}" srcId="{DA8BD0CD-C377-4EFA-9D67-660B5B7576F7}" destId="{19078443-E2F1-48B2-A3F9-7933F65BA114}" srcOrd="3" destOrd="0" parTransId="{3BBDD112-1752-42D9-9241-6D4E88E98556}" sibTransId="{1B273E70-7232-41BC-8956-A8B4D7CBFA6D}"/>
    <dgm:cxn modelId="{DCE25B8A-2BFB-4EDE-84C1-4BB77F440BA4}" type="presOf" srcId="{5E4A0FE2-2AA4-43C2-B6AF-0DA50BC63D8B}" destId="{2FA99308-4453-4462-A1E5-9128B538DBDC}" srcOrd="0" destOrd="0" presId="urn:microsoft.com/office/officeart/2005/8/layout/default"/>
    <dgm:cxn modelId="{C2D5EE9B-EA1E-4958-80B5-D14C4A16456F}" srcId="{DA8BD0CD-C377-4EFA-9D67-660B5B7576F7}" destId="{3D9EC8B6-3164-48E5-BD36-96A9B66A4888}" srcOrd="2" destOrd="0" parTransId="{46EFB60A-88FF-42C8-9E75-FD565BB5C343}" sibTransId="{E190495C-8069-45BC-9023-9FBB71E3261C}"/>
    <dgm:cxn modelId="{130945B0-37CC-4237-AEB4-977F62D2DFEE}" type="presOf" srcId="{9C8EE6D6-D998-48A1-9BFB-8F4EF49DF249}" destId="{A83DD700-CE6A-4050-99FA-50F959530F9E}" srcOrd="0" destOrd="0" presId="urn:microsoft.com/office/officeart/2005/8/layout/default"/>
    <dgm:cxn modelId="{19757FF2-ADBE-463F-BACC-75E4D853AC8A}" type="presOf" srcId="{19078443-E2F1-48B2-A3F9-7933F65BA114}" destId="{36A5D5FA-EA6D-49D9-BF17-B197699928E3}" srcOrd="0" destOrd="0" presId="urn:microsoft.com/office/officeart/2005/8/layout/default"/>
    <dgm:cxn modelId="{0379D2FC-888E-414B-8BD6-F28888903D63}" srcId="{DA8BD0CD-C377-4EFA-9D67-660B5B7576F7}" destId="{9C8EE6D6-D998-48A1-9BFB-8F4EF49DF249}" srcOrd="5" destOrd="0" parTransId="{962FFE29-4765-490D-B2A2-27CCD237AF91}" sibTransId="{F57C98F8-C0E9-47DD-BCE9-8A8E9A008CB7}"/>
    <dgm:cxn modelId="{26F5EA57-2869-4476-87C8-60D15BF392C4}" type="presParOf" srcId="{F4DCFE9C-7D26-422D-AA73-8C7BF661045D}" destId="{2FA99308-4453-4462-A1E5-9128B538DBDC}" srcOrd="0" destOrd="0" presId="urn:microsoft.com/office/officeart/2005/8/layout/default"/>
    <dgm:cxn modelId="{6D5ACAE0-CD64-4427-A1CE-124A21F7FED1}" type="presParOf" srcId="{F4DCFE9C-7D26-422D-AA73-8C7BF661045D}" destId="{1F0741E7-C145-4900-A14B-9A61FF24B767}" srcOrd="1" destOrd="0" presId="urn:microsoft.com/office/officeart/2005/8/layout/default"/>
    <dgm:cxn modelId="{F2BB0187-D59B-4281-A4C0-F2A538E30C60}" type="presParOf" srcId="{F4DCFE9C-7D26-422D-AA73-8C7BF661045D}" destId="{F13EFA26-1B8D-455E-9B63-19024EA1916F}" srcOrd="2" destOrd="0" presId="urn:microsoft.com/office/officeart/2005/8/layout/default"/>
    <dgm:cxn modelId="{9F875B63-B856-4CA1-A2A0-F95F1401C2F6}" type="presParOf" srcId="{F4DCFE9C-7D26-422D-AA73-8C7BF661045D}" destId="{AC94596C-76ED-4788-80E7-C6C1CCCBA9FC}" srcOrd="3" destOrd="0" presId="urn:microsoft.com/office/officeart/2005/8/layout/default"/>
    <dgm:cxn modelId="{6B62B909-5DF4-460C-B2A4-AB78E1F905B7}" type="presParOf" srcId="{F4DCFE9C-7D26-422D-AA73-8C7BF661045D}" destId="{F2634A1D-2AAD-422E-BB68-8F787BB0CA33}" srcOrd="4" destOrd="0" presId="urn:microsoft.com/office/officeart/2005/8/layout/default"/>
    <dgm:cxn modelId="{1A546EED-1D10-4B57-828B-FE7A9925B2A8}" type="presParOf" srcId="{F4DCFE9C-7D26-422D-AA73-8C7BF661045D}" destId="{E2975798-EC79-4528-B931-3433E769528A}" srcOrd="5" destOrd="0" presId="urn:microsoft.com/office/officeart/2005/8/layout/default"/>
    <dgm:cxn modelId="{1197F422-3BAD-4F99-8669-3B1BB547E3DA}" type="presParOf" srcId="{F4DCFE9C-7D26-422D-AA73-8C7BF661045D}" destId="{36A5D5FA-EA6D-49D9-BF17-B197699928E3}" srcOrd="6" destOrd="0" presId="urn:microsoft.com/office/officeart/2005/8/layout/default"/>
    <dgm:cxn modelId="{930B5932-52F9-4055-9827-5E24872BA2FA}" type="presParOf" srcId="{F4DCFE9C-7D26-422D-AA73-8C7BF661045D}" destId="{F1D14DEB-5839-4B89-BCF7-4C314849CCD7}" srcOrd="7" destOrd="0" presId="urn:microsoft.com/office/officeart/2005/8/layout/default"/>
    <dgm:cxn modelId="{070D5ED7-2F22-416B-A72C-65551D62BFC5}" type="presParOf" srcId="{F4DCFE9C-7D26-422D-AA73-8C7BF661045D}" destId="{1DE99BE5-30B7-408A-AAEE-E05A84364EA2}" srcOrd="8" destOrd="0" presId="urn:microsoft.com/office/officeart/2005/8/layout/default"/>
    <dgm:cxn modelId="{2029B88D-CD88-4FB4-98D9-A4446B2FA254}" type="presParOf" srcId="{F4DCFE9C-7D26-422D-AA73-8C7BF661045D}" destId="{F80F9184-C4A7-4D9D-919D-3458FD0BF2ED}" srcOrd="9" destOrd="0" presId="urn:microsoft.com/office/officeart/2005/8/layout/default"/>
    <dgm:cxn modelId="{8F6231A1-E706-4E33-906B-45F67B4A945D}" type="presParOf" srcId="{F4DCFE9C-7D26-422D-AA73-8C7BF661045D}" destId="{A83DD700-CE6A-4050-99FA-50F959530F9E}" srcOrd="10" destOrd="0" presId="urn:microsoft.com/office/officeart/2005/8/layout/default"/>
    <dgm:cxn modelId="{9AFBC193-E99C-4100-8B92-1A379FC3A2C2}" type="presParOf" srcId="{F4DCFE9C-7D26-422D-AA73-8C7BF661045D}" destId="{CA1112B3-1032-4806-B13B-1436D1E3520B}" srcOrd="11" destOrd="0" presId="urn:microsoft.com/office/officeart/2005/8/layout/default"/>
    <dgm:cxn modelId="{B48AFC9E-FE73-4C67-8D62-D244F897DD43}" type="presParOf" srcId="{F4DCFE9C-7D26-422D-AA73-8C7BF661045D}" destId="{855BA315-785D-413A-BE52-ACE5BC31883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45537F-7FF9-421C-B8CE-30C2D28A20BC}"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US"/>
        </a:p>
      </dgm:t>
    </dgm:pt>
    <dgm:pt modelId="{61EA26C9-20DC-462B-BEF2-9BA8534DC218}">
      <dgm:prSet/>
      <dgm:spPr/>
      <dgm:t>
        <a:bodyPr/>
        <a:lstStyle/>
        <a:p>
          <a:r>
            <a:rPr lang="en-US"/>
            <a:t>Microsoft Excel</a:t>
          </a:r>
        </a:p>
      </dgm:t>
    </dgm:pt>
    <dgm:pt modelId="{335E6EBD-73C3-4A11-A7B1-D95E47D40607}" type="parTrans" cxnId="{3F62F871-9814-424D-921A-8EA38D1584D0}">
      <dgm:prSet/>
      <dgm:spPr/>
      <dgm:t>
        <a:bodyPr/>
        <a:lstStyle/>
        <a:p>
          <a:endParaRPr lang="en-US"/>
        </a:p>
      </dgm:t>
    </dgm:pt>
    <dgm:pt modelId="{9BD7750D-D5B5-48ED-9602-16558D56C1BE}" type="sibTrans" cxnId="{3F62F871-9814-424D-921A-8EA38D1584D0}">
      <dgm:prSet/>
      <dgm:spPr/>
      <dgm:t>
        <a:bodyPr/>
        <a:lstStyle/>
        <a:p>
          <a:endParaRPr lang="en-US"/>
        </a:p>
      </dgm:t>
    </dgm:pt>
    <dgm:pt modelId="{FA11F32F-829C-44E8-8DC5-829F3AE77B5E}">
      <dgm:prSet/>
      <dgm:spPr/>
      <dgm:t>
        <a:bodyPr/>
        <a:lstStyle/>
        <a:p>
          <a:r>
            <a:rPr lang="en-US"/>
            <a:t>Microsoft Power BI</a:t>
          </a:r>
        </a:p>
      </dgm:t>
    </dgm:pt>
    <dgm:pt modelId="{BC85EBD2-4F87-445C-A157-E4B2A8C49E51}" type="parTrans" cxnId="{A8144F85-4D78-4818-A7D2-68C9C33C1D3D}">
      <dgm:prSet/>
      <dgm:spPr/>
      <dgm:t>
        <a:bodyPr/>
        <a:lstStyle/>
        <a:p>
          <a:endParaRPr lang="en-US"/>
        </a:p>
      </dgm:t>
    </dgm:pt>
    <dgm:pt modelId="{63674AA1-C059-44D9-80F9-28965EBEC4C2}" type="sibTrans" cxnId="{A8144F85-4D78-4818-A7D2-68C9C33C1D3D}">
      <dgm:prSet/>
      <dgm:spPr/>
      <dgm:t>
        <a:bodyPr/>
        <a:lstStyle/>
        <a:p>
          <a:endParaRPr lang="en-US"/>
        </a:p>
      </dgm:t>
    </dgm:pt>
    <dgm:pt modelId="{F0116FAD-0336-48F0-8DF8-8978F53FEF73}">
      <dgm:prSet/>
      <dgm:spPr/>
      <dgm:t>
        <a:bodyPr/>
        <a:lstStyle/>
        <a:p>
          <a:r>
            <a:rPr lang="en-US"/>
            <a:t>Tableau</a:t>
          </a:r>
        </a:p>
      </dgm:t>
    </dgm:pt>
    <dgm:pt modelId="{B20BC688-8146-4C37-A96F-995D32637110}" type="parTrans" cxnId="{258D56AD-A7B9-46EA-A847-89BC3305035D}">
      <dgm:prSet/>
      <dgm:spPr/>
      <dgm:t>
        <a:bodyPr/>
        <a:lstStyle/>
        <a:p>
          <a:endParaRPr lang="en-US"/>
        </a:p>
      </dgm:t>
    </dgm:pt>
    <dgm:pt modelId="{8E7C856E-9C6A-4F6D-A485-F75FDB1766E8}" type="sibTrans" cxnId="{258D56AD-A7B9-46EA-A847-89BC3305035D}">
      <dgm:prSet/>
      <dgm:spPr/>
      <dgm:t>
        <a:bodyPr/>
        <a:lstStyle/>
        <a:p>
          <a:endParaRPr lang="en-US"/>
        </a:p>
      </dgm:t>
    </dgm:pt>
    <dgm:pt modelId="{5E85F036-205A-472F-B9CB-7D476AF4AA7A}">
      <dgm:prSet/>
      <dgm:spPr/>
      <dgm:t>
        <a:bodyPr/>
        <a:lstStyle/>
        <a:p>
          <a:r>
            <a:rPr lang="en-US" dirty="0"/>
            <a:t>MySQL</a:t>
          </a:r>
        </a:p>
      </dgm:t>
    </dgm:pt>
    <dgm:pt modelId="{107F3A93-5399-4E54-9CFC-6E629A953AD3}" type="parTrans" cxnId="{19AC9474-63A0-4FDB-93F6-EEB6CA659910}">
      <dgm:prSet/>
      <dgm:spPr/>
      <dgm:t>
        <a:bodyPr/>
        <a:lstStyle/>
        <a:p>
          <a:endParaRPr lang="en-US"/>
        </a:p>
      </dgm:t>
    </dgm:pt>
    <dgm:pt modelId="{584D3E42-DD70-441A-807A-9FCF6583E348}" type="sibTrans" cxnId="{19AC9474-63A0-4FDB-93F6-EEB6CA659910}">
      <dgm:prSet/>
      <dgm:spPr/>
      <dgm:t>
        <a:bodyPr/>
        <a:lstStyle/>
        <a:p>
          <a:endParaRPr lang="en-US"/>
        </a:p>
      </dgm:t>
    </dgm:pt>
    <dgm:pt modelId="{A4774B01-941D-4008-B4DF-E34815CD9764}" type="pres">
      <dgm:prSet presAssocID="{2745537F-7FF9-421C-B8CE-30C2D28A20BC}" presName="linear" presStyleCnt="0">
        <dgm:presLayoutVars>
          <dgm:animLvl val="lvl"/>
          <dgm:resizeHandles val="exact"/>
        </dgm:presLayoutVars>
      </dgm:prSet>
      <dgm:spPr/>
    </dgm:pt>
    <dgm:pt modelId="{C80238F8-F6C8-415B-BD55-86229F99D97E}" type="pres">
      <dgm:prSet presAssocID="{61EA26C9-20DC-462B-BEF2-9BA8534DC218}" presName="parentText" presStyleLbl="node1" presStyleIdx="0" presStyleCnt="4">
        <dgm:presLayoutVars>
          <dgm:chMax val="0"/>
          <dgm:bulletEnabled val="1"/>
        </dgm:presLayoutVars>
      </dgm:prSet>
      <dgm:spPr/>
    </dgm:pt>
    <dgm:pt modelId="{C9B17AB2-65A2-4A19-81C8-F19C34135BB3}" type="pres">
      <dgm:prSet presAssocID="{9BD7750D-D5B5-48ED-9602-16558D56C1BE}" presName="spacer" presStyleCnt="0"/>
      <dgm:spPr/>
    </dgm:pt>
    <dgm:pt modelId="{18EFA97E-6A9E-42F6-90AF-C759EA4E36ED}" type="pres">
      <dgm:prSet presAssocID="{FA11F32F-829C-44E8-8DC5-829F3AE77B5E}" presName="parentText" presStyleLbl="node1" presStyleIdx="1" presStyleCnt="4">
        <dgm:presLayoutVars>
          <dgm:chMax val="0"/>
          <dgm:bulletEnabled val="1"/>
        </dgm:presLayoutVars>
      </dgm:prSet>
      <dgm:spPr/>
    </dgm:pt>
    <dgm:pt modelId="{0C48923C-D5CC-4EEA-8746-4295FA3D26C3}" type="pres">
      <dgm:prSet presAssocID="{63674AA1-C059-44D9-80F9-28965EBEC4C2}" presName="spacer" presStyleCnt="0"/>
      <dgm:spPr/>
    </dgm:pt>
    <dgm:pt modelId="{FADFD7E0-6951-4FCF-8085-F64E4C11D811}" type="pres">
      <dgm:prSet presAssocID="{F0116FAD-0336-48F0-8DF8-8978F53FEF73}" presName="parentText" presStyleLbl="node1" presStyleIdx="2" presStyleCnt="4">
        <dgm:presLayoutVars>
          <dgm:chMax val="0"/>
          <dgm:bulletEnabled val="1"/>
        </dgm:presLayoutVars>
      </dgm:prSet>
      <dgm:spPr/>
    </dgm:pt>
    <dgm:pt modelId="{99073BB0-F11C-40C5-942B-960BD9324314}" type="pres">
      <dgm:prSet presAssocID="{8E7C856E-9C6A-4F6D-A485-F75FDB1766E8}" presName="spacer" presStyleCnt="0"/>
      <dgm:spPr/>
    </dgm:pt>
    <dgm:pt modelId="{7BA8438B-B5EF-44DA-9185-11C4B11084C7}" type="pres">
      <dgm:prSet presAssocID="{5E85F036-205A-472F-B9CB-7D476AF4AA7A}" presName="parentText" presStyleLbl="node1" presStyleIdx="3" presStyleCnt="4">
        <dgm:presLayoutVars>
          <dgm:chMax val="0"/>
          <dgm:bulletEnabled val="1"/>
        </dgm:presLayoutVars>
      </dgm:prSet>
      <dgm:spPr/>
    </dgm:pt>
  </dgm:ptLst>
  <dgm:cxnLst>
    <dgm:cxn modelId="{50700A0A-EA61-4EFF-A121-3F925D298579}" type="presOf" srcId="{F0116FAD-0336-48F0-8DF8-8978F53FEF73}" destId="{FADFD7E0-6951-4FCF-8085-F64E4C11D811}" srcOrd="0" destOrd="0" presId="urn:microsoft.com/office/officeart/2005/8/layout/vList2"/>
    <dgm:cxn modelId="{BE418645-0B9C-4D10-B3EE-3266AEE13C36}" type="presOf" srcId="{61EA26C9-20DC-462B-BEF2-9BA8534DC218}" destId="{C80238F8-F6C8-415B-BD55-86229F99D97E}" srcOrd="0" destOrd="0" presId="urn:microsoft.com/office/officeart/2005/8/layout/vList2"/>
    <dgm:cxn modelId="{3F62F871-9814-424D-921A-8EA38D1584D0}" srcId="{2745537F-7FF9-421C-B8CE-30C2D28A20BC}" destId="{61EA26C9-20DC-462B-BEF2-9BA8534DC218}" srcOrd="0" destOrd="0" parTransId="{335E6EBD-73C3-4A11-A7B1-D95E47D40607}" sibTransId="{9BD7750D-D5B5-48ED-9602-16558D56C1BE}"/>
    <dgm:cxn modelId="{19AC9474-63A0-4FDB-93F6-EEB6CA659910}" srcId="{2745537F-7FF9-421C-B8CE-30C2D28A20BC}" destId="{5E85F036-205A-472F-B9CB-7D476AF4AA7A}" srcOrd="3" destOrd="0" parTransId="{107F3A93-5399-4E54-9CFC-6E629A953AD3}" sibTransId="{584D3E42-DD70-441A-807A-9FCF6583E348}"/>
    <dgm:cxn modelId="{A8144F85-4D78-4818-A7D2-68C9C33C1D3D}" srcId="{2745537F-7FF9-421C-B8CE-30C2D28A20BC}" destId="{FA11F32F-829C-44E8-8DC5-829F3AE77B5E}" srcOrd="1" destOrd="0" parTransId="{BC85EBD2-4F87-445C-A157-E4B2A8C49E51}" sibTransId="{63674AA1-C059-44D9-80F9-28965EBEC4C2}"/>
    <dgm:cxn modelId="{258D56AD-A7B9-46EA-A847-89BC3305035D}" srcId="{2745537F-7FF9-421C-B8CE-30C2D28A20BC}" destId="{F0116FAD-0336-48F0-8DF8-8978F53FEF73}" srcOrd="2" destOrd="0" parTransId="{B20BC688-8146-4C37-A96F-995D32637110}" sibTransId="{8E7C856E-9C6A-4F6D-A485-F75FDB1766E8}"/>
    <dgm:cxn modelId="{43B225E0-8999-41BE-A4C6-F02D168507D5}" type="presOf" srcId="{2745537F-7FF9-421C-B8CE-30C2D28A20BC}" destId="{A4774B01-941D-4008-B4DF-E34815CD9764}" srcOrd="0" destOrd="0" presId="urn:microsoft.com/office/officeart/2005/8/layout/vList2"/>
    <dgm:cxn modelId="{EF1059E5-B029-4EC1-B82D-CBC5EF3D56E7}" type="presOf" srcId="{FA11F32F-829C-44E8-8DC5-829F3AE77B5E}" destId="{18EFA97E-6A9E-42F6-90AF-C759EA4E36ED}" srcOrd="0" destOrd="0" presId="urn:microsoft.com/office/officeart/2005/8/layout/vList2"/>
    <dgm:cxn modelId="{5A5D06EC-ABDB-4ACC-BFF8-7C42C49B01E5}" type="presOf" srcId="{5E85F036-205A-472F-B9CB-7D476AF4AA7A}" destId="{7BA8438B-B5EF-44DA-9185-11C4B11084C7}" srcOrd="0" destOrd="0" presId="urn:microsoft.com/office/officeart/2005/8/layout/vList2"/>
    <dgm:cxn modelId="{34B37163-14F6-46E8-9DB2-A6211B1B5B23}" type="presParOf" srcId="{A4774B01-941D-4008-B4DF-E34815CD9764}" destId="{C80238F8-F6C8-415B-BD55-86229F99D97E}" srcOrd="0" destOrd="0" presId="urn:microsoft.com/office/officeart/2005/8/layout/vList2"/>
    <dgm:cxn modelId="{6B7B9DAD-85F2-46EC-B8B5-5156BBC68AA3}" type="presParOf" srcId="{A4774B01-941D-4008-B4DF-E34815CD9764}" destId="{C9B17AB2-65A2-4A19-81C8-F19C34135BB3}" srcOrd="1" destOrd="0" presId="urn:microsoft.com/office/officeart/2005/8/layout/vList2"/>
    <dgm:cxn modelId="{0068DAAF-C303-4A2D-A742-71CA1112F73A}" type="presParOf" srcId="{A4774B01-941D-4008-B4DF-E34815CD9764}" destId="{18EFA97E-6A9E-42F6-90AF-C759EA4E36ED}" srcOrd="2" destOrd="0" presId="urn:microsoft.com/office/officeart/2005/8/layout/vList2"/>
    <dgm:cxn modelId="{536CB8E5-00D4-41E8-83C6-9B47698D4C3C}" type="presParOf" srcId="{A4774B01-941D-4008-B4DF-E34815CD9764}" destId="{0C48923C-D5CC-4EEA-8746-4295FA3D26C3}" srcOrd="3" destOrd="0" presId="urn:microsoft.com/office/officeart/2005/8/layout/vList2"/>
    <dgm:cxn modelId="{936E4408-24B8-4D51-B649-04C1170D4675}" type="presParOf" srcId="{A4774B01-941D-4008-B4DF-E34815CD9764}" destId="{FADFD7E0-6951-4FCF-8085-F64E4C11D811}" srcOrd="4" destOrd="0" presId="urn:microsoft.com/office/officeart/2005/8/layout/vList2"/>
    <dgm:cxn modelId="{3674715F-1F63-4C06-BFB8-F4667F46C3FF}" type="presParOf" srcId="{A4774B01-941D-4008-B4DF-E34815CD9764}" destId="{99073BB0-F11C-40C5-942B-960BD9324314}" srcOrd="5" destOrd="0" presId="urn:microsoft.com/office/officeart/2005/8/layout/vList2"/>
    <dgm:cxn modelId="{25EAAD8A-4F8A-4CE2-B075-D7BDE1443437}" type="presParOf" srcId="{A4774B01-941D-4008-B4DF-E34815CD9764}" destId="{7BA8438B-B5EF-44DA-9185-11C4B11084C7}"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6980D7-1DB1-4929-B9EF-C3B2C3459B5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411F302-BC7B-4716-86F9-BD6BB79E3907}">
      <dgm:prSet/>
      <dgm:spPr/>
      <dgm:t>
        <a:bodyPr/>
        <a:lstStyle/>
        <a:p>
          <a:pPr>
            <a:lnSpc>
              <a:spcPct val="100000"/>
            </a:lnSpc>
          </a:pPr>
          <a:r>
            <a:rPr lang="en-US" b="1"/>
            <a:t>KPI 1 :- Year Wise Loan Status</a:t>
          </a:r>
          <a:endParaRPr lang="en-US"/>
        </a:p>
      </dgm:t>
    </dgm:pt>
    <dgm:pt modelId="{257222A0-5273-41FA-94A4-C2AFE9B9B03D}" type="parTrans" cxnId="{D4C20D13-33CC-4A99-A7EF-7FE23560A5BE}">
      <dgm:prSet/>
      <dgm:spPr/>
      <dgm:t>
        <a:bodyPr/>
        <a:lstStyle/>
        <a:p>
          <a:endParaRPr lang="en-US"/>
        </a:p>
      </dgm:t>
    </dgm:pt>
    <dgm:pt modelId="{F27E309F-DF3F-4555-BDC7-078FBF3E5F7A}" type="sibTrans" cxnId="{D4C20D13-33CC-4A99-A7EF-7FE23560A5BE}">
      <dgm:prSet/>
      <dgm:spPr/>
      <dgm:t>
        <a:bodyPr/>
        <a:lstStyle/>
        <a:p>
          <a:pPr>
            <a:lnSpc>
              <a:spcPct val="100000"/>
            </a:lnSpc>
          </a:pPr>
          <a:endParaRPr lang="en-US"/>
        </a:p>
      </dgm:t>
    </dgm:pt>
    <dgm:pt modelId="{048D962E-D652-4FC8-9E89-367150F34378}">
      <dgm:prSet/>
      <dgm:spPr/>
      <dgm:t>
        <a:bodyPr/>
        <a:lstStyle/>
        <a:p>
          <a:pPr>
            <a:lnSpc>
              <a:spcPct val="100000"/>
            </a:lnSpc>
          </a:pPr>
          <a:r>
            <a:rPr lang="en-US" b="1"/>
            <a:t>KPI 2 :- Grade &amp; Sub-Grade Wise Revolving Balance</a:t>
          </a:r>
          <a:endParaRPr lang="en-US"/>
        </a:p>
      </dgm:t>
    </dgm:pt>
    <dgm:pt modelId="{9A98DBF6-081C-4E21-B640-9538132AE298}" type="parTrans" cxnId="{F5502E67-12C1-49E8-ACBC-46A9267F0663}">
      <dgm:prSet/>
      <dgm:spPr/>
      <dgm:t>
        <a:bodyPr/>
        <a:lstStyle/>
        <a:p>
          <a:endParaRPr lang="en-US"/>
        </a:p>
      </dgm:t>
    </dgm:pt>
    <dgm:pt modelId="{FE1C3D4A-4F6A-43FA-B9A6-089C11FF8AF8}" type="sibTrans" cxnId="{F5502E67-12C1-49E8-ACBC-46A9267F0663}">
      <dgm:prSet/>
      <dgm:spPr/>
      <dgm:t>
        <a:bodyPr/>
        <a:lstStyle/>
        <a:p>
          <a:pPr>
            <a:lnSpc>
              <a:spcPct val="100000"/>
            </a:lnSpc>
          </a:pPr>
          <a:endParaRPr lang="en-US"/>
        </a:p>
      </dgm:t>
    </dgm:pt>
    <dgm:pt modelId="{B02E31BF-40AF-466A-A847-7DDD9C289390}">
      <dgm:prSet/>
      <dgm:spPr/>
      <dgm:t>
        <a:bodyPr/>
        <a:lstStyle/>
        <a:p>
          <a:pPr>
            <a:lnSpc>
              <a:spcPct val="100000"/>
            </a:lnSpc>
          </a:pPr>
          <a:r>
            <a:rPr lang="en-US" b="1"/>
            <a:t>KPI 3 :- </a:t>
          </a:r>
          <a:r>
            <a:rPr lang="en-IN" b="1"/>
            <a:t>Total Payment for Verified Status Vs Total Payment for Non-Verified Status</a:t>
          </a:r>
          <a:endParaRPr lang="en-US"/>
        </a:p>
      </dgm:t>
    </dgm:pt>
    <dgm:pt modelId="{6F29AD6D-707D-4CD0-91FC-035753DA7D29}" type="parTrans" cxnId="{8B66F70B-74BE-493B-BC53-D8044BFC6FE3}">
      <dgm:prSet/>
      <dgm:spPr/>
      <dgm:t>
        <a:bodyPr/>
        <a:lstStyle/>
        <a:p>
          <a:endParaRPr lang="en-US"/>
        </a:p>
      </dgm:t>
    </dgm:pt>
    <dgm:pt modelId="{1D4BF99D-0433-4B44-9690-6CACA7FE4032}" type="sibTrans" cxnId="{8B66F70B-74BE-493B-BC53-D8044BFC6FE3}">
      <dgm:prSet/>
      <dgm:spPr/>
      <dgm:t>
        <a:bodyPr/>
        <a:lstStyle/>
        <a:p>
          <a:pPr>
            <a:lnSpc>
              <a:spcPct val="100000"/>
            </a:lnSpc>
          </a:pPr>
          <a:endParaRPr lang="en-US"/>
        </a:p>
      </dgm:t>
    </dgm:pt>
    <dgm:pt modelId="{39331196-897C-4E6B-9469-1AEB79FA7C07}">
      <dgm:prSet/>
      <dgm:spPr/>
      <dgm:t>
        <a:bodyPr/>
        <a:lstStyle/>
        <a:p>
          <a:pPr>
            <a:lnSpc>
              <a:spcPct val="100000"/>
            </a:lnSpc>
          </a:pPr>
          <a:r>
            <a:rPr lang="en-US" b="1"/>
            <a:t>KPI 4 :- State Wise &amp; Month Wise Loan Status</a:t>
          </a:r>
          <a:endParaRPr lang="en-US"/>
        </a:p>
      </dgm:t>
    </dgm:pt>
    <dgm:pt modelId="{1449A0D5-7813-4CD8-82CE-209F6E588B2A}" type="parTrans" cxnId="{13FECEC6-98E4-4218-BFD9-7CD2F3E49B91}">
      <dgm:prSet/>
      <dgm:spPr/>
      <dgm:t>
        <a:bodyPr/>
        <a:lstStyle/>
        <a:p>
          <a:endParaRPr lang="en-US"/>
        </a:p>
      </dgm:t>
    </dgm:pt>
    <dgm:pt modelId="{B1B68AD8-35A4-40E6-A0D3-2A3F5736387A}" type="sibTrans" cxnId="{13FECEC6-98E4-4218-BFD9-7CD2F3E49B91}">
      <dgm:prSet/>
      <dgm:spPr/>
      <dgm:t>
        <a:bodyPr/>
        <a:lstStyle/>
        <a:p>
          <a:pPr>
            <a:lnSpc>
              <a:spcPct val="100000"/>
            </a:lnSpc>
          </a:pPr>
          <a:endParaRPr lang="en-US"/>
        </a:p>
      </dgm:t>
    </dgm:pt>
    <dgm:pt modelId="{E44012A7-8246-4F1A-A715-B9AA2CC09EFD}">
      <dgm:prSet/>
      <dgm:spPr/>
      <dgm:t>
        <a:bodyPr/>
        <a:lstStyle/>
        <a:p>
          <a:pPr>
            <a:lnSpc>
              <a:spcPct val="100000"/>
            </a:lnSpc>
          </a:pPr>
          <a:r>
            <a:rPr lang="en-US" b="1"/>
            <a:t>KPI 5:- Home Ownership by Last Payment Date Stats</a:t>
          </a:r>
          <a:endParaRPr lang="en-US"/>
        </a:p>
      </dgm:t>
    </dgm:pt>
    <dgm:pt modelId="{C61BAD60-35A6-4E09-9CDD-D754AE0DBED0}" type="parTrans" cxnId="{86211614-3ACB-427C-A8DD-D43ED0895874}">
      <dgm:prSet/>
      <dgm:spPr/>
      <dgm:t>
        <a:bodyPr/>
        <a:lstStyle/>
        <a:p>
          <a:endParaRPr lang="en-US"/>
        </a:p>
      </dgm:t>
    </dgm:pt>
    <dgm:pt modelId="{186FF794-9DE8-467E-83F4-2E2E78EC9987}" type="sibTrans" cxnId="{86211614-3ACB-427C-A8DD-D43ED0895874}">
      <dgm:prSet/>
      <dgm:spPr/>
      <dgm:t>
        <a:bodyPr/>
        <a:lstStyle/>
        <a:p>
          <a:endParaRPr lang="en-US"/>
        </a:p>
      </dgm:t>
    </dgm:pt>
    <dgm:pt modelId="{83C57100-A53F-4CA7-AD6F-8AD4A4840758}" type="pres">
      <dgm:prSet presAssocID="{326980D7-1DB1-4929-B9EF-C3B2C3459B55}" presName="root" presStyleCnt="0">
        <dgm:presLayoutVars>
          <dgm:dir/>
          <dgm:resizeHandles val="exact"/>
        </dgm:presLayoutVars>
      </dgm:prSet>
      <dgm:spPr/>
    </dgm:pt>
    <dgm:pt modelId="{2FE96892-A334-440B-BBF8-4A329528B66F}" type="pres">
      <dgm:prSet presAssocID="{326980D7-1DB1-4929-B9EF-C3B2C3459B55}" presName="container" presStyleCnt="0">
        <dgm:presLayoutVars>
          <dgm:dir/>
          <dgm:resizeHandles val="exact"/>
        </dgm:presLayoutVars>
      </dgm:prSet>
      <dgm:spPr/>
    </dgm:pt>
    <dgm:pt modelId="{EB23B617-9532-4A31-9B03-B6C037354AB0}" type="pres">
      <dgm:prSet presAssocID="{5411F302-BC7B-4716-86F9-BD6BB79E3907}" presName="compNode" presStyleCnt="0"/>
      <dgm:spPr/>
    </dgm:pt>
    <dgm:pt modelId="{E73D6A5D-4CB1-48AF-8950-A3BCB184A54E}" type="pres">
      <dgm:prSet presAssocID="{5411F302-BC7B-4716-86F9-BD6BB79E3907}" presName="iconBgRect" presStyleLbl="bgShp" presStyleIdx="0" presStyleCnt="5"/>
      <dgm:spPr/>
    </dgm:pt>
    <dgm:pt modelId="{1149EFAD-1FFE-4C6B-9549-CAF6EEFA4E6D}" type="pres">
      <dgm:prSet presAssocID="{5411F302-BC7B-4716-86F9-BD6BB79E39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64C49D1B-F0F4-473D-A6F0-863EBFC656EA}" type="pres">
      <dgm:prSet presAssocID="{5411F302-BC7B-4716-86F9-BD6BB79E3907}" presName="spaceRect" presStyleCnt="0"/>
      <dgm:spPr/>
    </dgm:pt>
    <dgm:pt modelId="{140E0301-3490-49DA-9E2A-E44CB2A5D859}" type="pres">
      <dgm:prSet presAssocID="{5411F302-BC7B-4716-86F9-BD6BB79E3907}" presName="textRect" presStyleLbl="revTx" presStyleIdx="0" presStyleCnt="5">
        <dgm:presLayoutVars>
          <dgm:chMax val="1"/>
          <dgm:chPref val="1"/>
        </dgm:presLayoutVars>
      </dgm:prSet>
      <dgm:spPr/>
    </dgm:pt>
    <dgm:pt modelId="{A968BEF8-8C83-4514-B2CA-301A4319B5DD}" type="pres">
      <dgm:prSet presAssocID="{F27E309F-DF3F-4555-BDC7-078FBF3E5F7A}" presName="sibTrans" presStyleLbl="sibTrans2D1" presStyleIdx="0" presStyleCnt="0"/>
      <dgm:spPr/>
    </dgm:pt>
    <dgm:pt modelId="{AA43EB12-DE07-4DAB-BD40-0E275B08AB3B}" type="pres">
      <dgm:prSet presAssocID="{048D962E-D652-4FC8-9E89-367150F34378}" presName="compNode" presStyleCnt="0"/>
      <dgm:spPr/>
    </dgm:pt>
    <dgm:pt modelId="{0184B2C8-0D3A-4D70-8592-DD52106F0377}" type="pres">
      <dgm:prSet presAssocID="{048D962E-D652-4FC8-9E89-367150F34378}" presName="iconBgRect" presStyleLbl="bgShp" presStyleIdx="1" presStyleCnt="5"/>
      <dgm:spPr/>
    </dgm:pt>
    <dgm:pt modelId="{496AD89A-5069-490A-AC22-4DB019E8DDFC}" type="pres">
      <dgm:prSet presAssocID="{048D962E-D652-4FC8-9E89-367150F3437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Success"/>
        </a:ext>
      </dgm:extLst>
    </dgm:pt>
    <dgm:pt modelId="{F506698B-5B03-470A-984E-4E4F4DA3B1CA}" type="pres">
      <dgm:prSet presAssocID="{048D962E-D652-4FC8-9E89-367150F34378}" presName="spaceRect" presStyleCnt="0"/>
      <dgm:spPr/>
    </dgm:pt>
    <dgm:pt modelId="{98D7C785-F2AE-41B5-B4CA-92DD027808B1}" type="pres">
      <dgm:prSet presAssocID="{048D962E-D652-4FC8-9E89-367150F34378}" presName="textRect" presStyleLbl="revTx" presStyleIdx="1" presStyleCnt="5">
        <dgm:presLayoutVars>
          <dgm:chMax val="1"/>
          <dgm:chPref val="1"/>
        </dgm:presLayoutVars>
      </dgm:prSet>
      <dgm:spPr/>
    </dgm:pt>
    <dgm:pt modelId="{6F4503E1-F575-43E7-AE87-1CDB1A717585}" type="pres">
      <dgm:prSet presAssocID="{FE1C3D4A-4F6A-43FA-B9A6-089C11FF8AF8}" presName="sibTrans" presStyleLbl="sibTrans2D1" presStyleIdx="0" presStyleCnt="0"/>
      <dgm:spPr/>
    </dgm:pt>
    <dgm:pt modelId="{B16B3519-5F6B-455E-8209-6CC5B3796927}" type="pres">
      <dgm:prSet presAssocID="{B02E31BF-40AF-466A-A847-7DDD9C289390}" presName="compNode" presStyleCnt="0"/>
      <dgm:spPr/>
    </dgm:pt>
    <dgm:pt modelId="{8205530A-4BCA-4735-967F-9F80CBC30409}" type="pres">
      <dgm:prSet presAssocID="{B02E31BF-40AF-466A-A847-7DDD9C289390}" presName="iconBgRect" presStyleLbl="bgShp" presStyleIdx="2" presStyleCnt="5"/>
      <dgm:spPr/>
    </dgm:pt>
    <dgm:pt modelId="{B868F522-B63E-43D4-82C8-92AA3145894C}" type="pres">
      <dgm:prSet presAssocID="{B02E31BF-40AF-466A-A847-7DDD9C2893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8DB4EF44-B0D3-4010-9019-9A58F9D6B2EA}" type="pres">
      <dgm:prSet presAssocID="{B02E31BF-40AF-466A-A847-7DDD9C289390}" presName="spaceRect" presStyleCnt="0"/>
      <dgm:spPr/>
    </dgm:pt>
    <dgm:pt modelId="{B72152D1-15A3-491B-A67F-150752C64282}" type="pres">
      <dgm:prSet presAssocID="{B02E31BF-40AF-466A-A847-7DDD9C289390}" presName="textRect" presStyleLbl="revTx" presStyleIdx="2" presStyleCnt="5">
        <dgm:presLayoutVars>
          <dgm:chMax val="1"/>
          <dgm:chPref val="1"/>
        </dgm:presLayoutVars>
      </dgm:prSet>
      <dgm:spPr/>
    </dgm:pt>
    <dgm:pt modelId="{742B1522-4899-4753-B9A3-7359895F1737}" type="pres">
      <dgm:prSet presAssocID="{1D4BF99D-0433-4B44-9690-6CACA7FE4032}" presName="sibTrans" presStyleLbl="sibTrans2D1" presStyleIdx="0" presStyleCnt="0"/>
      <dgm:spPr/>
    </dgm:pt>
    <dgm:pt modelId="{987F51DD-BFA7-42A7-9BF1-567908213809}" type="pres">
      <dgm:prSet presAssocID="{39331196-897C-4E6B-9469-1AEB79FA7C07}" presName="compNode" presStyleCnt="0"/>
      <dgm:spPr/>
    </dgm:pt>
    <dgm:pt modelId="{CE910FE1-20B3-421E-9A4B-069D5C3A3AF6}" type="pres">
      <dgm:prSet presAssocID="{39331196-897C-4E6B-9469-1AEB79FA7C07}" presName="iconBgRect" presStyleLbl="bgShp" presStyleIdx="3" presStyleCnt="5"/>
      <dgm:spPr/>
    </dgm:pt>
    <dgm:pt modelId="{4CC7DAF9-C65D-496E-B4B3-97FEEEF45BFA}" type="pres">
      <dgm:prSet presAssocID="{39331196-897C-4E6B-9469-1AEB79FA7C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1436D783-86F2-41AA-B9CA-178281CDD3E0}" type="pres">
      <dgm:prSet presAssocID="{39331196-897C-4E6B-9469-1AEB79FA7C07}" presName="spaceRect" presStyleCnt="0"/>
      <dgm:spPr/>
    </dgm:pt>
    <dgm:pt modelId="{5B747FAC-862A-4BB2-B364-4318F5BA5AE1}" type="pres">
      <dgm:prSet presAssocID="{39331196-897C-4E6B-9469-1AEB79FA7C07}" presName="textRect" presStyleLbl="revTx" presStyleIdx="3" presStyleCnt="5">
        <dgm:presLayoutVars>
          <dgm:chMax val="1"/>
          <dgm:chPref val="1"/>
        </dgm:presLayoutVars>
      </dgm:prSet>
      <dgm:spPr/>
    </dgm:pt>
    <dgm:pt modelId="{2EB12710-C95E-4EBE-AF64-380709ACA89E}" type="pres">
      <dgm:prSet presAssocID="{B1B68AD8-35A4-40E6-A0D3-2A3F5736387A}" presName="sibTrans" presStyleLbl="sibTrans2D1" presStyleIdx="0" presStyleCnt="0"/>
      <dgm:spPr/>
    </dgm:pt>
    <dgm:pt modelId="{76DC5C58-931F-418B-B514-BFAA68AF99CC}" type="pres">
      <dgm:prSet presAssocID="{E44012A7-8246-4F1A-A715-B9AA2CC09EFD}" presName="compNode" presStyleCnt="0"/>
      <dgm:spPr/>
    </dgm:pt>
    <dgm:pt modelId="{26D5ACBE-233C-45BC-97EC-A8586F90E947}" type="pres">
      <dgm:prSet presAssocID="{E44012A7-8246-4F1A-A715-B9AA2CC09EFD}" presName="iconBgRect" presStyleLbl="bgShp" presStyleIdx="4" presStyleCnt="5"/>
      <dgm:spPr/>
    </dgm:pt>
    <dgm:pt modelId="{634F44CF-B2A6-4B4E-A3C5-15C3AE1600BE}" type="pres">
      <dgm:prSet presAssocID="{E44012A7-8246-4F1A-A715-B9AA2CC09E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me"/>
        </a:ext>
      </dgm:extLst>
    </dgm:pt>
    <dgm:pt modelId="{AB278ACE-38B8-408A-B846-43FB0B9EF00E}" type="pres">
      <dgm:prSet presAssocID="{E44012A7-8246-4F1A-A715-B9AA2CC09EFD}" presName="spaceRect" presStyleCnt="0"/>
      <dgm:spPr/>
    </dgm:pt>
    <dgm:pt modelId="{27C1AA99-C110-4171-B6AE-96F9E0E18254}" type="pres">
      <dgm:prSet presAssocID="{E44012A7-8246-4F1A-A715-B9AA2CC09EFD}" presName="textRect" presStyleLbl="revTx" presStyleIdx="4" presStyleCnt="5">
        <dgm:presLayoutVars>
          <dgm:chMax val="1"/>
          <dgm:chPref val="1"/>
        </dgm:presLayoutVars>
      </dgm:prSet>
      <dgm:spPr/>
    </dgm:pt>
  </dgm:ptLst>
  <dgm:cxnLst>
    <dgm:cxn modelId="{5D0BD206-7F80-46D5-A85C-581D0B4BB8CB}" type="presOf" srcId="{39331196-897C-4E6B-9469-1AEB79FA7C07}" destId="{5B747FAC-862A-4BB2-B364-4318F5BA5AE1}" srcOrd="0" destOrd="0" presId="urn:microsoft.com/office/officeart/2018/2/layout/IconCircleList"/>
    <dgm:cxn modelId="{CC4DD20A-226C-45FD-9D68-57E92065E22D}" type="presOf" srcId="{B1B68AD8-35A4-40E6-A0D3-2A3F5736387A}" destId="{2EB12710-C95E-4EBE-AF64-380709ACA89E}" srcOrd="0" destOrd="0" presId="urn:microsoft.com/office/officeart/2018/2/layout/IconCircleList"/>
    <dgm:cxn modelId="{8B66F70B-74BE-493B-BC53-D8044BFC6FE3}" srcId="{326980D7-1DB1-4929-B9EF-C3B2C3459B55}" destId="{B02E31BF-40AF-466A-A847-7DDD9C289390}" srcOrd="2" destOrd="0" parTransId="{6F29AD6D-707D-4CD0-91FC-035753DA7D29}" sibTransId="{1D4BF99D-0433-4B44-9690-6CACA7FE4032}"/>
    <dgm:cxn modelId="{B923A00C-7013-43BB-AC76-7753BB6ED4E3}" type="presOf" srcId="{1D4BF99D-0433-4B44-9690-6CACA7FE4032}" destId="{742B1522-4899-4753-B9A3-7359895F1737}" srcOrd="0" destOrd="0" presId="urn:microsoft.com/office/officeart/2018/2/layout/IconCircleList"/>
    <dgm:cxn modelId="{D4C20D13-33CC-4A99-A7EF-7FE23560A5BE}" srcId="{326980D7-1DB1-4929-B9EF-C3B2C3459B55}" destId="{5411F302-BC7B-4716-86F9-BD6BB79E3907}" srcOrd="0" destOrd="0" parTransId="{257222A0-5273-41FA-94A4-C2AFE9B9B03D}" sibTransId="{F27E309F-DF3F-4555-BDC7-078FBF3E5F7A}"/>
    <dgm:cxn modelId="{86211614-3ACB-427C-A8DD-D43ED0895874}" srcId="{326980D7-1DB1-4929-B9EF-C3B2C3459B55}" destId="{E44012A7-8246-4F1A-A715-B9AA2CC09EFD}" srcOrd="4" destOrd="0" parTransId="{C61BAD60-35A6-4E09-9CDD-D754AE0DBED0}" sibTransId="{186FF794-9DE8-467E-83F4-2E2E78EC9987}"/>
    <dgm:cxn modelId="{09291D3A-9586-4472-AE62-1162DEB664CF}" type="presOf" srcId="{5411F302-BC7B-4716-86F9-BD6BB79E3907}" destId="{140E0301-3490-49DA-9E2A-E44CB2A5D859}" srcOrd="0" destOrd="0" presId="urn:microsoft.com/office/officeart/2018/2/layout/IconCircleList"/>
    <dgm:cxn modelId="{00D0175E-42AF-4504-9026-69ED1C8297A2}" type="presOf" srcId="{048D962E-D652-4FC8-9E89-367150F34378}" destId="{98D7C785-F2AE-41B5-B4CA-92DD027808B1}" srcOrd="0" destOrd="0" presId="urn:microsoft.com/office/officeart/2018/2/layout/IconCircleList"/>
    <dgm:cxn modelId="{73DE5E5E-28F5-4E16-92F3-20C48B484055}" type="presOf" srcId="{FE1C3D4A-4F6A-43FA-B9A6-089C11FF8AF8}" destId="{6F4503E1-F575-43E7-AE87-1CDB1A717585}" srcOrd="0" destOrd="0" presId="urn:microsoft.com/office/officeart/2018/2/layout/IconCircleList"/>
    <dgm:cxn modelId="{F5502E67-12C1-49E8-ACBC-46A9267F0663}" srcId="{326980D7-1DB1-4929-B9EF-C3B2C3459B55}" destId="{048D962E-D652-4FC8-9E89-367150F34378}" srcOrd="1" destOrd="0" parTransId="{9A98DBF6-081C-4E21-B640-9538132AE298}" sibTransId="{FE1C3D4A-4F6A-43FA-B9A6-089C11FF8AF8}"/>
    <dgm:cxn modelId="{52F196AC-6D80-4B27-A8A4-7C85FE3CEBB7}" type="presOf" srcId="{326980D7-1DB1-4929-B9EF-C3B2C3459B55}" destId="{83C57100-A53F-4CA7-AD6F-8AD4A4840758}" srcOrd="0" destOrd="0" presId="urn:microsoft.com/office/officeart/2018/2/layout/IconCircleList"/>
    <dgm:cxn modelId="{7C721CBA-202C-4EE0-B898-944F7B06EFC7}" type="presOf" srcId="{E44012A7-8246-4F1A-A715-B9AA2CC09EFD}" destId="{27C1AA99-C110-4171-B6AE-96F9E0E18254}" srcOrd="0" destOrd="0" presId="urn:microsoft.com/office/officeart/2018/2/layout/IconCircleList"/>
    <dgm:cxn modelId="{6D259DBC-BBD1-40C5-AA71-8758012370D1}" type="presOf" srcId="{F27E309F-DF3F-4555-BDC7-078FBF3E5F7A}" destId="{A968BEF8-8C83-4514-B2CA-301A4319B5DD}" srcOrd="0" destOrd="0" presId="urn:microsoft.com/office/officeart/2018/2/layout/IconCircleList"/>
    <dgm:cxn modelId="{13FECEC6-98E4-4218-BFD9-7CD2F3E49B91}" srcId="{326980D7-1DB1-4929-B9EF-C3B2C3459B55}" destId="{39331196-897C-4E6B-9469-1AEB79FA7C07}" srcOrd="3" destOrd="0" parTransId="{1449A0D5-7813-4CD8-82CE-209F6E588B2A}" sibTransId="{B1B68AD8-35A4-40E6-A0D3-2A3F5736387A}"/>
    <dgm:cxn modelId="{95934DCB-8856-4E15-BC90-227FBE953D90}" type="presOf" srcId="{B02E31BF-40AF-466A-A847-7DDD9C289390}" destId="{B72152D1-15A3-491B-A67F-150752C64282}" srcOrd="0" destOrd="0" presId="urn:microsoft.com/office/officeart/2018/2/layout/IconCircleList"/>
    <dgm:cxn modelId="{5EF2C7A9-4BAB-4757-A5C6-B420E9A53B9B}" type="presParOf" srcId="{83C57100-A53F-4CA7-AD6F-8AD4A4840758}" destId="{2FE96892-A334-440B-BBF8-4A329528B66F}" srcOrd="0" destOrd="0" presId="urn:microsoft.com/office/officeart/2018/2/layout/IconCircleList"/>
    <dgm:cxn modelId="{AC6F2933-C884-4ED7-9B7C-618F42DF5B27}" type="presParOf" srcId="{2FE96892-A334-440B-BBF8-4A329528B66F}" destId="{EB23B617-9532-4A31-9B03-B6C037354AB0}" srcOrd="0" destOrd="0" presId="urn:microsoft.com/office/officeart/2018/2/layout/IconCircleList"/>
    <dgm:cxn modelId="{0F30C51B-DAB2-4EEA-BFF0-23D026373D20}" type="presParOf" srcId="{EB23B617-9532-4A31-9B03-B6C037354AB0}" destId="{E73D6A5D-4CB1-48AF-8950-A3BCB184A54E}" srcOrd="0" destOrd="0" presId="urn:microsoft.com/office/officeart/2018/2/layout/IconCircleList"/>
    <dgm:cxn modelId="{F2E7C087-B4E8-426F-87A7-83DA362B50A2}" type="presParOf" srcId="{EB23B617-9532-4A31-9B03-B6C037354AB0}" destId="{1149EFAD-1FFE-4C6B-9549-CAF6EEFA4E6D}" srcOrd="1" destOrd="0" presId="urn:microsoft.com/office/officeart/2018/2/layout/IconCircleList"/>
    <dgm:cxn modelId="{E0BB39F2-CB06-459A-B702-59AD2CD6D303}" type="presParOf" srcId="{EB23B617-9532-4A31-9B03-B6C037354AB0}" destId="{64C49D1B-F0F4-473D-A6F0-863EBFC656EA}" srcOrd="2" destOrd="0" presId="urn:microsoft.com/office/officeart/2018/2/layout/IconCircleList"/>
    <dgm:cxn modelId="{59B57096-1E82-4926-93AE-2A745B0804B8}" type="presParOf" srcId="{EB23B617-9532-4A31-9B03-B6C037354AB0}" destId="{140E0301-3490-49DA-9E2A-E44CB2A5D859}" srcOrd="3" destOrd="0" presId="urn:microsoft.com/office/officeart/2018/2/layout/IconCircleList"/>
    <dgm:cxn modelId="{3BAA4475-4995-4433-9853-546017A9BA22}" type="presParOf" srcId="{2FE96892-A334-440B-BBF8-4A329528B66F}" destId="{A968BEF8-8C83-4514-B2CA-301A4319B5DD}" srcOrd="1" destOrd="0" presId="urn:microsoft.com/office/officeart/2018/2/layout/IconCircleList"/>
    <dgm:cxn modelId="{A107D8FC-4C0E-4635-A96E-6B389AAD9141}" type="presParOf" srcId="{2FE96892-A334-440B-BBF8-4A329528B66F}" destId="{AA43EB12-DE07-4DAB-BD40-0E275B08AB3B}" srcOrd="2" destOrd="0" presId="urn:microsoft.com/office/officeart/2018/2/layout/IconCircleList"/>
    <dgm:cxn modelId="{0397E24E-3BC9-47CE-98D1-3DE819F98DB6}" type="presParOf" srcId="{AA43EB12-DE07-4DAB-BD40-0E275B08AB3B}" destId="{0184B2C8-0D3A-4D70-8592-DD52106F0377}" srcOrd="0" destOrd="0" presId="urn:microsoft.com/office/officeart/2018/2/layout/IconCircleList"/>
    <dgm:cxn modelId="{628EC4B1-D9A6-4A58-BA88-24353067C2A2}" type="presParOf" srcId="{AA43EB12-DE07-4DAB-BD40-0E275B08AB3B}" destId="{496AD89A-5069-490A-AC22-4DB019E8DDFC}" srcOrd="1" destOrd="0" presId="urn:microsoft.com/office/officeart/2018/2/layout/IconCircleList"/>
    <dgm:cxn modelId="{8D3E5D63-2416-4F7C-81C9-096A161BFC1A}" type="presParOf" srcId="{AA43EB12-DE07-4DAB-BD40-0E275B08AB3B}" destId="{F506698B-5B03-470A-984E-4E4F4DA3B1CA}" srcOrd="2" destOrd="0" presId="urn:microsoft.com/office/officeart/2018/2/layout/IconCircleList"/>
    <dgm:cxn modelId="{2389F17A-5829-4CC0-B8E9-FD23F3EF1CCA}" type="presParOf" srcId="{AA43EB12-DE07-4DAB-BD40-0E275B08AB3B}" destId="{98D7C785-F2AE-41B5-B4CA-92DD027808B1}" srcOrd="3" destOrd="0" presId="urn:microsoft.com/office/officeart/2018/2/layout/IconCircleList"/>
    <dgm:cxn modelId="{77049365-8D9C-4029-BEF5-6192E5A86708}" type="presParOf" srcId="{2FE96892-A334-440B-BBF8-4A329528B66F}" destId="{6F4503E1-F575-43E7-AE87-1CDB1A717585}" srcOrd="3" destOrd="0" presId="urn:microsoft.com/office/officeart/2018/2/layout/IconCircleList"/>
    <dgm:cxn modelId="{74D76FBD-D1A1-4369-8255-7237A4B7C2A9}" type="presParOf" srcId="{2FE96892-A334-440B-BBF8-4A329528B66F}" destId="{B16B3519-5F6B-455E-8209-6CC5B3796927}" srcOrd="4" destOrd="0" presId="urn:microsoft.com/office/officeart/2018/2/layout/IconCircleList"/>
    <dgm:cxn modelId="{B3B73C2D-F4A8-4C12-A309-B22A2BF576DF}" type="presParOf" srcId="{B16B3519-5F6B-455E-8209-6CC5B3796927}" destId="{8205530A-4BCA-4735-967F-9F80CBC30409}" srcOrd="0" destOrd="0" presId="urn:microsoft.com/office/officeart/2018/2/layout/IconCircleList"/>
    <dgm:cxn modelId="{FA421007-8E35-4368-BC24-35F7230B11CC}" type="presParOf" srcId="{B16B3519-5F6B-455E-8209-6CC5B3796927}" destId="{B868F522-B63E-43D4-82C8-92AA3145894C}" srcOrd="1" destOrd="0" presId="urn:microsoft.com/office/officeart/2018/2/layout/IconCircleList"/>
    <dgm:cxn modelId="{2B610C9C-BD37-47EC-BAFD-609629764ED6}" type="presParOf" srcId="{B16B3519-5F6B-455E-8209-6CC5B3796927}" destId="{8DB4EF44-B0D3-4010-9019-9A58F9D6B2EA}" srcOrd="2" destOrd="0" presId="urn:microsoft.com/office/officeart/2018/2/layout/IconCircleList"/>
    <dgm:cxn modelId="{4F3B0BCE-403A-4BF0-8796-34558E6FAA1D}" type="presParOf" srcId="{B16B3519-5F6B-455E-8209-6CC5B3796927}" destId="{B72152D1-15A3-491B-A67F-150752C64282}" srcOrd="3" destOrd="0" presId="urn:microsoft.com/office/officeart/2018/2/layout/IconCircleList"/>
    <dgm:cxn modelId="{2EA292BE-B330-496C-9941-97144DF7C415}" type="presParOf" srcId="{2FE96892-A334-440B-BBF8-4A329528B66F}" destId="{742B1522-4899-4753-B9A3-7359895F1737}" srcOrd="5" destOrd="0" presId="urn:microsoft.com/office/officeart/2018/2/layout/IconCircleList"/>
    <dgm:cxn modelId="{6A97A378-16AE-4B6D-A5DD-60E9FB3A80D6}" type="presParOf" srcId="{2FE96892-A334-440B-BBF8-4A329528B66F}" destId="{987F51DD-BFA7-42A7-9BF1-567908213809}" srcOrd="6" destOrd="0" presId="urn:microsoft.com/office/officeart/2018/2/layout/IconCircleList"/>
    <dgm:cxn modelId="{92AD97F3-056E-4D5B-8898-94BCEA566BEE}" type="presParOf" srcId="{987F51DD-BFA7-42A7-9BF1-567908213809}" destId="{CE910FE1-20B3-421E-9A4B-069D5C3A3AF6}" srcOrd="0" destOrd="0" presId="urn:microsoft.com/office/officeart/2018/2/layout/IconCircleList"/>
    <dgm:cxn modelId="{D0783A63-F1BD-4528-92E2-1D30565D7A46}" type="presParOf" srcId="{987F51DD-BFA7-42A7-9BF1-567908213809}" destId="{4CC7DAF9-C65D-496E-B4B3-97FEEEF45BFA}" srcOrd="1" destOrd="0" presId="urn:microsoft.com/office/officeart/2018/2/layout/IconCircleList"/>
    <dgm:cxn modelId="{7E2BE81E-3FF3-4CBC-9DA5-97AEE864A7F0}" type="presParOf" srcId="{987F51DD-BFA7-42A7-9BF1-567908213809}" destId="{1436D783-86F2-41AA-B9CA-178281CDD3E0}" srcOrd="2" destOrd="0" presId="urn:microsoft.com/office/officeart/2018/2/layout/IconCircleList"/>
    <dgm:cxn modelId="{5DF47701-11CB-4E87-92DF-503BCAF26A43}" type="presParOf" srcId="{987F51DD-BFA7-42A7-9BF1-567908213809}" destId="{5B747FAC-862A-4BB2-B364-4318F5BA5AE1}" srcOrd="3" destOrd="0" presId="urn:microsoft.com/office/officeart/2018/2/layout/IconCircleList"/>
    <dgm:cxn modelId="{D454C306-EA9B-4769-A46B-0705D1F7E6C9}" type="presParOf" srcId="{2FE96892-A334-440B-BBF8-4A329528B66F}" destId="{2EB12710-C95E-4EBE-AF64-380709ACA89E}" srcOrd="7" destOrd="0" presId="urn:microsoft.com/office/officeart/2018/2/layout/IconCircleList"/>
    <dgm:cxn modelId="{3EA20910-A196-4E40-83EC-28F49AB7E1AA}" type="presParOf" srcId="{2FE96892-A334-440B-BBF8-4A329528B66F}" destId="{76DC5C58-931F-418B-B514-BFAA68AF99CC}" srcOrd="8" destOrd="0" presId="urn:microsoft.com/office/officeart/2018/2/layout/IconCircleList"/>
    <dgm:cxn modelId="{8A7CB54F-EE07-4824-BC3A-176F7B0925C0}" type="presParOf" srcId="{76DC5C58-931F-418B-B514-BFAA68AF99CC}" destId="{26D5ACBE-233C-45BC-97EC-A8586F90E947}" srcOrd="0" destOrd="0" presId="urn:microsoft.com/office/officeart/2018/2/layout/IconCircleList"/>
    <dgm:cxn modelId="{2FF67B9A-A61F-4652-B8FD-4752A8F84EB2}" type="presParOf" srcId="{76DC5C58-931F-418B-B514-BFAA68AF99CC}" destId="{634F44CF-B2A6-4B4E-A3C5-15C3AE1600BE}" srcOrd="1" destOrd="0" presId="urn:microsoft.com/office/officeart/2018/2/layout/IconCircleList"/>
    <dgm:cxn modelId="{B5483E41-9296-40DD-9CB5-C1133F5D7C7F}" type="presParOf" srcId="{76DC5C58-931F-418B-B514-BFAA68AF99CC}" destId="{AB278ACE-38B8-408A-B846-43FB0B9EF00E}" srcOrd="2" destOrd="0" presId="urn:microsoft.com/office/officeart/2018/2/layout/IconCircleList"/>
    <dgm:cxn modelId="{848FE128-AFE4-4F1A-8234-4E1E143E547C}" type="presParOf" srcId="{76DC5C58-931F-418B-B514-BFAA68AF99CC}" destId="{27C1AA99-C110-4171-B6AE-96F9E0E182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99308-4453-4462-A1E5-9128B538DBDC}">
      <dsp:nvSpPr>
        <dsp:cNvPr id="0" name=""/>
        <dsp:cNvSpPr/>
      </dsp:nvSpPr>
      <dsp:spPr>
        <a:xfrm>
          <a:off x="0" y="30857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Rinku</a:t>
          </a:r>
        </a:p>
      </dsp:txBody>
      <dsp:txXfrm>
        <a:off x="0" y="308572"/>
        <a:ext cx="2101843" cy="1261106"/>
      </dsp:txXfrm>
    </dsp:sp>
    <dsp:sp modelId="{F13EFA26-1B8D-455E-9B63-19024EA1916F}">
      <dsp:nvSpPr>
        <dsp:cNvPr id="0" name=""/>
        <dsp:cNvSpPr/>
      </dsp:nvSpPr>
      <dsp:spPr>
        <a:xfrm>
          <a:off x="2312027" y="30857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Gowtham</a:t>
          </a:r>
        </a:p>
      </dsp:txBody>
      <dsp:txXfrm>
        <a:off x="2312027" y="308572"/>
        <a:ext cx="2101843" cy="1261106"/>
      </dsp:txXfrm>
    </dsp:sp>
    <dsp:sp modelId="{F2634A1D-2AAD-422E-BB68-8F787BB0CA33}">
      <dsp:nvSpPr>
        <dsp:cNvPr id="0" name=""/>
        <dsp:cNvSpPr/>
      </dsp:nvSpPr>
      <dsp:spPr>
        <a:xfrm>
          <a:off x="4624055" y="30857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Ashish</a:t>
          </a:r>
        </a:p>
      </dsp:txBody>
      <dsp:txXfrm>
        <a:off x="4624055" y="308572"/>
        <a:ext cx="2101843" cy="1261106"/>
      </dsp:txXfrm>
    </dsp:sp>
    <dsp:sp modelId="{36A5D5FA-EA6D-49D9-BF17-B197699928E3}">
      <dsp:nvSpPr>
        <dsp:cNvPr id="0" name=""/>
        <dsp:cNvSpPr/>
      </dsp:nvSpPr>
      <dsp:spPr>
        <a:xfrm>
          <a:off x="0" y="177986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Anji</a:t>
          </a:r>
        </a:p>
      </dsp:txBody>
      <dsp:txXfrm>
        <a:off x="0" y="1779862"/>
        <a:ext cx="2101843" cy="1261106"/>
      </dsp:txXfrm>
    </dsp:sp>
    <dsp:sp modelId="{1DE99BE5-30B7-408A-AAEE-E05A84364EA2}">
      <dsp:nvSpPr>
        <dsp:cNvPr id="0" name=""/>
        <dsp:cNvSpPr/>
      </dsp:nvSpPr>
      <dsp:spPr>
        <a:xfrm>
          <a:off x="2312027" y="177986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Pavani</a:t>
          </a:r>
        </a:p>
      </dsp:txBody>
      <dsp:txXfrm>
        <a:off x="2312027" y="1779862"/>
        <a:ext cx="2101843" cy="1261106"/>
      </dsp:txXfrm>
    </dsp:sp>
    <dsp:sp modelId="{A83DD700-CE6A-4050-99FA-50F959530F9E}">
      <dsp:nvSpPr>
        <dsp:cNvPr id="0" name=""/>
        <dsp:cNvSpPr/>
      </dsp:nvSpPr>
      <dsp:spPr>
        <a:xfrm>
          <a:off x="4624055" y="1779862"/>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Promoth</a:t>
          </a:r>
        </a:p>
      </dsp:txBody>
      <dsp:txXfrm>
        <a:off x="4624055" y="1779862"/>
        <a:ext cx="2101843" cy="1261106"/>
      </dsp:txXfrm>
    </dsp:sp>
    <dsp:sp modelId="{855BA315-785D-413A-BE52-ACE5BC318838}">
      <dsp:nvSpPr>
        <dsp:cNvPr id="0" name=""/>
        <dsp:cNvSpPr/>
      </dsp:nvSpPr>
      <dsp:spPr>
        <a:xfrm>
          <a:off x="2312027" y="3251153"/>
          <a:ext cx="2101843" cy="126110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Ankan</a:t>
          </a:r>
        </a:p>
      </dsp:txBody>
      <dsp:txXfrm>
        <a:off x="2312027" y="3251153"/>
        <a:ext cx="2101843" cy="1261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238F8-F6C8-415B-BD55-86229F99D97E}">
      <dsp:nvSpPr>
        <dsp:cNvPr id="0" name=""/>
        <dsp:cNvSpPr/>
      </dsp:nvSpPr>
      <dsp:spPr>
        <a:xfrm>
          <a:off x="0" y="425205"/>
          <a:ext cx="3221427" cy="61425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Microsoft Excel</a:t>
          </a:r>
        </a:p>
      </dsp:txBody>
      <dsp:txXfrm>
        <a:off x="29985" y="455190"/>
        <a:ext cx="3161457" cy="554280"/>
      </dsp:txXfrm>
    </dsp:sp>
    <dsp:sp modelId="{18EFA97E-6A9E-42F6-90AF-C759EA4E36ED}">
      <dsp:nvSpPr>
        <dsp:cNvPr id="0" name=""/>
        <dsp:cNvSpPr/>
      </dsp:nvSpPr>
      <dsp:spPr>
        <a:xfrm>
          <a:off x="0" y="1111455"/>
          <a:ext cx="3221427" cy="614250"/>
        </a:xfrm>
        <a:prstGeom prst="round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Microsoft Power BI</a:t>
          </a:r>
        </a:p>
      </dsp:txBody>
      <dsp:txXfrm>
        <a:off x="29985" y="1141440"/>
        <a:ext cx="3161457" cy="554280"/>
      </dsp:txXfrm>
    </dsp:sp>
    <dsp:sp modelId="{FADFD7E0-6951-4FCF-8085-F64E4C11D811}">
      <dsp:nvSpPr>
        <dsp:cNvPr id="0" name=""/>
        <dsp:cNvSpPr/>
      </dsp:nvSpPr>
      <dsp:spPr>
        <a:xfrm>
          <a:off x="0" y="1797705"/>
          <a:ext cx="3221427" cy="614250"/>
        </a:xfrm>
        <a:prstGeom prst="round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Tableau</a:t>
          </a:r>
        </a:p>
      </dsp:txBody>
      <dsp:txXfrm>
        <a:off x="29985" y="1827690"/>
        <a:ext cx="3161457" cy="554280"/>
      </dsp:txXfrm>
    </dsp:sp>
    <dsp:sp modelId="{7BA8438B-B5EF-44DA-9185-11C4B11084C7}">
      <dsp:nvSpPr>
        <dsp:cNvPr id="0" name=""/>
        <dsp:cNvSpPr/>
      </dsp:nvSpPr>
      <dsp:spPr>
        <a:xfrm>
          <a:off x="0" y="2483955"/>
          <a:ext cx="3221427" cy="614250"/>
        </a:xfrm>
        <a:prstGeom prst="roundRect">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MySQL</a:t>
          </a:r>
        </a:p>
      </dsp:txBody>
      <dsp:txXfrm>
        <a:off x="29985" y="2513940"/>
        <a:ext cx="3161457" cy="554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D6A5D-4CB1-48AF-8950-A3BCB184A54E}">
      <dsp:nvSpPr>
        <dsp:cNvPr id="0" name=""/>
        <dsp:cNvSpPr/>
      </dsp:nvSpPr>
      <dsp:spPr>
        <a:xfrm>
          <a:off x="22528" y="264182"/>
          <a:ext cx="884461" cy="8844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9EFAD-1FFE-4C6B-9549-CAF6EEFA4E6D}">
      <dsp:nvSpPr>
        <dsp:cNvPr id="0" name=""/>
        <dsp:cNvSpPr/>
      </dsp:nvSpPr>
      <dsp:spPr>
        <a:xfrm>
          <a:off x="208265" y="449919"/>
          <a:ext cx="512987" cy="512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0E0301-3490-49DA-9E2A-E44CB2A5D859}">
      <dsp:nvSpPr>
        <dsp:cNvPr id="0" name=""/>
        <dsp:cNvSpPr/>
      </dsp:nvSpPr>
      <dsp:spPr>
        <a:xfrm>
          <a:off x="1096517" y="264182"/>
          <a:ext cx="2084801" cy="88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KPI 1 :- Year Wise Loan Status</a:t>
          </a:r>
          <a:endParaRPr lang="en-US" sz="1400" kern="1200"/>
        </a:p>
      </dsp:txBody>
      <dsp:txXfrm>
        <a:off x="1096517" y="264182"/>
        <a:ext cx="2084801" cy="884461"/>
      </dsp:txXfrm>
    </dsp:sp>
    <dsp:sp modelId="{0184B2C8-0D3A-4D70-8592-DD52106F0377}">
      <dsp:nvSpPr>
        <dsp:cNvPr id="0" name=""/>
        <dsp:cNvSpPr/>
      </dsp:nvSpPr>
      <dsp:spPr>
        <a:xfrm>
          <a:off x="3544579" y="264182"/>
          <a:ext cx="884461" cy="8844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AD89A-5069-490A-AC22-4DB019E8DDFC}">
      <dsp:nvSpPr>
        <dsp:cNvPr id="0" name=""/>
        <dsp:cNvSpPr/>
      </dsp:nvSpPr>
      <dsp:spPr>
        <a:xfrm>
          <a:off x="3730316" y="449919"/>
          <a:ext cx="512987" cy="512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D7C785-F2AE-41B5-B4CA-92DD027808B1}">
      <dsp:nvSpPr>
        <dsp:cNvPr id="0" name=""/>
        <dsp:cNvSpPr/>
      </dsp:nvSpPr>
      <dsp:spPr>
        <a:xfrm>
          <a:off x="4618568" y="264182"/>
          <a:ext cx="2084801" cy="88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KPI 2 :- Grade &amp; Sub-Grade Wise Revolving Balance</a:t>
          </a:r>
          <a:endParaRPr lang="en-US" sz="1400" kern="1200"/>
        </a:p>
      </dsp:txBody>
      <dsp:txXfrm>
        <a:off x="4618568" y="264182"/>
        <a:ext cx="2084801" cy="884461"/>
      </dsp:txXfrm>
    </dsp:sp>
    <dsp:sp modelId="{8205530A-4BCA-4735-967F-9F80CBC30409}">
      <dsp:nvSpPr>
        <dsp:cNvPr id="0" name=""/>
        <dsp:cNvSpPr/>
      </dsp:nvSpPr>
      <dsp:spPr>
        <a:xfrm>
          <a:off x="22528" y="1968185"/>
          <a:ext cx="884461" cy="8844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8F522-B63E-43D4-82C8-92AA3145894C}">
      <dsp:nvSpPr>
        <dsp:cNvPr id="0" name=""/>
        <dsp:cNvSpPr/>
      </dsp:nvSpPr>
      <dsp:spPr>
        <a:xfrm>
          <a:off x="208265" y="2153922"/>
          <a:ext cx="512987" cy="512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2152D1-15A3-491B-A67F-150752C64282}">
      <dsp:nvSpPr>
        <dsp:cNvPr id="0" name=""/>
        <dsp:cNvSpPr/>
      </dsp:nvSpPr>
      <dsp:spPr>
        <a:xfrm>
          <a:off x="1096517" y="1968185"/>
          <a:ext cx="2084801" cy="88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KPI 3 :- </a:t>
          </a:r>
          <a:r>
            <a:rPr lang="en-IN" sz="1400" b="1" kern="1200"/>
            <a:t>Total Payment for Verified Status Vs Total Payment for Non-Verified Status</a:t>
          </a:r>
          <a:endParaRPr lang="en-US" sz="1400" kern="1200"/>
        </a:p>
      </dsp:txBody>
      <dsp:txXfrm>
        <a:off x="1096517" y="1968185"/>
        <a:ext cx="2084801" cy="884461"/>
      </dsp:txXfrm>
    </dsp:sp>
    <dsp:sp modelId="{CE910FE1-20B3-421E-9A4B-069D5C3A3AF6}">
      <dsp:nvSpPr>
        <dsp:cNvPr id="0" name=""/>
        <dsp:cNvSpPr/>
      </dsp:nvSpPr>
      <dsp:spPr>
        <a:xfrm>
          <a:off x="3544579" y="1968185"/>
          <a:ext cx="884461" cy="8844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7DAF9-C65D-496E-B4B3-97FEEEF45BFA}">
      <dsp:nvSpPr>
        <dsp:cNvPr id="0" name=""/>
        <dsp:cNvSpPr/>
      </dsp:nvSpPr>
      <dsp:spPr>
        <a:xfrm>
          <a:off x="3730316" y="2153922"/>
          <a:ext cx="512987" cy="5129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747FAC-862A-4BB2-B364-4318F5BA5AE1}">
      <dsp:nvSpPr>
        <dsp:cNvPr id="0" name=""/>
        <dsp:cNvSpPr/>
      </dsp:nvSpPr>
      <dsp:spPr>
        <a:xfrm>
          <a:off x="4618568" y="1968185"/>
          <a:ext cx="2084801" cy="88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KPI 4 :- State Wise &amp; Month Wise Loan Status</a:t>
          </a:r>
          <a:endParaRPr lang="en-US" sz="1400" kern="1200"/>
        </a:p>
      </dsp:txBody>
      <dsp:txXfrm>
        <a:off x="4618568" y="1968185"/>
        <a:ext cx="2084801" cy="884461"/>
      </dsp:txXfrm>
    </dsp:sp>
    <dsp:sp modelId="{26D5ACBE-233C-45BC-97EC-A8586F90E947}">
      <dsp:nvSpPr>
        <dsp:cNvPr id="0" name=""/>
        <dsp:cNvSpPr/>
      </dsp:nvSpPr>
      <dsp:spPr>
        <a:xfrm>
          <a:off x="22528" y="3672188"/>
          <a:ext cx="884461" cy="8844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F44CF-B2A6-4B4E-A3C5-15C3AE1600BE}">
      <dsp:nvSpPr>
        <dsp:cNvPr id="0" name=""/>
        <dsp:cNvSpPr/>
      </dsp:nvSpPr>
      <dsp:spPr>
        <a:xfrm>
          <a:off x="208265" y="3857924"/>
          <a:ext cx="512987" cy="5129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1AA99-C110-4171-B6AE-96F9E0E18254}">
      <dsp:nvSpPr>
        <dsp:cNvPr id="0" name=""/>
        <dsp:cNvSpPr/>
      </dsp:nvSpPr>
      <dsp:spPr>
        <a:xfrm>
          <a:off x="1096517" y="3672188"/>
          <a:ext cx="2084801" cy="884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KPI 5:- Home Ownership by Last Payment Date Stats</a:t>
          </a:r>
          <a:endParaRPr lang="en-US" sz="1400" kern="1200"/>
        </a:p>
      </dsp:txBody>
      <dsp:txXfrm>
        <a:off x="1096517" y="3672188"/>
        <a:ext cx="2084801" cy="8844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273C0-EF7E-4C7F-A31E-F93729F9E28F}"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F31A-702E-4B5A-9B97-D17BBB0FAA2D}" type="slidenum">
              <a:rPr lang="en-US" smtClean="0"/>
              <a:t>‹#›</a:t>
            </a:fld>
            <a:endParaRPr lang="en-US"/>
          </a:p>
        </p:txBody>
      </p:sp>
    </p:spTree>
    <p:extLst>
      <p:ext uri="{BB962C8B-B14F-4D97-AF65-F5344CB8AC3E}">
        <p14:creationId xmlns:p14="http://schemas.microsoft.com/office/powerpoint/2010/main" val="78066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9/3/2024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96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55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9/3/2024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18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9/3/2024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878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9/3/2024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77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209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50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46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735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9/3/2024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938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42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9/3/2024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79449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4.png"/><Relationship Id="rId7" Type="http://schemas.openxmlformats.org/officeDocument/2006/relationships/diagramData" Target="../diagrams/data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11" Type="http://schemas.microsoft.com/office/2007/relationships/diagramDrawing" Target="../diagrams/drawing2.xml"/><Relationship Id="rId5" Type="http://schemas.openxmlformats.org/officeDocument/2006/relationships/image" Target="../media/image6.png"/><Relationship Id="rId10" Type="http://schemas.openxmlformats.org/officeDocument/2006/relationships/diagramColors" Target="../diagrams/colors2.xml"/><Relationship Id="rId4" Type="http://schemas.openxmlformats.org/officeDocument/2006/relationships/image" Target="../media/image5.png"/><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A pencil on top of a paper with a printed line graph">
            <a:extLst>
              <a:ext uri="{FF2B5EF4-FFF2-40B4-BE49-F238E27FC236}">
                <a16:creationId xmlns:a16="http://schemas.microsoft.com/office/drawing/2014/main" id="{C4AABFAE-C620-EE18-D783-D80101D0892D}"/>
              </a:ext>
            </a:extLst>
          </p:cNvPr>
          <p:cNvPicPr>
            <a:picLocks noChangeAspect="1"/>
          </p:cNvPicPr>
          <p:nvPr/>
        </p:nvPicPr>
        <p:blipFill>
          <a:blip r:embed="rId2"/>
          <a:srcRect t="5335" r="9091" b="18056"/>
          <a:stretch/>
        </p:blipFill>
        <p:spPr>
          <a:xfrm>
            <a:off x="20" y="10"/>
            <a:ext cx="12191980" cy="6857990"/>
          </a:xfrm>
          <a:prstGeom prst="rect">
            <a:avLst/>
          </a:prstGeom>
        </p:spPr>
      </p:pic>
      <p:sp>
        <p:nvSpPr>
          <p:cNvPr id="32" name="Rectangle 25">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7">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44B725E-A714-43B7-B61E-A6B9058B7002}"/>
              </a:ext>
            </a:extLst>
          </p:cNvPr>
          <p:cNvSpPr>
            <a:spLocks noGrp="1"/>
          </p:cNvSpPr>
          <p:nvPr>
            <p:ph type="ctrTitle"/>
          </p:nvPr>
        </p:nvSpPr>
        <p:spPr>
          <a:xfrm>
            <a:off x="8298345" y="1524001"/>
            <a:ext cx="3208866" cy="3478384"/>
          </a:xfrm>
        </p:spPr>
        <p:txBody>
          <a:bodyPr>
            <a:normAutofit/>
          </a:bodyPr>
          <a:lstStyle/>
          <a:p>
            <a:r>
              <a:rPr lang="en-US">
                <a:solidFill>
                  <a:srgbClr val="FFFFFF"/>
                </a:solidFill>
              </a:rPr>
              <a:t>Bank Loan Analytics</a:t>
            </a:r>
          </a:p>
        </p:txBody>
      </p:sp>
      <p:sp>
        <p:nvSpPr>
          <p:cNvPr id="3" name="Subtitle 2">
            <a:extLst>
              <a:ext uri="{FF2B5EF4-FFF2-40B4-BE49-F238E27FC236}">
                <a16:creationId xmlns:a16="http://schemas.microsoft.com/office/drawing/2014/main" id="{B8034C94-D358-46B7-B9F3-AE56809A0632}"/>
              </a:ext>
            </a:extLst>
          </p:cNvPr>
          <p:cNvSpPr>
            <a:spLocks noGrp="1"/>
          </p:cNvSpPr>
          <p:nvPr>
            <p:ph type="subTitle" idx="1"/>
          </p:nvPr>
        </p:nvSpPr>
        <p:spPr>
          <a:xfrm>
            <a:off x="8298345" y="5145513"/>
            <a:ext cx="3208866" cy="738820"/>
          </a:xfrm>
        </p:spPr>
        <p:txBody>
          <a:bodyPr>
            <a:normAutofit/>
          </a:bodyPr>
          <a:lstStyle/>
          <a:p>
            <a:r>
              <a:rPr lang="en-US">
                <a:solidFill>
                  <a:srgbClr val="FFFFFF">
                    <a:alpha val="75000"/>
                  </a:srgbClr>
                </a:solidFill>
              </a:rPr>
              <a:t>Presented by Group 3</a:t>
            </a:r>
          </a:p>
        </p:txBody>
      </p:sp>
    </p:spTree>
    <p:extLst>
      <p:ext uri="{BB962C8B-B14F-4D97-AF65-F5344CB8AC3E}">
        <p14:creationId xmlns:p14="http://schemas.microsoft.com/office/powerpoint/2010/main" val="2637098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E89793C3-CFBD-40E0-9576-2A99FE635B65}"/>
              </a:ext>
            </a:extLst>
          </p:cNvPr>
          <p:cNvPicPr>
            <a:picLocks noChangeAspect="1"/>
          </p:cNvPicPr>
          <p:nvPr/>
        </p:nvPicPr>
        <p:blipFill>
          <a:blip r:embed="rId2"/>
          <a:stretch>
            <a:fillRect/>
          </a:stretch>
        </p:blipFill>
        <p:spPr>
          <a:xfrm>
            <a:off x="477714" y="1156461"/>
            <a:ext cx="11334841" cy="4050022"/>
          </a:xfrm>
          <a:prstGeom prst="rect">
            <a:avLst/>
          </a:prstGeom>
        </p:spPr>
      </p:pic>
      <p:sp>
        <p:nvSpPr>
          <p:cNvPr id="5" name="TextBox 4">
            <a:extLst>
              <a:ext uri="{FF2B5EF4-FFF2-40B4-BE49-F238E27FC236}">
                <a16:creationId xmlns:a16="http://schemas.microsoft.com/office/drawing/2014/main" id="{92064ECA-3D94-485D-90E3-9DE3F1453368}"/>
              </a:ext>
            </a:extLst>
          </p:cNvPr>
          <p:cNvSpPr txBox="1"/>
          <p:nvPr/>
        </p:nvSpPr>
        <p:spPr>
          <a:xfrm>
            <a:off x="466531" y="531845"/>
            <a:ext cx="11280710" cy="584775"/>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defPPr>
              <a:defRPr lang="en-US"/>
            </a:defPPr>
            <a:lvl1pPr algn="ctr" defTabSz="457200">
              <a:spcBef>
                <a:spcPct val="0"/>
              </a:spcBef>
              <a:spcAft>
                <a:spcPts val="600"/>
              </a:spcAft>
              <a:defRPr sz="3200" cap="all">
                <a:solidFill>
                  <a:schemeClr val="tx1">
                    <a:lumMod val="75000"/>
                    <a:lumOff val="25000"/>
                  </a:schemeClr>
                </a:solidFill>
                <a:latin typeface="+mj-lt"/>
                <a:ea typeface="+mj-ea"/>
                <a:cs typeface="+mj-cs"/>
              </a:defRPr>
            </a:lvl1pPr>
          </a:lstStyle>
          <a:p>
            <a:r>
              <a:rPr lang="en-US"/>
              <a:t>KPI 2 :- Grade/ Sub-Grade Wise Revolving Balance</a:t>
            </a:r>
            <a:endParaRPr lang="en-US" dirty="0"/>
          </a:p>
        </p:txBody>
      </p:sp>
      <p:sp>
        <p:nvSpPr>
          <p:cNvPr id="9" name="TextBox 8">
            <a:extLst>
              <a:ext uri="{FF2B5EF4-FFF2-40B4-BE49-F238E27FC236}">
                <a16:creationId xmlns:a16="http://schemas.microsoft.com/office/drawing/2014/main" id="{B8C36B35-555E-4F5B-86E1-C53CA086F9EA}"/>
              </a:ext>
            </a:extLst>
          </p:cNvPr>
          <p:cNvSpPr txBox="1"/>
          <p:nvPr/>
        </p:nvSpPr>
        <p:spPr>
          <a:xfrm>
            <a:off x="541176" y="5402424"/>
            <a:ext cx="11355355"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chart indicates that Grade A and Grade B have the highest total revolving balances, with subgrades A4,A5 being the highest in grade A. Similarly, B3,B4,B5 in Grade 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 the contrary, Grade F and G are having the lowest revolving balances with F5 and G5 being the lowest in their respective grades.</a:t>
            </a:r>
          </a:p>
        </p:txBody>
      </p:sp>
      <p:pic>
        <p:nvPicPr>
          <p:cNvPr id="13" name="Picture 12">
            <a:extLst>
              <a:ext uri="{FF2B5EF4-FFF2-40B4-BE49-F238E27FC236}">
                <a16:creationId xmlns:a16="http://schemas.microsoft.com/office/drawing/2014/main" id="{61C13618-E3FB-42E2-898E-A4591FC9BFFD}"/>
              </a:ext>
            </a:extLst>
          </p:cNvPr>
          <p:cNvPicPr>
            <a:picLocks noChangeAspect="1"/>
          </p:cNvPicPr>
          <p:nvPr/>
        </p:nvPicPr>
        <p:blipFill>
          <a:blip r:embed="rId3"/>
          <a:stretch>
            <a:fillRect/>
          </a:stretch>
        </p:blipFill>
        <p:spPr>
          <a:xfrm>
            <a:off x="503853" y="563825"/>
            <a:ext cx="681135" cy="519756"/>
          </a:xfrm>
          <a:prstGeom prst="rect">
            <a:avLst/>
          </a:prstGeom>
        </p:spPr>
      </p:pic>
    </p:spTree>
    <p:extLst>
      <p:ext uri="{BB962C8B-B14F-4D97-AF65-F5344CB8AC3E}">
        <p14:creationId xmlns:p14="http://schemas.microsoft.com/office/powerpoint/2010/main" val="136300942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F4981C-713E-46FD-83EA-3D102212CA1D}"/>
              </a:ext>
            </a:extLst>
          </p:cNvPr>
          <p:cNvSpPr txBox="1"/>
          <p:nvPr/>
        </p:nvSpPr>
        <p:spPr>
          <a:xfrm>
            <a:off x="466531" y="531845"/>
            <a:ext cx="11280710" cy="584775"/>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defPPr>
              <a:defRPr lang="en-US"/>
            </a:defPPr>
            <a:lvl1pPr algn="ctr" defTabSz="457200">
              <a:spcBef>
                <a:spcPct val="0"/>
              </a:spcBef>
              <a:spcAft>
                <a:spcPts val="600"/>
              </a:spcAft>
              <a:defRPr sz="3200" cap="all">
                <a:solidFill>
                  <a:schemeClr val="tx1">
                    <a:lumMod val="75000"/>
                    <a:lumOff val="25000"/>
                  </a:schemeClr>
                </a:solidFill>
                <a:latin typeface="+mj-lt"/>
                <a:ea typeface="+mj-ea"/>
                <a:cs typeface="+mj-cs"/>
              </a:defRPr>
            </a:lvl1pPr>
          </a:lstStyle>
          <a:p>
            <a:r>
              <a:rPr lang="en-US" dirty="0"/>
              <a:t>KPI 3 :-Verified &amp; Non-Verified Payments</a:t>
            </a:r>
          </a:p>
        </p:txBody>
      </p:sp>
      <p:pic>
        <p:nvPicPr>
          <p:cNvPr id="6" name="Picture 5">
            <a:extLst>
              <a:ext uri="{FF2B5EF4-FFF2-40B4-BE49-F238E27FC236}">
                <a16:creationId xmlns:a16="http://schemas.microsoft.com/office/drawing/2014/main" id="{E9E489F7-4E92-4CB0-8B45-32C4D5AB5756}"/>
              </a:ext>
            </a:extLst>
          </p:cNvPr>
          <p:cNvPicPr>
            <a:picLocks noChangeAspect="1"/>
          </p:cNvPicPr>
          <p:nvPr/>
        </p:nvPicPr>
        <p:blipFill>
          <a:blip r:embed="rId2"/>
          <a:stretch>
            <a:fillRect/>
          </a:stretch>
        </p:blipFill>
        <p:spPr>
          <a:xfrm>
            <a:off x="466531" y="1154233"/>
            <a:ext cx="11290039" cy="4332167"/>
          </a:xfrm>
          <a:prstGeom prst="rect">
            <a:avLst/>
          </a:prstGeom>
        </p:spPr>
      </p:pic>
      <p:sp>
        <p:nvSpPr>
          <p:cNvPr id="8" name="TextBox 7">
            <a:extLst>
              <a:ext uri="{FF2B5EF4-FFF2-40B4-BE49-F238E27FC236}">
                <a16:creationId xmlns:a16="http://schemas.microsoft.com/office/drawing/2014/main" id="{186AFBD6-2372-4ABC-96CF-A6566D16238F}"/>
              </a:ext>
            </a:extLst>
          </p:cNvPr>
          <p:cNvSpPr txBox="1"/>
          <p:nvPr/>
        </p:nvSpPr>
        <p:spPr>
          <a:xfrm>
            <a:off x="494522" y="5654352"/>
            <a:ext cx="1128071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More than half of the total population or dataset is verified, indicating a higher rate of verification overall.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While majority of the percentage is verified still a little more than 40% is unverified indicating that there’s a room for improvement in the verification process</a:t>
            </a:r>
          </a:p>
        </p:txBody>
      </p:sp>
      <p:pic>
        <p:nvPicPr>
          <p:cNvPr id="9" name="Picture 8">
            <a:extLst>
              <a:ext uri="{FF2B5EF4-FFF2-40B4-BE49-F238E27FC236}">
                <a16:creationId xmlns:a16="http://schemas.microsoft.com/office/drawing/2014/main" id="{E4978B86-73A7-4B89-A340-CD8192696CE3}"/>
              </a:ext>
            </a:extLst>
          </p:cNvPr>
          <p:cNvPicPr>
            <a:picLocks noChangeAspect="1"/>
          </p:cNvPicPr>
          <p:nvPr/>
        </p:nvPicPr>
        <p:blipFill>
          <a:blip r:embed="rId3"/>
          <a:stretch>
            <a:fillRect/>
          </a:stretch>
        </p:blipFill>
        <p:spPr>
          <a:xfrm>
            <a:off x="510597" y="526310"/>
            <a:ext cx="786358" cy="606178"/>
          </a:xfrm>
          <a:prstGeom prst="rect">
            <a:avLst/>
          </a:prstGeom>
        </p:spPr>
      </p:pic>
    </p:spTree>
    <p:extLst>
      <p:ext uri="{BB962C8B-B14F-4D97-AF65-F5344CB8AC3E}">
        <p14:creationId xmlns:p14="http://schemas.microsoft.com/office/powerpoint/2010/main" val="394318431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FE61E-3F59-4AE3-AAC2-FFADB40E0399}"/>
              </a:ext>
            </a:extLst>
          </p:cNvPr>
          <p:cNvPicPr>
            <a:picLocks noChangeAspect="1"/>
          </p:cNvPicPr>
          <p:nvPr/>
        </p:nvPicPr>
        <p:blipFill>
          <a:blip r:embed="rId2"/>
          <a:stretch>
            <a:fillRect/>
          </a:stretch>
        </p:blipFill>
        <p:spPr>
          <a:xfrm>
            <a:off x="415035" y="1444866"/>
            <a:ext cx="5875529" cy="1318374"/>
          </a:xfrm>
          <a:prstGeom prst="rect">
            <a:avLst/>
          </a:prstGeom>
        </p:spPr>
      </p:pic>
      <p:sp>
        <p:nvSpPr>
          <p:cNvPr id="6" name="TextBox 5">
            <a:extLst>
              <a:ext uri="{FF2B5EF4-FFF2-40B4-BE49-F238E27FC236}">
                <a16:creationId xmlns:a16="http://schemas.microsoft.com/office/drawing/2014/main" id="{0F319601-6360-44C0-8F19-1F141F3A3298}"/>
              </a:ext>
            </a:extLst>
          </p:cNvPr>
          <p:cNvSpPr txBox="1"/>
          <p:nvPr/>
        </p:nvSpPr>
        <p:spPr>
          <a:xfrm>
            <a:off x="466531" y="531845"/>
            <a:ext cx="11280710" cy="584775"/>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defPPr>
              <a:defRPr lang="en-US"/>
            </a:defPPr>
            <a:lvl1pPr algn="ctr" defTabSz="457200">
              <a:spcBef>
                <a:spcPct val="0"/>
              </a:spcBef>
              <a:spcAft>
                <a:spcPts val="600"/>
              </a:spcAft>
              <a:defRPr sz="3200" cap="all">
                <a:solidFill>
                  <a:schemeClr val="tx1">
                    <a:lumMod val="75000"/>
                    <a:lumOff val="25000"/>
                  </a:schemeClr>
                </a:solidFill>
                <a:latin typeface="+mj-lt"/>
                <a:ea typeface="+mj-ea"/>
                <a:cs typeface="+mj-cs"/>
              </a:defRPr>
            </a:lvl1pPr>
          </a:lstStyle>
          <a:p>
            <a:r>
              <a:rPr lang="en-US" dirty="0"/>
              <a:t>KPI 4 :- State &amp; Month wise loan status</a:t>
            </a:r>
          </a:p>
        </p:txBody>
      </p:sp>
      <p:pic>
        <p:nvPicPr>
          <p:cNvPr id="7" name="Picture 6">
            <a:extLst>
              <a:ext uri="{FF2B5EF4-FFF2-40B4-BE49-F238E27FC236}">
                <a16:creationId xmlns:a16="http://schemas.microsoft.com/office/drawing/2014/main" id="{2FF258F9-00B4-46C9-820D-00311762C633}"/>
              </a:ext>
            </a:extLst>
          </p:cNvPr>
          <p:cNvPicPr>
            <a:picLocks noChangeAspect="1"/>
          </p:cNvPicPr>
          <p:nvPr/>
        </p:nvPicPr>
        <p:blipFill>
          <a:blip r:embed="rId3"/>
          <a:stretch>
            <a:fillRect/>
          </a:stretch>
        </p:blipFill>
        <p:spPr>
          <a:xfrm>
            <a:off x="503853" y="563825"/>
            <a:ext cx="681135" cy="519756"/>
          </a:xfrm>
          <a:prstGeom prst="rect">
            <a:avLst/>
          </a:prstGeom>
        </p:spPr>
      </p:pic>
      <p:sp>
        <p:nvSpPr>
          <p:cNvPr id="2" name="TextBox 1">
            <a:extLst>
              <a:ext uri="{FF2B5EF4-FFF2-40B4-BE49-F238E27FC236}">
                <a16:creationId xmlns:a16="http://schemas.microsoft.com/office/drawing/2014/main" id="{129FC38F-9A55-4208-A572-FD2D69C5BEBC}"/>
              </a:ext>
            </a:extLst>
          </p:cNvPr>
          <p:cNvSpPr txBox="1"/>
          <p:nvPr/>
        </p:nvSpPr>
        <p:spPr>
          <a:xfrm>
            <a:off x="6932645" y="1474237"/>
            <a:ext cx="4674637"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above table shows the total count of fully paid loan amount across 10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observe that California has the highest count followed by New York and Florida.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picture below further analyses the state California for month-wise fully paid amount status showing us the quantitative loan amount.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December has recorded the highest fully paid loan amount in California.</a:t>
            </a:r>
          </a:p>
        </p:txBody>
      </p:sp>
      <p:pic>
        <p:nvPicPr>
          <p:cNvPr id="8" name="Picture 7">
            <a:extLst>
              <a:ext uri="{FF2B5EF4-FFF2-40B4-BE49-F238E27FC236}">
                <a16:creationId xmlns:a16="http://schemas.microsoft.com/office/drawing/2014/main" id="{132D7F99-C1DE-4EBB-816D-9A8176F189D6}"/>
              </a:ext>
            </a:extLst>
          </p:cNvPr>
          <p:cNvPicPr>
            <a:picLocks noChangeAspect="1"/>
          </p:cNvPicPr>
          <p:nvPr/>
        </p:nvPicPr>
        <p:blipFill>
          <a:blip r:embed="rId4"/>
          <a:stretch>
            <a:fillRect/>
          </a:stretch>
        </p:blipFill>
        <p:spPr>
          <a:xfrm>
            <a:off x="408977" y="2780522"/>
            <a:ext cx="5889186" cy="3732246"/>
          </a:xfrm>
          <a:prstGeom prst="rect">
            <a:avLst/>
          </a:prstGeom>
        </p:spPr>
      </p:pic>
    </p:spTree>
    <p:extLst>
      <p:ext uri="{BB962C8B-B14F-4D97-AF65-F5344CB8AC3E}">
        <p14:creationId xmlns:p14="http://schemas.microsoft.com/office/powerpoint/2010/main" val="26758224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10B22B-9B66-4018-9EFE-D4CB13ABE82E}"/>
              </a:ext>
            </a:extLst>
          </p:cNvPr>
          <p:cNvSpPr txBox="1"/>
          <p:nvPr/>
        </p:nvSpPr>
        <p:spPr>
          <a:xfrm>
            <a:off x="466531" y="531845"/>
            <a:ext cx="11280710" cy="584775"/>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defPPr>
              <a:defRPr lang="en-US"/>
            </a:defPPr>
            <a:lvl1pPr algn="ctr" defTabSz="457200">
              <a:spcBef>
                <a:spcPct val="0"/>
              </a:spcBef>
              <a:spcAft>
                <a:spcPts val="600"/>
              </a:spcAft>
              <a:defRPr sz="3200" cap="all">
                <a:solidFill>
                  <a:schemeClr val="tx1">
                    <a:lumMod val="75000"/>
                    <a:lumOff val="25000"/>
                  </a:schemeClr>
                </a:solidFill>
                <a:latin typeface="+mj-lt"/>
                <a:ea typeface="+mj-ea"/>
                <a:cs typeface="+mj-cs"/>
              </a:defRPr>
            </a:lvl1pPr>
          </a:lstStyle>
          <a:p>
            <a:r>
              <a:rPr lang="en-US" dirty="0"/>
              <a:t>KPI 5 :- Home ownership by last payment date</a:t>
            </a:r>
          </a:p>
        </p:txBody>
      </p:sp>
      <p:pic>
        <p:nvPicPr>
          <p:cNvPr id="5" name="Picture 4">
            <a:extLst>
              <a:ext uri="{FF2B5EF4-FFF2-40B4-BE49-F238E27FC236}">
                <a16:creationId xmlns:a16="http://schemas.microsoft.com/office/drawing/2014/main" id="{D3E52F79-A27F-45F2-B8B1-CCC6750D3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66" y="541176"/>
            <a:ext cx="576553" cy="576553"/>
          </a:xfrm>
          <a:prstGeom prst="rect">
            <a:avLst/>
          </a:prstGeom>
        </p:spPr>
      </p:pic>
      <p:pic>
        <p:nvPicPr>
          <p:cNvPr id="7" name="Picture 6">
            <a:extLst>
              <a:ext uri="{FF2B5EF4-FFF2-40B4-BE49-F238E27FC236}">
                <a16:creationId xmlns:a16="http://schemas.microsoft.com/office/drawing/2014/main" id="{A086703C-C8B9-4C2B-BA2B-A6EEB08FCD65}"/>
              </a:ext>
            </a:extLst>
          </p:cNvPr>
          <p:cNvPicPr>
            <a:picLocks noChangeAspect="1"/>
          </p:cNvPicPr>
          <p:nvPr/>
        </p:nvPicPr>
        <p:blipFill>
          <a:blip r:embed="rId3"/>
          <a:stretch>
            <a:fillRect/>
          </a:stretch>
        </p:blipFill>
        <p:spPr>
          <a:xfrm>
            <a:off x="456301" y="1265443"/>
            <a:ext cx="4580017" cy="2255715"/>
          </a:xfrm>
          <a:prstGeom prst="rect">
            <a:avLst/>
          </a:prstGeom>
          <a:ln>
            <a:solidFill>
              <a:schemeClr val="accent6"/>
            </a:solidFill>
          </a:ln>
        </p:spPr>
      </p:pic>
      <p:pic>
        <p:nvPicPr>
          <p:cNvPr id="9" name="Picture 8">
            <a:extLst>
              <a:ext uri="{FF2B5EF4-FFF2-40B4-BE49-F238E27FC236}">
                <a16:creationId xmlns:a16="http://schemas.microsoft.com/office/drawing/2014/main" id="{BBEFA68A-FE1F-41C6-8E61-9ED51C522907}"/>
              </a:ext>
            </a:extLst>
          </p:cNvPr>
          <p:cNvPicPr>
            <a:picLocks noChangeAspect="1"/>
          </p:cNvPicPr>
          <p:nvPr/>
        </p:nvPicPr>
        <p:blipFill>
          <a:blip r:embed="rId4"/>
          <a:stretch>
            <a:fillRect/>
          </a:stretch>
        </p:blipFill>
        <p:spPr>
          <a:xfrm>
            <a:off x="455693" y="3609419"/>
            <a:ext cx="4554846" cy="1681037"/>
          </a:xfrm>
          <a:prstGeom prst="rect">
            <a:avLst/>
          </a:prstGeom>
          <a:ln>
            <a:solidFill>
              <a:schemeClr val="accent6"/>
            </a:solidFill>
          </a:ln>
        </p:spPr>
      </p:pic>
      <p:sp>
        <p:nvSpPr>
          <p:cNvPr id="10" name="TextBox 9">
            <a:extLst>
              <a:ext uri="{FF2B5EF4-FFF2-40B4-BE49-F238E27FC236}">
                <a16:creationId xmlns:a16="http://schemas.microsoft.com/office/drawing/2014/main" id="{56A23EAD-B805-4A25-8BE2-3AF52F39A4E4}"/>
              </a:ext>
            </a:extLst>
          </p:cNvPr>
          <p:cNvSpPr txBox="1"/>
          <p:nvPr/>
        </p:nvSpPr>
        <p:spPr>
          <a:xfrm>
            <a:off x="5980922" y="1334278"/>
            <a:ext cx="539309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Renting is the most common category among individuals having count of 18,899.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Mortgage holders are the second largest group having 17,659.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Combining mortgage(17,659) and own(3,058) categories shows that 20,717 individuals have some form of home ownership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high number of mortgage indicates that a substantial portion of population has long-term financial commitments related to housing.</a:t>
            </a:r>
          </a:p>
        </p:txBody>
      </p:sp>
    </p:spTree>
    <p:extLst>
      <p:ext uri="{BB962C8B-B14F-4D97-AF65-F5344CB8AC3E}">
        <p14:creationId xmlns:p14="http://schemas.microsoft.com/office/powerpoint/2010/main" val="251015761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2E5BD8-A60B-4AA9-97B8-C6F1B11ABDD7}"/>
              </a:ext>
            </a:extLst>
          </p:cNvPr>
          <p:cNvSpPr txBox="1"/>
          <p:nvPr/>
        </p:nvSpPr>
        <p:spPr>
          <a:xfrm>
            <a:off x="4208105" y="177283"/>
            <a:ext cx="3769567"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Excel Dashboard</a:t>
            </a:r>
          </a:p>
        </p:txBody>
      </p:sp>
      <p:pic>
        <p:nvPicPr>
          <p:cNvPr id="4" name="Picture 3">
            <a:extLst>
              <a:ext uri="{FF2B5EF4-FFF2-40B4-BE49-F238E27FC236}">
                <a16:creationId xmlns:a16="http://schemas.microsoft.com/office/drawing/2014/main" id="{E498EC34-0F0F-4BCC-8315-1B4DA1D80178}"/>
              </a:ext>
            </a:extLst>
          </p:cNvPr>
          <p:cNvPicPr>
            <a:picLocks noChangeAspect="1"/>
          </p:cNvPicPr>
          <p:nvPr/>
        </p:nvPicPr>
        <p:blipFill>
          <a:blip r:embed="rId2"/>
          <a:stretch>
            <a:fillRect/>
          </a:stretch>
        </p:blipFill>
        <p:spPr>
          <a:xfrm>
            <a:off x="214604" y="1030888"/>
            <a:ext cx="11803225" cy="5444556"/>
          </a:xfrm>
          <a:prstGeom prst="rect">
            <a:avLst/>
          </a:prstGeom>
        </p:spPr>
      </p:pic>
    </p:spTree>
    <p:extLst>
      <p:ext uri="{BB962C8B-B14F-4D97-AF65-F5344CB8AC3E}">
        <p14:creationId xmlns:p14="http://schemas.microsoft.com/office/powerpoint/2010/main" val="1362680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2182CD3C-CA98-48D5-9623-C0B6F06CAA22}"/>
              </a:ext>
            </a:extLst>
          </p:cNvPr>
          <p:cNvPicPr>
            <a:picLocks noChangeAspect="1"/>
          </p:cNvPicPr>
          <p:nvPr/>
        </p:nvPicPr>
        <p:blipFill>
          <a:blip r:embed="rId2"/>
          <a:stretch>
            <a:fillRect/>
          </a:stretch>
        </p:blipFill>
        <p:spPr>
          <a:xfrm>
            <a:off x="454190" y="1099137"/>
            <a:ext cx="11412340" cy="5567002"/>
          </a:xfrm>
          <a:prstGeom prst="rect">
            <a:avLst/>
          </a:prstGeom>
          <a:ln>
            <a:solidFill>
              <a:schemeClr val="tx1"/>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151BD78B-D7E9-45CC-B5DB-7A866BB25081}"/>
              </a:ext>
            </a:extLst>
          </p:cNvPr>
          <p:cNvSpPr txBox="1"/>
          <p:nvPr/>
        </p:nvSpPr>
        <p:spPr>
          <a:xfrm>
            <a:off x="4167091" y="159786"/>
            <a:ext cx="3838575"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Tableau Dashboard</a:t>
            </a:r>
          </a:p>
        </p:txBody>
      </p:sp>
    </p:spTree>
    <p:extLst>
      <p:ext uri="{BB962C8B-B14F-4D97-AF65-F5344CB8AC3E}">
        <p14:creationId xmlns:p14="http://schemas.microsoft.com/office/powerpoint/2010/main" val="310797904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642DA-5427-4CDE-9EA4-55B7D1D7C842}"/>
              </a:ext>
            </a:extLst>
          </p:cNvPr>
          <p:cNvSpPr txBox="1"/>
          <p:nvPr/>
        </p:nvSpPr>
        <p:spPr>
          <a:xfrm>
            <a:off x="4226768" y="270588"/>
            <a:ext cx="3750906" cy="523220"/>
          </a:xfrm>
          <a:prstGeom prst="rect">
            <a:avLst/>
          </a:prstGeom>
          <a:solidFill>
            <a:schemeClr val="accent1">
              <a:lumMod val="60000"/>
              <a:lumOff val="40000"/>
            </a:schemeClr>
          </a:solidFill>
        </p:spPr>
        <p:txBody>
          <a:bodyPr wrap="square" rtlCol="0">
            <a:spAutoFit/>
          </a:bodyPr>
          <a:lstStyle/>
          <a:p>
            <a:pPr algn="ctr"/>
            <a:r>
              <a:rPr lang="en-US" sz="2800" dirty="0"/>
              <a:t>Power BI Dashboard</a:t>
            </a:r>
          </a:p>
        </p:txBody>
      </p:sp>
      <p:pic>
        <p:nvPicPr>
          <p:cNvPr id="5" name="Picture 4">
            <a:extLst>
              <a:ext uri="{FF2B5EF4-FFF2-40B4-BE49-F238E27FC236}">
                <a16:creationId xmlns:a16="http://schemas.microsoft.com/office/drawing/2014/main" id="{700B5117-2AD8-4EC7-86C1-6969C6003ECD}"/>
              </a:ext>
            </a:extLst>
          </p:cNvPr>
          <p:cNvPicPr>
            <a:picLocks noChangeAspect="1"/>
          </p:cNvPicPr>
          <p:nvPr/>
        </p:nvPicPr>
        <p:blipFill>
          <a:blip r:embed="rId2"/>
          <a:stretch>
            <a:fillRect/>
          </a:stretch>
        </p:blipFill>
        <p:spPr>
          <a:xfrm>
            <a:off x="465932" y="1128451"/>
            <a:ext cx="11318631" cy="5608806"/>
          </a:xfrm>
          <a:prstGeom prst="rect">
            <a:avLst/>
          </a:prstGeom>
        </p:spPr>
      </p:pic>
    </p:spTree>
    <p:extLst>
      <p:ext uri="{BB962C8B-B14F-4D97-AF65-F5344CB8AC3E}">
        <p14:creationId xmlns:p14="http://schemas.microsoft.com/office/powerpoint/2010/main" val="110640419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AD06158-DD7C-40BB-A3C6-A07B2B19DFC5}"/>
              </a:ext>
            </a:extLst>
          </p:cNvPr>
          <p:cNvGrpSpPr/>
          <p:nvPr/>
        </p:nvGrpSpPr>
        <p:grpSpPr>
          <a:xfrm>
            <a:off x="149290" y="3083055"/>
            <a:ext cx="11859208" cy="1843510"/>
            <a:chOff x="149290" y="3055063"/>
            <a:chExt cx="11859208" cy="1843510"/>
          </a:xfrm>
        </p:grpSpPr>
        <p:pic>
          <p:nvPicPr>
            <p:cNvPr id="12" name="Picture 11">
              <a:extLst>
                <a:ext uri="{FF2B5EF4-FFF2-40B4-BE49-F238E27FC236}">
                  <a16:creationId xmlns:a16="http://schemas.microsoft.com/office/drawing/2014/main" id="{EC7397DE-0A8A-47E2-878C-6D7D3ABDC76C}"/>
                </a:ext>
              </a:extLst>
            </p:cNvPr>
            <p:cNvPicPr>
              <a:picLocks noChangeAspect="1"/>
            </p:cNvPicPr>
            <p:nvPr/>
          </p:nvPicPr>
          <p:blipFill>
            <a:blip r:embed="rId2"/>
            <a:stretch>
              <a:fillRect/>
            </a:stretch>
          </p:blipFill>
          <p:spPr>
            <a:xfrm>
              <a:off x="149290" y="3079103"/>
              <a:ext cx="5131837" cy="1819470"/>
            </a:xfrm>
            <a:prstGeom prst="rect">
              <a:avLst/>
            </a:prstGeom>
            <a:ln>
              <a:solidFill>
                <a:schemeClr val="accent6"/>
              </a:solidFill>
            </a:ln>
            <a:effectLst>
              <a:glow rad="63500">
                <a:schemeClr val="accent5">
                  <a:satMod val="175000"/>
                  <a:alpha val="40000"/>
                </a:schemeClr>
              </a:glow>
              <a:outerShdw blurRad="50800" dist="38100" dir="2700000" algn="tl" rotWithShape="0">
                <a:prstClr val="black">
                  <a:alpha val="40000"/>
                </a:prstClr>
              </a:outerShdw>
            </a:effectLst>
          </p:spPr>
        </p:pic>
        <p:pic>
          <p:nvPicPr>
            <p:cNvPr id="14" name="Picture 13">
              <a:extLst>
                <a:ext uri="{FF2B5EF4-FFF2-40B4-BE49-F238E27FC236}">
                  <a16:creationId xmlns:a16="http://schemas.microsoft.com/office/drawing/2014/main" id="{0C7ABA45-5DDB-4545-9250-40914FF8AE10}"/>
                </a:ext>
              </a:extLst>
            </p:cNvPr>
            <p:cNvPicPr>
              <a:picLocks noChangeAspect="1"/>
            </p:cNvPicPr>
            <p:nvPr/>
          </p:nvPicPr>
          <p:blipFill>
            <a:blip r:embed="rId3"/>
            <a:stretch>
              <a:fillRect/>
            </a:stretch>
          </p:blipFill>
          <p:spPr>
            <a:xfrm>
              <a:off x="6885992" y="3055063"/>
              <a:ext cx="5122506" cy="1824845"/>
            </a:xfrm>
            <a:prstGeom prst="rect">
              <a:avLst/>
            </a:prstGeom>
            <a:ln>
              <a:solidFill>
                <a:schemeClr val="accent6"/>
              </a:solidFill>
            </a:ln>
            <a:effectLst>
              <a:glow rad="63500">
                <a:schemeClr val="accent5">
                  <a:satMod val="175000"/>
                  <a:alpha val="40000"/>
                </a:schemeClr>
              </a:glow>
              <a:outerShdw blurRad="50800" dist="38100" dir="2700000" algn="tl" rotWithShape="0">
                <a:prstClr val="black">
                  <a:alpha val="40000"/>
                </a:prstClr>
              </a:outerShdw>
            </a:effectLst>
          </p:spPr>
        </p:pic>
      </p:grpSp>
      <p:pic>
        <p:nvPicPr>
          <p:cNvPr id="22" name="Picture 21">
            <a:extLst>
              <a:ext uri="{FF2B5EF4-FFF2-40B4-BE49-F238E27FC236}">
                <a16:creationId xmlns:a16="http://schemas.microsoft.com/office/drawing/2014/main" id="{BD6B1149-0C12-4833-B2EA-6B5ED71A9643}"/>
              </a:ext>
            </a:extLst>
          </p:cNvPr>
          <p:cNvPicPr>
            <a:picLocks noChangeAspect="1"/>
          </p:cNvPicPr>
          <p:nvPr/>
        </p:nvPicPr>
        <p:blipFill>
          <a:blip r:embed="rId4"/>
          <a:stretch>
            <a:fillRect/>
          </a:stretch>
        </p:blipFill>
        <p:spPr>
          <a:xfrm>
            <a:off x="3853542" y="5111791"/>
            <a:ext cx="4413379" cy="1615580"/>
          </a:xfrm>
          <a:prstGeom prst="rect">
            <a:avLst/>
          </a:prstGeom>
          <a:ln>
            <a:solidFill>
              <a:schemeClr val="accent6"/>
            </a:solidFill>
          </a:ln>
          <a:effectLst>
            <a:glow rad="63500">
              <a:schemeClr val="accent5">
                <a:satMod val="175000"/>
                <a:alpha val="40000"/>
              </a:schemeClr>
            </a:glow>
            <a:outerShdw blurRad="50800" dist="38100" dir="2700000" algn="tl" rotWithShape="0">
              <a:prstClr val="black">
                <a:alpha val="40000"/>
              </a:prstClr>
            </a:outerShdw>
          </a:effectLst>
        </p:spPr>
      </p:pic>
      <p:grpSp>
        <p:nvGrpSpPr>
          <p:cNvPr id="31" name="Group 30">
            <a:extLst>
              <a:ext uri="{FF2B5EF4-FFF2-40B4-BE49-F238E27FC236}">
                <a16:creationId xmlns:a16="http://schemas.microsoft.com/office/drawing/2014/main" id="{8005A184-3D7A-42F7-8D75-31E34E508A0D}"/>
              </a:ext>
            </a:extLst>
          </p:cNvPr>
          <p:cNvGrpSpPr/>
          <p:nvPr/>
        </p:nvGrpSpPr>
        <p:grpSpPr>
          <a:xfrm>
            <a:off x="149289" y="1371599"/>
            <a:ext cx="11860751" cy="1595535"/>
            <a:chOff x="149289" y="1352938"/>
            <a:chExt cx="11860751" cy="1595535"/>
          </a:xfrm>
        </p:grpSpPr>
        <p:pic>
          <p:nvPicPr>
            <p:cNvPr id="6" name="Picture 5">
              <a:extLst>
                <a:ext uri="{FF2B5EF4-FFF2-40B4-BE49-F238E27FC236}">
                  <a16:creationId xmlns:a16="http://schemas.microsoft.com/office/drawing/2014/main" id="{800AF75D-BCA6-4C20-92B4-5FA8D552412D}"/>
                </a:ext>
              </a:extLst>
            </p:cNvPr>
            <p:cNvPicPr>
              <a:picLocks noChangeAspect="1"/>
            </p:cNvPicPr>
            <p:nvPr/>
          </p:nvPicPr>
          <p:blipFill>
            <a:blip r:embed="rId5"/>
            <a:stretch>
              <a:fillRect/>
            </a:stretch>
          </p:blipFill>
          <p:spPr>
            <a:xfrm>
              <a:off x="149289" y="1352938"/>
              <a:ext cx="5113463" cy="1595535"/>
            </a:xfrm>
            <a:prstGeom prst="rect">
              <a:avLst/>
            </a:prstGeom>
            <a:ln>
              <a:solidFill>
                <a:schemeClr val="accent6"/>
              </a:solidFill>
            </a:ln>
            <a:effectLst>
              <a:glow rad="63500">
                <a:schemeClr val="accent5">
                  <a:satMod val="175000"/>
                  <a:alpha val="40000"/>
                </a:schemeClr>
              </a:glow>
              <a:outerShdw blurRad="50800" dist="38100" dir="2700000" algn="tl" rotWithShape="0">
                <a:prstClr val="black">
                  <a:alpha val="40000"/>
                </a:prstClr>
              </a:outerShdw>
            </a:effectLst>
          </p:spPr>
        </p:pic>
        <p:pic>
          <p:nvPicPr>
            <p:cNvPr id="24" name="Picture 23">
              <a:extLst>
                <a:ext uri="{FF2B5EF4-FFF2-40B4-BE49-F238E27FC236}">
                  <a16:creationId xmlns:a16="http://schemas.microsoft.com/office/drawing/2014/main" id="{094C7072-DFED-4601-8E9C-DC035C11CD67}"/>
                </a:ext>
              </a:extLst>
            </p:cNvPr>
            <p:cNvPicPr>
              <a:picLocks noChangeAspect="1"/>
            </p:cNvPicPr>
            <p:nvPr/>
          </p:nvPicPr>
          <p:blipFill>
            <a:blip r:embed="rId6"/>
            <a:stretch>
              <a:fillRect/>
            </a:stretch>
          </p:blipFill>
          <p:spPr>
            <a:xfrm>
              <a:off x="6881336" y="1361966"/>
              <a:ext cx="5128704" cy="1577477"/>
            </a:xfrm>
            <a:prstGeom prst="rect">
              <a:avLst/>
            </a:prstGeom>
            <a:ln>
              <a:solidFill>
                <a:schemeClr val="accent6"/>
              </a:solidFill>
            </a:ln>
            <a:effectLst>
              <a:glow rad="63500">
                <a:schemeClr val="accent5">
                  <a:satMod val="175000"/>
                  <a:alpha val="40000"/>
                </a:schemeClr>
              </a:glow>
              <a:outerShdw blurRad="50800" dist="38100" dir="2700000" algn="tl" rotWithShape="0">
                <a:prstClr val="black">
                  <a:alpha val="40000"/>
                </a:prstClr>
              </a:outerShdw>
            </a:effectLst>
          </p:spPr>
        </p:pic>
      </p:grpSp>
      <p:sp>
        <p:nvSpPr>
          <p:cNvPr id="25" name="Speech Bubble: Oval 24">
            <a:extLst>
              <a:ext uri="{FF2B5EF4-FFF2-40B4-BE49-F238E27FC236}">
                <a16:creationId xmlns:a16="http://schemas.microsoft.com/office/drawing/2014/main" id="{FB8E5389-27C4-45F3-958F-A128D25949C3}"/>
              </a:ext>
            </a:extLst>
          </p:cNvPr>
          <p:cNvSpPr/>
          <p:nvPr/>
        </p:nvSpPr>
        <p:spPr>
          <a:xfrm>
            <a:off x="3741575" y="2118050"/>
            <a:ext cx="1045028" cy="47586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KPI 1</a:t>
            </a:r>
          </a:p>
        </p:txBody>
      </p:sp>
      <p:sp>
        <p:nvSpPr>
          <p:cNvPr id="26" name="Speech Bubble: Oval 25">
            <a:extLst>
              <a:ext uri="{FF2B5EF4-FFF2-40B4-BE49-F238E27FC236}">
                <a16:creationId xmlns:a16="http://schemas.microsoft.com/office/drawing/2014/main" id="{A4E5EB96-DE01-4427-85DC-57E883D2463C}"/>
              </a:ext>
            </a:extLst>
          </p:cNvPr>
          <p:cNvSpPr/>
          <p:nvPr/>
        </p:nvSpPr>
        <p:spPr>
          <a:xfrm>
            <a:off x="6963746" y="6068009"/>
            <a:ext cx="1045028" cy="47586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KPI 4</a:t>
            </a:r>
          </a:p>
        </p:txBody>
      </p:sp>
      <p:sp>
        <p:nvSpPr>
          <p:cNvPr id="27" name="Speech Bubble: Oval 26">
            <a:extLst>
              <a:ext uri="{FF2B5EF4-FFF2-40B4-BE49-F238E27FC236}">
                <a16:creationId xmlns:a16="http://schemas.microsoft.com/office/drawing/2014/main" id="{29C05583-EF6F-4762-94A3-48A447EF843D}"/>
              </a:ext>
            </a:extLst>
          </p:cNvPr>
          <p:cNvSpPr/>
          <p:nvPr/>
        </p:nvSpPr>
        <p:spPr>
          <a:xfrm>
            <a:off x="10848392" y="3887756"/>
            <a:ext cx="1045028" cy="47586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KPI 3</a:t>
            </a:r>
          </a:p>
        </p:txBody>
      </p:sp>
      <p:sp>
        <p:nvSpPr>
          <p:cNvPr id="28" name="Speech Bubble: Oval 27">
            <a:extLst>
              <a:ext uri="{FF2B5EF4-FFF2-40B4-BE49-F238E27FC236}">
                <a16:creationId xmlns:a16="http://schemas.microsoft.com/office/drawing/2014/main" id="{6C55474E-72C0-48BD-B739-8271F4D70492}"/>
              </a:ext>
            </a:extLst>
          </p:cNvPr>
          <p:cNvSpPr/>
          <p:nvPr/>
        </p:nvSpPr>
        <p:spPr>
          <a:xfrm>
            <a:off x="10786188" y="2127380"/>
            <a:ext cx="1045028" cy="47586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KPI 5</a:t>
            </a:r>
          </a:p>
        </p:txBody>
      </p:sp>
      <p:sp>
        <p:nvSpPr>
          <p:cNvPr id="29" name="Speech Bubble: Oval 28">
            <a:extLst>
              <a:ext uri="{FF2B5EF4-FFF2-40B4-BE49-F238E27FC236}">
                <a16:creationId xmlns:a16="http://schemas.microsoft.com/office/drawing/2014/main" id="{660A2B84-CD29-478A-AA48-FE2FFC37883F}"/>
              </a:ext>
            </a:extLst>
          </p:cNvPr>
          <p:cNvSpPr/>
          <p:nvPr/>
        </p:nvSpPr>
        <p:spPr>
          <a:xfrm>
            <a:off x="3819331" y="4061927"/>
            <a:ext cx="1045028" cy="475861"/>
          </a:xfrm>
          <a:prstGeom prst="wedgeEllipse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KPI 2</a:t>
            </a:r>
          </a:p>
        </p:txBody>
      </p:sp>
      <p:sp>
        <p:nvSpPr>
          <p:cNvPr id="32" name="TextBox 31">
            <a:extLst>
              <a:ext uri="{FF2B5EF4-FFF2-40B4-BE49-F238E27FC236}">
                <a16:creationId xmlns:a16="http://schemas.microsoft.com/office/drawing/2014/main" id="{AE5DD2B2-FF0B-4DF3-BA45-B9DF7F209420}"/>
              </a:ext>
            </a:extLst>
          </p:cNvPr>
          <p:cNvSpPr txBox="1"/>
          <p:nvPr/>
        </p:nvSpPr>
        <p:spPr>
          <a:xfrm>
            <a:off x="4189445" y="233265"/>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MySql Dashboard</a:t>
            </a:r>
          </a:p>
        </p:txBody>
      </p:sp>
    </p:spTree>
    <p:extLst>
      <p:ext uri="{BB962C8B-B14F-4D97-AF65-F5344CB8AC3E}">
        <p14:creationId xmlns:p14="http://schemas.microsoft.com/office/powerpoint/2010/main" val="184461684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4B162D-1BD7-41E0-844F-F94AE2CE2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264404B-1C0F-4383-8FC3-A3E3264AA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19F5C88-C232-4D01-8DB1-8A0C673DD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A white background with black text&#10;&#10;Description automatically generated">
            <a:extLst>
              <a:ext uri="{FF2B5EF4-FFF2-40B4-BE49-F238E27FC236}">
                <a16:creationId xmlns:a16="http://schemas.microsoft.com/office/drawing/2014/main" id="{FD46A645-F387-4F06-BD49-A8929929DA4C}"/>
              </a:ext>
            </a:extLst>
          </p:cNvPr>
          <p:cNvPicPr>
            <a:picLocks noChangeAspect="1"/>
          </p:cNvPicPr>
          <p:nvPr/>
        </p:nvPicPr>
        <p:blipFill>
          <a:blip r:embed="rId2"/>
          <a:stretch>
            <a:fillRect/>
          </a:stretch>
        </p:blipFill>
        <p:spPr>
          <a:xfrm>
            <a:off x="1470095" y="599724"/>
            <a:ext cx="9245016" cy="5200321"/>
          </a:xfrm>
          <a:prstGeom prst="rect">
            <a:avLst/>
          </a:prstGeom>
        </p:spPr>
      </p:pic>
      <p:sp>
        <p:nvSpPr>
          <p:cNvPr id="16" name="Rectangle 1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805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9651C57-CBD7-4BB6-9149-2A5DC5230F75}"/>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Team Members</a:t>
            </a:r>
            <a:endParaRPr lang="en-US" dirty="0">
              <a:solidFill>
                <a:srgbClr val="FFFEFF"/>
              </a:solidFill>
            </a:endParaRPr>
          </a:p>
        </p:txBody>
      </p:sp>
      <p:graphicFrame>
        <p:nvGraphicFramePr>
          <p:cNvPr id="35" name="Content Placeholder 2">
            <a:extLst>
              <a:ext uri="{FF2B5EF4-FFF2-40B4-BE49-F238E27FC236}">
                <a16:creationId xmlns:a16="http://schemas.microsoft.com/office/drawing/2014/main" id="{32560D21-0F6A-7533-6ACE-AB4A4C0156FB}"/>
              </a:ext>
            </a:extLst>
          </p:cNvPr>
          <p:cNvGraphicFramePr>
            <a:graphicFrameLocks noGrp="1"/>
          </p:cNvGraphicFramePr>
          <p:nvPr>
            <p:ph idx="1"/>
            <p:extLst>
              <p:ext uri="{D42A27DB-BD31-4B8C-83A1-F6EECF244321}">
                <p14:modId xmlns:p14="http://schemas.microsoft.com/office/powerpoint/2010/main" val="2050382796"/>
              </p:ext>
            </p:extLst>
          </p:nvPr>
        </p:nvGraphicFramePr>
        <p:xfrm>
          <a:off x="4534935" y="1037968"/>
          <a:ext cx="6725899" cy="482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8558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EE90946-841E-4583-BB94-4465B3E0B504}"/>
              </a:ext>
            </a:extLst>
          </p:cNvPr>
          <p:cNvSpPr>
            <a:spLocks noGrp="1"/>
          </p:cNvSpPr>
          <p:nvPr>
            <p:ph type="title"/>
          </p:nvPr>
        </p:nvSpPr>
        <p:spPr>
          <a:xfrm>
            <a:off x="4602822" y="938022"/>
            <a:ext cx="6658013" cy="1188720"/>
          </a:xfrm>
        </p:spPr>
        <p:txBody>
          <a:bodyPr>
            <a:normAutofit/>
          </a:bodyPr>
          <a:lstStyle/>
          <a:p>
            <a:r>
              <a:rPr lang="en-US" dirty="0">
                <a:solidFill>
                  <a:srgbClr val="FFFFFF"/>
                </a:solidFill>
              </a:rPr>
              <a:t>Introduction</a:t>
            </a:r>
          </a:p>
        </p:txBody>
      </p:sp>
      <p:sp>
        <p:nvSpPr>
          <p:cNvPr id="38" name="Rectangle 30">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2">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4">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Magnifying glass showing decling performance">
            <a:extLst>
              <a:ext uri="{FF2B5EF4-FFF2-40B4-BE49-F238E27FC236}">
                <a16:creationId xmlns:a16="http://schemas.microsoft.com/office/drawing/2014/main" id="{96C88973-FF45-1977-827E-36D69B1783D8}"/>
              </a:ext>
            </a:extLst>
          </p:cNvPr>
          <p:cNvPicPr>
            <a:picLocks noChangeAspect="1"/>
          </p:cNvPicPr>
          <p:nvPr/>
        </p:nvPicPr>
        <p:blipFill>
          <a:blip r:embed="rId2"/>
          <a:srcRect l="12126" r="45063" b="-1"/>
          <a:stretch/>
        </p:blipFill>
        <p:spPr>
          <a:xfrm>
            <a:off x="782976" y="1208531"/>
            <a:ext cx="3036869" cy="4735069"/>
          </a:xfrm>
          <a:prstGeom prst="rect">
            <a:avLst/>
          </a:prstGeom>
        </p:spPr>
      </p:pic>
      <p:sp>
        <p:nvSpPr>
          <p:cNvPr id="3" name="Content Placeholder 2">
            <a:extLst>
              <a:ext uri="{FF2B5EF4-FFF2-40B4-BE49-F238E27FC236}">
                <a16:creationId xmlns:a16="http://schemas.microsoft.com/office/drawing/2014/main" id="{48E24A2C-DF2D-482D-A8AC-4600982F6C71}"/>
              </a:ext>
            </a:extLst>
          </p:cNvPr>
          <p:cNvSpPr>
            <a:spLocks noGrp="1"/>
          </p:cNvSpPr>
          <p:nvPr>
            <p:ph idx="1"/>
          </p:nvPr>
        </p:nvSpPr>
        <p:spPr>
          <a:xfrm>
            <a:off x="4602822" y="2340864"/>
            <a:ext cx="6658013" cy="3793237"/>
          </a:xfrm>
        </p:spPr>
        <p:txBody>
          <a:bodyPr>
            <a:normAutofit/>
          </a:bodyPr>
          <a:lstStyle/>
          <a:p>
            <a:pPr marL="0" indent="0">
              <a:buNone/>
            </a:pPr>
            <a:r>
              <a:rPr lang="en-US" dirty="0">
                <a:solidFill>
                  <a:srgbClr val="FFFFFF"/>
                </a:solidFill>
              </a:rPr>
              <a:t>This project is an in-depth analysis of bank loan data, aimed at uncovering key insights into loan issuance trends, customer credit behavior, and financial performance metrics. The analysis combines SQL, Tableau, Excel and Power BI for data extraction and transformation into data visualization, providing a comprehensive overview of loan trends over time, the financial health of different customer segments, and risk assessment across various loan grades. This project serves as a crucial tool for understanding the dynamics of loan portfolios and guiding strategic decision-making in the financial sector.</a:t>
            </a:r>
          </a:p>
        </p:txBody>
      </p:sp>
    </p:spTree>
    <p:extLst>
      <p:ext uri="{BB962C8B-B14F-4D97-AF65-F5344CB8AC3E}">
        <p14:creationId xmlns:p14="http://schemas.microsoft.com/office/powerpoint/2010/main" val="385914178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45664-8360-4DF6-8DB7-4CD52DBFDE49}"/>
              </a:ext>
            </a:extLst>
          </p:cNvPr>
          <p:cNvSpPr>
            <a:spLocks noGrp="1"/>
          </p:cNvSpPr>
          <p:nvPr>
            <p:ph type="title"/>
          </p:nvPr>
        </p:nvSpPr>
        <p:spPr>
          <a:xfrm>
            <a:off x="581192" y="702155"/>
            <a:ext cx="3433547" cy="1366281"/>
          </a:xfrm>
        </p:spPr>
        <p:txBody>
          <a:bodyPr>
            <a:normAutofit/>
          </a:bodyPr>
          <a:lstStyle/>
          <a:p>
            <a:r>
              <a:rPr lang="en-US">
                <a:solidFill>
                  <a:srgbClr val="FFFFFF"/>
                </a:solidFill>
              </a:rPr>
              <a:t>Tools </a:t>
            </a:r>
          </a:p>
        </p:txBody>
      </p:sp>
      <p:pic>
        <p:nvPicPr>
          <p:cNvPr id="9" name="Picture 8" descr="A yellow rectangular objects on a black background&#10;&#10;Description automatically generated">
            <a:extLst>
              <a:ext uri="{FF2B5EF4-FFF2-40B4-BE49-F238E27FC236}">
                <a16:creationId xmlns:a16="http://schemas.microsoft.com/office/drawing/2014/main" id="{F499AD41-47AA-4300-998A-2502D23CA4F6}"/>
              </a:ext>
            </a:extLst>
          </p:cNvPr>
          <p:cNvPicPr>
            <a:picLocks noChangeAspect="1"/>
          </p:cNvPicPr>
          <p:nvPr/>
        </p:nvPicPr>
        <p:blipFill>
          <a:blip r:embed="rId2"/>
          <a:srcRect l="3748" r="2" b="2"/>
          <a:stretch/>
        </p:blipFill>
        <p:spPr>
          <a:xfrm>
            <a:off x="8058048" y="600771"/>
            <a:ext cx="3703320" cy="2847165"/>
          </a:xfrm>
          <a:prstGeom prst="rect">
            <a:avLst/>
          </a:prstGeom>
          <a:solidFill>
            <a:schemeClr val="bg1">
              <a:lumMod val="95000"/>
            </a:schemeClr>
          </a:solidFill>
          <a:ln>
            <a:solidFill>
              <a:schemeClr val="tx1"/>
            </a:solidFill>
          </a:ln>
        </p:spPr>
      </p:pic>
      <p:pic>
        <p:nvPicPr>
          <p:cNvPr id="6" name="Picture 5" descr="A green and white logo&#10;&#10;Description automatically generated">
            <a:extLst>
              <a:ext uri="{FF2B5EF4-FFF2-40B4-BE49-F238E27FC236}">
                <a16:creationId xmlns:a16="http://schemas.microsoft.com/office/drawing/2014/main" id="{17560504-36B6-4465-8691-B757782277AD}"/>
              </a:ext>
            </a:extLst>
          </p:cNvPr>
          <p:cNvPicPr>
            <a:picLocks noChangeAspect="1"/>
          </p:cNvPicPr>
          <p:nvPr/>
        </p:nvPicPr>
        <p:blipFill>
          <a:blip r:embed="rId3"/>
          <a:srcRect t="10717" r="-5" b="12391"/>
          <a:stretch/>
        </p:blipFill>
        <p:spPr>
          <a:xfrm>
            <a:off x="4254275" y="591441"/>
            <a:ext cx="3702973" cy="2847165"/>
          </a:xfrm>
          <a:prstGeom prst="rect">
            <a:avLst/>
          </a:prstGeom>
          <a:solidFill>
            <a:schemeClr val="bg1">
              <a:lumMod val="95000"/>
            </a:schemeClr>
          </a:solidFill>
          <a:ln>
            <a:solidFill>
              <a:schemeClr val="tx1"/>
            </a:solidFill>
          </a:ln>
        </p:spPr>
      </p:pic>
      <p:pic>
        <p:nvPicPr>
          <p:cNvPr id="13" name="Picture 12" descr="A blue circle with white text and a dolphin&#10;&#10;Description automatically generated">
            <a:extLst>
              <a:ext uri="{FF2B5EF4-FFF2-40B4-BE49-F238E27FC236}">
                <a16:creationId xmlns:a16="http://schemas.microsoft.com/office/drawing/2014/main" id="{695B6935-384D-4048-BAFE-C0B40AAA1095}"/>
              </a:ext>
            </a:extLst>
          </p:cNvPr>
          <p:cNvPicPr>
            <a:picLocks noChangeAspect="1"/>
          </p:cNvPicPr>
          <p:nvPr/>
        </p:nvPicPr>
        <p:blipFill>
          <a:blip r:embed="rId4"/>
          <a:srcRect t="8444"/>
          <a:stretch/>
        </p:blipFill>
        <p:spPr>
          <a:xfrm>
            <a:off x="8068803" y="3590342"/>
            <a:ext cx="3703320" cy="2825496"/>
          </a:xfrm>
          <a:prstGeom prst="rect">
            <a:avLst/>
          </a:prstGeom>
          <a:solidFill>
            <a:srgbClr val="00B050"/>
          </a:solidFill>
          <a:ln>
            <a:solidFill>
              <a:schemeClr val="tx1"/>
            </a:solidFill>
          </a:ln>
        </p:spPr>
      </p:pic>
      <p:pic>
        <p:nvPicPr>
          <p:cNvPr id="11" name="Picture 10" descr="A group of colorful crosses&#10;&#10;Description automatically generated">
            <a:extLst>
              <a:ext uri="{FF2B5EF4-FFF2-40B4-BE49-F238E27FC236}">
                <a16:creationId xmlns:a16="http://schemas.microsoft.com/office/drawing/2014/main" id="{F33A478C-80FB-40F3-9D0B-98800BE538D6}"/>
              </a:ext>
            </a:extLst>
          </p:cNvPr>
          <p:cNvPicPr>
            <a:picLocks noChangeAspect="1"/>
          </p:cNvPicPr>
          <p:nvPr/>
        </p:nvPicPr>
        <p:blipFill>
          <a:blip r:embed="rId5"/>
          <a:srcRect l="373" r="1332" b="-3"/>
          <a:stretch/>
        </p:blipFill>
        <p:spPr>
          <a:xfrm>
            <a:off x="4239556" y="3590343"/>
            <a:ext cx="3702973" cy="2825496"/>
          </a:xfrm>
          <a:prstGeom prst="rect">
            <a:avLst/>
          </a:prstGeom>
          <a:blipFill>
            <a:blip r:embed="rId6"/>
            <a:tile tx="0" ty="0" sx="100000" sy="100000" flip="none" algn="tl"/>
          </a:blipFill>
          <a:ln>
            <a:solidFill>
              <a:schemeClr val="tx1"/>
            </a:solidFill>
          </a:ln>
        </p:spPr>
      </p:pic>
      <p:graphicFrame>
        <p:nvGraphicFramePr>
          <p:cNvPr id="5" name="Content Placeholder 2">
            <a:extLst>
              <a:ext uri="{FF2B5EF4-FFF2-40B4-BE49-F238E27FC236}">
                <a16:creationId xmlns:a16="http://schemas.microsoft.com/office/drawing/2014/main" id="{82BB351C-1349-C40D-5B5F-EA5E4EA2561E}"/>
              </a:ext>
            </a:extLst>
          </p:cNvPr>
          <p:cNvGraphicFramePr>
            <a:graphicFrameLocks noGrp="1"/>
          </p:cNvGraphicFramePr>
          <p:nvPr>
            <p:ph idx="1"/>
            <p:extLst>
              <p:ext uri="{D42A27DB-BD31-4B8C-83A1-F6EECF244321}">
                <p14:modId xmlns:p14="http://schemas.microsoft.com/office/powerpoint/2010/main" val="2118935495"/>
              </p:ext>
            </p:extLst>
          </p:nvPr>
        </p:nvGraphicFramePr>
        <p:xfrm>
          <a:off x="661361" y="2335388"/>
          <a:ext cx="3221427" cy="3523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7764540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Title 6">
            <a:extLst>
              <a:ext uri="{FF2B5EF4-FFF2-40B4-BE49-F238E27FC236}">
                <a16:creationId xmlns:a16="http://schemas.microsoft.com/office/drawing/2014/main" id="{F7C3A8CC-210E-46D3-98E6-140437BF6F9C}"/>
              </a:ext>
            </a:extLst>
          </p:cNvPr>
          <p:cNvSpPr>
            <a:spLocks noGrp="1"/>
          </p:cNvSpPr>
          <p:nvPr>
            <p:ph type="title"/>
          </p:nvPr>
        </p:nvSpPr>
        <p:spPr>
          <a:xfrm>
            <a:off x="837126" y="3107094"/>
            <a:ext cx="4320227" cy="707248"/>
          </a:xfrm>
        </p:spPr>
        <p:txBody>
          <a:bodyPr vert="horz" lIns="91440" tIns="45720" rIns="91440" bIns="45720" rtlCol="0" anchor="b">
            <a:normAutofit/>
          </a:bodyPr>
          <a:lstStyle/>
          <a:p>
            <a:r>
              <a:rPr lang="en-US" sz="4000" dirty="0">
                <a:solidFill>
                  <a:srgbClr val="FFFFFF"/>
                </a:solidFill>
              </a:rPr>
              <a:t>Datasets </a:t>
            </a:r>
          </a:p>
        </p:txBody>
      </p:sp>
      <p:sp>
        <p:nvSpPr>
          <p:cNvPr id="9" name="Content Placeholder 8">
            <a:extLst>
              <a:ext uri="{FF2B5EF4-FFF2-40B4-BE49-F238E27FC236}">
                <a16:creationId xmlns:a16="http://schemas.microsoft.com/office/drawing/2014/main" id="{83D05534-19FA-47BD-90F9-3D94D6ACB4B0}"/>
              </a:ext>
            </a:extLst>
          </p:cNvPr>
          <p:cNvSpPr>
            <a:spLocks noGrp="1"/>
          </p:cNvSpPr>
          <p:nvPr>
            <p:ph idx="1"/>
          </p:nvPr>
        </p:nvSpPr>
        <p:spPr>
          <a:xfrm>
            <a:off x="809134" y="3824577"/>
            <a:ext cx="4320228" cy="1204623"/>
          </a:xfrm>
        </p:spPr>
        <p:txBody>
          <a:bodyPr vert="horz" lIns="91440" tIns="45720" rIns="91440" bIns="45720" rtlCol="0" anchor="t">
            <a:normAutofit/>
          </a:bodyPr>
          <a:lstStyle/>
          <a:p>
            <a:pPr marL="0" indent="0">
              <a:buNone/>
            </a:pPr>
            <a:r>
              <a:rPr lang="en-US" sz="1800" cap="all" dirty="0">
                <a:solidFill>
                  <a:srgbClr val="FFFFFF">
                    <a:alpha val="75000"/>
                  </a:srgbClr>
                </a:solidFill>
              </a:rPr>
              <a:t>Finance_1 and Finance_2 are the two datasets used for analysis.</a:t>
            </a:r>
          </a:p>
        </p:txBody>
      </p:sp>
      <p:pic>
        <p:nvPicPr>
          <p:cNvPr id="2" name="Picture 1">
            <a:extLst>
              <a:ext uri="{FF2B5EF4-FFF2-40B4-BE49-F238E27FC236}">
                <a16:creationId xmlns:a16="http://schemas.microsoft.com/office/drawing/2014/main" id="{B9B5FFAC-E0D2-427D-A176-91950E1DCB8C}"/>
              </a:ext>
            </a:extLst>
          </p:cNvPr>
          <p:cNvPicPr>
            <a:picLocks noChangeAspect="1"/>
          </p:cNvPicPr>
          <p:nvPr/>
        </p:nvPicPr>
        <p:blipFill>
          <a:blip r:embed="rId2"/>
          <a:stretch>
            <a:fillRect/>
          </a:stretch>
        </p:blipFill>
        <p:spPr>
          <a:xfrm>
            <a:off x="5553075" y="698130"/>
            <a:ext cx="6567390" cy="2446095"/>
          </a:xfrm>
          <a:prstGeom prst="rect">
            <a:avLst/>
          </a:prstGeom>
          <a:ln>
            <a:solidFill>
              <a:schemeClr val="bg1"/>
            </a:solidFill>
          </a:ln>
        </p:spPr>
      </p:pic>
      <p:pic>
        <p:nvPicPr>
          <p:cNvPr id="3" name="Picture 2">
            <a:extLst>
              <a:ext uri="{FF2B5EF4-FFF2-40B4-BE49-F238E27FC236}">
                <a16:creationId xmlns:a16="http://schemas.microsoft.com/office/drawing/2014/main" id="{9914B548-A6D5-4C98-B207-89C964A3DF34}"/>
              </a:ext>
            </a:extLst>
          </p:cNvPr>
          <p:cNvPicPr>
            <a:picLocks noChangeAspect="1"/>
          </p:cNvPicPr>
          <p:nvPr/>
        </p:nvPicPr>
        <p:blipFill>
          <a:blip r:embed="rId3"/>
          <a:stretch>
            <a:fillRect/>
          </a:stretch>
        </p:blipFill>
        <p:spPr>
          <a:xfrm>
            <a:off x="5543550" y="3533775"/>
            <a:ext cx="6567585" cy="2621651"/>
          </a:xfrm>
          <a:prstGeom prst="rect">
            <a:avLst/>
          </a:prstGeom>
          <a:ln>
            <a:solidFill>
              <a:schemeClr val="bg1"/>
            </a:solidFill>
          </a:ln>
        </p:spPr>
      </p:pic>
    </p:spTree>
    <p:extLst>
      <p:ext uri="{BB962C8B-B14F-4D97-AF65-F5344CB8AC3E}">
        <p14:creationId xmlns:p14="http://schemas.microsoft.com/office/powerpoint/2010/main" val="2382240547"/>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69AB40E-A16F-4909-BDAE-DBA0E3DE864E}"/>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Data Cleaning</a:t>
            </a:r>
          </a:p>
        </p:txBody>
      </p:sp>
      <p:sp>
        <p:nvSpPr>
          <p:cNvPr id="3" name="Content Placeholder 2">
            <a:extLst>
              <a:ext uri="{FF2B5EF4-FFF2-40B4-BE49-F238E27FC236}">
                <a16:creationId xmlns:a16="http://schemas.microsoft.com/office/drawing/2014/main" id="{2DF2B5A1-D1F2-4D02-A3B4-9572B5B98774}"/>
              </a:ext>
            </a:extLst>
          </p:cNvPr>
          <p:cNvSpPr>
            <a:spLocks noGrp="1"/>
          </p:cNvSpPr>
          <p:nvPr>
            <p:ph idx="1"/>
          </p:nvPr>
        </p:nvSpPr>
        <p:spPr>
          <a:xfrm>
            <a:off x="4534935" y="1037968"/>
            <a:ext cx="6725899" cy="4820832"/>
          </a:xfrm>
        </p:spPr>
        <p:txBody>
          <a:bodyPr>
            <a:normAutofit/>
          </a:bodyPr>
          <a:lstStyle/>
          <a:p>
            <a:pPr marL="342900" indent="-342900">
              <a:buClr>
                <a:srgbClr val="C00000"/>
              </a:buClr>
              <a:buFont typeface="+mj-lt"/>
              <a:buAutoNum type="arabicPeriod"/>
            </a:pPr>
            <a:r>
              <a:rPr lang="en-US" b="1" u="sng" dirty="0"/>
              <a:t>Removing redundant columns</a:t>
            </a:r>
            <a:r>
              <a:rPr lang="en-US" dirty="0"/>
              <a:t>:- desc, payment_plan, title, emp_title these unnecessary columns were deleted</a:t>
            </a:r>
          </a:p>
          <a:p>
            <a:pPr marL="342900" indent="-342900">
              <a:buClr>
                <a:srgbClr val="C00000"/>
              </a:buClr>
              <a:buFont typeface="+mj-lt"/>
              <a:buAutoNum type="arabicPeriod"/>
            </a:pPr>
            <a:r>
              <a:rPr lang="en-US" b="1" u="sng" dirty="0"/>
              <a:t>Data</a:t>
            </a:r>
            <a:r>
              <a:rPr lang="en-US" dirty="0"/>
              <a:t> </a:t>
            </a:r>
            <a:r>
              <a:rPr lang="en-US" b="1" u="sng" dirty="0"/>
              <a:t>types:-  </a:t>
            </a:r>
            <a:r>
              <a:rPr lang="en-US" dirty="0"/>
              <a:t>“issue_date” column in finance_1 sheet was changed to “dd-mm-yyyy” format.</a:t>
            </a:r>
          </a:p>
          <a:p>
            <a:pPr marL="342900" indent="-342900">
              <a:buClr>
                <a:srgbClr val="C00000"/>
              </a:buClr>
              <a:buFont typeface="+mj-lt"/>
              <a:buAutoNum type="arabicPeriod"/>
            </a:pPr>
            <a:r>
              <a:rPr lang="en-US" b="1" u="sng" dirty="0"/>
              <a:t>Null values:-  </a:t>
            </a:r>
            <a:r>
              <a:rPr lang="en-US" dirty="0"/>
              <a:t>“emp_title” column had many null values, so this column was completely deleted from the database.</a:t>
            </a:r>
          </a:p>
          <a:p>
            <a:pPr marL="0" indent="0">
              <a:buClr>
                <a:srgbClr val="C00000"/>
              </a:buClr>
              <a:buNone/>
            </a:pPr>
            <a:endParaRPr lang="en-US" b="1" u="sng" dirty="0"/>
          </a:p>
          <a:p>
            <a:pPr marL="0" indent="0">
              <a:buClr>
                <a:srgbClr val="C00000"/>
              </a:buClr>
              <a:buNone/>
            </a:pPr>
            <a:endParaRPr lang="en-US" b="1" u="sng" dirty="0"/>
          </a:p>
          <a:p>
            <a:pPr marL="0" indent="0">
              <a:buClr>
                <a:srgbClr val="C00000"/>
              </a:buClr>
              <a:buNone/>
            </a:pPr>
            <a:r>
              <a:rPr lang="en-US" b="1" dirty="0"/>
              <a:t>These data cleaning steps were crucial to ensure relevance of data and give accurate results for further analysis.</a:t>
            </a:r>
          </a:p>
          <a:p>
            <a:pPr marL="0" indent="0">
              <a:buClr>
                <a:srgbClr val="C00000"/>
              </a:buClr>
              <a:buNone/>
            </a:pPr>
            <a:endParaRPr lang="en-US" b="1" dirty="0"/>
          </a:p>
          <a:p>
            <a:pPr marL="0" indent="0">
              <a:buClr>
                <a:srgbClr val="C00000"/>
              </a:buClr>
              <a:buNone/>
            </a:pPr>
            <a:endParaRPr lang="en-US" b="1" u="sng" dirty="0"/>
          </a:p>
        </p:txBody>
      </p:sp>
    </p:spTree>
    <p:extLst>
      <p:ext uri="{BB962C8B-B14F-4D97-AF65-F5344CB8AC3E}">
        <p14:creationId xmlns:p14="http://schemas.microsoft.com/office/powerpoint/2010/main" val="140465597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B230220-A615-4B8A-A3B2-C8DBD156EBD1}"/>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KPI’s addressed </a:t>
            </a:r>
          </a:p>
        </p:txBody>
      </p:sp>
      <p:graphicFrame>
        <p:nvGraphicFramePr>
          <p:cNvPr id="30" name="Content Placeholder 2">
            <a:extLst>
              <a:ext uri="{FF2B5EF4-FFF2-40B4-BE49-F238E27FC236}">
                <a16:creationId xmlns:a16="http://schemas.microsoft.com/office/drawing/2014/main" id="{D6B82BA9-1559-88D5-C687-939EFC4255BA}"/>
              </a:ext>
            </a:extLst>
          </p:cNvPr>
          <p:cNvGraphicFramePr>
            <a:graphicFrameLocks noGrp="1"/>
          </p:cNvGraphicFramePr>
          <p:nvPr>
            <p:ph idx="1"/>
          </p:nvPr>
        </p:nvGraphicFramePr>
        <p:xfrm>
          <a:off x="4534935" y="1037968"/>
          <a:ext cx="6725899" cy="482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41120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9C2F8B-2FCA-4FD2-969A-F61F024AE79B}"/>
              </a:ext>
            </a:extLst>
          </p:cNvPr>
          <p:cNvSpPr txBox="1"/>
          <p:nvPr/>
        </p:nvSpPr>
        <p:spPr>
          <a:xfrm>
            <a:off x="4180115" y="205274"/>
            <a:ext cx="3834882" cy="523220"/>
          </a:xfrm>
          <a:prstGeom prst="rect">
            <a:avLst/>
          </a:prstGeom>
          <a:solidFill>
            <a:schemeClr val="accent1">
              <a:lumMod val="40000"/>
              <a:lumOff val="60000"/>
            </a:schemeClr>
          </a:solidFill>
        </p:spPr>
        <p:txBody>
          <a:bodyPr wrap="square" rtlCol="0">
            <a:spAutoFit/>
          </a:bodyPr>
          <a:lstStyle/>
          <a:p>
            <a:pPr algn="ctr"/>
            <a:r>
              <a:rPr lang="en-US" sz="2800" dirty="0"/>
              <a:t>Our Findings</a:t>
            </a:r>
          </a:p>
        </p:txBody>
      </p:sp>
      <p:sp>
        <p:nvSpPr>
          <p:cNvPr id="3" name="TextBox 2">
            <a:extLst>
              <a:ext uri="{FF2B5EF4-FFF2-40B4-BE49-F238E27FC236}">
                <a16:creationId xmlns:a16="http://schemas.microsoft.com/office/drawing/2014/main" id="{2BD8B22A-5225-4E31-8966-F8B2C623E1A1}"/>
              </a:ext>
            </a:extLst>
          </p:cNvPr>
          <p:cNvSpPr txBox="1"/>
          <p:nvPr/>
        </p:nvSpPr>
        <p:spPr>
          <a:xfrm>
            <a:off x="2948473" y="1698171"/>
            <a:ext cx="194076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Total Loan Amount</a:t>
            </a:r>
          </a:p>
        </p:txBody>
      </p:sp>
      <p:sp>
        <p:nvSpPr>
          <p:cNvPr id="4" name="TextBox 3">
            <a:extLst>
              <a:ext uri="{FF2B5EF4-FFF2-40B4-BE49-F238E27FC236}">
                <a16:creationId xmlns:a16="http://schemas.microsoft.com/office/drawing/2014/main" id="{41D3F48D-54E4-4B77-B937-731830812779}"/>
              </a:ext>
            </a:extLst>
          </p:cNvPr>
          <p:cNvSpPr txBox="1"/>
          <p:nvPr/>
        </p:nvSpPr>
        <p:spPr>
          <a:xfrm>
            <a:off x="2920482" y="2687216"/>
            <a:ext cx="1716833"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en-US"/>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Average Interest Rate</a:t>
            </a:r>
          </a:p>
        </p:txBody>
      </p:sp>
      <p:sp>
        <p:nvSpPr>
          <p:cNvPr id="12" name="Arrow: Chevron 11">
            <a:extLst>
              <a:ext uri="{FF2B5EF4-FFF2-40B4-BE49-F238E27FC236}">
                <a16:creationId xmlns:a16="http://schemas.microsoft.com/office/drawing/2014/main" id="{A3A5BE6F-D534-4911-92C6-CBC0CDA4E321}"/>
              </a:ext>
            </a:extLst>
          </p:cNvPr>
          <p:cNvSpPr/>
          <p:nvPr/>
        </p:nvSpPr>
        <p:spPr>
          <a:xfrm>
            <a:off x="5486400" y="1856792"/>
            <a:ext cx="1080000" cy="288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id="{BAA9F70F-C8D9-4B10-9B3F-CD4D8CC844DD}"/>
              </a:ext>
            </a:extLst>
          </p:cNvPr>
          <p:cNvSpPr/>
          <p:nvPr/>
        </p:nvSpPr>
        <p:spPr>
          <a:xfrm>
            <a:off x="5545495" y="4985656"/>
            <a:ext cx="1080000" cy="288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3">
            <a:extLst>
              <a:ext uri="{FF2B5EF4-FFF2-40B4-BE49-F238E27FC236}">
                <a16:creationId xmlns:a16="http://schemas.microsoft.com/office/drawing/2014/main" id="{2AF3EE4E-814D-4FAD-97CC-420BD86542C0}"/>
              </a:ext>
            </a:extLst>
          </p:cNvPr>
          <p:cNvSpPr/>
          <p:nvPr/>
        </p:nvSpPr>
        <p:spPr>
          <a:xfrm>
            <a:off x="5511281" y="3943738"/>
            <a:ext cx="1080000" cy="288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id="{461888C7-00CD-46DC-9DD0-2561062FD084}"/>
              </a:ext>
            </a:extLst>
          </p:cNvPr>
          <p:cNvSpPr/>
          <p:nvPr/>
        </p:nvSpPr>
        <p:spPr>
          <a:xfrm>
            <a:off x="5514393" y="2873829"/>
            <a:ext cx="1080000" cy="288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lowchart: Terminator 16">
            <a:extLst>
              <a:ext uri="{FF2B5EF4-FFF2-40B4-BE49-F238E27FC236}">
                <a16:creationId xmlns:a16="http://schemas.microsoft.com/office/drawing/2014/main" id="{8DCBB6E6-026B-43BE-A3B6-3D83ADC3C165}"/>
              </a:ext>
            </a:extLst>
          </p:cNvPr>
          <p:cNvSpPr/>
          <p:nvPr/>
        </p:nvSpPr>
        <p:spPr>
          <a:xfrm>
            <a:off x="7063273" y="1698171"/>
            <a:ext cx="2136710" cy="6251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$ 445.60 M</a:t>
            </a:r>
          </a:p>
        </p:txBody>
      </p:sp>
      <p:sp>
        <p:nvSpPr>
          <p:cNvPr id="18" name="Flowchart: Terminator 17">
            <a:extLst>
              <a:ext uri="{FF2B5EF4-FFF2-40B4-BE49-F238E27FC236}">
                <a16:creationId xmlns:a16="http://schemas.microsoft.com/office/drawing/2014/main" id="{69321EBB-A4DC-4545-99C3-031185BC4D84}"/>
              </a:ext>
            </a:extLst>
          </p:cNvPr>
          <p:cNvSpPr/>
          <p:nvPr/>
        </p:nvSpPr>
        <p:spPr>
          <a:xfrm>
            <a:off x="7178350" y="4771053"/>
            <a:ext cx="2136710" cy="6251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39,717</a:t>
            </a:r>
          </a:p>
        </p:txBody>
      </p:sp>
      <p:sp>
        <p:nvSpPr>
          <p:cNvPr id="19" name="Flowchart: Terminator 18">
            <a:extLst>
              <a:ext uri="{FF2B5EF4-FFF2-40B4-BE49-F238E27FC236}">
                <a16:creationId xmlns:a16="http://schemas.microsoft.com/office/drawing/2014/main" id="{0ADB3CF5-9A84-4AB0-AB95-FD806921FB85}"/>
              </a:ext>
            </a:extLst>
          </p:cNvPr>
          <p:cNvSpPr/>
          <p:nvPr/>
        </p:nvSpPr>
        <p:spPr>
          <a:xfrm>
            <a:off x="7125477" y="3747796"/>
            <a:ext cx="2136710" cy="6251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32,950</a:t>
            </a:r>
          </a:p>
        </p:txBody>
      </p:sp>
      <p:sp>
        <p:nvSpPr>
          <p:cNvPr id="20" name="Flowchart: Terminator 19">
            <a:extLst>
              <a:ext uri="{FF2B5EF4-FFF2-40B4-BE49-F238E27FC236}">
                <a16:creationId xmlns:a16="http://schemas.microsoft.com/office/drawing/2014/main" id="{34DF6958-9C5F-421B-AF75-0DF390D3FD1A}"/>
              </a:ext>
            </a:extLst>
          </p:cNvPr>
          <p:cNvSpPr/>
          <p:nvPr/>
        </p:nvSpPr>
        <p:spPr>
          <a:xfrm>
            <a:off x="7100595" y="2677885"/>
            <a:ext cx="2136710" cy="62515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12.02 %</a:t>
            </a:r>
          </a:p>
        </p:txBody>
      </p:sp>
      <p:sp>
        <p:nvSpPr>
          <p:cNvPr id="21" name="TextBox 20">
            <a:extLst>
              <a:ext uri="{FF2B5EF4-FFF2-40B4-BE49-F238E27FC236}">
                <a16:creationId xmlns:a16="http://schemas.microsoft.com/office/drawing/2014/main" id="{481017E3-F93F-449A-A137-3D0E06ED43A4}"/>
              </a:ext>
            </a:extLst>
          </p:cNvPr>
          <p:cNvSpPr txBox="1"/>
          <p:nvPr/>
        </p:nvSpPr>
        <p:spPr>
          <a:xfrm>
            <a:off x="2886269" y="3800669"/>
            <a:ext cx="194076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Total Fully Paid Customers</a:t>
            </a:r>
          </a:p>
        </p:txBody>
      </p:sp>
      <p:sp>
        <p:nvSpPr>
          <p:cNvPr id="22" name="TextBox 21">
            <a:extLst>
              <a:ext uri="{FF2B5EF4-FFF2-40B4-BE49-F238E27FC236}">
                <a16:creationId xmlns:a16="http://schemas.microsoft.com/office/drawing/2014/main" id="{C30C4163-5B09-43D6-AF93-19A199F46497}"/>
              </a:ext>
            </a:extLst>
          </p:cNvPr>
          <p:cNvSpPr txBox="1"/>
          <p:nvPr/>
        </p:nvSpPr>
        <p:spPr>
          <a:xfrm>
            <a:off x="2917371" y="4802155"/>
            <a:ext cx="194076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t>Total Customers</a:t>
            </a:r>
          </a:p>
        </p:txBody>
      </p:sp>
    </p:spTree>
    <p:extLst>
      <p:ext uri="{BB962C8B-B14F-4D97-AF65-F5344CB8AC3E}">
        <p14:creationId xmlns:p14="http://schemas.microsoft.com/office/powerpoint/2010/main" val="19773664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mj-lt"/>
                <a:ea typeface="+mj-ea"/>
                <a:cs typeface="+mj-cs"/>
              </a:rPr>
              <a:t>KPI 1 :- Year Wise Loan Amount Status</a:t>
            </a:r>
          </a:p>
        </p:txBody>
      </p:sp>
      <p:sp>
        <p:nvSpPr>
          <p:cNvPr id="55" name="Rectangle 54">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83EB86AA-BC84-4B7F-9846-DB2F0F92710D}"/>
              </a:ext>
            </a:extLst>
          </p:cNvPr>
          <p:cNvPicPr>
            <a:picLocks noChangeAspect="1"/>
          </p:cNvPicPr>
          <p:nvPr/>
        </p:nvPicPr>
        <p:blipFill>
          <a:blip r:embed="rId2"/>
          <a:stretch>
            <a:fillRect/>
          </a:stretch>
        </p:blipFill>
        <p:spPr>
          <a:xfrm>
            <a:off x="315784" y="1308467"/>
            <a:ext cx="5372074" cy="3310466"/>
          </a:xfrm>
          <a:prstGeom prst="rect">
            <a:avLst/>
          </a:prstGeom>
        </p:spPr>
      </p:pic>
      <p:pic>
        <p:nvPicPr>
          <p:cNvPr id="4" name="Picture 3">
            <a:extLst>
              <a:ext uri="{FF2B5EF4-FFF2-40B4-BE49-F238E27FC236}">
                <a16:creationId xmlns:a16="http://schemas.microsoft.com/office/drawing/2014/main" id="{2265D29E-DA5D-4B37-A8E8-1BD7313CB203}"/>
              </a:ext>
            </a:extLst>
          </p:cNvPr>
          <p:cNvPicPr>
            <a:picLocks noChangeAspect="1"/>
          </p:cNvPicPr>
          <p:nvPr/>
        </p:nvPicPr>
        <p:blipFill>
          <a:blip r:embed="rId3"/>
          <a:stretch>
            <a:fillRect/>
          </a:stretch>
        </p:blipFill>
        <p:spPr>
          <a:xfrm>
            <a:off x="5661262" y="1264199"/>
            <a:ext cx="6182783" cy="3850532"/>
          </a:xfrm>
          <a:prstGeom prst="rect">
            <a:avLst/>
          </a:prstGeom>
        </p:spPr>
      </p:pic>
      <p:sp>
        <p:nvSpPr>
          <p:cNvPr id="8" name="TextBox 7">
            <a:extLst>
              <a:ext uri="{FF2B5EF4-FFF2-40B4-BE49-F238E27FC236}">
                <a16:creationId xmlns:a16="http://schemas.microsoft.com/office/drawing/2014/main" id="{2F3057BB-DE21-4499-AAE9-26824477DD69}"/>
              </a:ext>
            </a:extLst>
          </p:cNvPr>
          <p:cNvSpPr txBox="1"/>
          <p:nvPr/>
        </p:nvSpPr>
        <p:spPr>
          <a:xfrm>
            <a:off x="288758" y="5486400"/>
            <a:ext cx="1172677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chart indicates significant increase in the total sum of loan amounts issued from 2007 to 2011.</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There’s just noticeable increase in loan amounts from 2007 to 2009. The most dramatic growth occurs between 2010 and 2011 where the total loan amount doubles itself.</a:t>
            </a:r>
          </a:p>
        </p:txBody>
      </p:sp>
      <p:pic>
        <p:nvPicPr>
          <p:cNvPr id="9" name="Picture 8">
            <a:extLst>
              <a:ext uri="{FF2B5EF4-FFF2-40B4-BE49-F238E27FC236}">
                <a16:creationId xmlns:a16="http://schemas.microsoft.com/office/drawing/2014/main" id="{0F74A8F1-A3D5-4236-8440-2C990615BBAF}"/>
              </a:ext>
            </a:extLst>
          </p:cNvPr>
          <p:cNvPicPr>
            <a:picLocks noChangeAspect="1"/>
          </p:cNvPicPr>
          <p:nvPr/>
        </p:nvPicPr>
        <p:blipFill>
          <a:blip r:embed="rId4"/>
          <a:stretch>
            <a:fillRect/>
          </a:stretch>
        </p:blipFill>
        <p:spPr>
          <a:xfrm>
            <a:off x="447869" y="540604"/>
            <a:ext cx="709127" cy="546643"/>
          </a:xfrm>
          <a:prstGeom prst="rect">
            <a:avLst/>
          </a:prstGeom>
        </p:spPr>
      </p:pic>
    </p:spTree>
    <p:extLst>
      <p:ext uri="{BB962C8B-B14F-4D97-AF65-F5344CB8AC3E}">
        <p14:creationId xmlns:p14="http://schemas.microsoft.com/office/powerpoint/2010/main" val="761250285"/>
      </p:ext>
    </p:extLst>
  </p:cSld>
  <p:clrMapOvr>
    <a:masterClrMapping/>
  </p:clrMapOvr>
  <p:transition spd="slow">
    <p:wipe/>
  </p:transition>
</p:sld>
</file>

<file path=ppt/theme/theme1.xml><?xml version="1.0" encoding="utf-8"?>
<a:theme xmlns:a="http://schemas.openxmlformats.org/drawingml/2006/main" name="DividendVTI">
  <a:themeElements>
    <a:clrScheme name="AnalogousFromLightSeedRightStep">
      <a:dk1>
        <a:srgbClr val="000000"/>
      </a:dk1>
      <a:lt1>
        <a:srgbClr val="FFFFFF"/>
      </a:lt1>
      <a:dk2>
        <a:srgbClr val="413124"/>
      </a:dk2>
      <a:lt2>
        <a:srgbClr val="E2E8E7"/>
      </a:lt2>
      <a:accent1>
        <a:srgbClr val="C6969C"/>
      </a:accent1>
      <a:accent2>
        <a:srgbClr val="BA917F"/>
      </a:accent2>
      <a:accent3>
        <a:srgbClr val="AEA284"/>
      </a:accent3>
      <a:accent4>
        <a:srgbClr val="A1A873"/>
      </a:accent4>
      <a:accent5>
        <a:srgbClr val="94AB81"/>
      </a:accent5>
      <a:accent6>
        <a:srgbClr val="7AB078"/>
      </a:accent6>
      <a:hlink>
        <a:srgbClr val="568E87"/>
      </a:hlink>
      <a:folHlink>
        <a:srgbClr val="7F7F7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TotalTime>
  <Words>649</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Univers</vt:lpstr>
      <vt:lpstr>Univers Condensed</vt:lpstr>
      <vt:lpstr>Wingdings 2</vt:lpstr>
      <vt:lpstr>DividendVTI</vt:lpstr>
      <vt:lpstr>Bank Loan Analytics</vt:lpstr>
      <vt:lpstr>Team Members</vt:lpstr>
      <vt:lpstr>Introduction</vt:lpstr>
      <vt:lpstr>Tools </vt:lpstr>
      <vt:lpstr>Datasets </vt:lpstr>
      <vt:lpstr>Data Cleaning</vt:lpstr>
      <vt:lpstr>KPI’s addressed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ANKAN DAS</dc:creator>
  <cp:lastModifiedBy>ANKAN DAS</cp:lastModifiedBy>
  <cp:revision>51</cp:revision>
  <dcterms:created xsi:type="dcterms:W3CDTF">2024-08-29T06:26:15Z</dcterms:created>
  <dcterms:modified xsi:type="dcterms:W3CDTF">2024-09-03T06:18:22Z</dcterms:modified>
</cp:coreProperties>
</file>