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56" r:id="rId2"/>
    <p:sldId id="265" r:id="rId3"/>
    <p:sldId id="266" r:id="rId4"/>
    <p:sldId id="264" r:id="rId5"/>
    <p:sldId id="267" r:id="rId6"/>
    <p:sldId id="257" r:id="rId7"/>
    <p:sldId id="258" r:id="rId8"/>
    <p:sldId id="268" r:id="rId9"/>
    <p:sldId id="278" r:id="rId10"/>
    <p:sldId id="269" r:id="rId11"/>
    <p:sldId id="270" r:id="rId12"/>
    <p:sldId id="259" r:id="rId13"/>
    <p:sldId id="261" r:id="rId14"/>
    <p:sldId id="271" r:id="rId15"/>
    <p:sldId id="272" r:id="rId16"/>
    <p:sldId id="260" r:id="rId17"/>
    <p:sldId id="273" r:id="rId18"/>
    <p:sldId id="277" r:id="rId19"/>
    <p:sldId id="262" r:id="rId20"/>
    <p:sldId id="274" r:id="rId21"/>
    <p:sldId id="275" r:id="rId22"/>
    <p:sldId id="263" r:id="rId23"/>
    <p:sldId id="276"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E5220B8-9429-D86A-43B1-57F6182773ED}" v="1912" dt="2020-02-07T06:35:46.815"/>
    <p1510:client id="{294B2B02-2061-4688-A5CE-A09D834ACC5A}" v="739" dt="2020-02-06T21:16:14.273"/>
    <p1510:client id="{F660D164-1BDC-5A9C-2775-3B0FA169E9D8}" v="878" dt="2020-02-06T22:20:30.04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6"/>
    <p:restoredTop sz="73567"/>
  </p:normalViewPr>
  <p:slideViewPr>
    <p:cSldViewPr snapToGrid="0">
      <p:cViewPr varScale="1">
        <p:scale>
          <a:sx n="78" d="100"/>
          <a:sy n="78" d="100"/>
        </p:scale>
        <p:origin x="304" y="168"/>
      </p:cViewPr>
      <p:guideLst/>
    </p:cSldViewPr>
  </p:slideViewPr>
  <p:outlineViewPr>
    <p:cViewPr>
      <p:scale>
        <a:sx n="33" d="100"/>
        <a:sy n="33" d="100"/>
      </p:scale>
      <p:origin x="0" y="-872"/>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15B30B-6DFC-4578-A52E-4FE8F4CE7D6D}" type="datetimeFigureOut">
              <a:rPr lang="en-US"/>
              <a:t>2/7/20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C1AF0B-B071-4954-A03B-64557A069DA3}" type="slidenum">
              <a:rPr lang="en-US"/>
              <a:t>‹#›</a:t>
            </a:fld>
            <a:endParaRPr lang="en-US"/>
          </a:p>
        </p:txBody>
      </p:sp>
    </p:spTree>
    <p:extLst>
      <p:ext uri="{BB962C8B-B14F-4D97-AF65-F5344CB8AC3E}">
        <p14:creationId xmlns:p14="http://schemas.microsoft.com/office/powerpoint/2010/main" val="39229500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Good morning/afternoon/evening everyone. My name is Rupam and today I will tell you about a fair rating predictor for TED talk data. This is joint work with …...</a:t>
            </a:r>
          </a:p>
        </p:txBody>
      </p:sp>
      <p:sp>
        <p:nvSpPr>
          <p:cNvPr id="4" name="Slide Number Placeholder 3"/>
          <p:cNvSpPr>
            <a:spLocks noGrp="1"/>
          </p:cNvSpPr>
          <p:nvPr>
            <p:ph type="sldNum" sz="quarter" idx="5"/>
          </p:nvPr>
        </p:nvSpPr>
        <p:spPr/>
        <p:txBody>
          <a:bodyPr/>
          <a:lstStyle/>
          <a:p>
            <a:fld id="{72C1AF0B-B071-4954-A03B-64557A069DA3}" type="slidenum">
              <a:rPr lang="en-US"/>
              <a:t>1</a:t>
            </a:fld>
            <a:endParaRPr lang="en-US"/>
          </a:p>
        </p:txBody>
      </p:sp>
    </p:spTree>
    <p:extLst>
      <p:ext uri="{BB962C8B-B14F-4D97-AF65-F5344CB8AC3E}">
        <p14:creationId xmlns:p14="http://schemas.microsoft.com/office/powerpoint/2010/main" val="10420974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This brings us to the thrid part of the talk, the idea of counterfactual fairness</a:t>
            </a:r>
            <a:endParaRPr lang="en-US"/>
          </a:p>
        </p:txBody>
      </p:sp>
      <p:sp>
        <p:nvSpPr>
          <p:cNvPr id="4" name="Slide Number Placeholder 3"/>
          <p:cNvSpPr>
            <a:spLocks noGrp="1"/>
          </p:cNvSpPr>
          <p:nvPr>
            <p:ph type="sldNum" sz="quarter" idx="5"/>
          </p:nvPr>
        </p:nvSpPr>
        <p:spPr/>
        <p:txBody>
          <a:bodyPr/>
          <a:lstStyle/>
          <a:p>
            <a:fld id="{72C1AF0B-B071-4954-A03B-64557A069DA3}" type="slidenum">
              <a:rPr lang="en-US"/>
              <a:t>11</a:t>
            </a:fld>
            <a:endParaRPr lang="en-US"/>
          </a:p>
        </p:txBody>
      </p:sp>
    </p:spTree>
    <p:extLst>
      <p:ext uri="{BB962C8B-B14F-4D97-AF65-F5344CB8AC3E}">
        <p14:creationId xmlns:p14="http://schemas.microsoft.com/office/powerpoint/2010/main" val="40474740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Well there are many ways in which such a system can be made fair, so why choose counterfactual fairness:</a:t>
            </a:r>
          </a:p>
          <a:p>
            <a:pPr>
              <a:lnSpc>
                <a:spcPct val="90000"/>
              </a:lnSpc>
              <a:spcBef>
                <a:spcPts val="1000"/>
              </a:spcBef>
            </a:pPr>
            <a:r>
              <a:rPr lang="en-US" dirty="0">
                <a:cs typeface="Calibri"/>
              </a:rPr>
              <a:t>First because </a:t>
            </a:r>
            <a:r>
              <a:rPr lang="en-US"/>
              <a:t>counterfactual fairness is agnostic to the type of bias and aims to remove all possible unfairness in rating across all possible combinations of sensitive attributes. </a:t>
            </a:r>
            <a:endParaRPr lang="en-US" dirty="0">
              <a:cs typeface="Calibri" panose="020F0502020204030204"/>
            </a:endParaRPr>
          </a:p>
          <a:p>
            <a:pPr>
              <a:lnSpc>
                <a:spcPct val="90000"/>
              </a:lnSpc>
              <a:spcBef>
                <a:spcPts val="1000"/>
              </a:spcBef>
            </a:pPr>
            <a:r>
              <a:rPr lang="en-US">
                <a:cs typeface="Calibri" panose="020F0502020204030204"/>
              </a:rPr>
              <a:t>And second </a:t>
            </a:r>
            <a:r>
              <a:rPr lang="en-US"/>
              <a:t>i</a:t>
            </a:r>
            <a:r>
              <a:rPr lang="en-US" dirty="0"/>
              <a:t>t can be shown that under suitable assumptions, counterfactual fairness implies group fairness.</a:t>
            </a:r>
            <a:endParaRPr lang="en-US" dirty="0">
              <a:cs typeface="Calibri" panose="020F0502020204030204"/>
            </a:endParaRPr>
          </a:p>
          <a:p>
            <a:pPr>
              <a:lnSpc>
                <a:spcPct val="90000"/>
              </a:lnSpc>
              <a:spcBef>
                <a:spcPts val="1000"/>
              </a:spcBef>
            </a:pPr>
            <a:r>
              <a:rPr lang="en-US">
                <a:cs typeface="Calibri" panose="020F0502020204030204"/>
              </a:rPr>
              <a:t>Let me try to explain the goal of counterfactual fairness with an example.......</a:t>
            </a:r>
            <a:endParaRPr lang="en-US" dirty="0">
              <a:cs typeface="Calibri" panose="020F0502020204030204"/>
            </a:endParaRPr>
          </a:p>
          <a:p>
            <a:pPr>
              <a:lnSpc>
                <a:spcPct val="90000"/>
              </a:lnSpc>
              <a:spcBef>
                <a:spcPts val="1000"/>
              </a:spcBef>
            </a:pPr>
            <a:r>
              <a:rPr lang="en-US">
                <a:cs typeface="Calibri" panose="020F0502020204030204"/>
              </a:rPr>
              <a:t>In order to apply the notion of counterfactual fairness we need to define a causal model for TED talk ratings</a:t>
            </a:r>
            <a:endParaRPr lang="en-US" dirty="0">
              <a:cs typeface="Calibri" panose="020F0502020204030204"/>
            </a:endParaRPr>
          </a:p>
          <a:p>
            <a:pPr>
              <a:lnSpc>
                <a:spcPct val="90000"/>
              </a:lnSpc>
              <a:spcBef>
                <a:spcPts val="1000"/>
              </a:spcBef>
            </a:pPr>
            <a:endParaRPr lang="en-US" dirty="0">
              <a:cs typeface="Calibri" panose="020F0502020204030204"/>
            </a:endParaRPr>
          </a:p>
          <a:p>
            <a:endParaRPr lang="en-US" dirty="0">
              <a:cs typeface="Calibri" panose="020F0502020204030204"/>
            </a:endParaRPr>
          </a:p>
        </p:txBody>
      </p:sp>
      <p:sp>
        <p:nvSpPr>
          <p:cNvPr id="4" name="Slide Number Placeholder 3"/>
          <p:cNvSpPr>
            <a:spLocks noGrp="1"/>
          </p:cNvSpPr>
          <p:nvPr>
            <p:ph type="sldNum" sz="quarter" idx="5"/>
          </p:nvPr>
        </p:nvSpPr>
        <p:spPr/>
        <p:txBody>
          <a:bodyPr/>
          <a:lstStyle/>
          <a:p>
            <a:fld id="{72C1AF0B-B071-4954-A03B-64557A069DA3}" type="slidenum">
              <a:rPr lang="en-US"/>
              <a:t>12</a:t>
            </a:fld>
            <a:endParaRPr lang="en-US"/>
          </a:p>
        </p:txBody>
      </p:sp>
    </p:spTree>
    <p:extLst>
      <p:ext uri="{BB962C8B-B14F-4D97-AF65-F5344CB8AC3E}">
        <p14:creationId xmlns:p14="http://schemas.microsoft.com/office/powerpoint/2010/main" val="27369027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Here we consider three causal models. In C-DAG1 we manipulate the influence of U on V and in C-DAG2 we manipulate the influence of S on V. This setup allows averaging across possible causal models when the true model is unknown.</a:t>
            </a:r>
          </a:p>
          <a:p>
            <a:endParaRPr lang="en-US" dirty="0">
              <a:cs typeface="Calibri"/>
            </a:endParaRPr>
          </a:p>
        </p:txBody>
      </p:sp>
      <p:sp>
        <p:nvSpPr>
          <p:cNvPr id="4" name="Slide Number Placeholder 3"/>
          <p:cNvSpPr>
            <a:spLocks noGrp="1"/>
          </p:cNvSpPr>
          <p:nvPr>
            <p:ph type="sldNum" sz="quarter" idx="5"/>
          </p:nvPr>
        </p:nvSpPr>
        <p:spPr/>
        <p:txBody>
          <a:bodyPr/>
          <a:lstStyle/>
          <a:p>
            <a:fld id="{72C1AF0B-B071-4954-A03B-64557A069DA3}" type="slidenum">
              <a:rPr lang="en-US"/>
              <a:t>13</a:t>
            </a:fld>
            <a:endParaRPr lang="en-US"/>
          </a:p>
        </p:txBody>
      </p:sp>
    </p:spTree>
    <p:extLst>
      <p:ext uri="{BB962C8B-B14F-4D97-AF65-F5344CB8AC3E}">
        <p14:creationId xmlns:p14="http://schemas.microsoft.com/office/powerpoint/2010/main" val="25325482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Here we consider three causal models. In C-DAG1 we manipulate the influence of U on V and T and in C-DAG2 we manipulate the influence of S on V and T. This setup allows averaging across possible causal models when the true model is unknown.</a:t>
            </a:r>
          </a:p>
          <a:p>
            <a:r>
              <a:rPr lang="en-US">
                <a:cs typeface="Calibri"/>
              </a:rPr>
              <a:t>So now that we have causal models defined for our dataset how do we use it to implement counterfactual fairness.. </a:t>
            </a:r>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72C1AF0B-B071-4954-A03B-64557A069DA3}" type="slidenum">
              <a:rPr lang="en-US"/>
              <a:t>14</a:t>
            </a:fld>
            <a:endParaRPr lang="en-US"/>
          </a:p>
        </p:txBody>
      </p:sp>
    </p:spTree>
    <p:extLst>
      <p:ext uri="{BB962C8B-B14F-4D97-AF65-F5344CB8AC3E}">
        <p14:creationId xmlns:p14="http://schemas.microsoft.com/office/powerpoint/2010/main" val="34257632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This brings us to the thrid part of the talk, the idea of counterfactual fairness t</a:t>
            </a:r>
            <a:r>
              <a:rPr lang="en-US"/>
              <a:t>o mitigate unfair rating in TED talk</a:t>
            </a:r>
          </a:p>
          <a:p>
            <a:endParaRPr lang="en-US" dirty="0">
              <a:cs typeface="Calibri"/>
            </a:endParaRPr>
          </a:p>
        </p:txBody>
      </p:sp>
      <p:sp>
        <p:nvSpPr>
          <p:cNvPr id="4" name="Slide Number Placeholder 3"/>
          <p:cNvSpPr>
            <a:spLocks noGrp="1"/>
          </p:cNvSpPr>
          <p:nvPr>
            <p:ph type="sldNum" sz="quarter" idx="5"/>
          </p:nvPr>
        </p:nvSpPr>
        <p:spPr/>
        <p:txBody>
          <a:bodyPr/>
          <a:lstStyle/>
          <a:p>
            <a:fld id="{72C1AF0B-B071-4954-A03B-64557A069DA3}" type="slidenum">
              <a:rPr lang="en-US"/>
              <a:t>15</a:t>
            </a:fld>
            <a:endParaRPr lang="en-US"/>
          </a:p>
        </p:txBody>
      </p:sp>
    </p:spTree>
    <p:extLst>
      <p:ext uri="{BB962C8B-B14F-4D97-AF65-F5344CB8AC3E}">
        <p14:creationId xmlns:p14="http://schemas.microsoft.com/office/powerpoint/2010/main" val="2801302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step we confirm presence of bias in data. </a:t>
            </a:r>
          </a:p>
          <a:p>
            <a:r>
              <a:rPr lang="en-US" dirty="0"/>
              <a:t>Next we preprocess the data to obtain relevant attributes: transcript, views, rating, race, and gender of speaker. </a:t>
            </a:r>
          </a:p>
          <a:p>
            <a:r>
              <a:rPr lang="en-US" dirty="0"/>
              <a:t>Following that we build possible causal models for the preprocessed data and generate augmented datasets with counterfactual samples, that is, maintaining the content and quality of talk we assign different instances of sensitive attributes that did not occur but are possible. </a:t>
            </a:r>
          </a:p>
        </p:txBody>
      </p:sp>
      <p:sp>
        <p:nvSpPr>
          <p:cNvPr id="4" name="Slide Number Placeholder 3"/>
          <p:cNvSpPr>
            <a:spLocks noGrp="1"/>
          </p:cNvSpPr>
          <p:nvPr>
            <p:ph type="sldNum" sz="quarter" idx="5"/>
          </p:nvPr>
        </p:nvSpPr>
        <p:spPr/>
        <p:txBody>
          <a:bodyPr/>
          <a:lstStyle/>
          <a:p>
            <a:fld id="{72C1AF0B-B071-4954-A03B-64557A069DA3}" type="slidenum">
              <a:rPr lang="en-US"/>
              <a:t>16</a:t>
            </a:fld>
            <a:endParaRPr lang="en-US"/>
          </a:p>
        </p:txBody>
      </p:sp>
    </p:spTree>
    <p:extLst>
      <p:ext uri="{BB962C8B-B14F-4D97-AF65-F5344CB8AC3E}">
        <p14:creationId xmlns:p14="http://schemas.microsoft.com/office/powerpoint/2010/main" val="22604980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then train a classifier on the augmented datasets with a loss function incorporating a fairness measure. </a:t>
            </a:r>
          </a:p>
          <a:p>
            <a:r>
              <a:rPr lang="en-US" dirty="0"/>
              <a:t>The loss function used to train the network has two parts: 1) the first part minimizes prediction error when compared to true data labels and 2) the second part reduces disparity between the labels of observed values of S and their corresponding counterfactuals. This ensures that simply changing a male speaker to female with fixed skill set and background does not influence the rating. The prediction accuracy of the fair classifier is obtained by averaging performance across all three models.</a:t>
            </a:r>
          </a:p>
          <a:p>
            <a:r>
              <a:rPr lang="en-US" dirty="0"/>
              <a:t>As a final step we validate that our system learns to generate fair prediction of ratings for the TED talk dataset </a:t>
            </a:r>
            <a:endParaRPr lang="en-US" dirty="0">
              <a:cs typeface="Calibri" panose="020F0502020204030204"/>
            </a:endParaRPr>
          </a:p>
        </p:txBody>
      </p:sp>
      <p:sp>
        <p:nvSpPr>
          <p:cNvPr id="4" name="Slide Number Placeholder 3"/>
          <p:cNvSpPr>
            <a:spLocks noGrp="1"/>
          </p:cNvSpPr>
          <p:nvPr>
            <p:ph type="sldNum" sz="quarter" idx="5"/>
          </p:nvPr>
        </p:nvSpPr>
        <p:spPr/>
        <p:txBody>
          <a:bodyPr/>
          <a:lstStyle/>
          <a:p>
            <a:fld id="{72C1AF0B-B071-4954-A03B-64557A069DA3}" type="slidenum">
              <a:rPr lang="en-US"/>
              <a:t>17</a:t>
            </a:fld>
            <a:endParaRPr lang="en-US"/>
          </a:p>
        </p:txBody>
      </p:sp>
    </p:spTree>
    <p:extLst>
      <p:ext uri="{BB962C8B-B14F-4D97-AF65-F5344CB8AC3E}">
        <p14:creationId xmlns:p14="http://schemas.microsoft.com/office/powerpoint/2010/main" val="32137472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loss function used to train the network has two parts: 1) the first part minimizes prediction error when compared to true data labels and 2) the second part reduces disparity between the labels of observed values of S and their corresponding counterfactuals. This ensures that simply changing a male speaker to female with fixed skill set and background does not influence the rating. The prediction accuracy of the fair classifier is obtained by averaging performance across all three models.</a:t>
            </a:r>
          </a:p>
          <a:p>
            <a:r>
              <a:rPr lang="en-US"/>
              <a:t>As a final step we validate that our system learns to generate fair prediction of ratings for the TED talk dataset </a:t>
            </a:r>
            <a:endParaRPr lang="en-US">
              <a:cs typeface="Calibri" panose="020F0502020204030204"/>
            </a:endParaRPr>
          </a:p>
        </p:txBody>
      </p:sp>
      <p:sp>
        <p:nvSpPr>
          <p:cNvPr id="4" name="Slide Number Placeholder 3"/>
          <p:cNvSpPr>
            <a:spLocks noGrp="1"/>
          </p:cNvSpPr>
          <p:nvPr>
            <p:ph type="sldNum" sz="quarter" idx="5"/>
          </p:nvPr>
        </p:nvSpPr>
        <p:spPr/>
        <p:txBody>
          <a:bodyPr/>
          <a:lstStyle/>
          <a:p>
            <a:fld id="{72C1AF0B-B071-4954-A03B-64557A069DA3}" type="slidenum">
              <a:rPr lang="en-US"/>
              <a:t>18</a:t>
            </a:fld>
            <a:endParaRPr lang="en-US"/>
          </a:p>
        </p:txBody>
      </p:sp>
    </p:spTree>
    <p:extLst>
      <p:ext uri="{BB962C8B-B14F-4D97-AF65-F5344CB8AC3E}">
        <p14:creationId xmlns:p14="http://schemas.microsoft.com/office/powerpoint/2010/main" val="35323224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2C1AF0B-B071-4954-A03B-64557A069DA3}" type="slidenum">
              <a:rPr lang="en-US" smtClean="0"/>
              <a:t>19</a:t>
            </a:fld>
            <a:endParaRPr lang="en-US"/>
          </a:p>
        </p:txBody>
      </p:sp>
    </p:spTree>
    <p:extLst>
      <p:ext uri="{BB962C8B-B14F-4D97-AF65-F5344CB8AC3E}">
        <p14:creationId xmlns:p14="http://schemas.microsoft.com/office/powerpoint/2010/main" val="7271244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unfairness measure of the classifier decreases with the increase in training iterations and </a:t>
            </a:r>
            <a:r>
              <a:rPr lang="en-US" dirty="0" err="1"/>
              <a:t>CVprob</a:t>
            </a:r>
            <a:r>
              <a:rPr lang="en-US" dirty="0"/>
              <a:t> values of true vs predicted labels fall under the y=x diagonal line, implying </a:t>
            </a:r>
            <a:r>
              <a:rPr lang="en-US" dirty="0" err="1"/>
              <a:t>CVprob</a:t>
            </a:r>
            <a:r>
              <a:rPr lang="en-US" dirty="0"/>
              <a:t> is reduced by the fair classifier. </a:t>
            </a:r>
          </a:p>
          <a:p>
            <a:r>
              <a:rPr lang="en-US" dirty="0"/>
              <a:t>Further, in these plots the blue dots denote the fairness measures for the true labels and red dots denote the fairness measures for the predicted labels.</a:t>
            </a:r>
            <a:endParaRPr lang="en-US" dirty="0">
              <a:cs typeface="Calibri"/>
            </a:endParaRPr>
          </a:p>
          <a:p>
            <a:r>
              <a:rPr lang="en-US" dirty="0"/>
              <a:t>Here you can see SPD moves towards 0 and DI moves towards 1 for most of all possible pairs of groups across race and gender after the prediction. </a:t>
            </a:r>
            <a:endParaRPr lang="en-US" dirty="0">
              <a:cs typeface="Calibri"/>
            </a:endParaRPr>
          </a:p>
          <a:p>
            <a:r>
              <a:rPr lang="en-US" dirty="0">
                <a:cs typeface="Calibri"/>
              </a:rPr>
              <a:t>All these indicate improvement in fairness in rating prediction using </a:t>
            </a:r>
            <a:r>
              <a:rPr lang="en-US" dirty="0" err="1">
                <a:cs typeface="Calibri"/>
              </a:rPr>
              <a:t>FairyTED</a:t>
            </a:r>
            <a:r>
              <a:rPr lang="en-US" dirty="0">
                <a:cs typeface="Calibri"/>
              </a:rPr>
              <a:t> pipeline.</a:t>
            </a:r>
          </a:p>
          <a:p>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72C1AF0B-B071-4954-A03B-64557A069DA3}" type="slidenum">
              <a:rPr lang="en-US"/>
              <a:t>20</a:t>
            </a:fld>
            <a:endParaRPr lang="en-US"/>
          </a:p>
        </p:txBody>
      </p:sp>
    </p:spTree>
    <p:extLst>
      <p:ext uri="{BB962C8B-B14F-4D97-AF65-F5344CB8AC3E}">
        <p14:creationId xmlns:p14="http://schemas.microsoft.com/office/powerpoint/2010/main" val="10772306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I will ... followed by that I will.. then I will.....and finally I will.. so lets start with the first point</a:t>
            </a:r>
          </a:p>
        </p:txBody>
      </p:sp>
      <p:sp>
        <p:nvSpPr>
          <p:cNvPr id="4" name="Slide Number Placeholder 3"/>
          <p:cNvSpPr>
            <a:spLocks noGrp="1"/>
          </p:cNvSpPr>
          <p:nvPr>
            <p:ph type="sldNum" sz="quarter" idx="5"/>
          </p:nvPr>
        </p:nvSpPr>
        <p:spPr/>
        <p:txBody>
          <a:bodyPr/>
          <a:lstStyle/>
          <a:p>
            <a:fld id="{72C1AF0B-B071-4954-A03B-64557A069DA3}" type="slidenum">
              <a:rPr lang="en-US" smtClean="0"/>
              <a:t>2</a:t>
            </a:fld>
            <a:endParaRPr lang="en-US"/>
          </a:p>
        </p:txBody>
      </p:sp>
    </p:spTree>
    <p:extLst>
      <p:ext uri="{BB962C8B-B14F-4D97-AF65-F5344CB8AC3E}">
        <p14:creationId xmlns:p14="http://schemas.microsoft.com/office/powerpoint/2010/main" val="27329669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This brings us to the thrid part of the talk, the idea of counterfactual fairness t</a:t>
            </a:r>
            <a:r>
              <a:rPr lang="en-US"/>
              <a:t>o mitigate unfair rating in TED talk</a:t>
            </a:r>
          </a:p>
          <a:p>
            <a:endParaRPr lang="en-US" dirty="0">
              <a:cs typeface="Calibri"/>
            </a:endParaRPr>
          </a:p>
        </p:txBody>
      </p:sp>
      <p:sp>
        <p:nvSpPr>
          <p:cNvPr id="4" name="Slide Number Placeholder 3"/>
          <p:cNvSpPr>
            <a:spLocks noGrp="1"/>
          </p:cNvSpPr>
          <p:nvPr>
            <p:ph type="sldNum" sz="quarter" idx="5"/>
          </p:nvPr>
        </p:nvSpPr>
        <p:spPr/>
        <p:txBody>
          <a:bodyPr/>
          <a:lstStyle/>
          <a:p>
            <a:fld id="{72C1AF0B-B071-4954-A03B-64557A069DA3}" type="slidenum">
              <a:rPr lang="en-US"/>
              <a:t>21</a:t>
            </a:fld>
            <a:endParaRPr lang="en-US"/>
          </a:p>
        </p:txBody>
      </p:sp>
    </p:spTree>
    <p:extLst>
      <p:ext uri="{BB962C8B-B14F-4D97-AF65-F5344CB8AC3E}">
        <p14:creationId xmlns:p14="http://schemas.microsoft.com/office/powerpoint/2010/main" val="6090303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First let us talk about …...</a:t>
            </a:r>
          </a:p>
        </p:txBody>
      </p:sp>
      <p:sp>
        <p:nvSpPr>
          <p:cNvPr id="4" name="Slide Number Placeholder 3"/>
          <p:cNvSpPr>
            <a:spLocks noGrp="1"/>
          </p:cNvSpPr>
          <p:nvPr>
            <p:ph type="sldNum" sz="quarter" idx="5"/>
          </p:nvPr>
        </p:nvSpPr>
        <p:spPr/>
        <p:txBody>
          <a:bodyPr/>
          <a:lstStyle/>
          <a:p>
            <a:fld id="{72C1AF0B-B071-4954-A03B-64557A069DA3}" type="slidenum">
              <a:rPr lang="en-US"/>
              <a:t>3</a:t>
            </a:fld>
            <a:endParaRPr lang="en-US"/>
          </a:p>
        </p:txBody>
      </p:sp>
    </p:spTree>
    <p:extLst>
      <p:ext uri="{BB962C8B-B14F-4D97-AF65-F5344CB8AC3E}">
        <p14:creationId xmlns:p14="http://schemas.microsoft.com/office/powerpoint/2010/main" val="34611462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Over the past years ML/AI researchers have acknowledged the need to build algorithms and architectures that ensure fairness in prediction besides improvement of accuracy</a:t>
            </a:r>
          </a:p>
          <a:p>
            <a:r>
              <a:rPr lang="en-US" dirty="0">
                <a:cs typeface="Calibri"/>
              </a:rPr>
              <a:t>We here choose the TED talk dataset to develop a fair prediction system. Diversity of speakers and raters make it a plausible ground for existence of bias and because of its wide outreach such bias mitigation is important.</a:t>
            </a:r>
          </a:p>
          <a:p>
            <a:r>
              <a:rPr lang="en-US" dirty="0">
                <a:cs typeface="Calibri"/>
              </a:rPr>
              <a:t>To the best of our knowledge not much work has been done on fairness in public speech ratings</a:t>
            </a:r>
          </a:p>
          <a:p>
            <a:r>
              <a:rPr lang="en-US" dirty="0">
                <a:cs typeface="Calibri"/>
              </a:rPr>
              <a:t>So there are two main steps towards achieving our goal, first, identifying..... and second, devising a setup using counterfactual fairness to mitigate bias</a:t>
            </a:r>
          </a:p>
        </p:txBody>
      </p:sp>
      <p:sp>
        <p:nvSpPr>
          <p:cNvPr id="4" name="Slide Number Placeholder 3"/>
          <p:cNvSpPr>
            <a:spLocks noGrp="1"/>
          </p:cNvSpPr>
          <p:nvPr>
            <p:ph type="sldNum" sz="quarter" idx="5"/>
          </p:nvPr>
        </p:nvSpPr>
        <p:spPr/>
        <p:txBody>
          <a:bodyPr/>
          <a:lstStyle/>
          <a:p>
            <a:fld id="{72C1AF0B-B071-4954-A03B-64557A069DA3}" type="slidenum">
              <a:rPr lang="en-US"/>
              <a:t>4</a:t>
            </a:fld>
            <a:endParaRPr lang="en-US"/>
          </a:p>
        </p:txBody>
      </p:sp>
    </p:spTree>
    <p:extLst>
      <p:ext uri="{BB962C8B-B14F-4D97-AF65-F5344CB8AC3E}">
        <p14:creationId xmlns:p14="http://schemas.microsoft.com/office/powerpoint/2010/main" val="10872624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So lets first talk about what types of bias we found in TED talk ratings</a:t>
            </a:r>
          </a:p>
        </p:txBody>
      </p:sp>
      <p:sp>
        <p:nvSpPr>
          <p:cNvPr id="4" name="Slide Number Placeholder 3"/>
          <p:cNvSpPr>
            <a:spLocks noGrp="1"/>
          </p:cNvSpPr>
          <p:nvPr>
            <p:ph type="sldNum" sz="quarter" idx="5"/>
          </p:nvPr>
        </p:nvSpPr>
        <p:spPr/>
        <p:txBody>
          <a:bodyPr/>
          <a:lstStyle/>
          <a:p>
            <a:fld id="{72C1AF0B-B071-4954-A03B-64557A069DA3}" type="slidenum">
              <a:rPr lang="en-US"/>
              <a:t>5</a:t>
            </a:fld>
            <a:endParaRPr lang="en-US"/>
          </a:p>
        </p:txBody>
      </p:sp>
    </p:spTree>
    <p:extLst>
      <p:ext uri="{BB962C8B-B14F-4D97-AF65-F5344CB8AC3E}">
        <p14:creationId xmlns:p14="http://schemas.microsoft.com/office/powerpoint/2010/main" val="8298355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spcBef>
                <a:spcPts val="1000"/>
              </a:spcBef>
            </a:pPr>
            <a:r>
              <a:rPr lang="en-US" dirty="0"/>
              <a:t>Bias or unfairness in our preprocessed dataset </a:t>
            </a:r>
            <a:r>
              <a:rPr lang="en-US" dirty="0" err="1"/>
              <a:t>w.r.t.</a:t>
            </a:r>
            <a:r>
              <a:rPr lang="en-US" dirty="0"/>
              <a:t> S(race and gender of the speaker) for each of the 14 binarized rating labels using two known metrics.</a:t>
            </a:r>
            <a:endParaRPr lang="en-US" dirty="0">
              <a:cs typeface="Calibri" panose="020F0502020204030204"/>
            </a:endParaRPr>
          </a:p>
          <a:p>
            <a:r>
              <a:rPr lang="en-US" dirty="0"/>
              <a:t>The statistical parity difference metric and the disparate impact metric.</a:t>
            </a:r>
          </a:p>
          <a:p>
            <a:r>
              <a:rPr lang="en-US" dirty="0"/>
              <a:t>Both these metrices compute how likely it is for group1 to obtain a particular rating label more or less than group2.</a:t>
            </a:r>
          </a:p>
          <a:p>
            <a:r>
              <a:rPr lang="en-US" dirty="0">
                <a:cs typeface="Calibri"/>
              </a:rPr>
              <a:t>Note that greater the value SPD and DI, greater is the bias in rating label in favor of group1 as compared to group 2.</a:t>
            </a:r>
          </a:p>
        </p:txBody>
      </p:sp>
      <p:sp>
        <p:nvSpPr>
          <p:cNvPr id="4" name="Slide Number Placeholder 3"/>
          <p:cNvSpPr>
            <a:spLocks noGrp="1"/>
          </p:cNvSpPr>
          <p:nvPr>
            <p:ph type="sldNum" sz="quarter" idx="5"/>
          </p:nvPr>
        </p:nvSpPr>
        <p:spPr/>
        <p:txBody>
          <a:bodyPr/>
          <a:lstStyle/>
          <a:p>
            <a:fld id="{72C1AF0B-B071-4954-A03B-64557A069DA3}" type="slidenum">
              <a:rPr lang="en-US"/>
              <a:t>7</a:t>
            </a:fld>
            <a:endParaRPr lang="en-US"/>
          </a:p>
        </p:txBody>
      </p:sp>
    </p:spTree>
    <p:extLst>
      <p:ext uri="{BB962C8B-B14F-4D97-AF65-F5344CB8AC3E}">
        <p14:creationId xmlns:p14="http://schemas.microsoft.com/office/powerpoint/2010/main" val="38009978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Here </a:t>
            </a:r>
            <a:r>
              <a:rPr lang="en-US"/>
              <a:t>we compare male speakers with speakers of other gender.</a:t>
            </a:r>
            <a:endParaRPr lang="en-US">
              <a:cs typeface="Calibri"/>
            </a:endParaRPr>
          </a:p>
        </p:txBody>
      </p:sp>
      <p:sp>
        <p:nvSpPr>
          <p:cNvPr id="4" name="Slide Number Placeholder 3"/>
          <p:cNvSpPr>
            <a:spLocks noGrp="1"/>
          </p:cNvSpPr>
          <p:nvPr>
            <p:ph type="sldNum" sz="quarter" idx="5"/>
          </p:nvPr>
        </p:nvSpPr>
        <p:spPr/>
        <p:txBody>
          <a:bodyPr/>
          <a:lstStyle/>
          <a:p>
            <a:fld id="{72C1AF0B-B071-4954-A03B-64557A069DA3}" type="slidenum">
              <a:rPr lang="en-US"/>
              <a:t>8</a:t>
            </a:fld>
            <a:endParaRPr lang="en-US"/>
          </a:p>
        </p:txBody>
      </p:sp>
    </p:spTree>
    <p:extLst>
      <p:ext uri="{BB962C8B-B14F-4D97-AF65-F5344CB8AC3E}">
        <p14:creationId xmlns:p14="http://schemas.microsoft.com/office/powerpoint/2010/main" val="25301754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observe that talks from male speakers are rated ingenious, fascinating and jaw dropping with greater probability. This identifies some classic instances of bias in data arising from social norms and structures. </a:t>
            </a:r>
          </a:p>
        </p:txBody>
      </p:sp>
      <p:sp>
        <p:nvSpPr>
          <p:cNvPr id="4" name="Slide Number Placeholder 3"/>
          <p:cNvSpPr>
            <a:spLocks noGrp="1"/>
          </p:cNvSpPr>
          <p:nvPr>
            <p:ph type="sldNum" sz="quarter" idx="5"/>
          </p:nvPr>
        </p:nvSpPr>
        <p:spPr/>
        <p:txBody>
          <a:bodyPr/>
          <a:lstStyle/>
          <a:p>
            <a:fld id="{72C1AF0B-B071-4954-A03B-64557A069DA3}" type="slidenum">
              <a:rPr lang="en-US"/>
              <a:t>9</a:t>
            </a:fld>
            <a:endParaRPr lang="en-US"/>
          </a:p>
        </p:txBody>
      </p:sp>
    </p:spTree>
    <p:extLst>
      <p:ext uri="{BB962C8B-B14F-4D97-AF65-F5344CB8AC3E}">
        <p14:creationId xmlns:p14="http://schemas.microsoft.com/office/powerpoint/2010/main" val="357144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a:t>
            </a:r>
          </a:p>
          <a:p>
            <a:r>
              <a:rPr lang="en-US"/>
              <a:t>However, not all bias observed in data are against the presumed unprivileged community, for example, speakers from other genders get higher probability for courageous label as compared to male speakers. </a:t>
            </a:r>
          </a:p>
          <a:p>
            <a:r>
              <a:rPr lang="en-US"/>
              <a:t>Our </a:t>
            </a:r>
            <a:r>
              <a:rPr lang="en-US" dirty="0"/>
              <a:t>goal is to remove all types of bias from data, both expected and unexpected.. So how do we remove any such bias prevailing in the data?</a:t>
            </a:r>
          </a:p>
        </p:txBody>
      </p:sp>
      <p:sp>
        <p:nvSpPr>
          <p:cNvPr id="4" name="Slide Number Placeholder 3"/>
          <p:cNvSpPr>
            <a:spLocks noGrp="1"/>
          </p:cNvSpPr>
          <p:nvPr>
            <p:ph type="sldNum" sz="quarter" idx="5"/>
          </p:nvPr>
        </p:nvSpPr>
        <p:spPr/>
        <p:txBody>
          <a:bodyPr/>
          <a:lstStyle/>
          <a:p>
            <a:fld id="{72C1AF0B-B071-4954-A03B-64557A069DA3}" type="slidenum">
              <a:rPr lang="en-US"/>
              <a:t>10</a:t>
            </a:fld>
            <a:endParaRPr lang="en-US"/>
          </a:p>
        </p:txBody>
      </p:sp>
    </p:spTree>
    <p:extLst>
      <p:ext uri="{BB962C8B-B14F-4D97-AF65-F5344CB8AC3E}">
        <p14:creationId xmlns:p14="http://schemas.microsoft.com/office/powerpoint/2010/main" val="23666504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2/7/20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2/7/20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2/7/20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2/7/20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2/7/20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2/7/20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2/7/20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2/7/20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2/7/20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2/7/20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2/7/20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2/7/20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ea typeface="+mj-lt"/>
                <a:cs typeface="+mj-lt"/>
              </a:rPr>
              <a:t>FairyTED</a:t>
            </a:r>
            <a:r>
              <a:rPr lang="en-US" dirty="0">
                <a:ea typeface="+mj-lt"/>
                <a:cs typeface="+mj-lt"/>
              </a:rPr>
              <a:t>: A Fair Rating Predictor for TED Talk Data</a:t>
            </a:r>
            <a:endParaRPr lang="en-US" dirty="0"/>
          </a:p>
        </p:txBody>
      </p:sp>
      <p:sp>
        <p:nvSpPr>
          <p:cNvPr id="3" name="Subtitle 2"/>
          <p:cNvSpPr>
            <a:spLocks noGrp="1"/>
          </p:cNvSpPr>
          <p:nvPr>
            <p:ph type="subTitle" idx="1"/>
          </p:nvPr>
        </p:nvSpPr>
        <p:spPr/>
        <p:txBody>
          <a:bodyPr vert="horz" lIns="91440" tIns="45720" rIns="91440" bIns="45720" rtlCol="0" anchor="t">
            <a:normAutofit/>
          </a:bodyPr>
          <a:lstStyle/>
          <a:p>
            <a:r>
              <a:rPr lang="en-US" b="1" dirty="0">
                <a:ea typeface="+mn-lt"/>
                <a:cs typeface="+mn-lt"/>
              </a:rPr>
              <a:t>Rupam </a:t>
            </a:r>
            <a:r>
              <a:rPr lang="en-US" b="1" dirty="0" err="1">
                <a:ea typeface="+mn-lt"/>
                <a:cs typeface="+mn-lt"/>
              </a:rPr>
              <a:t>Acharyya</a:t>
            </a:r>
            <a:r>
              <a:rPr lang="en-US" dirty="0">
                <a:ea typeface="+mn-lt"/>
                <a:cs typeface="+mn-lt"/>
              </a:rPr>
              <a:t>, </a:t>
            </a:r>
            <a:r>
              <a:rPr lang="en-US" dirty="0" err="1">
                <a:ea typeface="+mn-lt"/>
                <a:cs typeface="+mn-lt"/>
              </a:rPr>
              <a:t>Shouman</a:t>
            </a:r>
            <a:r>
              <a:rPr lang="en-US" dirty="0">
                <a:ea typeface="+mn-lt"/>
                <a:cs typeface="+mn-lt"/>
              </a:rPr>
              <a:t> Das, </a:t>
            </a:r>
            <a:r>
              <a:rPr lang="en-US" dirty="0" err="1">
                <a:ea typeface="+mn-lt"/>
                <a:cs typeface="+mn-lt"/>
              </a:rPr>
              <a:t>Ankani</a:t>
            </a:r>
            <a:r>
              <a:rPr lang="en-US" dirty="0">
                <a:ea typeface="+mn-lt"/>
                <a:cs typeface="+mn-lt"/>
              </a:rPr>
              <a:t> </a:t>
            </a:r>
            <a:r>
              <a:rPr lang="en-US" dirty="0" err="1">
                <a:ea typeface="+mn-lt"/>
                <a:cs typeface="+mn-lt"/>
              </a:rPr>
              <a:t>Chattoraj</a:t>
            </a:r>
            <a:r>
              <a:rPr lang="en-US" dirty="0">
                <a:ea typeface="+mn-lt"/>
                <a:cs typeface="+mn-lt"/>
              </a:rPr>
              <a:t>, Md. Iftekhar Tanveer</a:t>
            </a:r>
            <a:endParaRPr lang="en-US" dirty="0"/>
          </a:p>
          <a:p>
            <a:endParaRPr lang="en-US" dirty="0">
              <a:cs typeface="Calibri"/>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6F489-7E10-40F4-88E7-374CC0624C83}"/>
              </a:ext>
            </a:extLst>
          </p:cNvPr>
          <p:cNvSpPr>
            <a:spLocks noGrp="1"/>
          </p:cNvSpPr>
          <p:nvPr>
            <p:ph type="title"/>
          </p:nvPr>
        </p:nvSpPr>
        <p:spPr/>
        <p:txBody>
          <a:bodyPr/>
          <a:lstStyle/>
          <a:p>
            <a:r>
              <a:rPr lang="en-US" dirty="0">
                <a:cs typeface="Calibri Light"/>
              </a:rPr>
              <a:t>Unfair rating bias w.r.t race and gender</a:t>
            </a:r>
            <a:endParaRPr lang="en-US" dirty="0">
              <a:ea typeface="+mj-lt"/>
              <a:cs typeface="+mj-lt"/>
            </a:endParaRPr>
          </a:p>
        </p:txBody>
      </p:sp>
      <p:pic>
        <p:nvPicPr>
          <p:cNvPr id="6" name="Picture 6" descr="A picture containing fence&#10;&#10;Description generated with very high confidence">
            <a:extLst>
              <a:ext uri="{FF2B5EF4-FFF2-40B4-BE49-F238E27FC236}">
                <a16:creationId xmlns:a16="http://schemas.microsoft.com/office/drawing/2014/main" id="{DC72A11B-2779-4AC1-987A-CA49D390B4CC}"/>
              </a:ext>
            </a:extLst>
          </p:cNvPr>
          <p:cNvPicPr>
            <a:picLocks noChangeAspect="1"/>
          </p:cNvPicPr>
          <p:nvPr/>
        </p:nvPicPr>
        <p:blipFill>
          <a:blip r:embed="rId3"/>
          <a:stretch>
            <a:fillRect/>
          </a:stretch>
        </p:blipFill>
        <p:spPr>
          <a:xfrm>
            <a:off x="1188378" y="1357045"/>
            <a:ext cx="9823805" cy="5453864"/>
          </a:xfrm>
          <a:prstGeom prst="rect">
            <a:avLst/>
          </a:prstGeom>
        </p:spPr>
      </p:pic>
      <p:pic>
        <p:nvPicPr>
          <p:cNvPr id="5" name="Picture 6" descr="A picture containing building&#10;&#10;Description generated with very high confidence">
            <a:extLst>
              <a:ext uri="{FF2B5EF4-FFF2-40B4-BE49-F238E27FC236}">
                <a16:creationId xmlns:a16="http://schemas.microsoft.com/office/drawing/2014/main" id="{1BACC7FE-6831-4873-96D8-A39C35ACF2D0}"/>
              </a:ext>
            </a:extLst>
          </p:cNvPr>
          <p:cNvPicPr>
            <a:picLocks noChangeAspect="1"/>
          </p:cNvPicPr>
          <p:nvPr/>
        </p:nvPicPr>
        <p:blipFill>
          <a:blip r:embed="rId4"/>
          <a:stretch>
            <a:fillRect/>
          </a:stretch>
        </p:blipFill>
        <p:spPr>
          <a:xfrm>
            <a:off x="3337389" y="1518039"/>
            <a:ext cx="4027470" cy="3950350"/>
          </a:xfrm>
          <a:prstGeom prst="rect">
            <a:avLst/>
          </a:prstGeom>
        </p:spPr>
      </p:pic>
    </p:spTree>
    <p:extLst>
      <p:ext uri="{BB962C8B-B14F-4D97-AF65-F5344CB8AC3E}">
        <p14:creationId xmlns:p14="http://schemas.microsoft.com/office/powerpoint/2010/main" val="9912811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E22D2-11A6-4D26-B6B9-7ABBFD571703}"/>
              </a:ext>
            </a:extLst>
          </p:cNvPr>
          <p:cNvSpPr>
            <a:spLocks noGrp="1"/>
          </p:cNvSpPr>
          <p:nvPr>
            <p:ph type="title"/>
          </p:nvPr>
        </p:nvSpPr>
        <p:spPr/>
        <p:txBody>
          <a:bodyPr/>
          <a:lstStyle/>
          <a:p>
            <a:r>
              <a:rPr lang="en-US" dirty="0">
                <a:cs typeface="Calibri Light"/>
              </a:rPr>
              <a:t>Outline</a:t>
            </a:r>
          </a:p>
        </p:txBody>
      </p:sp>
      <p:sp>
        <p:nvSpPr>
          <p:cNvPr id="3" name="Content Placeholder 2">
            <a:extLst>
              <a:ext uri="{FF2B5EF4-FFF2-40B4-BE49-F238E27FC236}">
                <a16:creationId xmlns:a16="http://schemas.microsoft.com/office/drawing/2014/main" id="{4404A0E1-E297-4530-AB77-30327919D335}"/>
              </a:ext>
            </a:extLst>
          </p:cNvPr>
          <p:cNvSpPr>
            <a:spLocks noGrp="1"/>
          </p:cNvSpPr>
          <p:nvPr>
            <p:ph idx="1"/>
          </p:nvPr>
        </p:nvSpPr>
        <p:spPr/>
        <p:txBody>
          <a:bodyPr vert="horz" lIns="91440" tIns="45720" rIns="91440" bIns="45720" rtlCol="0" anchor="t">
            <a:normAutofit/>
          </a:bodyPr>
          <a:lstStyle/>
          <a:p>
            <a:r>
              <a:rPr lang="en-US" dirty="0">
                <a:solidFill>
                  <a:schemeClr val="bg1">
                    <a:lumMod val="65000"/>
                  </a:schemeClr>
                </a:solidFill>
                <a:cs typeface="Calibri"/>
              </a:rPr>
              <a:t>Importance of fairness in ML and why choose TED talk dataset</a:t>
            </a:r>
            <a:endParaRPr lang="en-US">
              <a:solidFill>
                <a:schemeClr val="bg1">
                  <a:lumMod val="65000"/>
                </a:schemeClr>
              </a:solidFill>
              <a:cs typeface="Calibri"/>
            </a:endParaRPr>
          </a:p>
          <a:p>
            <a:r>
              <a:rPr lang="en-US" dirty="0">
                <a:solidFill>
                  <a:schemeClr val="bg2">
                    <a:lumMod val="75000"/>
                  </a:schemeClr>
                </a:solidFill>
                <a:cs typeface="Calibri"/>
              </a:rPr>
              <a:t>Race and gender bias in TED talk ratings</a:t>
            </a:r>
          </a:p>
          <a:p>
            <a:r>
              <a:rPr lang="en-US" dirty="0">
                <a:cs typeface="Calibri"/>
              </a:rPr>
              <a:t>Counterfactual Fairness</a:t>
            </a:r>
          </a:p>
          <a:p>
            <a:r>
              <a:rPr lang="en-US" dirty="0">
                <a:solidFill>
                  <a:schemeClr val="bg2">
                    <a:lumMod val="75000"/>
                  </a:schemeClr>
                </a:solidFill>
                <a:cs typeface="Calibri"/>
              </a:rPr>
              <a:t>Use counterfactual fairness to mitigate unfair rating in TED talk</a:t>
            </a:r>
          </a:p>
          <a:p>
            <a:r>
              <a:rPr lang="en-US" dirty="0">
                <a:solidFill>
                  <a:schemeClr val="bg2">
                    <a:lumMod val="75000"/>
                  </a:schemeClr>
                </a:solidFill>
                <a:cs typeface="Calibri"/>
              </a:rPr>
              <a:t>Influence and impact of fair prediction in TED talk and alike datasets</a:t>
            </a:r>
          </a:p>
          <a:p>
            <a:pPr marL="0" indent="0">
              <a:buNone/>
            </a:pPr>
            <a:endParaRPr lang="en-US" dirty="0">
              <a:solidFill>
                <a:schemeClr val="bg2">
                  <a:lumMod val="75000"/>
                </a:schemeClr>
              </a:solidFill>
              <a:cs typeface="Calibri"/>
            </a:endParaRPr>
          </a:p>
        </p:txBody>
      </p:sp>
    </p:spTree>
    <p:extLst>
      <p:ext uri="{BB962C8B-B14F-4D97-AF65-F5344CB8AC3E}">
        <p14:creationId xmlns:p14="http://schemas.microsoft.com/office/powerpoint/2010/main" val="29259009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1C90B-1522-4802-9686-71861C1D0092}"/>
              </a:ext>
            </a:extLst>
          </p:cNvPr>
          <p:cNvSpPr>
            <a:spLocks noGrp="1"/>
          </p:cNvSpPr>
          <p:nvPr>
            <p:ph type="title"/>
          </p:nvPr>
        </p:nvSpPr>
        <p:spPr/>
        <p:txBody>
          <a:bodyPr/>
          <a:lstStyle/>
          <a:p>
            <a:r>
              <a:rPr lang="en-US">
                <a:cs typeface="Calibri Light"/>
              </a:rPr>
              <a:t>Why Counterfactual fairness?</a:t>
            </a:r>
            <a:endParaRPr lang="en-US"/>
          </a:p>
        </p:txBody>
      </p:sp>
      <p:sp>
        <p:nvSpPr>
          <p:cNvPr id="3" name="Content Placeholder 2">
            <a:extLst>
              <a:ext uri="{FF2B5EF4-FFF2-40B4-BE49-F238E27FC236}">
                <a16:creationId xmlns:a16="http://schemas.microsoft.com/office/drawing/2014/main" id="{1CBB5743-B1DF-495B-89F3-7D628186D751}"/>
              </a:ext>
            </a:extLst>
          </p:cNvPr>
          <p:cNvSpPr>
            <a:spLocks noGrp="1"/>
          </p:cNvSpPr>
          <p:nvPr>
            <p:ph idx="1"/>
          </p:nvPr>
        </p:nvSpPr>
        <p:spPr/>
        <p:txBody>
          <a:bodyPr vert="horz" lIns="91440" tIns="45720" rIns="91440" bIns="45720" rtlCol="0" anchor="t">
            <a:normAutofit/>
          </a:bodyPr>
          <a:lstStyle/>
          <a:p>
            <a:r>
              <a:rPr lang="en-US" dirty="0">
                <a:ea typeface="+mn-lt"/>
                <a:cs typeface="+mn-lt"/>
              </a:rPr>
              <a:t>The counterfactual fairness is agnostic to the type of bias.</a:t>
            </a:r>
          </a:p>
          <a:p>
            <a:r>
              <a:rPr lang="en-US" dirty="0">
                <a:ea typeface="+mn-lt"/>
                <a:cs typeface="+mn-lt"/>
              </a:rPr>
              <a:t>Counterfactual fairness implies group fairness.</a:t>
            </a:r>
          </a:p>
          <a:p>
            <a:r>
              <a:rPr lang="en-US" dirty="0">
                <a:cs typeface="Calibri" panose="020F0502020204030204"/>
              </a:rPr>
              <a:t>Goal of counterfactual fairness with example:</a:t>
            </a:r>
          </a:p>
          <a:p>
            <a:pPr lvl="2">
              <a:buFont typeface="Wingdings" pitchFamily="2" charset="2"/>
              <a:buChar char="Ø"/>
            </a:pPr>
            <a:r>
              <a:rPr lang="en-US" sz="2400" dirty="0">
                <a:ea typeface="+mn-lt"/>
                <a:cs typeface="+mn-lt"/>
              </a:rPr>
              <a:t>if we observe that talks given by white male speakers are rated to be fascinating with a probability of 0.6 then counterfactually assigning the same talk content and other attributes to white females, say, should not change the probability from 0.6 significantly</a:t>
            </a:r>
          </a:p>
          <a:p>
            <a:pPr>
              <a:buFont typeface="Arial"/>
              <a:buChar char="•"/>
            </a:pPr>
            <a:r>
              <a:rPr lang="en-US" dirty="0">
                <a:ea typeface="+mn-lt"/>
                <a:cs typeface="+mn-lt"/>
              </a:rPr>
              <a:t>Counterfactual fairness is applied on a causal model.</a:t>
            </a:r>
          </a:p>
        </p:txBody>
      </p:sp>
      <p:sp>
        <p:nvSpPr>
          <p:cNvPr id="4" name="TextBox 3">
            <a:extLst>
              <a:ext uri="{FF2B5EF4-FFF2-40B4-BE49-F238E27FC236}">
                <a16:creationId xmlns:a16="http://schemas.microsoft.com/office/drawing/2014/main" id="{8C044544-5B9C-4D24-AD9F-C11B7B8D4219}"/>
              </a:ext>
            </a:extLst>
          </p:cNvPr>
          <p:cNvSpPr txBox="1"/>
          <p:nvPr/>
        </p:nvSpPr>
        <p:spPr>
          <a:xfrm>
            <a:off x="9153525" y="6113463"/>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err="1">
                <a:ea typeface="+mn-lt"/>
                <a:cs typeface="+mn-lt"/>
              </a:rPr>
              <a:t>Kusner</a:t>
            </a:r>
            <a:r>
              <a:rPr lang="en-US" dirty="0">
                <a:ea typeface="+mn-lt"/>
                <a:cs typeface="+mn-lt"/>
              </a:rPr>
              <a:t> et al. (2017)</a:t>
            </a:r>
          </a:p>
        </p:txBody>
      </p:sp>
    </p:spTree>
    <p:extLst>
      <p:ext uri="{BB962C8B-B14F-4D97-AF65-F5344CB8AC3E}">
        <p14:creationId xmlns:p14="http://schemas.microsoft.com/office/powerpoint/2010/main" val="1837259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839E8-BE19-414C-9AFE-A19DD9C19CA1}"/>
              </a:ext>
            </a:extLst>
          </p:cNvPr>
          <p:cNvSpPr>
            <a:spLocks noGrp="1"/>
          </p:cNvSpPr>
          <p:nvPr>
            <p:ph type="title"/>
          </p:nvPr>
        </p:nvSpPr>
        <p:spPr/>
        <p:txBody>
          <a:bodyPr/>
          <a:lstStyle/>
          <a:p>
            <a:r>
              <a:rPr lang="en-US">
                <a:cs typeface="Calibri Light"/>
              </a:rPr>
              <a:t>Causal models for counterfactual </a:t>
            </a:r>
            <a:r>
              <a:rPr lang="en-US" dirty="0">
                <a:cs typeface="Calibri Light"/>
              </a:rPr>
              <a:t>fairness</a:t>
            </a:r>
          </a:p>
        </p:txBody>
      </p:sp>
      <p:sp>
        <p:nvSpPr>
          <p:cNvPr id="6" name="TextBox 5">
            <a:extLst>
              <a:ext uri="{FF2B5EF4-FFF2-40B4-BE49-F238E27FC236}">
                <a16:creationId xmlns:a16="http://schemas.microsoft.com/office/drawing/2014/main" id="{80AACB25-C4CA-4AC1-8D94-E4B9F28C24BD}"/>
              </a:ext>
            </a:extLst>
          </p:cNvPr>
          <p:cNvSpPr txBox="1"/>
          <p:nvPr/>
        </p:nvSpPr>
        <p:spPr>
          <a:xfrm>
            <a:off x="485775" y="1525588"/>
            <a:ext cx="10871200" cy="17594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nSpc>
                <a:spcPct val="90000"/>
              </a:lnSpc>
              <a:spcBef>
                <a:spcPts val="1000"/>
              </a:spcBef>
              <a:buFont typeface="Arial"/>
              <a:buChar char="•"/>
            </a:pPr>
            <a:r>
              <a:rPr lang="en-US" sz="2800" dirty="0">
                <a:cs typeface="Calibri"/>
              </a:rPr>
              <a:t>Causal model is a DAG that consists of dependencies between:</a:t>
            </a:r>
          </a:p>
          <a:p>
            <a:pPr marL="742950" lvl="1" indent="-285750">
              <a:lnSpc>
                <a:spcPct val="90000"/>
              </a:lnSpc>
              <a:spcBef>
                <a:spcPts val="1000"/>
              </a:spcBef>
              <a:buFont typeface="Wingdings"/>
              <a:buChar char="Ø"/>
            </a:pPr>
            <a:r>
              <a:rPr lang="en-US" sz="2800" dirty="0">
                <a:cs typeface="Calibri"/>
              </a:rPr>
              <a:t> </a:t>
            </a:r>
            <a:r>
              <a:rPr lang="en-US" sz="2400" dirty="0">
                <a:cs typeface="Calibri"/>
              </a:rPr>
              <a:t>unobserved attributes U (</a:t>
            </a:r>
            <a:r>
              <a:rPr lang="en-US" sz="2400" dirty="0">
                <a:ea typeface="+mn-lt"/>
                <a:cs typeface="+mn-lt"/>
              </a:rPr>
              <a:t>skill set, background),</a:t>
            </a:r>
            <a:r>
              <a:rPr lang="en-US" sz="2400" dirty="0">
                <a:cs typeface="Calibri"/>
              </a:rPr>
              <a:t> sensitive attributes S (race, gender), data attribute V (view) and T (transcript) and rating prediction Y</a:t>
            </a:r>
            <a:endParaRPr lang="en-US" sz="2400" dirty="0">
              <a:ea typeface="+mn-lt"/>
              <a:cs typeface="+mn-lt"/>
            </a:endParaRPr>
          </a:p>
          <a:p>
            <a:endParaRPr lang="en-US" sz="2800" dirty="0">
              <a:cs typeface="Calibri"/>
            </a:endParaRPr>
          </a:p>
        </p:txBody>
      </p:sp>
      <p:pic>
        <p:nvPicPr>
          <p:cNvPr id="12" name="Picture 4" descr="A close up of a map&#10;&#10;Description generated with high confidence">
            <a:extLst>
              <a:ext uri="{FF2B5EF4-FFF2-40B4-BE49-F238E27FC236}">
                <a16:creationId xmlns:a16="http://schemas.microsoft.com/office/drawing/2014/main" id="{66EEFB36-BBFC-4754-BBF5-E0779F6647BD}"/>
              </a:ext>
            </a:extLst>
          </p:cNvPr>
          <p:cNvPicPr>
            <a:picLocks noGrp="1" noChangeAspect="1"/>
          </p:cNvPicPr>
          <p:nvPr>
            <p:ph idx="1"/>
          </p:nvPr>
        </p:nvPicPr>
        <p:blipFill rotWithShape="1">
          <a:blip r:embed="rId3"/>
          <a:srcRect t="16856" r="70864" b="456"/>
          <a:stretch/>
        </p:blipFill>
        <p:spPr>
          <a:xfrm>
            <a:off x="2711450" y="2848401"/>
            <a:ext cx="5731087" cy="3714326"/>
          </a:xfrm>
        </p:spPr>
      </p:pic>
      <p:sp>
        <p:nvSpPr>
          <p:cNvPr id="13" name="TextBox 12">
            <a:extLst>
              <a:ext uri="{FF2B5EF4-FFF2-40B4-BE49-F238E27FC236}">
                <a16:creationId xmlns:a16="http://schemas.microsoft.com/office/drawing/2014/main" id="{081C3844-0EA3-4C4C-AEEE-27D17775B9A2}"/>
              </a:ext>
            </a:extLst>
          </p:cNvPr>
          <p:cNvSpPr txBox="1"/>
          <p:nvPr/>
        </p:nvSpPr>
        <p:spPr>
          <a:xfrm>
            <a:off x="9201150" y="6272213"/>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Pearl and others (2009)</a:t>
            </a:r>
            <a:endParaRPr lang="en-US" dirty="0"/>
          </a:p>
        </p:txBody>
      </p:sp>
    </p:spTree>
    <p:extLst>
      <p:ext uri="{BB962C8B-B14F-4D97-AF65-F5344CB8AC3E}">
        <p14:creationId xmlns:p14="http://schemas.microsoft.com/office/powerpoint/2010/main" val="4256517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839E8-BE19-414C-9AFE-A19DD9C19CA1}"/>
              </a:ext>
            </a:extLst>
          </p:cNvPr>
          <p:cNvSpPr>
            <a:spLocks noGrp="1"/>
          </p:cNvSpPr>
          <p:nvPr>
            <p:ph type="title"/>
          </p:nvPr>
        </p:nvSpPr>
        <p:spPr/>
        <p:txBody>
          <a:bodyPr/>
          <a:lstStyle/>
          <a:p>
            <a:r>
              <a:rPr lang="en-US">
                <a:cs typeface="Calibri Light"/>
              </a:rPr>
              <a:t>Causal models </a:t>
            </a:r>
          </a:p>
        </p:txBody>
      </p:sp>
      <p:pic>
        <p:nvPicPr>
          <p:cNvPr id="4" name="Picture 4" descr="A close up of a map&#10;&#10;Description generated with high confidence">
            <a:extLst>
              <a:ext uri="{FF2B5EF4-FFF2-40B4-BE49-F238E27FC236}">
                <a16:creationId xmlns:a16="http://schemas.microsoft.com/office/drawing/2014/main" id="{A41CB6CD-B0A7-4B69-B456-69B37A9953EE}"/>
              </a:ext>
            </a:extLst>
          </p:cNvPr>
          <p:cNvPicPr>
            <a:picLocks noGrp="1" noChangeAspect="1"/>
          </p:cNvPicPr>
          <p:nvPr>
            <p:ph idx="1"/>
          </p:nvPr>
        </p:nvPicPr>
        <p:blipFill rotWithShape="1">
          <a:blip r:embed="rId3"/>
          <a:srcRect t="-4599" r="75" b="328"/>
          <a:stretch/>
        </p:blipFill>
        <p:spPr>
          <a:xfrm>
            <a:off x="250825" y="2943438"/>
            <a:ext cx="11698297" cy="2805894"/>
          </a:xfrm>
        </p:spPr>
      </p:pic>
      <p:sp>
        <p:nvSpPr>
          <p:cNvPr id="7" name="TextBox 6">
            <a:extLst>
              <a:ext uri="{FF2B5EF4-FFF2-40B4-BE49-F238E27FC236}">
                <a16:creationId xmlns:a16="http://schemas.microsoft.com/office/drawing/2014/main" id="{9A6C086E-940C-41C4-8884-C01BD5138C0B}"/>
              </a:ext>
            </a:extLst>
          </p:cNvPr>
          <p:cNvSpPr txBox="1"/>
          <p:nvPr/>
        </p:nvSpPr>
        <p:spPr>
          <a:xfrm>
            <a:off x="509588" y="1350962"/>
            <a:ext cx="10934700" cy="16394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Font typeface="Arial"/>
              <a:buChar char="•"/>
            </a:pPr>
            <a:r>
              <a:rPr lang="en-US" sz="2800" dirty="0">
                <a:ea typeface="+mn-lt"/>
                <a:cs typeface="+mn-lt"/>
              </a:rPr>
              <a:t> We  consider three causal models by manipulating :</a:t>
            </a:r>
          </a:p>
          <a:p>
            <a:pPr marL="914400" lvl="1" indent="-457200">
              <a:buFont typeface="Wingdings"/>
              <a:buChar char="Ø"/>
            </a:pPr>
            <a:r>
              <a:rPr lang="en-US" sz="2400" dirty="0">
                <a:ea typeface="+mn-lt"/>
                <a:cs typeface="+mn-lt"/>
              </a:rPr>
              <a:t>the influence of U (unobserved) on V (views and T (transcript)</a:t>
            </a:r>
          </a:p>
          <a:p>
            <a:pPr marL="914400" lvl="1" indent="-457200">
              <a:buFont typeface="Wingdings"/>
              <a:buChar char="Ø"/>
            </a:pPr>
            <a:r>
              <a:rPr lang="en-US" sz="2400" dirty="0">
                <a:ea typeface="+mn-lt"/>
                <a:cs typeface="+mn-lt"/>
              </a:rPr>
              <a:t>the influence of S (race, gender) on V (views and T (transcript)</a:t>
            </a:r>
            <a:endParaRPr lang="en-US" sz="2400" dirty="0">
              <a:cs typeface="Calibri"/>
            </a:endParaRPr>
          </a:p>
          <a:p>
            <a:pPr marL="285750" indent="-285750">
              <a:lnSpc>
                <a:spcPct val="90000"/>
              </a:lnSpc>
              <a:spcBef>
                <a:spcPts val="1000"/>
              </a:spcBef>
              <a:buFont typeface="Arial"/>
              <a:buChar char="•"/>
            </a:pPr>
            <a:endParaRPr lang="en-US" dirty="0">
              <a:ea typeface="+mn-lt"/>
              <a:cs typeface="+mn-lt"/>
            </a:endParaRPr>
          </a:p>
        </p:txBody>
      </p:sp>
    </p:spTree>
    <p:extLst>
      <p:ext uri="{BB962C8B-B14F-4D97-AF65-F5344CB8AC3E}">
        <p14:creationId xmlns:p14="http://schemas.microsoft.com/office/powerpoint/2010/main" val="2585231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E22D2-11A6-4D26-B6B9-7ABBFD571703}"/>
              </a:ext>
            </a:extLst>
          </p:cNvPr>
          <p:cNvSpPr>
            <a:spLocks noGrp="1"/>
          </p:cNvSpPr>
          <p:nvPr>
            <p:ph type="title"/>
          </p:nvPr>
        </p:nvSpPr>
        <p:spPr/>
        <p:txBody>
          <a:bodyPr/>
          <a:lstStyle/>
          <a:p>
            <a:r>
              <a:rPr lang="en-US" dirty="0">
                <a:cs typeface="Calibri Light"/>
              </a:rPr>
              <a:t>Outline</a:t>
            </a:r>
          </a:p>
        </p:txBody>
      </p:sp>
      <p:sp>
        <p:nvSpPr>
          <p:cNvPr id="3" name="Content Placeholder 2">
            <a:extLst>
              <a:ext uri="{FF2B5EF4-FFF2-40B4-BE49-F238E27FC236}">
                <a16:creationId xmlns:a16="http://schemas.microsoft.com/office/drawing/2014/main" id="{4404A0E1-E297-4530-AB77-30327919D335}"/>
              </a:ext>
            </a:extLst>
          </p:cNvPr>
          <p:cNvSpPr>
            <a:spLocks noGrp="1"/>
          </p:cNvSpPr>
          <p:nvPr>
            <p:ph idx="1"/>
          </p:nvPr>
        </p:nvSpPr>
        <p:spPr/>
        <p:txBody>
          <a:bodyPr vert="horz" lIns="91440" tIns="45720" rIns="91440" bIns="45720" rtlCol="0" anchor="t">
            <a:normAutofit/>
          </a:bodyPr>
          <a:lstStyle/>
          <a:p>
            <a:r>
              <a:rPr lang="en-US" dirty="0">
                <a:solidFill>
                  <a:schemeClr val="bg1">
                    <a:lumMod val="65000"/>
                  </a:schemeClr>
                </a:solidFill>
                <a:cs typeface="Calibri"/>
              </a:rPr>
              <a:t>Importance of fairness in ML and why choose TED talk dataset</a:t>
            </a:r>
            <a:endParaRPr lang="en-US">
              <a:solidFill>
                <a:schemeClr val="bg1">
                  <a:lumMod val="65000"/>
                </a:schemeClr>
              </a:solidFill>
              <a:cs typeface="Calibri"/>
            </a:endParaRPr>
          </a:p>
          <a:p>
            <a:r>
              <a:rPr lang="en-US" dirty="0">
                <a:solidFill>
                  <a:schemeClr val="bg2">
                    <a:lumMod val="75000"/>
                  </a:schemeClr>
                </a:solidFill>
                <a:cs typeface="Calibri"/>
              </a:rPr>
              <a:t>Race and gender bias in TED talk ratings</a:t>
            </a:r>
          </a:p>
          <a:p>
            <a:r>
              <a:rPr lang="en-US" dirty="0">
                <a:solidFill>
                  <a:schemeClr val="bg1">
                    <a:lumMod val="65000"/>
                  </a:schemeClr>
                </a:solidFill>
                <a:cs typeface="Calibri"/>
              </a:rPr>
              <a:t>Counterfactual Fairness</a:t>
            </a:r>
          </a:p>
          <a:p>
            <a:r>
              <a:rPr lang="en-US" dirty="0">
                <a:cs typeface="Calibri"/>
              </a:rPr>
              <a:t>Use counterfactual fairness to mitigate unfair rating in TED talk</a:t>
            </a:r>
          </a:p>
          <a:p>
            <a:r>
              <a:rPr lang="en-US" dirty="0">
                <a:solidFill>
                  <a:schemeClr val="bg2">
                    <a:lumMod val="75000"/>
                  </a:schemeClr>
                </a:solidFill>
                <a:cs typeface="Calibri"/>
              </a:rPr>
              <a:t>Influence and impact of fair prediction in TED talk and alike datasets</a:t>
            </a:r>
          </a:p>
          <a:p>
            <a:pPr marL="0" indent="0">
              <a:buNone/>
            </a:pPr>
            <a:endParaRPr lang="en-US" dirty="0">
              <a:solidFill>
                <a:schemeClr val="bg2">
                  <a:lumMod val="75000"/>
                </a:schemeClr>
              </a:solidFill>
              <a:cs typeface="Calibri"/>
            </a:endParaRPr>
          </a:p>
        </p:txBody>
      </p:sp>
    </p:spTree>
    <p:extLst>
      <p:ext uri="{BB962C8B-B14F-4D97-AF65-F5344CB8AC3E}">
        <p14:creationId xmlns:p14="http://schemas.microsoft.com/office/powerpoint/2010/main" val="37463679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BABB5-1AF6-40F5-88DA-EFEC03D650E2}"/>
              </a:ext>
            </a:extLst>
          </p:cNvPr>
          <p:cNvSpPr>
            <a:spLocks noGrp="1"/>
          </p:cNvSpPr>
          <p:nvPr>
            <p:ph type="title"/>
          </p:nvPr>
        </p:nvSpPr>
        <p:spPr/>
        <p:txBody>
          <a:bodyPr/>
          <a:lstStyle/>
          <a:p>
            <a:r>
              <a:rPr lang="en-US">
                <a:ea typeface="+mj-lt"/>
                <a:cs typeface="+mj-lt"/>
              </a:rPr>
              <a:t>FairyTED pipeline</a:t>
            </a:r>
            <a:endParaRPr lang="en-US"/>
          </a:p>
        </p:txBody>
      </p:sp>
      <p:pic>
        <p:nvPicPr>
          <p:cNvPr id="4" name="Picture 4" descr="A close up of a map&#10;&#10;Description generated with high confidence">
            <a:extLst>
              <a:ext uri="{FF2B5EF4-FFF2-40B4-BE49-F238E27FC236}">
                <a16:creationId xmlns:a16="http://schemas.microsoft.com/office/drawing/2014/main" id="{B01285B6-3801-466F-A3D6-B9E34A9C956C}"/>
              </a:ext>
            </a:extLst>
          </p:cNvPr>
          <p:cNvPicPr>
            <a:picLocks noGrp="1" noChangeAspect="1"/>
          </p:cNvPicPr>
          <p:nvPr>
            <p:ph idx="1"/>
          </p:nvPr>
        </p:nvPicPr>
        <p:blipFill>
          <a:blip r:embed="rId3"/>
          <a:stretch>
            <a:fillRect/>
          </a:stretch>
        </p:blipFill>
        <p:spPr>
          <a:xfrm>
            <a:off x="255998" y="1680941"/>
            <a:ext cx="11508768" cy="4323921"/>
          </a:xfrm>
        </p:spPr>
      </p:pic>
      <p:sp>
        <p:nvSpPr>
          <p:cNvPr id="6" name="Frame 5">
            <a:extLst>
              <a:ext uri="{FF2B5EF4-FFF2-40B4-BE49-F238E27FC236}">
                <a16:creationId xmlns:a16="http://schemas.microsoft.com/office/drawing/2014/main" id="{3EF011BF-D8A9-D846-8A39-DC6B2069F93E}"/>
              </a:ext>
            </a:extLst>
          </p:cNvPr>
          <p:cNvSpPr/>
          <p:nvPr/>
        </p:nvSpPr>
        <p:spPr>
          <a:xfrm>
            <a:off x="114300" y="1680941"/>
            <a:ext cx="2253343" cy="3168645"/>
          </a:xfrm>
          <a:prstGeom prst="fram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solidFill>
                <a:srgbClr val="FFC000"/>
              </a:solidFill>
            </a:endParaRPr>
          </a:p>
        </p:txBody>
      </p:sp>
      <p:sp>
        <p:nvSpPr>
          <p:cNvPr id="7" name="Frame 6">
            <a:extLst>
              <a:ext uri="{FF2B5EF4-FFF2-40B4-BE49-F238E27FC236}">
                <a16:creationId xmlns:a16="http://schemas.microsoft.com/office/drawing/2014/main" id="{89C6CB8B-12F1-F744-9903-2E8F568ABAF9}"/>
              </a:ext>
            </a:extLst>
          </p:cNvPr>
          <p:cNvSpPr/>
          <p:nvPr/>
        </p:nvSpPr>
        <p:spPr>
          <a:xfrm>
            <a:off x="2661557" y="1289957"/>
            <a:ext cx="3445329" cy="4098471"/>
          </a:xfrm>
          <a:prstGeom prst="fram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solidFill>
                <a:schemeClr val="tx1"/>
              </a:solidFill>
            </a:endParaRPr>
          </a:p>
        </p:txBody>
      </p:sp>
      <p:sp>
        <p:nvSpPr>
          <p:cNvPr id="8" name="Frame 7">
            <a:extLst>
              <a:ext uri="{FF2B5EF4-FFF2-40B4-BE49-F238E27FC236}">
                <a16:creationId xmlns:a16="http://schemas.microsoft.com/office/drawing/2014/main" id="{4821FFCA-05FE-7443-ABD4-400AFFEA6804}"/>
              </a:ext>
            </a:extLst>
          </p:cNvPr>
          <p:cNvSpPr/>
          <p:nvPr/>
        </p:nvSpPr>
        <p:spPr>
          <a:xfrm>
            <a:off x="4996543" y="996044"/>
            <a:ext cx="4408713" cy="4392384"/>
          </a:xfrm>
          <a:prstGeom prst="fram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solidFill>
                <a:schemeClr val="tx1"/>
              </a:solidFill>
            </a:endParaRPr>
          </a:p>
        </p:txBody>
      </p:sp>
      <p:sp>
        <p:nvSpPr>
          <p:cNvPr id="9" name="Frame 8">
            <a:extLst>
              <a:ext uri="{FF2B5EF4-FFF2-40B4-BE49-F238E27FC236}">
                <a16:creationId xmlns:a16="http://schemas.microsoft.com/office/drawing/2014/main" id="{FCED53CF-5F39-0844-88C9-9F8E9AD28BB4}"/>
              </a:ext>
            </a:extLst>
          </p:cNvPr>
          <p:cNvSpPr/>
          <p:nvPr/>
        </p:nvSpPr>
        <p:spPr>
          <a:xfrm>
            <a:off x="9252859" y="1259347"/>
            <a:ext cx="2824841" cy="3494314"/>
          </a:xfrm>
          <a:prstGeom prst="fram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045924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6"/>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7"/>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8"/>
                                        </p:tgtEl>
                                        <p:attrNameLst>
                                          <p:attrName>style.visibility</p:attrName>
                                        </p:attrNameLst>
                                      </p:cBhvr>
                                      <p:to>
                                        <p:strVal val="hidden"/>
                                      </p:to>
                                    </p:set>
                                  </p:childTnLst>
                                </p:cTn>
                              </p:par>
                              <p:par>
                                <p:cTn id="23" presetID="1" presetClass="entr" presetSubtype="0" fill="hold" grpId="2"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3" nodeType="clickEffect">
                                  <p:stCondLst>
                                    <p:cond delay="0"/>
                                  </p:stCondLst>
                                  <p:childTnLst>
                                    <p:set>
                                      <p:cBhvr>
                                        <p:cTn id="28" dur="1" fill="hold">
                                          <p:stCondLst>
                                            <p:cond delay="0"/>
                                          </p:stCondLst>
                                        </p:cTn>
                                        <p:tgtEl>
                                          <p:spTgt spid="8"/>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P spid="7" grpId="1" animBg="1"/>
      <p:bldP spid="8" grpId="0" animBg="1"/>
      <p:bldP spid="8" grpId="1" animBg="1"/>
      <p:bldP spid="8" grpId="2" animBg="1"/>
      <p:bldP spid="8" grpId="3" animBg="1"/>
      <p:bldP spid="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BABB5-1AF6-40F5-88DA-EFEC03D650E2}"/>
              </a:ext>
            </a:extLst>
          </p:cNvPr>
          <p:cNvSpPr>
            <a:spLocks noGrp="1"/>
          </p:cNvSpPr>
          <p:nvPr>
            <p:ph type="title"/>
          </p:nvPr>
        </p:nvSpPr>
        <p:spPr/>
        <p:txBody>
          <a:bodyPr/>
          <a:lstStyle/>
          <a:p>
            <a:r>
              <a:rPr lang="en-US">
                <a:ea typeface="+mj-lt"/>
                <a:cs typeface="+mj-lt"/>
              </a:rPr>
              <a:t>FairyTED pipeline</a:t>
            </a:r>
            <a:endParaRPr lang="en-US"/>
          </a:p>
        </p:txBody>
      </p:sp>
      <p:pic>
        <p:nvPicPr>
          <p:cNvPr id="4" name="Picture 4" descr="A close up of a map&#10;&#10;Description generated with high confidence">
            <a:extLst>
              <a:ext uri="{FF2B5EF4-FFF2-40B4-BE49-F238E27FC236}">
                <a16:creationId xmlns:a16="http://schemas.microsoft.com/office/drawing/2014/main" id="{B01285B6-3801-466F-A3D6-B9E34A9C956C}"/>
              </a:ext>
            </a:extLst>
          </p:cNvPr>
          <p:cNvPicPr>
            <a:picLocks noGrp="1" noChangeAspect="1"/>
          </p:cNvPicPr>
          <p:nvPr>
            <p:ph idx="1"/>
          </p:nvPr>
        </p:nvPicPr>
        <p:blipFill>
          <a:blip r:embed="rId3"/>
          <a:stretch>
            <a:fillRect/>
          </a:stretch>
        </p:blipFill>
        <p:spPr>
          <a:xfrm>
            <a:off x="255998" y="1680941"/>
            <a:ext cx="11508768" cy="4323921"/>
          </a:xfrm>
        </p:spPr>
      </p:pic>
      <p:pic>
        <p:nvPicPr>
          <p:cNvPr id="3" name="Picture 4">
            <a:extLst>
              <a:ext uri="{FF2B5EF4-FFF2-40B4-BE49-F238E27FC236}">
                <a16:creationId xmlns:a16="http://schemas.microsoft.com/office/drawing/2014/main" id="{C5F5DDAE-2BC1-4F6B-8B65-49CC78800AC7}"/>
              </a:ext>
            </a:extLst>
          </p:cNvPr>
          <p:cNvPicPr>
            <a:picLocks noChangeAspect="1"/>
          </p:cNvPicPr>
          <p:nvPr/>
        </p:nvPicPr>
        <p:blipFill>
          <a:blip r:embed="rId4"/>
          <a:stretch>
            <a:fillRect/>
          </a:stretch>
        </p:blipFill>
        <p:spPr>
          <a:xfrm rot="-3120000">
            <a:off x="1992387" y="3457122"/>
            <a:ext cx="1044575" cy="1887538"/>
          </a:xfrm>
          <a:prstGeom prst="rect">
            <a:avLst/>
          </a:prstGeom>
        </p:spPr>
      </p:pic>
      <p:pic>
        <p:nvPicPr>
          <p:cNvPr id="6" name="Picture 4" descr="A picture containing clock&#10;&#10;Description generated with very high confidence">
            <a:extLst>
              <a:ext uri="{FF2B5EF4-FFF2-40B4-BE49-F238E27FC236}">
                <a16:creationId xmlns:a16="http://schemas.microsoft.com/office/drawing/2014/main" id="{DA2943CC-4172-49E2-878F-AEF0937EC3E3}"/>
              </a:ext>
            </a:extLst>
          </p:cNvPr>
          <p:cNvPicPr>
            <a:picLocks noChangeAspect="1"/>
          </p:cNvPicPr>
          <p:nvPr/>
        </p:nvPicPr>
        <p:blipFill>
          <a:blip r:embed="rId4"/>
          <a:stretch>
            <a:fillRect/>
          </a:stretch>
        </p:blipFill>
        <p:spPr>
          <a:xfrm rot="3060000">
            <a:off x="8739262" y="3687310"/>
            <a:ext cx="1044575" cy="1887538"/>
          </a:xfrm>
          <a:prstGeom prst="rect">
            <a:avLst/>
          </a:prstGeom>
        </p:spPr>
      </p:pic>
    </p:spTree>
    <p:extLst>
      <p:ext uri="{BB962C8B-B14F-4D97-AF65-F5344CB8AC3E}">
        <p14:creationId xmlns:p14="http://schemas.microsoft.com/office/powerpoint/2010/main" val="26396117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BABB5-1AF6-40F5-88DA-EFEC03D650E2}"/>
              </a:ext>
            </a:extLst>
          </p:cNvPr>
          <p:cNvSpPr>
            <a:spLocks noGrp="1"/>
          </p:cNvSpPr>
          <p:nvPr>
            <p:ph type="title"/>
          </p:nvPr>
        </p:nvSpPr>
        <p:spPr/>
        <p:txBody>
          <a:bodyPr/>
          <a:lstStyle/>
          <a:p>
            <a:r>
              <a:rPr lang="en-US">
                <a:ea typeface="+mj-lt"/>
                <a:cs typeface="+mj-lt"/>
              </a:rPr>
              <a:t>FairyTED pipeline</a:t>
            </a:r>
            <a:endParaRPr lang="en-US"/>
          </a:p>
        </p:txBody>
      </p:sp>
      <p:pic>
        <p:nvPicPr>
          <p:cNvPr id="4" name="Picture 4" descr="A close up of a map&#10;&#10;Description generated with high confidence">
            <a:extLst>
              <a:ext uri="{FF2B5EF4-FFF2-40B4-BE49-F238E27FC236}">
                <a16:creationId xmlns:a16="http://schemas.microsoft.com/office/drawing/2014/main" id="{B01285B6-3801-466F-A3D6-B9E34A9C956C}"/>
              </a:ext>
            </a:extLst>
          </p:cNvPr>
          <p:cNvPicPr>
            <a:picLocks noGrp="1" noChangeAspect="1"/>
          </p:cNvPicPr>
          <p:nvPr>
            <p:ph idx="1"/>
          </p:nvPr>
        </p:nvPicPr>
        <p:blipFill>
          <a:blip r:embed="rId3"/>
          <a:stretch>
            <a:fillRect/>
          </a:stretch>
        </p:blipFill>
        <p:spPr>
          <a:xfrm>
            <a:off x="255998" y="1680941"/>
            <a:ext cx="11508768" cy="4323921"/>
          </a:xfrm>
        </p:spPr>
      </p:pic>
      <p:sp>
        <p:nvSpPr>
          <p:cNvPr id="7" name="Frame 6">
            <a:extLst>
              <a:ext uri="{FF2B5EF4-FFF2-40B4-BE49-F238E27FC236}">
                <a16:creationId xmlns:a16="http://schemas.microsoft.com/office/drawing/2014/main" id="{4DAD724E-562E-1147-BE5F-2D1793582F9C}"/>
              </a:ext>
            </a:extLst>
          </p:cNvPr>
          <p:cNvSpPr/>
          <p:nvPr/>
        </p:nvSpPr>
        <p:spPr>
          <a:xfrm>
            <a:off x="3669954" y="4506685"/>
            <a:ext cx="4680855" cy="1796143"/>
          </a:xfrm>
          <a:prstGeom prst="fram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3303410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FE3FD-2B37-45A2-A979-36E0FA6DF0AE}"/>
              </a:ext>
            </a:extLst>
          </p:cNvPr>
          <p:cNvSpPr>
            <a:spLocks noGrp="1"/>
          </p:cNvSpPr>
          <p:nvPr>
            <p:ph type="title"/>
          </p:nvPr>
        </p:nvSpPr>
        <p:spPr/>
        <p:txBody>
          <a:bodyPr/>
          <a:lstStyle/>
          <a:p>
            <a:r>
              <a:rPr lang="en-US" dirty="0">
                <a:cs typeface="Calibri Light"/>
              </a:rPr>
              <a:t>Improvement of fairness shown by </a:t>
            </a:r>
            <a:r>
              <a:rPr lang="en-US" dirty="0" err="1">
                <a:cs typeface="Calibri Light"/>
              </a:rPr>
              <a:t>CV</a:t>
            </a:r>
            <a:r>
              <a:rPr lang="en-US" baseline="-25000" dirty="0" err="1">
                <a:cs typeface="Calibri Light"/>
              </a:rPr>
              <a:t>prob</a:t>
            </a:r>
            <a:endParaRPr lang="en-US" dirty="0">
              <a:cs typeface="Calibri Light"/>
            </a:endParaRPr>
          </a:p>
        </p:txBody>
      </p:sp>
      <p:sp>
        <p:nvSpPr>
          <p:cNvPr id="3" name="Content Placeholder 2">
            <a:extLst>
              <a:ext uri="{FF2B5EF4-FFF2-40B4-BE49-F238E27FC236}">
                <a16:creationId xmlns:a16="http://schemas.microsoft.com/office/drawing/2014/main" id="{1DD1EEAC-602B-4B32-9D32-2CCFB498375D}"/>
              </a:ext>
            </a:extLst>
          </p:cNvPr>
          <p:cNvSpPr>
            <a:spLocks noGrp="1"/>
          </p:cNvSpPr>
          <p:nvPr>
            <p:ph idx="1"/>
          </p:nvPr>
        </p:nvSpPr>
        <p:spPr/>
        <p:txBody>
          <a:bodyPr vert="horz" lIns="91440" tIns="45720" rIns="91440" bIns="45720" rtlCol="0" anchor="t">
            <a:normAutofit/>
          </a:bodyPr>
          <a:lstStyle/>
          <a:p>
            <a:r>
              <a:rPr lang="en-US" dirty="0" err="1">
                <a:ea typeface="+mn-lt"/>
                <a:cs typeface="+mn-lt"/>
              </a:rPr>
              <a:t>CV</a:t>
            </a:r>
            <a:r>
              <a:rPr lang="en-US" baseline="-25000" dirty="0" err="1">
                <a:ea typeface="+mn-lt"/>
                <a:cs typeface="+mn-lt"/>
              </a:rPr>
              <a:t>prob</a:t>
            </a:r>
            <a:r>
              <a:rPr lang="en-US" dirty="0">
                <a:ea typeface="+mn-lt"/>
                <a:cs typeface="+mn-lt"/>
              </a:rPr>
              <a:t> compares variability of ratings across possible instances of S before and after introduction of fairness measure</a:t>
            </a:r>
            <a:r>
              <a:rPr lang="en-US">
                <a:ea typeface="+mn-lt"/>
                <a:cs typeface="+mn-lt"/>
              </a:rPr>
              <a:t>. </a:t>
            </a:r>
          </a:p>
          <a:p>
            <a:pPr marL="0" indent="0">
              <a:buNone/>
            </a:pPr>
            <a:endParaRPr lang="en-US" dirty="0">
              <a:ea typeface="+mn-lt"/>
              <a:cs typeface="+mn-lt"/>
            </a:endParaRPr>
          </a:p>
          <a:p>
            <a:pPr lvl="1">
              <a:buFont typeface="Wingdings" panose="020B0604020202020204" pitchFamily="34" charset="0"/>
              <a:buChar char="Ø"/>
            </a:pPr>
            <a:r>
              <a:rPr lang="en-US" dirty="0">
                <a:ea typeface="+mn-lt"/>
                <a:cs typeface="+mn-lt"/>
              </a:rPr>
              <a:t>hypothetically if male and female speakers were rated funny with probability 0.75 and 0.45 just due to difference in S and after fairness was introduced in prediction this variability should drop, say, becoming 0.75 and 0.70 solely based on same content, skill set and background.</a:t>
            </a:r>
          </a:p>
          <a:p>
            <a:pPr lvl="1">
              <a:buFont typeface="Wingdings" panose="020B0604020202020204" pitchFamily="34" charset="0"/>
              <a:buChar char="Ø"/>
            </a:pPr>
            <a:endParaRPr lang="en-US" dirty="0">
              <a:cs typeface="Calibri" panose="020F0502020204030204"/>
            </a:endParaRPr>
          </a:p>
          <a:p>
            <a:pPr lvl="1">
              <a:buFont typeface="Wingdings" panose="020B0604020202020204" pitchFamily="34" charset="0"/>
              <a:buChar char="Ø"/>
            </a:pPr>
            <a:r>
              <a:rPr lang="en-US" dirty="0">
                <a:ea typeface="+mn-lt"/>
                <a:cs typeface="+mn-lt"/>
              </a:rPr>
              <a:t>Lesser the  </a:t>
            </a:r>
            <a:r>
              <a:rPr lang="en-US" dirty="0" err="1">
                <a:ea typeface="+mn-lt"/>
                <a:cs typeface="+mn-lt"/>
              </a:rPr>
              <a:t>CV</a:t>
            </a:r>
            <a:r>
              <a:rPr lang="en-US" baseline="-25000" dirty="0" err="1">
                <a:ea typeface="+mn-lt"/>
                <a:cs typeface="+mn-lt"/>
              </a:rPr>
              <a:t>prob</a:t>
            </a:r>
            <a:r>
              <a:rPr lang="en-US" baseline="-25000" dirty="0">
                <a:ea typeface="+mn-lt"/>
                <a:cs typeface="+mn-lt"/>
              </a:rPr>
              <a:t> </a:t>
            </a:r>
            <a:r>
              <a:rPr lang="en-US" dirty="0">
                <a:ea typeface="+mn-lt"/>
                <a:cs typeface="+mn-lt"/>
              </a:rPr>
              <a:t>greater is the fairness in prediction. </a:t>
            </a:r>
            <a:br>
              <a:rPr lang="en-US" dirty="0">
                <a:ea typeface="+mn-lt"/>
                <a:cs typeface="+mn-lt"/>
              </a:rPr>
            </a:br>
            <a:endParaRPr lang="en-US" dirty="0">
              <a:ea typeface="+mn-lt"/>
              <a:cs typeface="+mn-lt"/>
            </a:endParaRPr>
          </a:p>
        </p:txBody>
      </p:sp>
    </p:spTree>
    <p:extLst>
      <p:ext uri="{BB962C8B-B14F-4D97-AF65-F5344CB8AC3E}">
        <p14:creationId xmlns:p14="http://schemas.microsoft.com/office/powerpoint/2010/main" val="4265187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E22D2-11A6-4D26-B6B9-7ABBFD571703}"/>
              </a:ext>
            </a:extLst>
          </p:cNvPr>
          <p:cNvSpPr>
            <a:spLocks noGrp="1"/>
          </p:cNvSpPr>
          <p:nvPr>
            <p:ph type="title"/>
          </p:nvPr>
        </p:nvSpPr>
        <p:spPr/>
        <p:txBody>
          <a:bodyPr/>
          <a:lstStyle/>
          <a:p>
            <a:r>
              <a:rPr lang="en-US" dirty="0">
                <a:cs typeface="Calibri Light"/>
              </a:rPr>
              <a:t>Outline</a:t>
            </a:r>
          </a:p>
        </p:txBody>
      </p:sp>
      <p:sp>
        <p:nvSpPr>
          <p:cNvPr id="3" name="Content Placeholder 2">
            <a:extLst>
              <a:ext uri="{FF2B5EF4-FFF2-40B4-BE49-F238E27FC236}">
                <a16:creationId xmlns:a16="http://schemas.microsoft.com/office/drawing/2014/main" id="{4404A0E1-E297-4530-AB77-30327919D335}"/>
              </a:ext>
            </a:extLst>
          </p:cNvPr>
          <p:cNvSpPr>
            <a:spLocks noGrp="1"/>
          </p:cNvSpPr>
          <p:nvPr>
            <p:ph idx="1"/>
          </p:nvPr>
        </p:nvSpPr>
        <p:spPr/>
        <p:txBody>
          <a:bodyPr vert="horz" lIns="91440" tIns="45720" rIns="91440" bIns="45720" rtlCol="0" anchor="t">
            <a:normAutofit/>
          </a:bodyPr>
          <a:lstStyle/>
          <a:p>
            <a:r>
              <a:rPr lang="en-US" dirty="0">
                <a:cs typeface="Calibri"/>
              </a:rPr>
              <a:t>Importance of fairness in ML/AI and why choose TED talk dataset</a:t>
            </a:r>
          </a:p>
          <a:p>
            <a:r>
              <a:rPr lang="en-US" dirty="0">
                <a:cs typeface="Calibri"/>
              </a:rPr>
              <a:t>Race and gender bias in TED talk ratings</a:t>
            </a:r>
          </a:p>
          <a:p>
            <a:r>
              <a:rPr lang="en-US" dirty="0">
                <a:cs typeface="Calibri"/>
              </a:rPr>
              <a:t>Counterfactual Fairness</a:t>
            </a:r>
          </a:p>
          <a:p>
            <a:r>
              <a:rPr lang="en-US" dirty="0">
                <a:cs typeface="Calibri"/>
              </a:rPr>
              <a:t>Use counterfactual fairness to mitigate unfair rating in TED talk</a:t>
            </a:r>
          </a:p>
          <a:p>
            <a:r>
              <a:rPr lang="en-US" dirty="0">
                <a:cs typeface="Calibri"/>
              </a:rPr>
              <a:t>Influence and impact of fair prediction in TED talk and alike datasets</a:t>
            </a:r>
          </a:p>
          <a:p>
            <a:pPr marL="0" indent="0">
              <a:buNone/>
            </a:pPr>
            <a:endParaRPr lang="en-US" dirty="0">
              <a:cs typeface="Calibri"/>
            </a:endParaRPr>
          </a:p>
        </p:txBody>
      </p:sp>
    </p:spTree>
    <p:extLst>
      <p:ext uri="{BB962C8B-B14F-4D97-AF65-F5344CB8AC3E}">
        <p14:creationId xmlns:p14="http://schemas.microsoft.com/office/powerpoint/2010/main" val="353880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FE3FD-2B37-45A2-A979-36E0FA6DF0AE}"/>
              </a:ext>
            </a:extLst>
          </p:cNvPr>
          <p:cNvSpPr>
            <a:spLocks noGrp="1"/>
          </p:cNvSpPr>
          <p:nvPr>
            <p:ph type="title"/>
          </p:nvPr>
        </p:nvSpPr>
        <p:spPr/>
        <p:txBody>
          <a:bodyPr/>
          <a:lstStyle/>
          <a:p>
            <a:r>
              <a:rPr lang="en-US">
                <a:cs typeface="Calibri Light"/>
              </a:rPr>
              <a:t>Result CV prob</a:t>
            </a:r>
          </a:p>
        </p:txBody>
      </p:sp>
      <p:sp>
        <p:nvSpPr>
          <p:cNvPr id="3" name="Content Placeholder 2">
            <a:extLst>
              <a:ext uri="{FF2B5EF4-FFF2-40B4-BE49-F238E27FC236}">
                <a16:creationId xmlns:a16="http://schemas.microsoft.com/office/drawing/2014/main" id="{1DD1EEAC-602B-4B32-9D32-2CCFB498375D}"/>
              </a:ext>
            </a:extLst>
          </p:cNvPr>
          <p:cNvSpPr>
            <a:spLocks noGrp="1"/>
          </p:cNvSpPr>
          <p:nvPr>
            <p:ph idx="1"/>
          </p:nvPr>
        </p:nvSpPr>
        <p:spPr>
          <a:xfrm>
            <a:off x="204627" y="1799940"/>
            <a:ext cx="10515600" cy="1620838"/>
          </a:xfrm>
        </p:spPr>
        <p:txBody>
          <a:bodyPr vert="horz" lIns="91440" tIns="45720" rIns="91440" bIns="45720" rtlCol="0" anchor="t">
            <a:normAutofit lnSpcReduction="10000"/>
          </a:bodyPr>
          <a:lstStyle/>
          <a:p>
            <a:pPr lvl="1"/>
            <a:r>
              <a:rPr lang="en-US" sz="2800" dirty="0">
                <a:cs typeface="Calibri" panose="020F0502020204030204"/>
              </a:rPr>
              <a:t>Remember greater fairness in prediction means:</a:t>
            </a:r>
          </a:p>
          <a:p>
            <a:pPr lvl="2">
              <a:buFont typeface="Wingdings" panose="020B0604020202020204" pitchFamily="34" charset="0"/>
              <a:buChar char="Ø"/>
            </a:pPr>
            <a:r>
              <a:rPr lang="en-US" sz="2400" dirty="0">
                <a:cs typeface="Calibri" panose="020F0502020204030204"/>
              </a:rPr>
              <a:t>Lesser the  </a:t>
            </a:r>
            <a:r>
              <a:rPr lang="en-US" sz="2400" dirty="0" err="1">
                <a:cs typeface="Calibri" panose="020F0502020204030204"/>
              </a:rPr>
              <a:t>CV</a:t>
            </a:r>
            <a:r>
              <a:rPr lang="en-US" sz="2400" baseline="-25000" dirty="0" err="1">
                <a:cs typeface="Calibri" panose="020F0502020204030204"/>
              </a:rPr>
              <a:t>prob</a:t>
            </a:r>
            <a:r>
              <a:rPr lang="en-US" sz="2400" baseline="-25000" dirty="0">
                <a:cs typeface="Calibri" panose="020F0502020204030204"/>
              </a:rPr>
              <a:t> </a:t>
            </a:r>
            <a:endParaRPr lang="en-US" sz="2400" dirty="0">
              <a:ea typeface="+mn-lt"/>
              <a:cs typeface="+mn-lt"/>
            </a:endParaRPr>
          </a:p>
          <a:p>
            <a:pPr lvl="2">
              <a:buFont typeface="Wingdings" panose="020B0604020202020204" pitchFamily="34" charset="0"/>
              <a:buChar char="Ø"/>
            </a:pPr>
            <a:r>
              <a:rPr lang="en-US" sz="2400" dirty="0">
                <a:ea typeface="+mn-lt"/>
                <a:cs typeface="+mn-lt"/>
              </a:rPr>
              <a:t>SPD closer to 0 </a:t>
            </a:r>
          </a:p>
          <a:p>
            <a:pPr lvl="2">
              <a:buFont typeface="Wingdings" panose="020B0604020202020204" pitchFamily="34" charset="0"/>
              <a:buChar char="Ø"/>
            </a:pPr>
            <a:r>
              <a:rPr lang="en-US" sz="2400" dirty="0">
                <a:ea typeface="+mn-lt"/>
                <a:cs typeface="+mn-lt"/>
              </a:rPr>
              <a:t>DI closer to 1 </a:t>
            </a:r>
            <a:endParaRPr lang="en-US" sz="2400" dirty="0">
              <a:cs typeface="Calibri" panose="020F0502020204030204"/>
            </a:endParaRPr>
          </a:p>
        </p:txBody>
      </p:sp>
      <p:pic>
        <p:nvPicPr>
          <p:cNvPr id="4" name="Picture 4" descr="A screenshot of a cell phone&#10;&#10;Description generated with very high confidence">
            <a:extLst>
              <a:ext uri="{FF2B5EF4-FFF2-40B4-BE49-F238E27FC236}">
                <a16:creationId xmlns:a16="http://schemas.microsoft.com/office/drawing/2014/main" id="{D5956726-12C9-4DEF-B9C8-A0DA0F0572D8}"/>
              </a:ext>
            </a:extLst>
          </p:cNvPr>
          <p:cNvPicPr>
            <a:picLocks noChangeAspect="1"/>
          </p:cNvPicPr>
          <p:nvPr/>
        </p:nvPicPr>
        <p:blipFill>
          <a:blip r:embed="rId3"/>
          <a:stretch>
            <a:fillRect/>
          </a:stretch>
        </p:blipFill>
        <p:spPr>
          <a:xfrm>
            <a:off x="-1086" y="3421558"/>
            <a:ext cx="7880543" cy="2375801"/>
          </a:xfrm>
          <a:prstGeom prst="rect">
            <a:avLst/>
          </a:prstGeom>
        </p:spPr>
      </p:pic>
      <p:pic>
        <p:nvPicPr>
          <p:cNvPr id="6" name="Picture 6" descr="A screenshot of a cell phone&#10;&#10;Description generated with very high confidence">
            <a:extLst>
              <a:ext uri="{FF2B5EF4-FFF2-40B4-BE49-F238E27FC236}">
                <a16:creationId xmlns:a16="http://schemas.microsoft.com/office/drawing/2014/main" id="{F6F71927-895E-467D-974A-B8D16F862FA2}"/>
              </a:ext>
            </a:extLst>
          </p:cNvPr>
          <p:cNvPicPr>
            <a:picLocks noChangeAspect="1"/>
          </p:cNvPicPr>
          <p:nvPr/>
        </p:nvPicPr>
        <p:blipFill rotWithShape="1">
          <a:blip r:embed="rId4"/>
          <a:srcRect l="31792" t="17736" r="34537" b="-377"/>
          <a:stretch/>
        </p:blipFill>
        <p:spPr>
          <a:xfrm>
            <a:off x="7980202" y="121773"/>
            <a:ext cx="3699781" cy="3486896"/>
          </a:xfrm>
          <a:prstGeom prst="rect">
            <a:avLst/>
          </a:prstGeom>
        </p:spPr>
      </p:pic>
      <p:pic>
        <p:nvPicPr>
          <p:cNvPr id="8" name="Picture 6" descr="A screenshot of a cell phone&#10;&#10;Description generated with very high confidence">
            <a:extLst>
              <a:ext uri="{FF2B5EF4-FFF2-40B4-BE49-F238E27FC236}">
                <a16:creationId xmlns:a16="http://schemas.microsoft.com/office/drawing/2014/main" id="{7764D186-8049-418C-B0BC-699B51E5B27C}"/>
              </a:ext>
            </a:extLst>
          </p:cNvPr>
          <p:cNvPicPr>
            <a:picLocks noChangeAspect="1"/>
          </p:cNvPicPr>
          <p:nvPr/>
        </p:nvPicPr>
        <p:blipFill rotWithShape="1">
          <a:blip r:embed="rId4"/>
          <a:srcRect l="65054" t="17891" b="-377"/>
          <a:stretch/>
        </p:blipFill>
        <p:spPr>
          <a:xfrm>
            <a:off x="7980202" y="3376146"/>
            <a:ext cx="3839913" cy="3480332"/>
          </a:xfrm>
          <a:prstGeom prst="rect">
            <a:avLst/>
          </a:prstGeom>
        </p:spPr>
      </p:pic>
    </p:spTree>
    <p:extLst>
      <p:ext uri="{BB962C8B-B14F-4D97-AF65-F5344CB8AC3E}">
        <p14:creationId xmlns:p14="http://schemas.microsoft.com/office/powerpoint/2010/main" val="2298646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E22D2-11A6-4D26-B6B9-7ABBFD571703}"/>
              </a:ext>
            </a:extLst>
          </p:cNvPr>
          <p:cNvSpPr>
            <a:spLocks noGrp="1"/>
          </p:cNvSpPr>
          <p:nvPr>
            <p:ph type="title"/>
          </p:nvPr>
        </p:nvSpPr>
        <p:spPr/>
        <p:txBody>
          <a:bodyPr/>
          <a:lstStyle/>
          <a:p>
            <a:r>
              <a:rPr lang="en-US" dirty="0">
                <a:cs typeface="Calibri Light"/>
              </a:rPr>
              <a:t>Outline</a:t>
            </a:r>
          </a:p>
        </p:txBody>
      </p:sp>
      <p:sp>
        <p:nvSpPr>
          <p:cNvPr id="3" name="Content Placeholder 2">
            <a:extLst>
              <a:ext uri="{FF2B5EF4-FFF2-40B4-BE49-F238E27FC236}">
                <a16:creationId xmlns:a16="http://schemas.microsoft.com/office/drawing/2014/main" id="{4404A0E1-E297-4530-AB77-30327919D335}"/>
              </a:ext>
            </a:extLst>
          </p:cNvPr>
          <p:cNvSpPr>
            <a:spLocks noGrp="1"/>
          </p:cNvSpPr>
          <p:nvPr>
            <p:ph idx="1"/>
          </p:nvPr>
        </p:nvSpPr>
        <p:spPr/>
        <p:txBody>
          <a:bodyPr vert="horz" lIns="91440" tIns="45720" rIns="91440" bIns="45720" rtlCol="0" anchor="t">
            <a:normAutofit/>
          </a:bodyPr>
          <a:lstStyle/>
          <a:p>
            <a:r>
              <a:rPr lang="en-US" dirty="0">
                <a:solidFill>
                  <a:schemeClr val="bg1">
                    <a:lumMod val="65000"/>
                  </a:schemeClr>
                </a:solidFill>
                <a:cs typeface="Calibri"/>
              </a:rPr>
              <a:t>Importance of fairness in ML and why choose TED talk dataset</a:t>
            </a:r>
            <a:endParaRPr lang="en-US">
              <a:solidFill>
                <a:schemeClr val="bg1">
                  <a:lumMod val="65000"/>
                </a:schemeClr>
              </a:solidFill>
              <a:cs typeface="Calibri"/>
            </a:endParaRPr>
          </a:p>
          <a:p>
            <a:r>
              <a:rPr lang="en-US" dirty="0">
                <a:solidFill>
                  <a:schemeClr val="bg2">
                    <a:lumMod val="75000"/>
                  </a:schemeClr>
                </a:solidFill>
                <a:cs typeface="Calibri"/>
              </a:rPr>
              <a:t>Race and gender bias in TED talk ratings</a:t>
            </a:r>
          </a:p>
          <a:p>
            <a:r>
              <a:rPr lang="en-US" dirty="0">
                <a:solidFill>
                  <a:schemeClr val="bg1">
                    <a:lumMod val="65000"/>
                  </a:schemeClr>
                </a:solidFill>
                <a:cs typeface="Calibri"/>
              </a:rPr>
              <a:t>Counterfactual Fairness</a:t>
            </a:r>
          </a:p>
          <a:p>
            <a:r>
              <a:rPr lang="en-US" dirty="0">
                <a:solidFill>
                  <a:schemeClr val="bg1">
                    <a:lumMod val="65000"/>
                  </a:schemeClr>
                </a:solidFill>
                <a:cs typeface="Calibri"/>
              </a:rPr>
              <a:t>Use counterfactual fairness to mitigate unfair rating in TED talk</a:t>
            </a:r>
          </a:p>
          <a:p>
            <a:r>
              <a:rPr lang="en-US" dirty="0">
                <a:cs typeface="Calibri"/>
              </a:rPr>
              <a:t>Influence and impact of fair prediction in TED talk and alike datasets</a:t>
            </a:r>
          </a:p>
          <a:p>
            <a:pPr marL="0" indent="0">
              <a:buNone/>
            </a:pPr>
            <a:endParaRPr lang="en-US" dirty="0">
              <a:solidFill>
                <a:schemeClr val="bg2">
                  <a:lumMod val="75000"/>
                </a:schemeClr>
              </a:solidFill>
              <a:cs typeface="Calibri"/>
            </a:endParaRPr>
          </a:p>
        </p:txBody>
      </p:sp>
    </p:spTree>
    <p:extLst>
      <p:ext uri="{BB962C8B-B14F-4D97-AF65-F5344CB8AC3E}">
        <p14:creationId xmlns:p14="http://schemas.microsoft.com/office/powerpoint/2010/main" val="9797384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B3DC4-5CF1-40B5-89AD-A63371EC7CD0}"/>
              </a:ext>
            </a:extLst>
          </p:cNvPr>
          <p:cNvSpPr>
            <a:spLocks noGrp="1"/>
          </p:cNvSpPr>
          <p:nvPr>
            <p:ph type="title"/>
          </p:nvPr>
        </p:nvSpPr>
        <p:spPr/>
        <p:txBody>
          <a:bodyPr/>
          <a:lstStyle/>
          <a:p>
            <a:r>
              <a:rPr lang="en-US">
                <a:cs typeface="Calibri Light"/>
              </a:rPr>
              <a:t>Summary and future work</a:t>
            </a:r>
            <a:endParaRPr lang="en-US"/>
          </a:p>
        </p:txBody>
      </p:sp>
      <p:sp>
        <p:nvSpPr>
          <p:cNvPr id="3" name="Content Placeholder 2">
            <a:extLst>
              <a:ext uri="{FF2B5EF4-FFF2-40B4-BE49-F238E27FC236}">
                <a16:creationId xmlns:a16="http://schemas.microsoft.com/office/drawing/2014/main" id="{06A3A2A7-75A2-483C-AFA3-BA1F54E9BE78}"/>
              </a:ext>
            </a:extLst>
          </p:cNvPr>
          <p:cNvSpPr>
            <a:spLocks noGrp="1"/>
          </p:cNvSpPr>
          <p:nvPr>
            <p:ph idx="1"/>
          </p:nvPr>
        </p:nvSpPr>
        <p:spPr>
          <a:xfrm>
            <a:off x="838200" y="1571625"/>
            <a:ext cx="10515600" cy="4605338"/>
          </a:xfrm>
        </p:spPr>
        <p:txBody>
          <a:bodyPr vert="horz" lIns="91440" tIns="45720" rIns="91440" bIns="45720" rtlCol="0" anchor="t">
            <a:normAutofit lnSpcReduction="10000"/>
          </a:bodyPr>
          <a:lstStyle/>
          <a:p>
            <a:r>
              <a:rPr lang="en-US" sz="2400" dirty="0">
                <a:ea typeface="+mn-lt"/>
                <a:cs typeface="+mn-lt"/>
              </a:rPr>
              <a:t>We apply counterfactual fairness on influential database of TED talk videos</a:t>
            </a:r>
          </a:p>
          <a:p>
            <a:r>
              <a:rPr lang="en-US" sz="2400" dirty="0">
                <a:ea typeface="+mn-lt"/>
                <a:cs typeface="+mn-lt"/>
              </a:rPr>
              <a:t>Counterfactual fairness allows to consider expensive test conditions. </a:t>
            </a:r>
          </a:p>
          <a:p>
            <a:r>
              <a:rPr lang="en-US" sz="2400" dirty="0" err="1">
                <a:cs typeface="Calibri"/>
              </a:rPr>
              <a:t>Accomodates</a:t>
            </a:r>
            <a:r>
              <a:rPr lang="en-US" sz="2400" dirty="0">
                <a:cs typeface="Calibri"/>
              </a:rPr>
              <a:t> possibility of not knowing true causal model.</a:t>
            </a:r>
          </a:p>
          <a:p>
            <a:r>
              <a:rPr lang="en-US" sz="2400" dirty="0">
                <a:cs typeface="Calibri"/>
              </a:rPr>
              <a:t>Allows incorporating unobserved causes, here U.</a:t>
            </a:r>
          </a:p>
          <a:p>
            <a:r>
              <a:rPr lang="en-US" sz="2400" dirty="0">
                <a:ea typeface="+mn-lt"/>
                <a:cs typeface="+mn-lt"/>
              </a:rPr>
              <a:t>Any dataset with a simple embedding scheme can use </a:t>
            </a:r>
            <a:r>
              <a:rPr lang="en-US" sz="2400" dirty="0" err="1">
                <a:ea typeface="+mn-lt"/>
                <a:cs typeface="+mn-lt"/>
              </a:rPr>
              <a:t>FairyTED</a:t>
            </a:r>
            <a:r>
              <a:rPr lang="en-US" sz="2400" dirty="0">
                <a:ea typeface="+mn-lt"/>
                <a:cs typeface="+mn-lt"/>
              </a:rPr>
              <a:t> setup.</a:t>
            </a:r>
          </a:p>
          <a:p>
            <a:r>
              <a:rPr lang="en-US" sz="2400" dirty="0">
                <a:ea typeface="+mn-lt"/>
                <a:cs typeface="+mn-lt"/>
              </a:rPr>
              <a:t>We propose an intuitive novel metric that quantifies degree of fairness </a:t>
            </a:r>
            <a:endParaRPr lang="en-US" sz="2400" baseline="-25000" dirty="0">
              <a:cs typeface="Calibri"/>
            </a:endParaRPr>
          </a:p>
          <a:p>
            <a:r>
              <a:rPr lang="en-US" sz="2400" dirty="0" err="1">
                <a:ea typeface="+mn-lt"/>
                <a:cs typeface="+mn-lt"/>
              </a:rPr>
              <a:t>FairyTED</a:t>
            </a:r>
            <a:r>
              <a:rPr lang="en-US" sz="2400" dirty="0">
                <a:ea typeface="+mn-lt"/>
                <a:cs typeface="+mn-lt"/>
              </a:rPr>
              <a:t> setup has three important social impacts:</a:t>
            </a:r>
            <a:endParaRPr lang="en-US" sz="2400" dirty="0">
              <a:cs typeface="Calibri"/>
            </a:endParaRPr>
          </a:p>
          <a:p>
            <a:pPr lvl="1">
              <a:buFont typeface="Wingdings" panose="020B0604020202020204" pitchFamily="34" charset="0"/>
              <a:buChar char="Ø"/>
            </a:pPr>
            <a:r>
              <a:rPr lang="en-US" sz="2000" dirty="0">
                <a:ea typeface="+mn-lt"/>
                <a:cs typeface="+mn-lt"/>
              </a:rPr>
              <a:t>it ensures that speakers get fair feedback</a:t>
            </a:r>
            <a:endParaRPr lang="en-US" sz="2000" dirty="0">
              <a:cs typeface="Calibri"/>
            </a:endParaRPr>
          </a:p>
          <a:p>
            <a:pPr lvl="1">
              <a:buFont typeface="Wingdings" panose="020B0604020202020204" pitchFamily="34" charset="0"/>
              <a:buChar char="Ø"/>
            </a:pPr>
            <a:r>
              <a:rPr lang="en-US" sz="2000" dirty="0">
                <a:ea typeface="+mn-lt"/>
                <a:cs typeface="+mn-lt"/>
              </a:rPr>
              <a:t>organizers can employ diverse speakers without worrying about degradation in rating when skill, ability, influence and content are matched</a:t>
            </a:r>
            <a:endParaRPr lang="en-US" sz="2000" dirty="0">
              <a:cs typeface="Calibri"/>
            </a:endParaRPr>
          </a:p>
          <a:p>
            <a:pPr lvl="1">
              <a:buFont typeface="Wingdings" panose="020B0604020202020204" pitchFamily="34" charset="0"/>
              <a:buChar char="Ø"/>
            </a:pPr>
            <a:r>
              <a:rPr lang="en-US" sz="2000" dirty="0">
                <a:ea typeface="+mn-lt"/>
                <a:cs typeface="+mn-lt"/>
              </a:rPr>
              <a:t>new viewers will not be biased by prevalent unwanted biased ratings from previous users and prevents propagation of unfairness over time</a:t>
            </a:r>
            <a:endParaRPr lang="en-US" sz="2000" dirty="0">
              <a:cs typeface="Calibri" panose="020F0502020204030204"/>
            </a:endParaRPr>
          </a:p>
          <a:p>
            <a:endParaRPr lang="en-US" sz="2400" dirty="0">
              <a:cs typeface="Calibri"/>
            </a:endParaRPr>
          </a:p>
        </p:txBody>
      </p:sp>
    </p:spTree>
    <p:extLst>
      <p:ext uri="{BB962C8B-B14F-4D97-AF65-F5344CB8AC3E}">
        <p14:creationId xmlns:p14="http://schemas.microsoft.com/office/powerpoint/2010/main" val="2318237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8A469-995A-4EBB-9B2A-202104FFF593}"/>
              </a:ext>
            </a:extLst>
          </p:cNvPr>
          <p:cNvSpPr>
            <a:spLocks noGrp="1"/>
          </p:cNvSpPr>
          <p:nvPr>
            <p:ph type="ctrTitle"/>
          </p:nvPr>
        </p:nvSpPr>
        <p:spPr>
          <a:xfrm>
            <a:off x="1524000" y="2924175"/>
            <a:ext cx="9144000" cy="1006475"/>
          </a:xfrm>
        </p:spPr>
        <p:txBody>
          <a:bodyPr/>
          <a:lstStyle/>
          <a:p>
            <a:r>
              <a:rPr lang="en-US">
                <a:cs typeface="Calibri Light"/>
              </a:rPr>
              <a:t>Thank you!</a:t>
            </a:r>
            <a:endParaRPr lang="en-US"/>
          </a:p>
        </p:txBody>
      </p:sp>
    </p:spTree>
    <p:extLst>
      <p:ext uri="{BB962C8B-B14F-4D97-AF65-F5344CB8AC3E}">
        <p14:creationId xmlns:p14="http://schemas.microsoft.com/office/powerpoint/2010/main" val="6032069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E22D2-11A6-4D26-B6B9-7ABBFD571703}"/>
              </a:ext>
            </a:extLst>
          </p:cNvPr>
          <p:cNvSpPr>
            <a:spLocks noGrp="1"/>
          </p:cNvSpPr>
          <p:nvPr>
            <p:ph type="title"/>
          </p:nvPr>
        </p:nvSpPr>
        <p:spPr/>
        <p:txBody>
          <a:bodyPr/>
          <a:lstStyle/>
          <a:p>
            <a:r>
              <a:rPr lang="en-US" dirty="0">
                <a:cs typeface="Calibri Light"/>
              </a:rPr>
              <a:t>Outline</a:t>
            </a:r>
          </a:p>
        </p:txBody>
      </p:sp>
      <p:sp>
        <p:nvSpPr>
          <p:cNvPr id="3" name="Content Placeholder 2">
            <a:extLst>
              <a:ext uri="{FF2B5EF4-FFF2-40B4-BE49-F238E27FC236}">
                <a16:creationId xmlns:a16="http://schemas.microsoft.com/office/drawing/2014/main" id="{4404A0E1-E297-4530-AB77-30327919D335}"/>
              </a:ext>
            </a:extLst>
          </p:cNvPr>
          <p:cNvSpPr>
            <a:spLocks noGrp="1"/>
          </p:cNvSpPr>
          <p:nvPr>
            <p:ph idx="1"/>
          </p:nvPr>
        </p:nvSpPr>
        <p:spPr/>
        <p:txBody>
          <a:bodyPr vert="horz" lIns="91440" tIns="45720" rIns="91440" bIns="45720" rtlCol="0" anchor="t">
            <a:normAutofit/>
          </a:bodyPr>
          <a:lstStyle/>
          <a:p>
            <a:r>
              <a:rPr lang="en-US" dirty="0">
                <a:cs typeface="Calibri"/>
              </a:rPr>
              <a:t>Importance of fairness in ML and why choose TED talk dataset</a:t>
            </a:r>
          </a:p>
          <a:p>
            <a:r>
              <a:rPr lang="en-US" dirty="0">
                <a:solidFill>
                  <a:schemeClr val="bg2">
                    <a:lumMod val="75000"/>
                  </a:schemeClr>
                </a:solidFill>
                <a:cs typeface="Calibri"/>
              </a:rPr>
              <a:t>Race and gender bias in TED talk ratings</a:t>
            </a:r>
          </a:p>
          <a:p>
            <a:r>
              <a:rPr lang="en-US" dirty="0">
                <a:solidFill>
                  <a:schemeClr val="bg2">
                    <a:lumMod val="75000"/>
                  </a:schemeClr>
                </a:solidFill>
                <a:cs typeface="Calibri"/>
              </a:rPr>
              <a:t>Counterfactual Fairness</a:t>
            </a:r>
          </a:p>
          <a:p>
            <a:r>
              <a:rPr lang="en-US" dirty="0">
                <a:solidFill>
                  <a:schemeClr val="bg2">
                    <a:lumMod val="75000"/>
                  </a:schemeClr>
                </a:solidFill>
                <a:cs typeface="Calibri"/>
              </a:rPr>
              <a:t>Use counterfactual fairness to mitigate unfair rating in TED talk</a:t>
            </a:r>
          </a:p>
          <a:p>
            <a:r>
              <a:rPr lang="en-US" dirty="0">
                <a:solidFill>
                  <a:schemeClr val="bg2">
                    <a:lumMod val="75000"/>
                  </a:schemeClr>
                </a:solidFill>
                <a:cs typeface="Calibri"/>
              </a:rPr>
              <a:t>Influence and impact of fair prediction in TED talk and alike datasets</a:t>
            </a:r>
          </a:p>
          <a:p>
            <a:pPr marL="0" indent="0">
              <a:buNone/>
            </a:pPr>
            <a:endParaRPr lang="en-US" dirty="0">
              <a:solidFill>
                <a:schemeClr val="bg2">
                  <a:lumMod val="75000"/>
                </a:schemeClr>
              </a:solidFill>
              <a:cs typeface="Calibri"/>
            </a:endParaRPr>
          </a:p>
        </p:txBody>
      </p:sp>
    </p:spTree>
    <p:extLst>
      <p:ext uri="{BB962C8B-B14F-4D97-AF65-F5344CB8AC3E}">
        <p14:creationId xmlns:p14="http://schemas.microsoft.com/office/powerpoint/2010/main" val="26947094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79E61-4F3D-46AB-9913-CF76E21BFA42}"/>
              </a:ext>
            </a:extLst>
          </p:cNvPr>
          <p:cNvSpPr>
            <a:spLocks noGrp="1"/>
          </p:cNvSpPr>
          <p:nvPr>
            <p:ph type="title"/>
          </p:nvPr>
        </p:nvSpPr>
        <p:spPr/>
        <p:txBody>
          <a:bodyPr/>
          <a:lstStyle/>
          <a:p>
            <a:r>
              <a:rPr lang="en-US" dirty="0">
                <a:ea typeface="+mj-lt"/>
                <a:cs typeface="+mj-lt"/>
              </a:rPr>
              <a:t>Why care about Fairness?</a:t>
            </a:r>
            <a:endParaRPr lang="en-US" dirty="0"/>
          </a:p>
        </p:txBody>
      </p:sp>
      <p:sp>
        <p:nvSpPr>
          <p:cNvPr id="3" name="Content Placeholder 2">
            <a:extLst>
              <a:ext uri="{FF2B5EF4-FFF2-40B4-BE49-F238E27FC236}">
                <a16:creationId xmlns:a16="http://schemas.microsoft.com/office/drawing/2014/main" id="{207A6888-E4BD-460B-9BAF-2BB58414D05B}"/>
              </a:ext>
            </a:extLst>
          </p:cNvPr>
          <p:cNvSpPr>
            <a:spLocks noGrp="1"/>
          </p:cNvSpPr>
          <p:nvPr>
            <p:ph idx="1"/>
          </p:nvPr>
        </p:nvSpPr>
        <p:spPr/>
        <p:txBody>
          <a:bodyPr vert="horz" lIns="91440" tIns="45720" rIns="91440" bIns="45720" rtlCol="0" anchor="t">
            <a:normAutofit/>
          </a:bodyPr>
          <a:lstStyle/>
          <a:p>
            <a:r>
              <a:rPr lang="en-US" dirty="0">
                <a:cs typeface="Calibri"/>
              </a:rPr>
              <a:t>Increase in awareness about fairness in various domains:</a:t>
            </a:r>
          </a:p>
          <a:p>
            <a:pPr lvl="2">
              <a:buFont typeface="Wingdings" panose="020B0604020202020204" pitchFamily="34" charset="0"/>
              <a:buChar char="Ø"/>
            </a:pPr>
            <a:r>
              <a:rPr lang="en-US" dirty="0">
                <a:cs typeface="Calibri"/>
              </a:rPr>
              <a:t>criminal justice system, job applications, </a:t>
            </a:r>
            <a:r>
              <a:rPr lang="en-US" dirty="0">
                <a:ea typeface="+mn-lt"/>
                <a:cs typeface="+mn-lt"/>
              </a:rPr>
              <a:t>evaluate human’s social skill</a:t>
            </a:r>
          </a:p>
          <a:p>
            <a:r>
              <a:rPr lang="en-US" dirty="0">
                <a:ea typeface="+mn-lt"/>
                <a:cs typeface="+mn-lt"/>
              </a:rPr>
              <a:t>Our goal: fair rating prediction in the TED talk</a:t>
            </a:r>
          </a:p>
          <a:p>
            <a:pPr lvl="2">
              <a:buFont typeface="Wingdings,Sans-Serif" panose="020B0604020202020204" pitchFamily="34" charset="0"/>
              <a:buChar char="Ø"/>
            </a:pPr>
            <a:r>
              <a:rPr lang="en-US" dirty="0">
                <a:ea typeface="+mn-lt"/>
                <a:cs typeface="+mn-lt"/>
              </a:rPr>
              <a:t>cover a wide variety of topics </a:t>
            </a:r>
          </a:p>
          <a:p>
            <a:pPr lvl="2">
              <a:buFont typeface="Wingdings,Sans-Serif" panose="020B0604020202020204" pitchFamily="34" charset="0"/>
              <a:buChar char="Ø"/>
            </a:pPr>
            <a:r>
              <a:rPr lang="en-US" dirty="0">
                <a:ea typeface="+mn-lt"/>
                <a:cs typeface="+mn-lt"/>
              </a:rPr>
              <a:t>influence audience by educating and inspiring them</a:t>
            </a:r>
          </a:p>
          <a:p>
            <a:pPr lvl="2">
              <a:buFont typeface="Wingdings,Sans-Serif" panose="020B0604020202020204" pitchFamily="34" charset="0"/>
              <a:buChar char="Ø"/>
            </a:pPr>
            <a:r>
              <a:rPr lang="en-US" dirty="0">
                <a:ea typeface="+mn-lt"/>
                <a:cs typeface="+mn-lt"/>
              </a:rPr>
              <a:t>consists of speakers from a diverse community (age, gender and ethnic attributes)</a:t>
            </a:r>
          </a:p>
          <a:p>
            <a:pPr lvl="2">
              <a:buFont typeface="Wingdings,Sans-Serif" panose="020B0604020202020204" pitchFamily="34" charset="0"/>
              <a:buChar char="Ø"/>
            </a:pPr>
            <a:r>
              <a:rPr lang="en-US" dirty="0">
                <a:ea typeface="+mn-lt"/>
                <a:cs typeface="+mn-lt"/>
              </a:rPr>
              <a:t>ratings are provided by spontaneous visitors to the TED talk website</a:t>
            </a:r>
          </a:p>
          <a:p>
            <a:pPr>
              <a:buFont typeface="Arial"/>
              <a:buChar char="•"/>
            </a:pPr>
            <a:r>
              <a:rPr lang="en-US" dirty="0">
                <a:ea typeface="+mn-lt"/>
                <a:cs typeface="+mn-lt"/>
              </a:rPr>
              <a:t>Our technique: </a:t>
            </a:r>
          </a:p>
          <a:p>
            <a:pPr lvl="2">
              <a:buFont typeface="Wingdings,Sans-Serif"/>
              <a:buChar char="Ø"/>
            </a:pPr>
            <a:r>
              <a:rPr lang="en-US" dirty="0">
                <a:ea typeface="+mn-lt"/>
                <a:cs typeface="+mn-lt"/>
              </a:rPr>
              <a:t>identify the sensitive attributes causing bias</a:t>
            </a:r>
            <a:endParaRPr lang="en-US" dirty="0"/>
          </a:p>
          <a:p>
            <a:pPr lvl="2">
              <a:buFont typeface="Wingdings,Sans-Serif"/>
              <a:buChar char="Ø"/>
            </a:pPr>
            <a:r>
              <a:rPr lang="en-US" dirty="0">
                <a:ea typeface="+mn-lt"/>
                <a:cs typeface="+mn-lt"/>
              </a:rPr>
              <a:t>mitigate the bias using counterfactual fairness</a:t>
            </a:r>
            <a:endParaRPr lang="en-US" dirty="0"/>
          </a:p>
          <a:p>
            <a:pPr>
              <a:buFont typeface="Arial"/>
              <a:buChar char="•"/>
            </a:pPr>
            <a:endParaRPr lang="en-US" dirty="0">
              <a:ea typeface="+mn-lt"/>
              <a:cs typeface="+mn-lt"/>
            </a:endParaRPr>
          </a:p>
        </p:txBody>
      </p:sp>
    </p:spTree>
    <p:extLst>
      <p:ext uri="{BB962C8B-B14F-4D97-AF65-F5344CB8AC3E}">
        <p14:creationId xmlns:p14="http://schemas.microsoft.com/office/powerpoint/2010/main" val="1284916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E22D2-11A6-4D26-B6B9-7ABBFD571703}"/>
              </a:ext>
            </a:extLst>
          </p:cNvPr>
          <p:cNvSpPr>
            <a:spLocks noGrp="1"/>
          </p:cNvSpPr>
          <p:nvPr>
            <p:ph type="title"/>
          </p:nvPr>
        </p:nvSpPr>
        <p:spPr/>
        <p:txBody>
          <a:bodyPr/>
          <a:lstStyle/>
          <a:p>
            <a:r>
              <a:rPr lang="en-US" dirty="0">
                <a:cs typeface="Calibri Light"/>
              </a:rPr>
              <a:t>Outline</a:t>
            </a:r>
          </a:p>
        </p:txBody>
      </p:sp>
      <p:sp>
        <p:nvSpPr>
          <p:cNvPr id="3" name="Content Placeholder 2">
            <a:extLst>
              <a:ext uri="{FF2B5EF4-FFF2-40B4-BE49-F238E27FC236}">
                <a16:creationId xmlns:a16="http://schemas.microsoft.com/office/drawing/2014/main" id="{4404A0E1-E297-4530-AB77-30327919D335}"/>
              </a:ext>
            </a:extLst>
          </p:cNvPr>
          <p:cNvSpPr>
            <a:spLocks noGrp="1"/>
          </p:cNvSpPr>
          <p:nvPr>
            <p:ph idx="1"/>
          </p:nvPr>
        </p:nvSpPr>
        <p:spPr/>
        <p:txBody>
          <a:bodyPr vert="horz" lIns="91440" tIns="45720" rIns="91440" bIns="45720" rtlCol="0" anchor="t">
            <a:normAutofit/>
          </a:bodyPr>
          <a:lstStyle/>
          <a:p>
            <a:r>
              <a:rPr lang="en-US" dirty="0">
                <a:solidFill>
                  <a:schemeClr val="bg2">
                    <a:lumMod val="75000"/>
                  </a:schemeClr>
                </a:solidFill>
                <a:cs typeface="Calibri"/>
              </a:rPr>
              <a:t>Importance of fairness in ML and why choose TED talk dataset</a:t>
            </a:r>
          </a:p>
          <a:p>
            <a:r>
              <a:rPr lang="en-US" dirty="0">
                <a:cs typeface="Calibri"/>
              </a:rPr>
              <a:t>Race and gender bias in TED talk ratings</a:t>
            </a:r>
          </a:p>
          <a:p>
            <a:r>
              <a:rPr lang="en-US" dirty="0">
                <a:solidFill>
                  <a:schemeClr val="bg2">
                    <a:lumMod val="75000"/>
                  </a:schemeClr>
                </a:solidFill>
                <a:cs typeface="Calibri"/>
              </a:rPr>
              <a:t>Counterfactual Fairness</a:t>
            </a:r>
          </a:p>
          <a:p>
            <a:r>
              <a:rPr lang="en-US" dirty="0">
                <a:solidFill>
                  <a:schemeClr val="bg2">
                    <a:lumMod val="75000"/>
                  </a:schemeClr>
                </a:solidFill>
                <a:cs typeface="Calibri"/>
              </a:rPr>
              <a:t>Use counterfactual fairness to mitigate unfair rating in TED talk</a:t>
            </a:r>
          </a:p>
          <a:p>
            <a:r>
              <a:rPr lang="en-US" dirty="0">
                <a:solidFill>
                  <a:schemeClr val="bg2">
                    <a:lumMod val="75000"/>
                  </a:schemeClr>
                </a:solidFill>
                <a:cs typeface="Calibri"/>
              </a:rPr>
              <a:t>Influence and impact of fair prediction in TED talk and alike datasets</a:t>
            </a:r>
          </a:p>
          <a:p>
            <a:pPr marL="0" indent="0">
              <a:buNone/>
            </a:pPr>
            <a:endParaRPr lang="en-US" dirty="0">
              <a:solidFill>
                <a:schemeClr val="bg2">
                  <a:lumMod val="75000"/>
                </a:schemeClr>
              </a:solidFill>
              <a:cs typeface="Calibri"/>
            </a:endParaRPr>
          </a:p>
        </p:txBody>
      </p:sp>
    </p:spTree>
    <p:extLst>
      <p:ext uri="{BB962C8B-B14F-4D97-AF65-F5344CB8AC3E}">
        <p14:creationId xmlns:p14="http://schemas.microsoft.com/office/powerpoint/2010/main" val="5794948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2B3EE-16B7-41AD-AF46-180CFD8D6C37}"/>
              </a:ext>
            </a:extLst>
          </p:cNvPr>
          <p:cNvSpPr>
            <a:spLocks noGrp="1"/>
          </p:cNvSpPr>
          <p:nvPr>
            <p:ph type="title"/>
          </p:nvPr>
        </p:nvSpPr>
        <p:spPr/>
        <p:txBody>
          <a:bodyPr/>
          <a:lstStyle/>
          <a:p>
            <a:r>
              <a:rPr lang="en-US" dirty="0">
                <a:cs typeface="Calibri Light"/>
              </a:rPr>
              <a:t>Dataset</a:t>
            </a:r>
            <a:endParaRPr lang="en-US" dirty="0"/>
          </a:p>
        </p:txBody>
      </p:sp>
      <p:sp>
        <p:nvSpPr>
          <p:cNvPr id="3" name="Content Placeholder 2">
            <a:extLst>
              <a:ext uri="{FF2B5EF4-FFF2-40B4-BE49-F238E27FC236}">
                <a16:creationId xmlns:a16="http://schemas.microsoft.com/office/drawing/2014/main" id="{87CB67B2-6984-4794-A630-02CACDA7E62A}"/>
              </a:ext>
            </a:extLst>
          </p:cNvPr>
          <p:cNvSpPr>
            <a:spLocks noGrp="1"/>
          </p:cNvSpPr>
          <p:nvPr>
            <p:ph idx="1"/>
          </p:nvPr>
        </p:nvSpPr>
        <p:spPr/>
        <p:txBody>
          <a:bodyPr vert="horz" lIns="91440" tIns="45720" rIns="91440" bIns="45720" rtlCol="0" anchor="t">
            <a:normAutofit/>
          </a:bodyPr>
          <a:lstStyle/>
          <a:p>
            <a:r>
              <a:rPr lang="en-US" dirty="0">
                <a:ea typeface="+mn-lt"/>
                <a:cs typeface="+mn-lt"/>
              </a:rPr>
              <a:t>We crawled the website to obtain data from 2400 videos</a:t>
            </a:r>
          </a:p>
          <a:p>
            <a:r>
              <a:rPr lang="en-US" dirty="0">
                <a:ea typeface="+mn-lt"/>
                <a:cs typeface="+mn-lt"/>
              </a:rPr>
              <a:t>Sensitive attributes S: race and gender, annotated using M-</a:t>
            </a:r>
            <a:r>
              <a:rPr lang="en-US" dirty="0" err="1">
                <a:ea typeface="+mn-lt"/>
                <a:cs typeface="+mn-lt"/>
              </a:rPr>
              <a:t>turk</a:t>
            </a:r>
            <a:endParaRPr lang="en-US" dirty="0" err="1">
              <a:cs typeface="Calibri"/>
            </a:endParaRPr>
          </a:p>
          <a:p>
            <a:r>
              <a:rPr lang="en-US" dirty="0">
                <a:ea typeface="+mn-lt"/>
                <a:cs typeface="+mn-lt"/>
              </a:rPr>
              <a:t>Data attributes X include:</a:t>
            </a:r>
          </a:p>
          <a:p>
            <a:pPr lvl="1">
              <a:buFont typeface="Wingdings" panose="020B0604020202020204" pitchFamily="34" charset="0"/>
              <a:buChar char="Ø"/>
            </a:pPr>
            <a:r>
              <a:rPr lang="en-US" dirty="0">
                <a:ea typeface="+mn-lt"/>
                <a:cs typeface="+mn-lt"/>
              </a:rPr>
              <a:t> transcript T for each talk using word2vec embedding</a:t>
            </a:r>
          </a:p>
          <a:p>
            <a:pPr lvl="1">
              <a:buFont typeface="Wingdings" panose="020B0604020202020204" pitchFamily="34" charset="0"/>
              <a:buChar char="Ø"/>
            </a:pPr>
            <a:r>
              <a:rPr lang="en-US" dirty="0">
                <a:ea typeface="+mn-lt"/>
                <a:cs typeface="+mn-lt"/>
              </a:rPr>
              <a:t> view count V for each talk by normalizing with total views</a:t>
            </a:r>
          </a:p>
          <a:p>
            <a:pPr lvl="1">
              <a:buFont typeface="Wingdings" panose="020B0604020202020204" pitchFamily="34" charset="0"/>
              <a:buChar char="Ø"/>
            </a:pPr>
            <a:r>
              <a:rPr lang="en-US" dirty="0">
                <a:ea typeface="+mn-lt"/>
                <a:cs typeface="+mn-lt"/>
              </a:rPr>
              <a:t> 14 rating labels Y = (y</a:t>
            </a:r>
            <a:r>
              <a:rPr lang="en-US" baseline="-25000" dirty="0">
                <a:ea typeface="+mn-lt"/>
                <a:cs typeface="+mn-lt"/>
              </a:rPr>
              <a:t>1 </a:t>
            </a:r>
            <a:r>
              <a:rPr lang="en-US" dirty="0">
                <a:ea typeface="+mn-lt"/>
                <a:cs typeface="+mn-lt"/>
              </a:rPr>
              <a:t>,…, y</a:t>
            </a:r>
            <a:r>
              <a:rPr lang="en-US" baseline="-25000" dirty="0">
                <a:ea typeface="+mn-lt"/>
                <a:cs typeface="+mn-lt"/>
              </a:rPr>
              <a:t>14</a:t>
            </a:r>
            <a:r>
              <a:rPr lang="en-US" dirty="0">
                <a:ea typeface="+mn-lt"/>
                <a:cs typeface="+mn-lt"/>
              </a:rPr>
              <a:t>) binarized w.r.t median</a:t>
            </a:r>
            <a:endParaRPr lang="en-US" dirty="0">
              <a:cs typeface="Calibri"/>
            </a:endParaRPr>
          </a:p>
          <a:p>
            <a:pPr marL="457200" lvl="1" indent="0">
              <a:buNone/>
            </a:pPr>
            <a:endParaRPr lang="en-US" dirty="0">
              <a:cs typeface="Calibri"/>
            </a:endParaRPr>
          </a:p>
          <a:p>
            <a:pPr marL="0" indent="0">
              <a:buNone/>
            </a:pPr>
            <a:endParaRPr lang="en-US" dirty="0">
              <a:cs typeface="Calibri"/>
            </a:endParaRPr>
          </a:p>
          <a:p>
            <a:endParaRPr lang="en-US" dirty="0">
              <a:cs typeface="Calibri"/>
            </a:endParaRPr>
          </a:p>
        </p:txBody>
      </p:sp>
    </p:spTree>
    <p:extLst>
      <p:ext uri="{BB962C8B-B14F-4D97-AF65-F5344CB8AC3E}">
        <p14:creationId xmlns:p14="http://schemas.microsoft.com/office/powerpoint/2010/main" val="3706168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218B3-A816-4B19-8707-DD07EC56B1C3}"/>
              </a:ext>
            </a:extLst>
          </p:cNvPr>
          <p:cNvSpPr>
            <a:spLocks noGrp="1"/>
          </p:cNvSpPr>
          <p:nvPr>
            <p:ph type="title"/>
          </p:nvPr>
        </p:nvSpPr>
        <p:spPr/>
        <p:txBody>
          <a:bodyPr/>
          <a:lstStyle/>
          <a:p>
            <a:r>
              <a:rPr lang="en-US" dirty="0">
                <a:cs typeface="Calibri Light"/>
              </a:rPr>
              <a:t>Quantify unfair bias in TED talk dataset</a:t>
            </a:r>
            <a:endParaRPr lang="en-US" dirty="0"/>
          </a:p>
        </p:txBody>
      </p:sp>
      <p:sp>
        <p:nvSpPr>
          <p:cNvPr id="3" name="Content Placeholder 2">
            <a:extLst>
              <a:ext uri="{FF2B5EF4-FFF2-40B4-BE49-F238E27FC236}">
                <a16:creationId xmlns:a16="http://schemas.microsoft.com/office/drawing/2014/main" id="{E9336014-C9AF-4BA0-9DCB-CFBD06B3F90E}"/>
              </a:ext>
            </a:extLst>
          </p:cNvPr>
          <p:cNvSpPr>
            <a:spLocks noGrp="1"/>
          </p:cNvSpPr>
          <p:nvPr>
            <p:ph idx="1"/>
          </p:nvPr>
        </p:nvSpPr>
        <p:spPr/>
        <p:txBody>
          <a:bodyPr vert="horz" lIns="91440" tIns="45720" rIns="91440" bIns="45720" rtlCol="0" anchor="t">
            <a:normAutofit/>
          </a:bodyPr>
          <a:lstStyle/>
          <a:p>
            <a:r>
              <a:rPr lang="en-US" dirty="0">
                <a:ea typeface="+mn-lt"/>
                <a:cs typeface="+mn-lt"/>
              </a:rPr>
              <a:t>Bias or unfairness </a:t>
            </a:r>
            <a:r>
              <a:rPr lang="en-US" dirty="0" err="1">
                <a:ea typeface="+mn-lt"/>
                <a:cs typeface="+mn-lt"/>
              </a:rPr>
              <a:t>w.r.t</a:t>
            </a:r>
            <a:r>
              <a:rPr lang="en-US" dirty="0">
                <a:ea typeface="+mn-lt"/>
                <a:cs typeface="+mn-lt"/>
              </a:rPr>
              <a:t>. S (race and gender of the speaker) for 14 binarized rating labels using</a:t>
            </a:r>
            <a:endParaRPr lang="en-US" dirty="0">
              <a:cs typeface="Calibri" panose="020F0502020204030204"/>
            </a:endParaRPr>
          </a:p>
          <a:p>
            <a:pPr lvl="1">
              <a:buFont typeface="Wingdings" panose="020B0604020202020204" pitchFamily="34" charset="0"/>
              <a:buChar char="Ø"/>
            </a:pPr>
            <a:r>
              <a:rPr lang="en-US" dirty="0">
                <a:ea typeface="+mn-lt"/>
                <a:cs typeface="+mn-lt"/>
              </a:rPr>
              <a:t>statistical parity difference (SPD) </a:t>
            </a:r>
          </a:p>
          <a:p>
            <a:pPr lvl="1">
              <a:buNone/>
            </a:pPr>
            <a:r>
              <a:rPr lang="en-US" sz="2000" dirty="0">
                <a:ea typeface="+mn-lt"/>
                <a:cs typeface="+mn-lt"/>
              </a:rPr>
              <a:t>SPD = P(</a:t>
            </a:r>
            <a:r>
              <a:rPr lang="en-US" sz="2000" dirty="0" err="1">
                <a:ea typeface="+mn-lt"/>
                <a:cs typeface="+mn-lt"/>
              </a:rPr>
              <a:t>y</a:t>
            </a:r>
            <a:r>
              <a:rPr lang="en-US" sz="2000" baseline="-25000" dirty="0" err="1">
                <a:ea typeface="+mn-lt"/>
                <a:cs typeface="+mn-lt"/>
              </a:rPr>
              <a:t>i</a:t>
            </a:r>
            <a:r>
              <a:rPr lang="en-US" sz="2000" dirty="0">
                <a:ea typeface="+mn-lt"/>
                <a:cs typeface="+mn-lt"/>
              </a:rPr>
              <a:t> = 1|S ∈ Grp 1) − P(</a:t>
            </a:r>
            <a:r>
              <a:rPr lang="en-US" sz="2000" dirty="0" err="1">
                <a:ea typeface="+mn-lt"/>
                <a:cs typeface="+mn-lt"/>
              </a:rPr>
              <a:t>y</a:t>
            </a:r>
            <a:r>
              <a:rPr lang="en-US" sz="2000" baseline="-25000" dirty="0" err="1">
                <a:ea typeface="+mn-lt"/>
                <a:cs typeface="+mn-lt"/>
              </a:rPr>
              <a:t>i</a:t>
            </a:r>
            <a:r>
              <a:rPr lang="en-US" sz="2000" dirty="0">
                <a:ea typeface="+mn-lt"/>
                <a:cs typeface="+mn-lt"/>
              </a:rPr>
              <a:t> = 1|S ∈ Grp 2)</a:t>
            </a:r>
            <a:endParaRPr lang="en-US" sz="2000" dirty="0">
              <a:cs typeface="Calibri"/>
            </a:endParaRPr>
          </a:p>
          <a:p>
            <a:pPr lvl="1">
              <a:buFont typeface="Wingdings" panose="020B0604020202020204" pitchFamily="34" charset="0"/>
              <a:buChar char="Ø"/>
            </a:pPr>
            <a:r>
              <a:rPr lang="en-US" dirty="0">
                <a:ea typeface="+mn-lt"/>
                <a:cs typeface="+mn-lt"/>
              </a:rPr>
              <a:t>disparate impact (DI) </a:t>
            </a:r>
          </a:p>
          <a:p>
            <a:pPr lvl="1">
              <a:buNone/>
            </a:pPr>
            <a:r>
              <a:rPr lang="en-US" sz="2000" dirty="0">
                <a:cs typeface="Calibri"/>
              </a:rPr>
              <a:t>DI = P(</a:t>
            </a:r>
            <a:r>
              <a:rPr lang="en-US" sz="2000" dirty="0" err="1">
                <a:cs typeface="Calibri"/>
              </a:rPr>
              <a:t>y</a:t>
            </a:r>
            <a:r>
              <a:rPr lang="en-US" sz="2000" baseline="-25000" dirty="0" err="1">
                <a:cs typeface="Calibri"/>
              </a:rPr>
              <a:t>i</a:t>
            </a:r>
            <a:r>
              <a:rPr lang="en-US" sz="2000" dirty="0">
                <a:cs typeface="Calibri"/>
              </a:rPr>
              <a:t> = 1|S ∈ Grp 1) / P(</a:t>
            </a:r>
            <a:r>
              <a:rPr lang="en-US" sz="2000" dirty="0" err="1">
                <a:cs typeface="Calibri"/>
              </a:rPr>
              <a:t>y</a:t>
            </a:r>
            <a:r>
              <a:rPr lang="en-US" sz="2000" baseline="-25000" dirty="0" err="1">
                <a:cs typeface="Calibri"/>
              </a:rPr>
              <a:t>i</a:t>
            </a:r>
            <a:r>
              <a:rPr lang="en-US" sz="2000" dirty="0">
                <a:cs typeface="Calibri"/>
              </a:rPr>
              <a:t> = 1|S ∈ Grp 2)</a:t>
            </a:r>
          </a:p>
          <a:p>
            <a:pPr lvl="1">
              <a:buNone/>
            </a:pPr>
            <a:endParaRPr lang="en-US" sz="2000" dirty="0">
              <a:cs typeface="Calibri"/>
            </a:endParaRPr>
          </a:p>
          <a:p>
            <a:r>
              <a:rPr lang="en-US" dirty="0">
                <a:cs typeface="Calibri"/>
              </a:rPr>
              <a:t>Greater SPD and DI indicates bias in favor of Grp1 compared to Grp2 </a:t>
            </a:r>
          </a:p>
        </p:txBody>
      </p:sp>
      <p:sp>
        <p:nvSpPr>
          <p:cNvPr id="4" name="TextBox 3">
            <a:extLst>
              <a:ext uri="{FF2B5EF4-FFF2-40B4-BE49-F238E27FC236}">
                <a16:creationId xmlns:a16="http://schemas.microsoft.com/office/drawing/2014/main" id="{EA1FB807-9CB9-4FE2-A9B8-DCDCA15697A3}"/>
              </a:ext>
            </a:extLst>
          </p:cNvPr>
          <p:cNvSpPr txBox="1"/>
          <p:nvPr/>
        </p:nvSpPr>
        <p:spPr>
          <a:xfrm>
            <a:off x="5835650" y="5803900"/>
            <a:ext cx="609282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source tool-kit AIF360 </a:t>
            </a:r>
            <a:r>
              <a:rPr lang="en-US" b="0" i="0" u="none" strike="noStrike" dirty="0">
                <a:ea typeface="+mn-lt"/>
                <a:cs typeface="+mn-lt"/>
              </a:rPr>
              <a:t>(</a:t>
            </a:r>
            <a:r>
              <a:rPr lang="en-US" dirty="0">
                <a:ea typeface="+mn-lt"/>
                <a:cs typeface="+mn-lt"/>
              </a:rPr>
              <a:t>Bellamy et al.2018),</a:t>
            </a:r>
            <a:r>
              <a:rPr lang="en-US" dirty="0">
                <a:solidFill>
                  <a:srgbClr val="000000"/>
                </a:solidFill>
                <a:latin typeface="Calibri"/>
                <a:ea typeface="+mn-lt"/>
                <a:cs typeface="Arial"/>
              </a:rPr>
              <a:t>(</a:t>
            </a:r>
            <a:r>
              <a:rPr lang="en-US" b="0" i="0" u="none" strike="noStrike" dirty="0">
                <a:solidFill>
                  <a:srgbClr val="000000"/>
                </a:solidFill>
                <a:latin typeface="Calibri"/>
                <a:ea typeface="Arial"/>
                <a:cs typeface="Arial"/>
              </a:rPr>
              <a:t>Biddle 2006) </a:t>
            </a:r>
            <a:r>
              <a:rPr lang="en-US" b="0" i="0" dirty="0">
                <a:latin typeface="Calibri"/>
                <a:ea typeface="Arial"/>
                <a:cs typeface="Arial"/>
              </a:rPr>
              <a:t>​</a:t>
            </a:r>
            <a:endParaRPr lang="en-US" dirty="0">
              <a:cs typeface="Calibri"/>
            </a:endParaRPr>
          </a:p>
        </p:txBody>
      </p:sp>
    </p:spTree>
    <p:extLst>
      <p:ext uri="{BB962C8B-B14F-4D97-AF65-F5344CB8AC3E}">
        <p14:creationId xmlns:p14="http://schemas.microsoft.com/office/powerpoint/2010/main" val="412516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6F489-7E10-40F4-88E7-374CC0624C83}"/>
              </a:ext>
            </a:extLst>
          </p:cNvPr>
          <p:cNvSpPr>
            <a:spLocks noGrp="1"/>
          </p:cNvSpPr>
          <p:nvPr>
            <p:ph type="title"/>
          </p:nvPr>
        </p:nvSpPr>
        <p:spPr/>
        <p:txBody>
          <a:bodyPr/>
          <a:lstStyle/>
          <a:p>
            <a:r>
              <a:rPr lang="en-US" dirty="0">
                <a:cs typeface="Calibri Light"/>
              </a:rPr>
              <a:t>Unfair rating bias w.r.t race and gender</a:t>
            </a:r>
            <a:endParaRPr lang="en-US" dirty="0">
              <a:ea typeface="+mj-lt"/>
              <a:cs typeface="+mj-lt"/>
            </a:endParaRPr>
          </a:p>
        </p:txBody>
      </p:sp>
      <p:pic>
        <p:nvPicPr>
          <p:cNvPr id="6" name="Picture 6" descr="A picture containing fence&#10;&#10;Description generated with very high confidence">
            <a:extLst>
              <a:ext uri="{FF2B5EF4-FFF2-40B4-BE49-F238E27FC236}">
                <a16:creationId xmlns:a16="http://schemas.microsoft.com/office/drawing/2014/main" id="{DC72A11B-2779-4AC1-987A-CA49D390B4CC}"/>
              </a:ext>
            </a:extLst>
          </p:cNvPr>
          <p:cNvPicPr>
            <a:picLocks noChangeAspect="1"/>
          </p:cNvPicPr>
          <p:nvPr/>
        </p:nvPicPr>
        <p:blipFill>
          <a:blip r:embed="rId3"/>
          <a:stretch>
            <a:fillRect/>
          </a:stretch>
        </p:blipFill>
        <p:spPr>
          <a:xfrm>
            <a:off x="1188378" y="1357045"/>
            <a:ext cx="9823805" cy="5453864"/>
          </a:xfrm>
          <a:prstGeom prst="rect">
            <a:avLst/>
          </a:prstGeom>
        </p:spPr>
      </p:pic>
    </p:spTree>
    <p:extLst>
      <p:ext uri="{BB962C8B-B14F-4D97-AF65-F5344CB8AC3E}">
        <p14:creationId xmlns:p14="http://schemas.microsoft.com/office/powerpoint/2010/main" val="38744015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6F489-7E10-40F4-88E7-374CC0624C83}"/>
              </a:ext>
            </a:extLst>
          </p:cNvPr>
          <p:cNvSpPr>
            <a:spLocks noGrp="1"/>
          </p:cNvSpPr>
          <p:nvPr>
            <p:ph type="title"/>
          </p:nvPr>
        </p:nvSpPr>
        <p:spPr/>
        <p:txBody>
          <a:bodyPr/>
          <a:lstStyle/>
          <a:p>
            <a:r>
              <a:rPr lang="en-US" dirty="0">
                <a:cs typeface="Calibri Light"/>
              </a:rPr>
              <a:t>Unfair rating bias w.r.t race and gender</a:t>
            </a:r>
            <a:endParaRPr lang="en-US" dirty="0">
              <a:ea typeface="+mj-lt"/>
              <a:cs typeface="+mj-lt"/>
            </a:endParaRPr>
          </a:p>
        </p:txBody>
      </p:sp>
      <p:pic>
        <p:nvPicPr>
          <p:cNvPr id="6" name="Picture 6" descr="A picture containing fence&#10;&#10;Description generated with very high confidence">
            <a:extLst>
              <a:ext uri="{FF2B5EF4-FFF2-40B4-BE49-F238E27FC236}">
                <a16:creationId xmlns:a16="http://schemas.microsoft.com/office/drawing/2014/main" id="{DC72A11B-2779-4AC1-987A-CA49D390B4CC}"/>
              </a:ext>
            </a:extLst>
          </p:cNvPr>
          <p:cNvPicPr>
            <a:picLocks noChangeAspect="1"/>
          </p:cNvPicPr>
          <p:nvPr/>
        </p:nvPicPr>
        <p:blipFill>
          <a:blip r:embed="rId3"/>
          <a:stretch>
            <a:fillRect/>
          </a:stretch>
        </p:blipFill>
        <p:spPr>
          <a:xfrm>
            <a:off x="1188378" y="1357045"/>
            <a:ext cx="9823805" cy="5453864"/>
          </a:xfrm>
          <a:prstGeom prst="rect">
            <a:avLst/>
          </a:prstGeom>
        </p:spPr>
      </p:pic>
      <p:pic>
        <p:nvPicPr>
          <p:cNvPr id="5" name="Picture 6" descr="A picture containing building&#10;&#10;Description generated with very high confidence">
            <a:extLst>
              <a:ext uri="{FF2B5EF4-FFF2-40B4-BE49-F238E27FC236}">
                <a16:creationId xmlns:a16="http://schemas.microsoft.com/office/drawing/2014/main" id="{1BACC7FE-6831-4873-96D8-A39C35ACF2D0}"/>
              </a:ext>
            </a:extLst>
          </p:cNvPr>
          <p:cNvPicPr>
            <a:picLocks noChangeAspect="1"/>
          </p:cNvPicPr>
          <p:nvPr/>
        </p:nvPicPr>
        <p:blipFill rotWithShape="1">
          <a:blip r:embed="rId4"/>
          <a:srcRect l="14438"/>
          <a:stretch/>
        </p:blipFill>
        <p:spPr>
          <a:xfrm>
            <a:off x="3918857" y="1518039"/>
            <a:ext cx="3446002" cy="3950350"/>
          </a:xfrm>
          <a:prstGeom prst="rect">
            <a:avLst/>
          </a:prstGeom>
        </p:spPr>
      </p:pic>
    </p:spTree>
    <p:extLst>
      <p:ext uri="{BB962C8B-B14F-4D97-AF65-F5344CB8AC3E}">
        <p14:creationId xmlns:p14="http://schemas.microsoft.com/office/powerpoint/2010/main" val="422621873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23</TotalTime>
  <Words>2150</Words>
  <Application>Microsoft Macintosh PowerPoint</Application>
  <PresentationFormat>Widescreen</PresentationFormat>
  <Paragraphs>170</Paragraphs>
  <Slides>23</Slides>
  <Notes>20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Calibri Light</vt:lpstr>
      <vt:lpstr>Wingdings</vt:lpstr>
      <vt:lpstr>Wingdings,Sans-Serif</vt:lpstr>
      <vt:lpstr>office theme</vt:lpstr>
      <vt:lpstr>FairyTED: A Fair Rating Predictor for TED Talk Data</vt:lpstr>
      <vt:lpstr>Outline</vt:lpstr>
      <vt:lpstr>Outline</vt:lpstr>
      <vt:lpstr>Why care about Fairness?</vt:lpstr>
      <vt:lpstr>Outline</vt:lpstr>
      <vt:lpstr>Dataset</vt:lpstr>
      <vt:lpstr>Quantify unfair bias in TED talk dataset</vt:lpstr>
      <vt:lpstr>Unfair rating bias w.r.t race and gender</vt:lpstr>
      <vt:lpstr>Unfair rating bias w.r.t race and gender</vt:lpstr>
      <vt:lpstr>Unfair rating bias w.r.t race and gender</vt:lpstr>
      <vt:lpstr>Outline</vt:lpstr>
      <vt:lpstr>Why Counterfactual fairness?</vt:lpstr>
      <vt:lpstr>Causal models for counterfactual fairness</vt:lpstr>
      <vt:lpstr>Causal models </vt:lpstr>
      <vt:lpstr>Outline</vt:lpstr>
      <vt:lpstr>FairyTED pipeline</vt:lpstr>
      <vt:lpstr>FairyTED pipeline</vt:lpstr>
      <vt:lpstr>FairyTED pipeline</vt:lpstr>
      <vt:lpstr>Improvement of fairness shown by CVprob</vt:lpstr>
      <vt:lpstr>Result CV prob</vt:lpstr>
      <vt:lpstr>Outline</vt:lpstr>
      <vt:lpstr>Summary and future work</vt:lpstr>
      <vt:lpstr>Thank you!</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Chattoraj, Ankani</cp:lastModifiedBy>
  <cp:revision>1107</cp:revision>
  <dcterms:created xsi:type="dcterms:W3CDTF">2020-02-02T06:04:20Z</dcterms:created>
  <dcterms:modified xsi:type="dcterms:W3CDTF">2020-02-07T07:15:19Z</dcterms:modified>
</cp:coreProperties>
</file>