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Thank you Shaorang.</a:t>
            </a:r>
            <a:endParaRPr/>
          </a:p>
          <a:p>
            <a:pPr indent="0" lvl="0" marL="0" rtl="0" algn="l">
              <a:spcBef>
                <a:spcPts val="0"/>
              </a:spcBef>
              <a:spcAft>
                <a:spcPts val="0"/>
              </a:spcAft>
              <a:buNone/>
            </a:pPr>
            <a:r>
              <a:rPr lang="en"/>
              <a:t>So today I will talk about Inference by binary sampling as a model for V1 spiking responses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6cf7477f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6cf7477f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Then again under the assumption that a monkey is doing probabilistic inference using sampling on a network of Leaky integrate and Fire neurons;</a:t>
            </a:r>
            <a:endParaRPr/>
          </a:p>
          <a:p>
            <a:pPr indent="0" lvl="0" marL="0" rtl="0" algn="l">
              <a:spcBef>
                <a:spcPts val="0"/>
              </a:spcBef>
              <a:spcAft>
                <a:spcPts val="0"/>
              </a:spcAft>
              <a:buClr>
                <a:schemeClr val="dk1"/>
              </a:buClr>
              <a:buSzPts val="1100"/>
              <a:buFont typeface="Arial"/>
              <a:buNone/>
            </a:pPr>
            <a:r>
              <a:rPr lang="en"/>
              <a:t>We can again show it some images and now look at spikes generated by the network LIF neurons and re do all the analysis that we did before.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6cf7477f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6cf7477f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Slide 11: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take the same population of 248 neurons and show it some random image and obtain spike trains, that will look like this.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 raster plot, where x axis is time in ms, duration which the image was presented to the network and y-axis is each neuron.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before we redo any of the analyses we did with our samples; the first question is whether the LIF network is able to generate spikes from the correct posterior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6a59f110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6a59f11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test the last question, what we did was for any random image</a:t>
            </a:r>
            <a:endParaRPr>
              <a:solidFill>
                <a:schemeClr val="dk1"/>
              </a:solidFill>
            </a:endParaRPr>
          </a:p>
          <a:p>
            <a:pPr indent="0" lvl="0" marL="0" rtl="0" algn="l">
              <a:spcBef>
                <a:spcPts val="0"/>
              </a:spcBef>
              <a:spcAft>
                <a:spcPts val="0"/>
              </a:spcAft>
              <a:buNone/>
            </a:pPr>
            <a:r>
              <a:rPr lang="en">
                <a:solidFill>
                  <a:schemeClr val="dk1"/>
                </a:solidFill>
              </a:rPr>
              <a:t>plotted the true marginal probability of spiking of neurons shown on x-axis against in the implied probability of the LIF network shown on the y axis . As you see it lies on the identity line indicating LIF network could generate spikes from the correct posterior distribution.</a:t>
            </a:r>
            <a:endParaRPr>
              <a:solidFill>
                <a:schemeClr val="dk1"/>
              </a:solidFill>
            </a:endParaRPr>
          </a:p>
          <a:p>
            <a:pPr indent="0" lvl="0" marL="0" rtl="0" algn="l">
              <a:spcBef>
                <a:spcPts val="0"/>
              </a:spcBef>
              <a:spcAft>
                <a:spcPts val="0"/>
              </a:spcAft>
              <a:buNone/>
            </a:pPr>
            <a:r>
              <a:rPr lang="en">
                <a:solidFill>
                  <a:schemeClr val="dk1"/>
                </a:solidFill>
              </a:rPr>
              <a:t>Similarly we also looked at the true pairwise joint probability against the pairwise joint implied by LIF network and they too match well.</a:t>
            </a:r>
            <a:endParaRPr>
              <a:solidFill>
                <a:schemeClr val="dk1"/>
              </a:solidFill>
            </a:endParaRPr>
          </a:p>
          <a:p>
            <a:pPr indent="0" lvl="0" marL="0" rtl="0" algn="l">
              <a:spcBef>
                <a:spcPts val="0"/>
              </a:spcBef>
              <a:spcAft>
                <a:spcPts val="0"/>
              </a:spcAft>
              <a:buNone/>
            </a:pPr>
            <a:r>
              <a:rPr lang="en">
                <a:solidFill>
                  <a:schemeClr val="dk1"/>
                </a:solidFill>
              </a:rPr>
              <a:t>Repeating this for other random images also show a good match.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since the marginal probabilities match a direct observation from there is that the LIF network can reproduce the contrast invariant tuning plot, we saw for samples before.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6cf7477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6cf7477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we can again look at the spiking statistics of the neurons.</a:t>
            </a:r>
            <a:endParaRPr>
              <a:solidFill>
                <a:schemeClr val="dk1"/>
              </a:solidFill>
            </a:endParaRPr>
          </a:p>
          <a:p>
            <a:pPr indent="0" lvl="0" marL="0" rtl="0" algn="l">
              <a:spcBef>
                <a:spcPts val="0"/>
              </a:spcBef>
              <a:spcAft>
                <a:spcPts val="0"/>
              </a:spcAft>
              <a:buNone/>
            </a:pPr>
            <a:r>
              <a:rPr lang="en">
                <a:solidFill>
                  <a:schemeClr val="dk1"/>
                </a:solidFill>
              </a:rPr>
              <a:t>What we see is that the fanofactor is distributed close to 1, around 0.8</a:t>
            </a:r>
            <a:endParaRPr>
              <a:solidFill>
                <a:schemeClr val="dk1"/>
              </a:solidFill>
            </a:endParaRPr>
          </a:p>
          <a:p>
            <a:pPr indent="0" lvl="0" marL="0" rtl="0" algn="l">
              <a:spcBef>
                <a:spcPts val="0"/>
              </a:spcBef>
              <a:spcAft>
                <a:spcPts val="0"/>
              </a:spcAft>
              <a:buNone/>
            </a:pPr>
            <a:r>
              <a:rPr lang="en">
                <a:solidFill>
                  <a:schemeClr val="dk1"/>
                </a:solidFill>
              </a:rPr>
              <a:t>but the coefficient of variation of interspike interval is very low suggesting that the spikes are way more regular than observed in the cortex.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However a lot of factors can help increase the irregularity of spikes. Like adding more neurons and hierarchy will only increase the chaotic nature of the spikes.</a:t>
            </a:r>
            <a:endParaRPr>
              <a:solidFill>
                <a:schemeClr val="dk1"/>
              </a:solidFill>
            </a:endParaRPr>
          </a:p>
          <a:p>
            <a:pPr indent="0" lvl="0" marL="0" rtl="0" algn="l">
              <a:spcBef>
                <a:spcPts val="0"/>
              </a:spcBef>
              <a:spcAft>
                <a:spcPts val="0"/>
              </a:spcAft>
              <a:buNone/>
            </a:pPr>
            <a:r>
              <a:rPr lang="en">
                <a:solidFill>
                  <a:schemeClr val="dk1"/>
                </a:solidFill>
              </a:rPr>
              <a:t>Currently the image is fixed throughout the duration of presentation however we know that the feedforward input os stochastic and noisy, so adding that will add to irregularity of spikes.</a:t>
            </a:r>
            <a:endParaRPr>
              <a:solidFill>
                <a:schemeClr val="dk1"/>
              </a:solidFill>
            </a:endParaRPr>
          </a:p>
          <a:p>
            <a:pPr indent="0" lvl="0" marL="0" rtl="0" algn="l">
              <a:spcBef>
                <a:spcPts val="0"/>
              </a:spcBef>
              <a:spcAft>
                <a:spcPts val="0"/>
              </a:spcAft>
              <a:buNone/>
            </a:pPr>
            <a:r>
              <a:rPr lang="en">
                <a:solidFill>
                  <a:schemeClr val="dk1"/>
                </a:solidFill>
              </a:rPr>
              <a:t>Also synapses have been considered to be perfect but we know that is also not reliable always, so adding stochasticity there will also increase irregularity of spikes.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6cf7477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6cf7477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taking a step back we can try to see what other researchers have done before and what we have added in this context.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Different studies have addressed different levels of Marr’s in their research.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However our work is the first to make an attempt to bridge these three levels and bring together all the concepts that people have proposed under one concrete framework.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6a59f110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6a59f110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to summarize what I told you today, in the first part I showed</a:t>
            </a:r>
            <a:endParaRPr/>
          </a:p>
          <a:p>
            <a:pPr indent="0" lvl="0" marL="0" rtl="0" algn="l">
              <a:spcBef>
                <a:spcPts val="0"/>
              </a:spcBef>
              <a:spcAft>
                <a:spcPts val="0"/>
              </a:spcAft>
              <a:buClr>
                <a:schemeClr val="dk1"/>
              </a:buClr>
              <a:buSzPts val="1100"/>
              <a:buFont typeface="Arial"/>
              <a:buNone/>
            </a:pPr>
            <a:r>
              <a:rPr lang="en"/>
              <a:t>Samples generated by Gibbs Sampling algorithm on a binary linear Gaussian model show empirically observed properties</a:t>
            </a:r>
            <a:endParaRPr/>
          </a:p>
          <a:p>
            <a:pPr indent="0" lvl="0" marL="0" rtl="0" algn="l">
              <a:spcBef>
                <a:spcPts val="0"/>
              </a:spcBef>
              <a:spcAft>
                <a:spcPts val="0"/>
              </a:spcAft>
              <a:buClr>
                <a:schemeClr val="dk1"/>
              </a:buClr>
              <a:buSzPts val="1100"/>
              <a:buFont typeface="Arial"/>
              <a:buNone/>
            </a:pPr>
            <a:r>
              <a:rPr lang="en"/>
              <a:t>Contrast invariant tuning</a:t>
            </a:r>
            <a:endParaRPr/>
          </a:p>
          <a:p>
            <a:pPr indent="0" lvl="0" marL="0" rtl="0" algn="l">
              <a:spcBef>
                <a:spcPts val="0"/>
              </a:spcBef>
              <a:spcAft>
                <a:spcPts val="0"/>
              </a:spcAft>
              <a:buClr>
                <a:schemeClr val="dk1"/>
              </a:buClr>
              <a:buSzPts val="1100"/>
              <a:buFont typeface="Arial"/>
              <a:buNone/>
            </a:pPr>
            <a:r>
              <a:rPr lang="en"/>
              <a:t>Low correlation coefficients for pairs of neurons</a:t>
            </a:r>
            <a:endParaRPr/>
          </a:p>
          <a:p>
            <a:pPr indent="0" lvl="0" marL="0" rtl="0" algn="l">
              <a:spcBef>
                <a:spcPts val="0"/>
              </a:spcBef>
              <a:spcAft>
                <a:spcPts val="0"/>
              </a:spcAft>
              <a:buClr>
                <a:schemeClr val="dk1"/>
              </a:buClr>
              <a:buSzPts val="1100"/>
              <a:buFont typeface="Arial"/>
              <a:buNone/>
            </a:pPr>
            <a:r>
              <a:rPr lang="en"/>
              <a:t>Fano Factor of spikes distributed around 1.</a:t>
            </a:r>
            <a:endParaRPr/>
          </a:p>
          <a:p>
            <a:pPr indent="0" lvl="0" marL="0" rtl="0" algn="l">
              <a:spcBef>
                <a:spcPts val="0"/>
              </a:spcBef>
              <a:spcAft>
                <a:spcPts val="0"/>
              </a:spcAft>
              <a:buClr>
                <a:schemeClr val="dk1"/>
              </a:buClr>
              <a:buSzPts val="1100"/>
              <a:buFont typeface="Arial"/>
              <a:buNone/>
            </a:pPr>
            <a:r>
              <a:rPr lang="en"/>
              <a:t>Coefficients of variation for inter-spike-intervals distributed around 1.</a:t>
            </a:r>
            <a:endParaRPr/>
          </a:p>
          <a:p>
            <a:pPr indent="0" lvl="0" marL="0" rtl="0" algn="l">
              <a:spcBef>
                <a:spcPts val="0"/>
              </a:spcBef>
              <a:spcAft>
                <a:spcPts val="0"/>
              </a:spcAft>
              <a:buClr>
                <a:schemeClr val="dk1"/>
              </a:buClr>
              <a:buSzPts val="1100"/>
              <a:buFont typeface="Arial"/>
              <a:buNone/>
            </a:pPr>
            <a:r>
              <a:rPr lang="en"/>
              <a:t>In the second part of the talk I discussed,</a:t>
            </a:r>
            <a:endParaRPr/>
          </a:p>
          <a:p>
            <a:pPr indent="0" lvl="0" marL="0" rtl="0" algn="l">
              <a:spcBef>
                <a:spcPts val="0"/>
              </a:spcBef>
              <a:spcAft>
                <a:spcPts val="0"/>
              </a:spcAft>
              <a:buClr>
                <a:schemeClr val="dk1"/>
              </a:buClr>
              <a:buSzPts val="1100"/>
              <a:buFont typeface="Arial"/>
              <a:buNone/>
            </a:pPr>
            <a:r>
              <a:rPr lang="en"/>
              <a:t>LIF network can implement sampling in binary linear-Gaussian image model</a:t>
            </a:r>
            <a:endParaRPr/>
          </a:p>
          <a:p>
            <a:pPr indent="0" lvl="0" marL="0" rtl="0" algn="l">
              <a:spcBef>
                <a:spcPts val="0"/>
              </a:spcBef>
              <a:spcAft>
                <a:spcPts val="0"/>
              </a:spcAft>
              <a:buClr>
                <a:schemeClr val="dk1"/>
              </a:buClr>
              <a:buSzPts val="1100"/>
              <a:buFont typeface="Arial"/>
              <a:buNone/>
            </a:pPr>
            <a:r>
              <a:rPr lang="en"/>
              <a:t>However, they are more regular than empirically observed spikes</a:t>
            </a:r>
            <a:endParaRPr/>
          </a:p>
          <a:p>
            <a:pPr indent="0" lvl="0" marL="0" rtl="0" algn="l">
              <a:spcBef>
                <a:spcPts val="0"/>
              </a:spcBef>
              <a:spcAft>
                <a:spcPts val="0"/>
              </a:spcAft>
              <a:buNone/>
            </a:pPr>
            <a:r>
              <a:rPr lang="en"/>
              <a:t>Larger network with more neurons and hierarchy, stochastic input, stochastic synapses can add irregularity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7605a61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7605a61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that I would like to thank Ralf, Richard and Sabya for their endless support and many helpful suggestions, contributions and discussions.</a:t>
            </a:r>
            <a:endParaRPr/>
          </a:p>
          <a:p>
            <a:pPr indent="0" lvl="0" marL="0" rtl="0" algn="l">
              <a:spcBef>
                <a:spcPts val="0"/>
              </a:spcBef>
              <a:spcAft>
                <a:spcPts val="0"/>
              </a:spcAft>
              <a:buClr>
                <a:schemeClr val="dk1"/>
              </a:buClr>
              <a:buSzPts val="1100"/>
              <a:buFont typeface="Arial"/>
              <a:buNone/>
            </a:pPr>
            <a:r>
              <a:rPr lang="en"/>
              <a:t>The Mitchell Lab for feedback on this talk. and you all for listening.</a:t>
            </a:r>
            <a:endParaRPr/>
          </a:p>
          <a:p>
            <a:pPr indent="0" lvl="0" marL="0" rtl="0" algn="l">
              <a:spcBef>
                <a:spcPts val="0"/>
              </a:spcBef>
              <a:spcAft>
                <a:spcPts val="0"/>
              </a:spcAft>
              <a:buClr>
                <a:schemeClr val="dk1"/>
              </a:buClr>
              <a:buSzPts val="1100"/>
              <a:buFont typeface="Arial"/>
              <a:buNone/>
            </a:pPr>
            <a:r>
              <a:rPr lang="en"/>
              <a:t>And I will now take questions. Thank you.</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750c850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750c850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David Mar, a famous neuroscientist and physiologist in the 1980s proposed the idea that one must understand  visual processing at three distinct levels of analysis.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First is to understand what is the computational goal of the brain; second is to understand what algorithm or representation the brain is using to achieve the goal and finally third is to understand is it possible for a biophysically realistic model of neurons to implement the algorithm in order to fulfill the goal.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Going back to level 1; Visual processing is often characterized as implementing probabilistic inference: networks of neurons compute posterior beliefs over unobserved causes given the sensory inputs.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Suppose I now show you a natural image, you look out of the window and see a tree denoted as I. The tree has different features, it has branches in different locations and spreading in different directions, different texture, and other such features. Researchers have worked towards learning these features that can be then combined to generate natural images that we see in the outside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I now denote these features of the image in the outside world as x’s ; then under the framework of probabilistic inference what I am trying to compute is the probability of each of these features being present in the outside world.</a:t>
            </a:r>
            <a:endParaRPr/>
          </a:p>
          <a:p>
            <a:pPr indent="0" lvl="0" marL="0" rtl="0" algn="l">
              <a:spcBef>
                <a:spcPts val="0"/>
              </a:spcBef>
              <a:spcAft>
                <a:spcPts val="0"/>
              </a:spcAft>
              <a:buClr>
                <a:schemeClr val="dk1"/>
              </a:buClr>
              <a:buSzPts val="1100"/>
              <a:buFont typeface="Arial"/>
              <a:buNone/>
            </a:pPr>
            <a:r>
              <a:rPr lang="en"/>
              <a:t>However, computing these probabilities is hard; even in such simple model and intractable in general.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we hypothesize that the brain uses Sampling based algorithm to compute these probabilities approximately in order to do inference.</a:t>
            </a:r>
            <a:endParaRPr/>
          </a:p>
          <a:p>
            <a:pPr indent="0" lvl="0" marL="0" rtl="0" algn="l">
              <a:spcBef>
                <a:spcPts val="0"/>
              </a:spcBef>
              <a:spcAft>
                <a:spcPts val="0"/>
              </a:spcAft>
              <a:buClr>
                <a:schemeClr val="dk1"/>
              </a:buClr>
              <a:buSzPts val="1100"/>
              <a:buFont typeface="Arial"/>
              <a:buNone/>
            </a:pPr>
            <a:r>
              <a:rPr lang="en"/>
              <a:t>Sampling in general is an algorithm from statistics in which one does not compute the probability directly but comes up with a rule using which one can generate samples from the distribution; and over many samples it is guaranteed to converge to the correct distribution.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 that, the the x’s can be continuous variables indicating the intensity of the feature in the image or binary indicating the presence or absence of the feature in the image</a:t>
            </a:r>
            <a:endParaRPr/>
          </a:p>
          <a:p>
            <a:pPr indent="0" lvl="0" marL="0" rtl="0" algn="l">
              <a:spcBef>
                <a:spcPts val="0"/>
              </a:spcBef>
              <a:spcAft>
                <a:spcPts val="0"/>
              </a:spcAft>
              <a:buClr>
                <a:schemeClr val="dk1"/>
              </a:buClr>
              <a:buSzPts val="1100"/>
              <a:buFont typeface="Arial"/>
              <a:buNone/>
            </a:pPr>
            <a:r>
              <a:rPr lang="en"/>
              <a:t>In our case, we consider them to be binary and I will explain that a little bit more in the next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But before that I want to bring the goal of this project into your attention; that what we are trying to do here is use the sampling based probabilistic framework; we are trying to model what neurons in cortical area V1 might be doing.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50c850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50c850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again going back to the framework, suppose I show you an image, now say a simple oriented grating.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we can again think of the same model; but since we are trying to model V1, we now replace these complex features with say, oriented edge type patterns, called Gabors because V1 neurons are known to respond to such features.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now each x is a V1 neuron and each of them represent features that have structures of different orientation, spatial frequency, positions and so 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Then we generate binary samples of x’s using the Gibbs Sampling equation. I will talk more about the sampling algorithm later but now let us first try to understand what sampling in this context gives us.</a:t>
            </a:r>
            <a:endParaRPr/>
          </a:p>
          <a:p>
            <a:pPr indent="0" lvl="0" marL="0" rtl="0" algn="l">
              <a:spcBef>
                <a:spcPts val="0"/>
              </a:spcBef>
              <a:spcAft>
                <a:spcPts val="0"/>
              </a:spcAft>
              <a:buClr>
                <a:schemeClr val="dk1"/>
              </a:buClr>
              <a:buSzPts val="1100"/>
              <a:buFont typeface="Arial"/>
              <a:buNone/>
            </a:pPr>
            <a:r>
              <a:rPr lang="en"/>
              <a:t>Sampling here means nothing but drawing values 0 or 1 for these neurons at any point in time. I can keep on doing this and end up with a series of 0s and 1s for each neuron.</a:t>
            </a:r>
            <a:endParaRPr/>
          </a:p>
          <a:p>
            <a:pPr indent="0" lvl="0" marL="0" rtl="0" algn="l">
              <a:spcBef>
                <a:spcPts val="0"/>
              </a:spcBef>
              <a:spcAft>
                <a:spcPts val="0"/>
              </a:spcAft>
              <a:buClr>
                <a:schemeClr val="dk1"/>
              </a:buClr>
              <a:buSzPts val="1100"/>
              <a:buFont typeface="Arial"/>
              <a:buNone/>
            </a:pPr>
            <a:r>
              <a:rPr lang="en"/>
              <a:t>So then the question is if the spiking responses of cortical neurons nothing but such binary samples that the brain is generating to perform probabilistic inference?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a59f11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a59f11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to answer the last question; we can try to see if our computational framework can explain activity of real neurons. And how can we test that here?</a:t>
            </a:r>
            <a:endParaRPr/>
          </a:p>
          <a:p>
            <a:pPr indent="0" lvl="0" marL="0" rtl="0" algn="l">
              <a:spcBef>
                <a:spcPts val="0"/>
              </a:spcBef>
              <a:spcAft>
                <a:spcPts val="0"/>
              </a:spcAft>
              <a:buClr>
                <a:schemeClr val="dk1"/>
              </a:buClr>
              <a:buSzPts val="1100"/>
              <a:buFont typeface="Arial"/>
              <a:buNone/>
            </a:pPr>
            <a:r>
              <a:rPr lang="en"/>
              <a:t>Well, under the assumption that a monkey is doing probabilistic inference using sampling in our simple model; I can then show it a bunch of images and get out spikes in the form of binary samples.</a:t>
            </a:r>
            <a:endParaRPr/>
          </a:p>
          <a:p>
            <a:pPr indent="0" lvl="0" marL="0" rtl="0" algn="l">
              <a:spcBef>
                <a:spcPts val="0"/>
              </a:spcBef>
              <a:spcAft>
                <a:spcPts val="0"/>
              </a:spcAft>
              <a:buClr>
                <a:schemeClr val="dk1"/>
              </a:buClr>
              <a:buSzPts val="1100"/>
              <a:buFont typeface="Arial"/>
              <a:buNone/>
            </a:pPr>
            <a:r>
              <a:rPr lang="en"/>
              <a:t>So given these spike-trains generated through sampling in our model we can now ask questions that an experimentalist can ask when recording spikes from neurons in the brain.</a:t>
            </a:r>
            <a:endParaRPr/>
          </a:p>
          <a:p>
            <a:pPr indent="0" lvl="0" marL="0" rtl="0" algn="l">
              <a:spcBef>
                <a:spcPts val="0"/>
              </a:spcBef>
              <a:spcAft>
                <a:spcPts val="0"/>
              </a:spcAft>
              <a:buClr>
                <a:schemeClr val="dk1"/>
              </a:buClr>
              <a:buSzPts val="1100"/>
              <a:buFont typeface="Arial"/>
              <a:buNone/>
            </a:pPr>
            <a:r>
              <a:rPr lang="en"/>
              <a:t>I can show an image for 1 sec say and obtain samples and compute the firing rate of each neuron and look at tuning curves; or I can look at the spiking statistics from the series of spikes generated by the model and compare it to empirical observations made in the brain.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750c8502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750c8502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 we will look at the contrast invariant tuning property of neurons for their preferred orientation.</a:t>
            </a:r>
            <a:endParaRPr/>
          </a:p>
          <a:p>
            <a:pPr indent="0" lvl="0" marL="0" rtl="0" algn="l">
              <a:spcBef>
                <a:spcPts val="0"/>
              </a:spcBef>
              <a:spcAft>
                <a:spcPts val="0"/>
              </a:spcAft>
              <a:buClr>
                <a:schemeClr val="dk1"/>
              </a:buClr>
              <a:buSzPts val="1100"/>
              <a:buFont typeface="Arial"/>
              <a:buNone/>
            </a:pPr>
            <a:r>
              <a:rPr lang="en"/>
              <a:t>I want to emphasize this is a property that people have proposed long back and no simple linear model could explain it and finally models with normalization properties could explain this phenomenon. Now can Sampling based probabilistic inference in our simple model also do the same?</a:t>
            </a:r>
            <a:endParaRPr/>
          </a:p>
          <a:p>
            <a:pPr indent="0" lvl="0" marL="0" rtl="0" algn="l">
              <a:spcBef>
                <a:spcPts val="0"/>
              </a:spcBef>
              <a:spcAft>
                <a:spcPts val="0"/>
              </a:spcAft>
              <a:buClr>
                <a:schemeClr val="dk1"/>
              </a:buClr>
              <a:buSzPts val="1100"/>
              <a:buFont typeface="Arial"/>
              <a:buNone/>
            </a:pPr>
            <a:r>
              <a:rPr lang="en"/>
              <a:t>To test that I took a population of 248 neurons each of which represent oriented features in different positions in space and of different spatial frequencies.</a:t>
            </a:r>
            <a:endParaRPr/>
          </a:p>
          <a:p>
            <a:pPr indent="0" lvl="0" marL="0" rtl="0" algn="l">
              <a:spcBef>
                <a:spcPts val="0"/>
              </a:spcBef>
              <a:spcAft>
                <a:spcPts val="0"/>
              </a:spcAft>
              <a:buClr>
                <a:schemeClr val="dk1"/>
              </a:buClr>
              <a:buSzPts val="1100"/>
              <a:buFont typeface="Arial"/>
              <a:buNone/>
            </a:pPr>
            <a:r>
              <a:rPr lang="en"/>
              <a:t>And to this population of neurons I show a bunch of oriented gratings; one at a time. Suppose then for a fixed neuron, say this one I now look at the tuning curve.</a:t>
            </a:r>
            <a:endParaRPr/>
          </a:p>
          <a:p>
            <a:pPr indent="0" lvl="0" marL="0" rtl="0" algn="l">
              <a:spcBef>
                <a:spcPts val="0"/>
              </a:spcBef>
              <a:spcAft>
                <a:spcPts val="0"/>
              </a:spcAft>
              <a:buClr>
                <a:schemeClr val="dk1"/>
              </a:buClr>
              <a:buSzPts val="1100"/>
              <a:buFont typeface="Arial"/>
              <a:buNone/>
            </a:pPr>
            <a:r>
              <a:rPr lang="en"/>
              <a:t>When I show the gratings at zero contrast the neuron only fires with a baseline firing rate.</a:t>
            </a:r>
            <a:endParaRPr/>
          </a:p>
          <a:p>
            <a:pPr indent="0" lvl="0" marL="0" rtl="0" algn="l">
              <a:spcBef>
                <a:spcPts val="0"/>
              </a:spcBef>
              <a:spcAft>
                <a:spcPts val="0"/>
              </a:spcAft>
              <a:buClr>
                <a:schemeClr val="dk1"/>
              </a:buClr>
              <a:buSzPts val="1100"/>
              <a:buFont typeface="Arial"/>
              <a:buNone/>
            </a:pPr>
            <a:r>
              <a:rPr lang="en"/>
              <a:t>But as I increase the contrast of the gratings, the firing rates grow and peaks around the orientation preferred by the neuron, here 0 degrees.</a:t>
            </a:r>
            <a:endParaRPr/>
          </a:p>
          <a:p>
            <a:pPr indent="0" lvl="0" marL="0" rtl="0" algn="l">
              <a:spcBef>
                <a:spcPts val="0"/>
              </a:spcBef>
              <a:spcAft>
                <a:spcPts val="0"/>
              </a:spcAft>
              <a:buClr>
                <a:schemeClr val="dk1"/>
              </a:buClr>
              <a:buSzPts val="1100"/>
              <a:buFont typeface="Arial"/>
              <a:buNone/>
            </a:pPr>
            <a:r>
              <a:rPr lang="en"/>
              <a:t>And then as I keep on increasing contrast the width of the tuning curve remains fixed but the height changes as has been observed empirically in real neurons.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750c8502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750c8502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can then also look at the spiking statistics.</a:t>
            </a:r>
            <a:endParaRPr/>
          </a:p>
          <a:p>
            <a:pPr indent="0" lvl="0" marL="0" rtl="0" algn="l">
              <a:spcBef>
                <a:spcPts val="0"/>
              </a:spcBef>
              <a:spcAft>
                <a:spcPts val="0"/>
              </a:spcAft>
              <a:buClr>
                <a:schemeClr val="dk1"/>
              </a:buClr>
              <a:buSzPts val="1100"/>
              <a:buFont typeface="Arial"/>
              <a:buNone/>
            </a:pPr>
            <a:r>
              <a:rPr lang="en"/>
              <a:t>There are two statistical factors widely used to quantify variability in spikes.</a:t>
            </a:r>
            <a:endParaRPr/>
          </a:p>
          <a:p>
            <a:pPr indent="0" lvl="0" marL="0" rtl="0" algn="l">
              <a:spcBef>
                <a:spcPts val="0"/>
              </a:spcBef>
              <a:spcAft>
                <a:spcPts val="0"/>
              </a:spcAft>
              <a:buClr>
                <a:schemeClr val="dk1"/>
              </a:buClr>
              <a:buSzPts val="1100"/>
              <a:buFont typeface="Arial"/>
              <a:buNone/>
            </a:pPr>
            <a:r>
              <a:rPr lang="en"/>
              <a:t>One of it is the fanofactor given by the ratio of variance of spikes in a fixed window to the mean of spikes in that window. ad that is typically reported to be close to 1 for real neurons.</a:t>
            </a:r>
            <a:endParaRPr/>
          </a:p>
          <a:p>
            <a:pPr indent="0" lvl="0" marL="0" rtl="0" algn="l">
              <a:spcBef>
                <a:spcPts val="0"/>
              </a:spcBef>
              <a:spcAft>
                <a:spcPts val="0"/>
              </a:spcAft>
              <a:buClr>
                <a:schemeClr val="dk1"/>
              </a:buClr>
              <a:buSzPts val="1100"/>
              <a:buFont typeface="Arial"/>
              <a:buNone/>
            </a:pPr>
            <a:r>
              <a:rPr lang="en"/>
              <a:t>Another statistic is looking at the coefficient of variation for the interspike interval and for a Poisson like neuron this measure should be close to 1 and that is what we find from our simulations as well.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this point I want you note that our model just like real neurons in the brain show Poisson statistics. However, this variability is often considered to be noise intrinsic to the neuron or network.</a:t>
            </a:r>
            <a:endParaRPr/>
          </a:p>
          <a:p>
            <a:pPr indent="0" lvl="0" marL="0" rtl="0" algn="l">
              <a:spcBef>
                <a:spcPts val="0"/>
              </a:spcBef>
              <a:spcAft>
                <a:spcPts val="0"/>
              </a:spcAft>
              <a:buClr>
                <a:schemeClr val="dk1"/>
              </a:buClr>
              <a:buSzPts val="1100"/>
              <a:buFont typeface="Arial"/>
              <a:buNone/>
            </a:pPr>
            <a:r>
              <a:rPr lang="en"/>
              <a:t>However, in our case it merges naturally from the sampling based algorithm that we assume the brain uses to probabilistic inference.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we also looked at pairwise correlation of spikes of neurons and the distribution shows that correlation tend to be small</a:t>
            </a:r>
            <a:endParaRPr/>
          </a:p>
          <a:p>
            <a:pPr indent="0" lvl="0" marL="0" rtl="0" algn="l">
              <a:spcBef>
                <a:spcPts val="0"/>
              </a:spcBef>
              <a:spcAft>
                <a:spcPts val="0"/>
              </a:spcAft>
              <a:buClr>
                <a:schemeClr val="dk1"/>
              </a:buClr>
              <a:buSzPts val="1100"/>
              <a:buFont typeface="Arial"/>
              <a:buNone/>
            </a:pPr>
            <a:r>
              <a:rPr lang="en"/>
              <a:t>It has been reported in various studies that correlation in cortex has mean very close to zero which we see in our simulations too.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6cf7477f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cf7477f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Okay we see that sampling based inference in the simple model show properties that real neurons in the brain show.</a:t>
            </a:r>
            <a:endParaRPr/>
          </a:p>
          <a:p>
            <a:pPr indent="0" lvl="0" marL="0" rtl="0" algn="l">
              <a:spcBef>
                <a:spcPts val="0"/>
              </a:spcBef>
              <a:spcAft>
                <a:spcPts val="0"/>
              </a:spcAft>
              <a:buClr>
                <a:schemeClr val="dk1"/>
              </a:buClr>
              <a:buSzPts val="1100"/>
              <a:buFont typeface="Arial"/>
              <a:buNone/>
            </a:pPr>
            <a:r>
              <a:rPr lang="en"/>
              <a:t>But lets now take a step back and understand the equation that we use for generating these binary samples.</a:t>
            </a:r>
            <a:endParaRPr/>
          </a:p>
          <a:p>
            <a:pPr indent="0" lvl="0" marL="0" rtl="0" algn="l">
              <a:spcBef>
                <a:spcPts val="0"/>
              </a:spcBef>
              <a:spcAft>
                <a:spcPts val="0"/>
              </a:spcAft>
              <a:buClr>
                <a:schemeClr val="dk1"/>
              </a:buClr>
              <a:buSzPts val="1100"/>
              <a:buFont typeface="Arial"/>
              <a:buNone/>
            </a:pPr>
            <a:r>
              <a:rPr lang="en"/>
              <a:t>The sampling algorithm that we use in particular is called the Gibbs Sampling. It is a simple sampling algorithm that allows distributed and localized computation of posterior probabilities over hidden states.</a:t>
            </a:r>
            <a:endParaRPr/>
          </a:p>
          <a:p>
            <a:pPr indent="0" lvl="0" marL="0" rtl="0" algn="l">
              <a:spcBef>
                <a:spcPts val="0"/>
              </a:spcBef>
              <a:spcAft>
                <a:spcPts val="0"/>
              </a:spcAft>
              <a:buClr>
                <a:schemeClr val="dk1"/>
              </a:buClr>
              <a:buSzPts val="1100"/>
              <a:buFont typeface="Arial"/>
              <a:buNone/>
            </a:pPr>
            <a:r>
              <a:rPr lang="en"/>
              <a:t>In our case specifically, at any point in time the rule is to compute the probability a neuron i should spike given the image that is shown on the screen and what other neurons that it is connected to doing.</a:t>
            </a:r>
            <a:endParaRPr/>
          </a:p>
          <a:p>
            <a:pPr indent="0" lvl="0" marL="0" rtl="0" algn="l">
              <a:spcBef>
                <a:spcPts val="0"/>
              </a:spcBef>
              <a:spcAft>
                <a:spcPts val="0"/>
              </a:spcAft>
              <a:buClr>
                <a:schemeClr val="dk1"/>
              </a:buClr>
              <a:buSzPts val="1100"/>
              <a:buFont typeface="Arial"/>
              <a:buNone/>
            </a:pPr>
            <a:r>
              <a:rPr lang="en"/>
              <a:t>So whether or not neuron i fires depends on two things;</a:t>
            </a:r>
            <a:endParaRPr/>
          </a:p>
          <a:p>
            <a:pPr indent="0" lvl="0" marL="0" rtl="0" algn="l">
              <a:spcBef>
                <a:spcPts val="0"/>
              </a:spcBef>
              <a:spcAft>
                <a:spcPts val="0"/>
              </a:spcAft>
              <a:buClr>
                <a:schemeClr val="dk1"/>
              </a:buClr>
              <a:buSzPts val="1100"/>
              <a:buFont typeface="Arial"/>
              <a:buNone/>
            </a:pPr>
            <a:r>
              <a:rPr lang="en"/>
              <a:t>first the feedforward drive from the image; this depends on how well your feature matches the Image shown.</a:t>
            </a:r>
            <a:endParaRPr/>
          </a:p>
          <a:p>
            <a:pPr indent="0" lvl="0" marL="0" rtl="0" algn="l">
              <a:spcBef>
                <a:spcPts val="0"/>
              </a:spcBef>
              <a:spcAft>
                <a:spcPts val="0"/>
              </a:spcAft>
              <a:buClr>
                <a:schemeClr val="dk1"/>
              </a:buClr>
              <a:buSzPts val="1100"/>
              <a:buFont typeface="Arial"/>
              <a:buNone/>
            </a:pPr>
            <a:r>
              <a:rPr lang="en"/>
              <a:t>Second are the recurrent drives from other neurons being active or not. This depends on how much the feature of the two neurons match.</a:t>
            </a:r>
            <a:endParaRPr/>
          </a:p>
          <a:p>
            <a:pPr indent="0" lvl="0" marL="0" rtl="0" algn="l">
              <a:spcBef>
                <a:spcPts val="0"/>
              </a:spcBef>
              <a:spcAft>
                <a:spcPts val="0"/>
              </a:spcAft>
              <a:buClr>
                <a:schemeClr val="dk1"/>
              </a:buClr>
              <a:buSzPts val="1100"/>
              <a:buFont typeface="Arial"/>
              <a:buNone/>
            </a:pPr>
            <a:r>
              <a:rPr lang="en"/>
              <a:t>So the feedforward and recurrent drives together determine whether a neuron should fire or not. This important and I will come back to it in a later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6cf7477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6cf7477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Okay, With that now lets try to move to the third level of Marr.</a:t>
            </a:r>
            <a:endParaRPr/>
          </a:p>
          <a:p>
            <a:pPr indent="0" lvl="0" marL="0" rtl="0" algn="l">
              <a:spcBef>
                <a:spcPts val="0"/>
              </a:spcBef>
              <a:spcAft>
                <a:spcPts val="0"/>
              </a:spcAft>
              <a:buClr>
                <a:schemeClr val="dk1"/>
              </a:buClr>
              <a:buSzPts val="1100"/>
              <a:buFont typeface="Arial"/>
              <a:buNone/>
            </a:pPr>
            <a:r>
              <a:rPr lang="en"/>
              <a:t>That is to understand if a system of biologically realistic neurons generate spikes that look like samples being drawn from the correct distribution.</a:t>
            </a:r>
            <a:endParaRPr/>
          </a:p>
          <a:p>
            <a:pPr indent="0" lvl="0" marL="0" rtl="0" algn="l">
              <a:spcBef>
                <a:spcPts val="0"/>
              </a:spcBef>
              <a:spcAft>
                <a:spcPts val="0"/>
              </a:spcAft>
              <a:buClr>
                <a:schemeClr val="dk1"/>
              </a:buClr>
              <a:buSzPts val="1100"/>
              <a:buFont typeface="Arial"/>
              <a:buNone/>
            </a:pPr>
            <a:r>
              <a:rPr lang="en"/>
              <a:t>To investigate that we take the simple and popular Leaky Integrate and Fire neuron model.</a:t>
            </a:r>
            <a:endParaRPr/>
          </a:p>
          <a:p>
            <a:pPr indent="0" lvl="0" marL="0" rtl="0" algn="l">
              <a:spcBef>
                <a:spcPts val="0"/>
              </a:spcBef>
              <a:spcAft>
                <a:spcPts val="0"/>
              </a:spcAft>
              <a:buClr>
                <a:schemeClr val="dk1"/>
              </a:buClr>
              <a:buSzPts val="1100"/>
              <a:buFont typeface="Arial"/>
              <a:buNone/>
            </a:pPr>
            <a:r>
              <a:rPr lang="en"/>
              <a:t>Next then lets try to understand the LIF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6cf7477f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6cf7477f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general a neuron gets excitatory and inhibitory inputs from external source and from other neurons.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inputs cause a change in the neuron’s membrane potential over time and whenever the membrane potential hits a threshold a spike if generated and the membrane resets itself to a baseline value.</a:t>
            </a:r>
            <a:endParaRPr/>
          </a:p>
          <a:p>
            <a:pPr indent="0" lvl="0" marL="0" rtl="0" algn="l">
              <a:spcBef>
                <a:spcPts val="0"/>
              </a:spcBef>
              <a:spcAft>
                <a:spcPts val="0"/>
              </a:spcAft>
              <a:buClr>
                <a:schemeClr val="dk1"/>
              </a:buClr>
              <a:buSzPts val="1100"/>
              <a:buFont typeface="Arial"/>
              <a:buNone/>
            </a:pPr>
            <a:r>
              <a:rPr lang="en"/>
              <a:t>Leaky Integrate and Fire neurons are also based on this idea.</a:t>
            </a:r>
            <a:endParaRPr/>
          </a:p>
          <a:p>
            <a:pPr indent="0" lvl="0" marL="0" rtl="0" algn="l">
              <a:spcBef>
                <a:spcPts val="0"/>
              </a:spcBef>
              <a:spcAft>
                <a:spcPts val="0"/>
              </a:spcAft>
              <a:buClr>
                <a:schemeClr val="dk1"/>
              </a:buClr>
              <a:buSzPts val="1100"/>
              <a:buFont typeface="Arial"/>
              <a:buNone/>
            </a:pPr>
            <a:r>
              <a:rPr lang="en"/>
              <a:t>So how often the membrane potential of a neuron reaches the threshold depends on how the net input that goes into the neuron. The net input is the combination of all excitatory and inhibitory inputs at any point in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Specifically for the Leaky integrate and fire neuron the input current to probability of spiking of a neuron can be worked out mathematically and the plot shows the relationship. As input current increases, probability of spiking grows but in a non linear fashion.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if you remember, in Gibbs sampling at any point we compute the probability of spiking of the neuron given the feedforward drive from the image and the recurrent drive from current state of other neurons.</a:t>
            </a:r>
            <a:endParaRPr/>
          </a:p>
          <a:p>
            <a:pPr indent="0" lvl="0" marL="0" rtl="0" algn="l">
              <a:spcBef>
                <a:spcPts val="0"/>
              </a:spcBef>
              <a:spcAft>
                <a:spcPts val="0"/>
              </a:spcAft>
              <a:buClr>
                <a:schemeClr val="dk1"/>
              </a:buClr>
              <a:buSzPts val="1100"/>
              <a:buFont typeface="Arial"/>
              <a:buNone/>
            </a:pPr>
            <a:r>
              <a:rPr lang="en"/>
              <a:t>We can then plug in this probability to obtain the input current needed for the LIF neuron to spike with the desired probability.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 that this input current becomes a function of feedforward drive and recurrent drive.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then sets up the weights of the network. The weight between neurons is determined by how similar are the features they represent. If they represent similar features they inhibit each other but if they have dissimilar features they have positive weights between them. The external input drive comes from how well the neuron’s represented feature matches the image, as I mentioned before.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interesting thing to note is, these connection weights seem consistent with biology but they arise not from any external use of parameters but as a natural consequence of sampling equations used to do probabilistic inference.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3.jpg"/><Relationship Id="rId9" Type="http://schemas.openxmlformats.org/officeDocument/2006/relationships/image" Target="../media/image12.png"/><Relationship Id="rId5" Type="http://schemas.openxmlformats.org/officeDocument/2006/relationships/image" Target="../media/image32.png"/><Relationship Id="rId6" Type="http://schemas.openxmlformats.org/officeDocument/2006/relationships/image" Target="../media/image63.png"/><Relationship Id="rId7" Type="http://schemas.openxmlformats.org/officeDocument/2006/relationships/image" Target="../media/image3.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7.png"/><Relationship Id="rId4" Type="http://schemas.openxmlformats.org/officeDocument/2006/relationships/image" Target="../media/image72.png"/></Relationships>
</file>

<file path=ppt/slides/_rels/slide12.xml.rels><?xml version="1.0" encoding="UTF-8" standalone="yes"?><Relationships xmlns="http://schemas.openxmlformats.org/package/2006/relationships"><Relationship Id="rId10" Type="http://schemas.openxmlformats.org/officeDocument/2006/relationships/image" Target="../media/image65.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3.png"/><Relationship Id="rId4" Type="http://schemas.openxmlformats.org/officeDocument/2006/relationships/image" Target="../media/image64.png"/><Relationship Id="rId9" Type="http://schemas.openxmlformats.org/officeDocument/2006/relationships/image" Target="../media/image58.png"/><Relationship Id="rId5" Type="http://schemas.openxmlformats.org/officeDocument/2006/relationships/image" Target="../media/image62.png"/><Relationship Id="rId6" Type="http://schemas.openxmlformats.org/officeDocument/2006/relationships/image" Target="../media/image60.png"/><Relationship Id="rId7" Type="http://schemas.openxmlformats.org/officeDocument/2006/relationships/image" Target="../media/image56.png"/><Relationship Id="rId8" Type="http://schemas.openxmlformats.org/officeDocument/2006/relationships/image" Target="../media/image6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7.png"/><Relationship Id="rId4" Type="http://schemas.openxmlformats.org/officeDocument/2006/relationships/image" Target="../media/image69.png"/><Relationship Id="rId5" Type="http://schemas.openxmlformats.org/officeDocument/2006/relationships/image" Target="../media/image68.png"/><Relationship Id="rId6"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5.png"/><Relationship Id="rId10" Type="http://schemas.openxmlformats.org/officeDocument/2006/relationships/image" Target="../media/image19.png"/><Relationship Id="rId9"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8.jpg"/></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0.png"/><Relationship Id="rId13" Type="http://schemas.openxmlformats.org/officeDocument/2006/relationships/image" Target="../media/image16.png"/><Relationship Id="rId12"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 Id="rId9" Type="http://schemas.openxmlformats.org/officeDocument/2006/relationships/image" Target="../media/image3.png"/><Relationship Id="rId15" Type="http://schemas.openxmlformats.org/officeDocument/2006/relationships/image" Target="../media/image17.png"/><Relationship Id="rId14" Type="http://schemas.openxmlformats.org/officeDocument/2006/relationships/image" Target="../media/image22.png"/><Relationship Id="rId17" Type="http://schemas.openxmlformats.org/officeDocument/2006/relationships/image" Target="../media/image6.png"/><Relationship Id="rId16" Type="http://schemas.openxmlformats.org/officeDocument/2006/relationships/image" Target="../media/image26.png"/><Relationship Id="rId5" Type="http://schemas.openxmlformats.org/officeDocument/2006/relationships/image" Target="../media/image7.png"/><Relationship Id="rId19" Type="http://schemas.openxmlformats.org/officeDocument/2006/relationships/image" Target="../media/image35.png"/><Relationship Id="rId6" Type="http://schemas.openxmlformats.org/officeDocument/2006/relationships/image" Target="../media/image11.png"/><Relationship Id="rId18" Type="http://schemas.openxmlformats.org/officeDocument/2006/relationships/image" Target="../media/image31.png"/><Relationship Id="rId7" Type="http://schemas.openxmlformats.org/officeDocument/2006/relationships/image" Target="../media/image4.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3.jpg"/><Relationship Id="rId9" Type="http://schemas.openxmlformats.org/officeDocument/2006/relationships/image" Target="../media/image20.png"/><Relationship Id="rId5" Type="http://schemas.openxmlformats.org/officeDocument/2006/relationships/image" Target="../media/image32.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30.png"/><Relationship Id="rId12" Type="http://schemas.openxmlformats.org/officeDocument/2006/relationships/image" Target="../media/image44.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jpg"/><Relationship Id="rId4" Type="http://schemas.openxmlformats.org/officeDocument/2006/relationships/image" Target="../media/image21.jpg"/><Relationship Id="rId9" Type="http://schemas.openxmlformats.org/officeDocument/2006/relationships/image" Target="../media/image29.png"/><Relationship Id="rId5" Type="http://schemas.openxmlformats.org/officeDocument/2006/relationships/image" Target="../media/image23.jpg"/><Relationship Id="rId6" Type="http://schemas.openxmlformats.org/officeDocument/2006/relationships/image" Target="../media/image27.jpg"/><Relationship Id="rId7" Type="http://schemas.openxmlformats.org/officeDocument/2006/relationships/image" Target="../media/image25.jpg"/><Relationship Id="rId8"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49.png"/><Relationship Id="rId5" Type="http://schemas.openxmlformats.org/officeDocument/2006/relationships/image" Target="../media/image46.png"/><Relationship Id="rId6" Type="http://schemas.openxmlformats.org/officeDocument/2006/relationships/image" Target="../media/image36.png"/><Relationship Id="rId7" Type="http://schemas.openxmlformats.org/officeDocument/2006/relationships/image" Target="../media/image34.png"/><Relationship Id="rId8"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8.png"/><Relationship Id="rId4" Type="http://schemas.openxmlformats.org/officeDocument/2006/relationships/image" Target="../media/image45.png"/><Relationship Id="rId5" Type="http://schemas.openxmlformats.org/officeDocument/2006/relationships/image" Target="../media/image50.png"/><Relationship Id="rId6" Type="http://schemas.openxmlformats.org/officeDocument/2006/relationships/image" Target="../media/image47.png"/><Relationship Id="rId7" Type="http://schemas.openxmlformats.org/officeDocument/2006/relationships/image" Target="../media/image37.png"/><Relationship Id="rId8"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0.png"/><Relationship Id="rId4" Type="http://schemas.openxmlformats.org/officeDocument/2006/relationships/image" Target="../media/image51.png"/><Relationship Id="rId5" Type="http://schemas.openxmlformats.org/officeDocument/2006/relationships/image" Target="../media/image54.png"/><Relationship Id="rId6" Type="http://schemas.openxmlformats.org/officeDocument/2006/relationships/image" Target="../media/image63.png"/><Relationship Id="rId7" Type="http://schemas.openxmlformats.org/officeDocument/2006/relationships/image" Target="../media/image52.png"/><Relationship Id="rId8"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26150"/>
            <a:ext cx="8520600" cy="254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741B47"/>
                </a:solidFill>
              </a:rPr>
              <a:t>Inference by binary sampling as a model for V1 spiking responses</a:t>
            </a:r>
            <a:endParaRPr b="1">
              <a:solidFill>
                <a:srgbClr val="741B47"/>
              </a:solidFill>
            </a:endParaRPr>
          </a:p>
        </p:txBody>
      </p:sp>
      <p:sp>
        <p:nvSpPr>
          <p:cNvPr id="55" name="Google Shape;55;p13"/>
          <p:cNvSpPr txBox="1"/>
          <p:nvPr>
            <p:ph idx="1" type="subTitle"/>
          </p:nvPr>
        </p:nvSpPr>
        <p:spPr>
          <a:xfrm>
            <a:off x="311700" y="3174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Ankani Chattoraj</a:t>
            </a:r>
            <a:endParaRPr/>
          </a:p>
        </p:txBody>
      </p:sp>
      <p:sp>
        <p:nvSpPr>
          <p:cNvPr id="56" name="Google Shape;56;p13"/>
          <p:cNvSpPr txBox="1"/>
          <p:nvPr>
            <p:ph idx="1" type="subTitle"/>
          </p:nvPr>
        </p:nvSpPr>
        <p:spPr>
          <a:xfrm>
            <a:off x="430125" y="40176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BCS, 3rd Year Lunch Talk, University of Rochester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A64D79"/>
                </a:solidFill>
              </a:rPr>
              <a:t>Simulated spikes from LIF network</a:t>
            </a:r>
            <a:endParaRPr b="1">
              <a:solidFill>
                <a:srgbClr val="A64D79"/>
              </a:solidFill>
            </a:endParaRPr>
          </a:p>
          <a:p>
            <a:pPr indent="0" lvl="0" marL="0" rtl="0" algn="l">
              <a:spcBef>
                <a:spcPts val="0"/>
              </a:spcBef>
              <a:spcAft>
                <a:spcPts val="0"/>
              </a:spcAft>
              <a:buNone/>
            </a:pPr>
            <a:r>
              <a:t/>
            </a:r>
            <a:endParaRPr/>
          </a:p>
        </p:txBody>
      </p:sp>
      <p:sp>
        <p:nvSpPr>
          <p:cNvPr id="364" name="Google Shape;364;p22"/>
          <p:cNvSpPr txBox="1"/>
          <p:nvPr>
            <p:ph type="title"/>
          </p:nvPr>
        </p:nvSpPr>
        <p:spPr>
          <a:xfrm>
            <a:off x="226550" y="3737150"/>
            <a:ext cx="8520600" cy="14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Now we can re do all the analyses we did with samples on spikes generated by the LIF network</a:t>
            </a:r>
            <a:endParaRPr b="1">
              <a:solidFill>
                <a:srgbClr val="741B47"/>
              </a:solidFill>
            </a:endParaRPr>
          </a:p>
        </p:txBody>
      </p:sp>
      <p:grpSp>
        <p:nvGrpSpPr>
          <p:cNvPr id="365" name="Google Shape;365;p22"/>
          <p:cNvGrpSpPr/>
          <p:nvPr/>
        </p:nvGrpSpPr>
        <p:grpSpPr>
          <a:xfrm>
            <a:off x="311700" y="1445975"/>
            <a:ext cx="8638106" cy="2108803"/>
            <a:chOff x="311700" y="1445975"/>
            <a:chExt cx="8638106" cy="2108803"/>
          </a:xfrm>
        </p:grpSpPr>
        <p:grpSp>
          <p:nvGrpSpPr>
            <p:cNvPr id="366" name="Google Shape;366;p22"/>
            <p:cNvGrpSpPr/>
            <p:nvPr/>
          </p:nvGrpSpPr>
          <p:grpSpPr>
            <a:xfrm>
              <a:off x="311700" y="1445975"/>
              <a:ext cx="8638106" cy="2108803"/>
              <a:chOff x="311700" y="1445975"/>
              <a:chExt cx="8638106" cy="2108803"/>
            </a:xfrm>
          </p:grpSpPr>
          <p:cxnSp>
            <p:nvCxnSpPr>
              <p:cNvPr id="367" name="Google Shape;367;p22"/>
              <p:cNvCxnSpPr/>
              <p:nvPr/>
            </p:nvCxnSpPr>
            <p:spPr>
              <a:xfrm flipH="1" rot="10800000">
                <a:off x="4679650" y="2429850"/>
                <a:ext cx="8400" cy="346200"/>
              </a:xfrm>
              <a:prstGeom prst="straightConnector1">
                <a:avLst/>
              </a:prstGeom>
              <a:noFill/>
              <a:ln cap="flat" cmpd="sng" w="19050">
                <a:solidFill>
                  <a:schemeClr val="dk2"/>
                </a:solidFill>
                <a:prstDash val="solid"/>
                <a:round/>
                <a:headEnd len="med" w="med" type="triangle"/>
                <a:tailEnd len="med" w="med" type="triangle"/>
              </a:ln>
            </p:spPr>
          </p:cxnSp>
          <p:grpSp>
            <p:nvGrpSpPr>
              <p:cNvPr id="368" name="Google Shape;368;p22"/>
              <p:cNvGrpSpPr/>
              <p:nvPr/>
            </p:nvGrpSpPr>
            <p:grpSpPr>
              <a:xfrm>
                <a:off x="311700" y="1445975"/>
                <a:ext cx="8638106" cy="2108803"/>
                <a:chOff x="311700" y="1445975"/>
                <a:chExt cx="8638106" cy="2108803"/>
              </a:xfrm>
            </p:grpSpPr>
            <p:grpSp>
              <p:nvGrpSpPr>
                <p:cNvPr id="369" name="Google Shape;369;p22"/>
                <p:cNvGrpSpPr/>
                <p:nvPr/>
              </p:nvGrpSpPr>
              <p:grpSpPr>
                <a:xfrm>
                  <a:off x="311700" y="1445975"/>
                  <a:ext cx="8638106" cy="2108803"/>
                  <a:chOff x="311700" y="1445975"/>
                  <a:chExt cx="8638106" cy="2108803"/>
                </a:xfrm>
              </p:grpSpPr>
              <p:pic>
                <p:nvPicPr>
                  <p:cNvPr id="370" name="Google Shape;370;p22"/>
                  <p:cNvPicPr preferRelativeResize="0"/>
                  <p:nvPr/>
                </p:nvPicPr>
                <p:blipFill>
                  <a:blip r:embed="rId3">
                    <a:alphaModFix/>
                  </a:blip>
                  <a:stretch>
                    <a:fillRect/>
                  </a:stretch>
                </p:blipFill>
                <p:spPr>
                  <a:xfrm>
                    <a:off x="575050" y="2496659"/>
                    <a:ext cx="561975" cy="561975"/>
                  </a:xfrm>
                  <a:prstGeom prst="rect">
                    <a:avLst/>
                  </a:prstGeom>
                  <a:noFill/>
                  <a:ln>
                    <a:noFill/>
                  </a:ln>
                </p:spPr>
              </p:pic>
              <p:sp>
                <p:nvSpPr>
                  <p:cNvPr id="371" name="Google Shape;371;p22"/>
                  <p:cNvSpPr txBox="1"/>
                  <p:nvPr/>
                </p:nvSpPr>
                <p:spPr>
                  <a:xfrm>
                    <a:off x="311700" y="1445975"/>
                    <a:ext cx="10887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0000FF"/>
                      </a:solidFill>
                    </a:endParaRPr>
                  </a:p>
                  <a:p>
                    <a:pPr indent="0" lvl="0" marL="0" rtl="0" algn="ctr">
                      <a:spcBef>
                        <a:spcPts val="0"/>
                      </a:spcBef>
                      <a:spcAft>
                        <a:spcPts val="0"/>
                      </a:spcAft>
                      <a:buNone/>
                    </a:pPr>
                    <a:r>
                      <a:rPr b="1" lang="en" sz="1600">
                        <a:solidFill>
                          <a:srgbClr val="0000FF"/>
                        </a:solidFill>
                      </a:rPr>
                      <a:t>Image(</a:t>
                    </a:r>
                    <a:r>
                      <a:rPr b="1" lang="en" sz="1600">
                        <a:latin typeface="Times New Roman"/>
                        <a:ea typeface="Times New Roman"/>
                        <a:cs typeface="Times New Roman"/>
                        <a:sym typeface="Times New Roman"/>
                      </a:rPr>
                      <a:t>I</a:t>
                    </a:r>
                    <a:r>
                      <a:rPr b="1" lang="en" sz="1600">
                        <a:solidFill>
                          <a:srgbClr val="0000FF"/>
                        </a:solidFill>
                      </a:rPr>
                      <a:t>)</a:t>
                    </a:r>
                    <a:endParaRPr b="1" sz="1600">
                      <a:solidFill>
                        <a:srgbClr val="0000FF"/>
                      </a:solidFill>
                    </a:endParaRPr>
                  </a:p>
                  <a:p>
                    <a:pPr indent="0" lvl="0" marL="0" rtl="0" algn="ctr">
                      <a:spcBef>
                        <a:spcPts val="0"/>
                      </a:spcBef>
                      <a:spcAft>
                        <a:spcPts val="0"/>
                      </a:spcAft>
                      <a:buNone/>
                    </a:pPr>
                    <a:r>
                      <a:t/>
                    </a:r>
                    <a:endParaRPr b="1" sz="1600">
                      <a:solidFill>
                        <a:srgbClr val="0000FF"/>
                      </a:solidFill>
                    </a:endParaRPr>
                  </a:p>
                </p:txBody>
              </p:sp>
              <p:sp>
                <p:nvSpPr>
                  <p:cNvPr id="372" name="Google Shape;372;p22"/>
                  <p:cNvSpPr txBox="1"/>
                  <p:nvPr/>
                </p:nvSpPr>
                <p:spPr>
                  <a:xfrm>
                    <a:off x="2452706" y="1445975"/>
                    <a:ext cx="22782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Model</a:t>
                    </a:r>
                    <a:endParaRPr b="1" sz="1600">
                      <a:solidFill>
                        <a:srgbClr val="0000FF"/>
                      </a:solidFill>
                    </a:endParaRPr>
                  </a:p>
                </p:txBody>
              </p:sp>
              <p:pic>
                <p:nvPicPr>
                  <p:cNvPr id="373" name="Google Shape;373;p22"/>
                  <p:cNvPicPr preferRelativeResize="0"/>
                  <p:nvPr/>
                </p:nvPicPr>
                <p:blipFill>
                  <a:blip r:embed="rId4">
                    <a:alphaModFix/>
                  </a:blip>
                  <a:stretch>
                    <a:fillRect/>
                  </a:stretch>
                </p:blipFill>
                <p:spPr>
                  <a:xfrm>
                    <a:off x="2841775" y="2000529"/>
                    <a:ext cx="1500051" cy="1554248"/>
                  </a:xfrm>
                  <a:prstGeom prst="rect">
                    <a:avLst/>
                  </a:prstGeom>
                  <a:noFill/>
                  <a:ln>
                    <a:noFill/>
                  </a:ln>
                </p:spPr>
              </p:pic>
              <p:pic>
                <p:nvPicPr>
                  <p:cNvPr id="374" name="Google Shape;374;p22"/>
                  <p:cNvPicPr preferRelativeResize="0"/>
                  <p:nvPr/>
                </p:nvPicPr>
                <p:blipFill rotWithShape="1">
                  <a:blip r:embed="rId5">
                    <a:alphaModFix/>
                  </a:blip>
                  <a:srcRect b="0" l="0" r="24845" t="0"/>
                  <a:stretch/>
                </p:blipFill>
                <p:spPr>
                  <a:xfrm>
                    <a:off x="4257300" y="1558325"/>
                    <a:ext cx="872476" cy="870676"/>
                  </a:xfrm>
                  <a:prstGeom prst="rect">
                    <a:avLst/>
                  </a:prstGeom>
                  <a:noFill/>
                  <a:ln cap="flat" cmpd="sng" w="19050">
                    <a:solidFill>
                      <a:srgbClr val="666666"/>
                    </a:solidFill>
                    <a:prstDash val="solid"/>
                    <a:round/>
                    <a:headEnd len="sm" w="sm" type="none"/>
                    <a:tailEnd len="sm" w="sm" type="none"/>
                  </a:ln>
                </p:spPr>
              </p:pic>
              <p:cxnSp>
                <p:nvCxnSpPr>
                  <p:cNvPr id="375" name="Google Shape;375;p22"/>
                  <p:cNvCxnSpPr/>
                  <p:nvPr/>
                </p:nvCxnSpPr>
                <p:spPr>
                  <a:xfrm flipH="1" rot="10800000">
                    <a:off x="3939900" y="2069863"/>
                    <a:ext cx="317400" cy="2838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2"/>
                  <p:cNvCxnSpPr/>
                  <p:nvPr/>
                </p:nvCxnSpPr>
                <p:spPr>
                  <a:xfrm flipH="1" rot="10800000">
                    <a:off x="1608975" y="2617350"/>
                    <a:ext cx="883800" cy="11400"/>
                  </a:xfrm>
                  <a:prstGeom prst="straightConnector1">
                    <a:avLst/>
                  </a:prstGeom>
                  <a:noFill/>
                  <a:ln cap="flat" cmpd="sng" w="38100">
                    <a:solidFill>
                      <a:schemeClr val="dk2"/>
                    </a:solidFill>
                    <a:prstDash val="solid"/>
                    <a:round/>
                    <a:headEnd len="med" w="med" type="none"/>
                    <a:tailEnd len="med" w="med" type="triangle"/>
                  </a:ln>
                </p:spPr>
              </p:cxnSp>
              <p:cxnSp>
                <p:nvCxnSpPr>
                  <p:cNvPr id="377" name="Google Shape;377;p22"/>
                  <p:cNvCxnSpPr/>
                  <p:nvPr/>
                </p:nvCxnSpPr>
                <p:spPr>
                  <a:xfrm flipH="1" rot="10800000">
                    <a:off x="5635400" y="2617350"/>
                    <a:ext cx="883800" cy="11400"/>
                  </a:xfrm>
                  <a:prstGeom prst="straightConnector1">
                    <a:avLst/>
                  </a:prstGeom>
                  <a:noFill/>
                  <a:ln cap="flat" cmpd="sng" w="38100">
                    <a:solidFill>
                      <a:schemeClr val="dk2"/>
                    </a:solidFill>
                    <a:prstDash val="solid"/>
                    <a:round/>
                    <a:headEnd len="med" w="med" type="none"/>
                    <a:tailEnd len="med" w="med" type="triangle"/>
                  </a:ln>
                </p:spPr>
              </p:cxnSp>
              <p:sp>
                <p:nvSpPr>
                  <p:cNvPr id="378" name="Google Shape;378;p22"/>
                  <p:cNvSpPr txBox="1"/>
                  <p:nvPr/>
                </p:nvSpPr>
                <p:spPr>
                  <a:xfrm>
                    <a:off x="6671606" y="1445975"/>
                    <a:ext cx="22782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Spikes</a:t>
                    </a:r>
                    <a:endParaRPr b="1" sz="1600">
                      <a:solidFill>
                        <a:srgbClr val="0000FF"/>
                      </a:solidFill>
                    </a:endParaRPr>
                  </a:p>
                </p:txBody>
              </p:sp>
            </p:grpSp>
            <p:pic>
              <p:nvPicPr>
                <p:cNvPr id="379" name="Google Shape;379;p22"/>
                <p:cNvPicPr preferRelativeResize="0"/>
                <p:nvPr/>
              </p:nvPicPr>
              <p:blipFill>
                <a:blip r:embed="rId6">
                  <a:alphaModFix/>
                </a:blip>
                <a:stretch>
                  <a:fillRect/>
                </a:stretch>
              </p:blipFill>
              <p:spPr>
                <a:xfrm>
                  <a:off x="4343875" y="2810044"/>
                  <a:ext cx="679949" cy="572700"/>
                </a:xfrm>
                <a:prstGeom prst="rect">
                  <a:avLst/>
                </a:prstGeom>
                <a:noFill/>
                <a:ln cap="flat" cmpd="sng" w="19050">
                  <a:solidFill>
                    <a:srgbClr val="434343"/>
                  </a:solidFill>
                  <a:prstDash val="solid"/>
                  <a:round/>
                  <a:headEnd len="sm" w="sm" type="none"/>
                  <a:tailEnd len="sm" w="sm" type="none"/>
                </a:ln>
              </p:spPr>
            </p:pic>
          </p:grpSp>
        </p:grpSp>
        <p:grpSp>
          <p:nvGrpSpPr>
            <p:cNvPr id="380" name="Google Shape;380;p22"/>
            <p:cNvGrpSpPr/>
            <p:nvPr/>
          </p:nvGrpSpPr>
          <p:grpSpPr>
            <a:xfrm>
              <a:off x="7335075" y="1882038"/>
              <a:ext cx="959401" cy="547722"/>
              <a:chOff x="6837141" y="1993509"/>
              <a:chExt cx="1910016" cy="1422286"/>
            </a:xfrm>
          </p:grpSpPr>
          <p:pic>
            <p:nvPicPr>
              <p:cNvPr id="381" name="Google Shape;381;p22"/>
              <p:cNvPicPr preferRelativeResize="0"/>
              <p:nvPr/>
            </p:nvPicPr>
            <p:blipFill>
              <a:blip r:embed="rId7">
                <a:alphaModFix/>
              </a:blip>
              <a:stretch>
                <a:fillRect/>
              </a:stretch>
            </p:blipFill>
            <p:spPr>
              <a:xfrm>
                <a:off x="6837141" y="1993509"/>
                <a:ext cx="1859202" cy="179527"/>
              </a:xfrm>
              <a:prstGeom prst="rect">
                <a:avLst/>
              </a:prstGeom>
              <a:noFill/>
              <a:ln>
                <a:noFill/>
              </a:ln>
            </p:spPr>
          </p:pic>
          <p:pic>
            <p:nvPicPr>
              <p:cNvPr id="382" name="Google Shape;382;p22"/>
              <p:cNvPicPr preferRelativeResize="0"/>
              <p:nvPr/>
            </p:nvPicPr>
            <p:blipFill>
              <a:blip r:embed="rId8">
                <a:alphaModFix/>
              </a:blip>
              <a:stretch>
                <a:fillRect/>
              </a:stretch>
            </p:blipFill>
            <p:spPr>
              <a:xfrm>
                <a:off x="6837155" y="2438455"/>
                <a:ext cx="1859202" cy="179583"/>
              </a:xfrm>
              <a:prstGeom prst="rect">
                <a:avLst/>
              </a:prstGeom>
              <a:noFill/>
              <a:ln>
                <a:noFill/>
              </a:ln>
            </p:spPr>
          </p:pic>
          <p:pic>
            <p:nvPicPr>
              <p:cNvPr id="383" name="Google Shape;383;p22"/>
              <p:cNvPicPr preferRelativeResize="0"/>
              <p:nvPr/>
            </p:nvPicPr>
            <p:blipFill>
              <a:blip r:embed="rId9">
                <a:alphaModFix/>
              </a:blip>
              <a:stretch>
                <a:fillRect/>
              </a:stretch>
            </p:blipFill>
            <p:spPr>
              <a:xfrm>
                <a:off x="6887955" y="3236260"/>
                <a:ext cx="1859202" cy="179535"/>
              </a:xfrm>
              <a:prstGeom prst="rect">
                <a:avLst/>
              </a:prstGeom>
              <a:noFill/>
              <a:ln>
                <a:noFill/>
              </a:ln>
            </p:spPr>
          </p:pic>
          <p:pic>
            <p:nvPicPr>
              <p:cNvPr id="384" name="Google Shape;384;p22"/>
              <p:cNvPicPr preferRelativeResize="0"/>
              <p:nvPr/>
            </p:nvPicPr>
            <p:blipFill>
              <a:blip r:embed="rId10">
                <a:alphaModFix/>
              </a:blip>
              <a:stretch>
                <a:fillRect/>
              </a:stretch>
            </p:blipFill>
            <p:spPr>
              <a:xfrm>
                <a:off x="6837155" y="2883466"/>
                <a:ext cx="1859202" cy="175156"/>
              </a:xfrm>
              <a:prstGeom prst="rect">
                <a:avLst/>
              </a:prstGeom>
              <a:noFill/>
              <a:ln>
                <a:noFill/>
              </a:ln>
            </p:spPr>
          </p:pic>
        </p:grpSp>
        <p:cxnSp>
          <p:nvCxnSpPr>
            <p:cNvPr id="385" name="Google Shape;385;p22"/>
            <p:cNvCxnSpPr/>
            <p:nvPr/>
          </p:nvCxnSpPr>
          <p:spPr>
            <a:xfrm flipH="1" rot="10800000">
              <a:off x="4679650" y="2429850"/>
              <a:ext cx="8400" cy="346200"/>
            </a:xfrm>
            <a:prstGeom prst="straightConnector1">
              <a:avLst/>
            </a:prstGeom>
            <a:noFill/>
            <a:ln cap="flat" cmpd="sng" w="19050">
              <a:solidFill>
                <a:schemeClr val="dk2"/>
              </a:solidFill>
              <a:prstDash val="solid"/>
              <a:round/>
              <a:headEnd len="med" w="med" type="triangle"/>
              <a:tailEnd len="med" w="med" type="triangle"/>
            </a:ln>
          </p:spPr>
        </p:cxnSp>
        <p:cxnSp>
          <p:nvCxnSpPr>
            <p:cNvPr id="386" name="Google Shape;386;p22"/>
            <p:cNvCxnSpPr/>
            <p:nvPr/>
          </p:nvCxnSpPr>
          <p:spPr>
            <a:xfrm flipH="1" rot="10800000">
              <a:off x="7837150" y="2429750"/>
              <a:ext cx="1800" cy="345300"/>
            </a:xfrm>
            <a:prstGeom prst="straightConnector1">
              <a:avLst/>
            </a:prstGeom>
            <a:noFill/>
            <a:ln cap="flat" cmpd="sng" w="19050">
              <a:solidFill>
                <a:schemeClr val="dk2"/>
              </a:solidFill>
              <a:prstDash val="solid"/>
              <a:round/>
              <a:headEnd len="med" w="med" type="triangle"/>
              <a:tailEnd len="med" w="med" type="triangle"/>
            </a:ln>
          </p:spPr>
        </p:cxnSp>
        <p:pic>
          <p:nvPicPr>
            <p:cNvPr id="387" name="Google Shape;387;p22"/>
            <p:cNvPicPr preferRelativeResize="0"/>
            <p:nvPr/>
          </p:nvPicPr>
          <p:blipFill>
            <a:blip r:embed="rId11">
              <a:alphaModFix/>
            </a:blip>
            <a:stretch>
              <a:fillRect/>
            </a:stretch>
          </p:blipFill>
          <p:spPr>
            <a:xfrm>
              <a:off x="7327325" y="2761675"/>
              <a:ext cx="1043350" cy="643554"/>
            </a:xfrm>
            <a:prstGeom prst="rect">
              <a:avLst/>
            </a:prstGeom>
            <a:noFill/>
            <a:ln cap="flat" cmpd="sng" w="9525">
              <a:solidFill>
                <a:srgbClr val="434343"/>
              </a:solidFill>
              <a:prstDash val="solid"/>
              <a:round/>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Simulated spikes from LIF network</a:t>
            </a:r>
            <a:endParaRPr b="1">
              <a:solidFill>
                <a:srgbClr val="A64D79"/>
              </a:solidFill>
            </a:endParaRPr>
          </a:p>
        </p:txBody>
      </p:sp>
      <p:pic>
        <p:nvPicPr>
          <p:cNvPr id="393" name="Google Shape;393;p23"/>
          <p:cNvPicPr preferRelativeResize="0"/>
          <p:nvPr/>
        </p:nvPicPr>
        <p:blipFill>
          <a:blip r:embed="rId3">
            <a:alphaModFix/>
          </a:blip>
          <a:stretch>
            <a:fillRect/>
          </a:stretch>
        </p:blipFill>
        <p:spPr>
          <a:xfrm>
            <a:off x="3628425" y="2027524"/>
            <a:ext cx="1887151" cy="1887151"/>
          </a:xfrm>
          <a:prstGeom prst="rect">
            <a:avLst/>
          </a:prstGeom>
          <a:noFill/>
          <a:ln>
            <a:noFill/>
          </a:ln>
        </p:spPr>
      </p:pic>
      <p:sp>
        <p:nvSpPr>
          <p:cNvPr id="394" name="Google Shape;394;p23"/>
          <p:cNvSpPr txBox="1"/>
          <p:nvPr/>
        </p:nvSpPr>
        <p:spPr>
          <a:xfrm>
            <a:off x="1677000" y="1269050"/>
            <a:ext cx="57900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Random Image shown to network of 248 LIF neurons as before</a:t>
            </a:r>
            <a:endParaRPr b="1">
              <a:solidFill>
                <a:srgbClr val="0000FF"/>
              </a:solidFill>
            </a:endParaRPr>
          </a:p>
        </p:txBody>
      </p:sp>
      <p:pic>
        <p:nvPicPr>
          <p:cNvPr id="395" name="Google Shape;395;p23"/>
          <p:cNvPicPr preferRelativeResize="0"/>
          <p:nvPr/>
        </p:nvPicPr>
        <p:blipFill>
          <a:blip r:embed="rId3">
            <a:alphaModFix/>
          </a:blip>
          <a:stretch>
            <a:fillRect/>
          </a:stretch>
        </p:blipFill>
        <p:spPr>
          <a:xfrm>
            <a:off x="311700" y="1017725"/>
            <a:ext cx="572701" cy="572701"/>
          </a:xfrm>
          <a:prstGeom prst="rect">
            <a:avLst/>
          </a:prstGeom>
          <a:noFill/>
          <a:ln>
            <a:noFill/>
          </a:ln>
        </p:spPr>
      </p:pic>
      <p:pic>
        <p:nvPicPr>
          <p:cNvPr id="396" name="Google Shape;396;p23"/>
          <p:cNvPicPr preferRelativeResize="0"/>
          <p:nvPr/>
        </p:nvPicPr>
        <p:blipFill>
          <a:blip r:embed="rId4">
            <a:alphaModFix/>
          </a:blip>
          <a:stretch>
            <a:fillRect/>
          </a:stretch>
        </p:blipFill>
        <p:spPr>
          <a:xfrm>
            <a:off x="1011350" y="1642850"/>
            <a:ext cx="7121298" cy="2926951"/>
          </a:xfrm>
          <a:prstGeom prst="rect">
            <a:avLst/>
          </a:prstGeom>
          <a:noFill/>
          <a:ln>
            <a:noFill/>
          </a:ln>
        </p:spPr>
      </p:pic>
      <p:grpSp>
        <p:nvGrpSpPr>
          <p:cNvPr id="397" name="Google Shape;397;p23"/>
          <p:cNvGrpSpPr/>
          <p:nvPr/>
        </p:nvGrpSpPr>
        <p:grpSpPr>
          <a:xfrm>
            <a:off x="262073" y="1894166"/>
            <a:ext cx="8619850" cy="2279125"/>
            <a:chOff x="1042450" y="2759480"/>
            <a:chExt cx="7195200" cy="2121300"/>
          </a:xfrm>
        </p:grpSpPr>
        <p:sp>
          <p:nvSpPr>
            <p:cNvPr id="398" name="Google Shape;398;p23"/>
            <p:cNvSpPr/>
            <p:nvPr/>
          </p:nvSpPr>
          <p:spPr>
            <a:xfrm>
              <a:off x="1042450" y="2759480"/>
              <a:ext cx="7195200" cy="21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txBox="1"/>
            <p:nvPr/>
          </p:nvSpPr>
          <p:spPr>
            <a:xfrm>
              <a:off x="1699625" y="3093325"/>
              <a:ext cx="6055500" cy="11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00FF"/>
                  </a:solidFill>
                </a:rPr>
                <a:t>Is the LIF network able to generate spikes from the correct posterior distribution?</a:t>
              </a:r>
              <a:endParaRPr b="1" sz="2400">
                <a:solidFill>
                  <a:srgbClr val="0000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4"/>
          <p:cNvSpPr txBox="1"/>
          <p:nvPr>
            <p:ph type="title"/>
          </p:nvPr>
        </p:nvSpPr>
        <p:spPr>
          <a:xfrm>
            <a:off x="0" y="4450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Agreement between LIF simulations and sampling</a:t>
            </a:r>
            <a:endParaRPr>
              <a:solidFill>
                <a:srgbClr val="A64D79"/>
              </a:solidFill>
            </a:endParaRPr>
          </a:p>
        </p:txBody>
      </p:sp>
      <p:pic>
        <p:nvPicPr>
          <p:cNvPr id="405" name="Google Shape;405;p24"/>
          <p:cNvPicPr preferRelativeResize="0"/>
          <p:nvPr/>
        </p:nvPicPr>
        <p:blipFill>
          <a:blip r:embed="rId3">
            <a:alphaModFix/>
          </a:blip>
          <a:stretch>
            <a:fillRect/>
          </a:stretch>
        </p:blipFill>
        <p:spPr>
          <a:xfrm>
            <a:off x="8528675" y="1170125"/>
            <a:ext cx="462925" cy="428205"/>
          </a:xfrm>
          <a:prstGeom prst="rect">
            <a:avLst/>
          </a:prstGeom>
          <a:noFill/>
          <a:ln>
            <a:noFill/>
          </a:ln>
        </p:spPr>
      </p:pic>
      <p:pic>
        <p:nvPicPr>
          <p:cNvPr id="406" name="Google Shape;406;p24"/>
          <p:cNvPicPr preferRelativeResize="0"/>
          <p:nvPr/>
        </p:nvPicPr>
        <p:blipFill>
          <a:blip r:embed="rId4">
            <a:alphaModFix/>
          </a:blip>
          <a:stretch>
            <a:fillRect/>
          </a:stretch>
        </p:blipFill>
        <p:spPr>
          <a:xfrm>
            <a:off x="1423825" y="1093925"/>
            <a:ext cx="6296349" cy="1905625"/>
          </a:xfrm>
          <a:prstGeom prst="rect">
            <a:avLst/>
          </a:prstGeom>
          <a:noFill/>
          <a:ln>
            <a:noFill/>
          </a:ln>
        </p:spPr>
      </p:pic>
      <p:pic>
        <p:nvPicPr>
          <p:cNvPr id="407" name="Google Shape;407;p24"/>
          <p:cNvPicPr preferRelativeResize="0"/>
          <p:nvPr/>
        </p:nvPicPr>
        <p:blipFill>
          <a:blip r:embed="rId5">
            <a:alphaModFix/>
          </a:blip>
          <a:stretch>
            <a:fillRect/>
          </a:stretch>
        </p:blipFill>
        <p:spPr>
          <a:xfrm>
            <a:off x="1231700" y="3025350"/>
            <a:ext cx="6905825" cy="2053725"/>
          </a:xfrm>
          <a:prstGeom prst="rect">
            <a:avLst/>
          </a:prstGeom>
          <a:noFill/>
          <a:ln>
            <a:noFill/>
          </a:ln>
        </p:spPr>
      </p:pic>
      <p:pic>
        <p:nvPicPr>
          <p:cNvPr id="408" name="Google Shape;408;p24"/>
          <p:cNvPicPr preferRelativeResize="0"/>
          <p:nvPr/>
        </p:nvPicPr>
        <p:blipFill>
          <a:blip r:embed="rId6">
            <a:alphaModFix/>
          </a:blip>
          <a:stretch>
            <a:fillRect/>
          </a:stretch>
        </p:blipFill>
        <p:spPr>
          <a:xfrm>
            <a:off x="3946475" y="1099350"/>
            <a:ext cx="1628292" cy="1655625"/>
          </a:xfrm>
          <a:prstGeom prst="rect">
            <a:avLst/>
          </a:prstGeom>
          <a:noFill/>
          <a:ln>
            <a:noFill/>
          </a:ln>
        </p:spPr>
      </p:pic>
      <p:pic>
        <p:nvPicPr>
          <p:cNvPr id="409" name="Google Shape;409;p24"/>
          <p:cNvPicPr preferRelativeResize="0"/>
          <p:nvPr/>
        </p:nvPicPr>
        <p:blipFill>
          <a:blip r:embed="rId7">
            <a:alphaModFix/>
          </a:blip>
          <a:stretch>
            <a:fillRect/>
          </a:stretch>
        </p:blipFill>
        <p:spPr>
          <a:xfrm>
            <a:off x="3938244" y="3075750"/>
            <a:ext cx="1709400" cy="1744050"/>
          </a:xfrm>
          <a:prstGeom prst="rect">
            <a:avLst/>
          </a:prstGeom>
          <a:noFill/>
          <a:ln>
            <a:noFill/>
          </a:ln>
        </p:spPr>
      </p:pic>
      <p:pic>
        <p:nvPicPr>
          <p:cNvPr id="410" name="Google Shape;410;p24"/>
          <p:cNvPicPr preferRelativeResize="0"/>
          <p:nvPr/>
        </p:nvPicPr>
        <p:blipFill>
          <a:blip r:embed="rId8">
            <a:alphaModFix/>
          </a:blip>
          <a:stretch>
            <a:fillRect/>
          </a:stretch>
        </p:blipFill>
        <p:spPr>
          <a:xfrm>
            <a:off x="5712525" y="1096682"/>
            <a:ext cx="1628300" cy="1660977"/>
          </a:xfrm>
          <a:prstGeom prst="rect">
            <a:avLst/>
          </a:prstGeom>
          <a:noFill/>
          <a:ln>
            <a:noFill/>
          </a:ln>
        </p:spPr>
      </p:pic>
      <p:pic>
        <p:nvPicPr>
          <p:cNvPr id="411" name="Google Shape;411;p24"/>
          <p:cNvPicPr preferRelativeResize="0"/>
          <p:nvPr/>
        </p:nvPicPr>
        <p:blipFill>
          <a:blip r:embed="rId9">
            <a:alphaModFix/>
          </a:blip>
          <a:stretch>
            <a:fillRect/>
          </a:stretch>
        </p:blipFill>
        <p:spPr>
          <a:xfrm>
            <a:off x="5720750" y="3064020"/>
            <a:ext cx="1709400" cy="1755780"/>
          </a:xfrm>
          <a:prstGeom prst="rect">
            <a:avLst/>
          </a:prstGeom>
          <a:noFill/>
          <a:ln>
            <a:noFill/>
          </a:ln>
        </p:spPr>
      </p:pic>
      <p:pic>
        <p:nvPicPr>
          <p:cNvPr id="412" name="Google Shape;412;p24"/>
          <p:cNvPicPr preferRelativeResize="0"/>
          <p:nvPr/>
        </p:nvPicPr>
        <p:blipFill>
          <a:blip r:embed="rId10">
            <a:alphaModFix/>
          </a:blip>
          <a:stretch>
            <a:fillRect/>
          </a:stretch>
        </p:blipFill>
        <p:spPr>
          <a:xfrm>
            <a:off x="3135276" y="1412848"/>
            <a:ext cx="3515349" cy="3434475"/>
          </a:xfrm>
          <a:prstGeom prst="rect">
            <a:avLst/>
          </a:prstGeom>
          <a:noFill/>
          <a:ln cap="flat" cmpd="sng" w="38100">
            <a:solidFill>
              <a:srgbClr val="0000FF"/>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0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Less variable spikes</a:t>
            </a:r>
            <a:endParaRPr b="1">
              <a:solidFill>
                <a:srgbClr val="A64D79"/>
              </a:solidFill>
            </a:endParaRPr>
          </a:p>
        </p:txBody>
      </p:sp>
      <p:grpSp>
        <p:nvGrpSpPr>
          <p:cNvPr id="418" name="Google Shape;418;p25"/>
          <p:cNvGrpSpPr/>
          <p:nvPr/>
        </p:nvGrpSpPr>
        <p:grpSpPr>
          <a:xfrm>
            <a:off x="1507238" y="1348375"/>
            <a:ext cx="6129525" cy="3605549"/>
            <a:chOff x="1507238" y="1348375"/>
            <a:chExt cx="6129525" cy="3605549"/>
          </a:xfrm>
        </p:grpSpPr>
        <p:pic>
          <p:nvPicPr>
            <p:cNvPr id="419" name="Google Shape;419;p25"/>
            <p:cNvPicPr preferRelativeResize="0"/>
            <p:nvPr/>
          </p:nvPicPr>
          <p:blipFill rotWithShape="1">
            <a:blip r:embed="rId3">
              <a:alphaModFix/>
            </a:blip>
            <a:srcRect b="0" l="0" r="0" t="7166"/>
            <a:stretch/>
          </p:blipFill>
          <p:spPr>
            <a:xfrm>
              <a:off x="1507238" y="1865825"/>
              <a:ext cx="6129525" cy="3088099"/>
            </a:xfrm>
            <a:prstGeom prst="rect">
              <a:avLst/>
            </a:prstGeom>
            <a:noFill/>
            <a:ln>
              <a:noFill/>
            </a:ln>
          </p:spPr>
        </p:pic>
        <p:sp>
          <p:nvSpPr>
            <p:cNvPr id="420" name="Google Shape;420;p25"/>
            <p:cNvSpPr txBox="1"/>
            <p:nvPr/>
          </p:nvSpPr>
          <p:spPr>
            <a:xfrm>
              <a:off x="1914925" y="1348375"/>
              <a:ext cx="2640300" cy="5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Histogram of fano factors of LIF network spikes</a:t>
              </a:r>
              <a:endParaRPr>
                <a:solidFill>
                  <a:srgbClr val="0000FF"/>
                </a:solidFill>
              </a:endParaRPr>
            </a:p>
          </p:txBody>
        </p:sp>
        <p:sp>
          <p:nvSpPr>
            <p:cNvPr id="421" name="Google Shape;421;p25"/>
            <p:cNvSpPr txBox="1"/>
            <p:nvPr/>
          </p:nvSpPr>
          <p:spPr>
            <a:xfrm>
              <a:off x="4843375" y="1348375"/>
              <a:ext cx="2640300" cy="5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Histogram of coefficients of variation of inter-spike-interval</a:t>
              </a:r>
              <a:endParaRPr>
                <a:solidFill>
                  <a:srgbClr val="0000FF"/>
                </a:solidFill>
              </a:endParaRPr>
            </a:p>
          </p:txBody>
        </p:sp>
      </p:grpSp>
      <p:grpSp>
        <p:nvGrpSpPr>
          <p:cNvPr id="422" name="Google Shape;422;p25"/>
          <p:cNvGrpSpPr/>
          <p:nvPr/>
        </p:nvGrpSpPr>
        <p:grpSpPr>
          <a:xfrm>
            <a:off x="7" y="1110350"/>
            <a:ext cx="5178223" cy="3574545"/>
            <a:chOff x="1507238" y="1013295"/>
            <a:chExt cx="6129525" cy="3940630"/>
          </a:xfrm>
        </p:grpSpPr>
        <p:pic>
          <p:nvPicPr>
            <p:cNvPr id="423" name="Google Shape;423;p25"/>
            <p:cNvPicPr preferRelativeResize="0"/>
            <p:nvPr/>
          </p:nvPicPr>
          <p:blipFill rotWithShape="1">
            <a:blip r:embed="rId3">
              <a:alphaModFix/>
            </a:blip>
            <a:srcRect b="0" l="0" r="0" t="7166"/>
            <a:stretch/>
          </p:blipFill>
          <p:spPr>
            <a:xfrm>
              <a:off x="1507238" y="1865825"/>
              <a:ext cx="6129525" cy="3088099"/>
            </a:xfrm>
            <a:prstGeom prst="rect">
              <a:avLst/>
            </a:prstGeom>
            <a:noFill/>
            <a:ln>
              <a:noFill/>
            </a:ln>
          </p:spPr>
        </p:pic>
        <p:sp>
          <p:nvSpPr>
            <p:cNvPr id="424" name="Google Shape;424;p25"/>
            <p:cNvSpPr txBox="1"/>
            <p:nvPr/>
          </p:nvSpPr>
          <p:spPr>
            <a:xfrm>
              <a:off x="1914930" y="1013295"/>
              <a:ext cx="26403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Histogram of fano factors of LIF network spikes</a:t>
              </a:r>
              <a:endParaRPr>
                <a:solidFill>
                  <a:srgbClr val="0000FF"/>
                </a:solidFill>
              </a:endParaRPr>
            </a:p>
          </p:txBody>
        </p:sp>
        <p:sp>
          <p:nvSpPr>
            <p:cNvPr id="425" name="Google Shape;425;p25"/>
            <p:cNvSpPr txBox="1"/>
            <p:nvPr/>
          </p:nvSpPr>
          <p:spPr>
            <a:xfrm>
              <a:off x="4843374" y="1013378"/>
              <a:ext cx="27933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Histogram of coefficients of variation of inter-spike-interval</a:t>
              </a:r>
              <a:endParaRPr>
                <a:solidFill>
                  <a:srgbClr val="0000FF"/>
                </a:solidFill>
              </a:endParaRPr>
            </a:p>
          </p:txBody>
        </p:sp>
      </p:grpSp>
      <p:sp>
        <p:nvSpPr>
          <p:cNvPr id="426" name="Google Shape;426;p25"/>
          <p:cNvSpPr txBox="1"/>
          <p:nvPr/>
        </p:nvSpPr>
        <p:spPr>
          <a:xfrm>
            <a:off x="5359500" y="1414300"/>
            <a:ext cx="3648600" cy="3469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1600"/>
              <a:t>Various factors can help increase the irregularity of spiking in this model:</a:t>
            </a:r>
            <a:endParaRPr sz="1600"/>
          </a:p>
          <a:p>
            <a:pPr indent="0" lvl="0" marL="457200" rtl="0" algn="ctr">
              <a:spcBef>
                <a:spcPts val="0"/>
              </a:spcBef>
              <a:spcAft>
                <a:spcPts val="0"/>
              </a:spcAft>
              <a:buNone/>
            </a:pPr>
            <a:r>
              <a:t/>
            </a:r>
            <a:endParaRPr sz="1600"/>
          </a:p>
          <a:p>
            <a:pPr indent="-330200" lvl="1" marL="914400" rtl="0" algn="l">
              <a:spcBef>
                <a:spcPts val="0"/>
              </a:spcBef>
              <a:spcAft>
                <a:spcPts val="0"/>
              </a:spcAft>
              <a:buClr>
                <a:srgbClr val="0000FF"/>
              </a:buClr>
              <a:buSzPts val="1600"/>
              <a:buChar char="○"/>
            </a:pPr>
            <a:r>
              <a:rPr lang="en" sz="1600">
                <a:solidFill>
                  <a:srgbClr val="0000FF"/>
                </a:solidFill>
              </a:rPr>
              <a:t>Larger network with more neurons </a:t>
            </a:r>
            <a:endParaRPr sz="1600">
              <a:solidFill>
                <a:srgbClr val="0000FF"/>
              </a:solidFill>
            </a:endParaRPr>
          </a:p>
          <a:p>
            <a:pPr indent="0" lvl="0" marL="0" rtl="0" algn="l">
              <a:spcBef>
                <a:spcPts val="0"/>
              </a:spcBef>
              <a:spcAft>
                <a:spcPts val="0"/>
              </a:spcAft>
              <a:buNone/>
            </a:pPr>
            <a:r>
              <a:t/>
            </a:r>
            <a:endParaRPr sz="1600">
              <a:solidFill>
                <a:srgbClr val="0000FF"/>
              </a:solidFill>
            </a:endParaRPr>
          </a:p>
          <a:p>
            <a:pPr indent="-330200" lvl="1" marL="914400" rtl="0" algn="l">
              <a:spcBef>
                <a:spcPts val="0"/>
              </a:spcBef>
              <a:spcAft>
                <a:spcPts val="0"/>
              </a:spcAft>
              <a:buClr>
                <a:srgbClr val="0000FF"/>
              </a:buClr>
              <a:buSzPts val="1600"/>
              <a:buChar char="○"/>
            </a:pPr>
            <a:r>
              <a:rPr lang="en" sz="1600">
                <a:solidFill>
                  <a:srgbClr val="0000FF"/>
                </a:solidFill>
              </a:rPr>
              <a:t>Adding Hierarchy</a:t>
            </a:r>
            <a:endParaRPr sz="1600">
              <a:solidFill>
                <a:srgbClr val="0000FF"/>
              </a:solidFill>
            </a:endParaRPr>
          </a:p>
          <a:p>
            <a:pPr indent="0" lvl="0" marL="0" rtl="0" algn="l">
              <a:spcBef>
                <a:spcPts val="0"/>
              </a:spcBef>
              <a:spcAft>
                <a:spcPts val="0"/>
              </a:spcAft>
              <a:buNone/>
            </a:pPr>
            <a:r>
              <a:t/>
            </a:r>
            <a:endParaRPr sz="1600">
              <a:solidFill>
                <a:srgbClr val="0000FF"/>
              </a:solidFill>
            </a:endParaRPr>
          </a:p>
          <a:p>
            <a:pPr indent="-330200" lvl="1" marL="914400" rtl="0" algn="l">
              <a:spcBef>
                <a:spcPts val="0"/>
              </a:spcBef>
              <a:spcAft>
                <a:spcPts val="0"/>
              </a:spcAft>
              <a:buClr>
                <a:srgbClr val="0000FF"/>
              </a:buClr>
              <a:buSzPts val="1600"/>
              <a:buChar char="○"/>
            </a:pPr>
            <a:r>
              <a:rPr lang="en" sz="1600">
                <a:solidFill>
                  <a:srgbClr val="0000FF"/>
                </a:solidFill>
              </a:rPr>
              <a:t>Stochastic input</a:t>
            </a:r>
            <a:endParaRPr sz="1600">
              <a:solidFill>
                <a:srgbClr val="0000FF"/>
              </a:solidFill>
            </a:endParaRPr>
          </a:p>
          <a:p>
            <a:pPr indent="0" lvl="0" marL="0" rtl="0" algn="l">
              <a:spcBef>
                <a:spcPts val="0"/>
              </a:spcBef>
              <a:spcAft>
                <a:spcPts val="0"/>
              </a:spcAft>
              <a:buNone/>
            </a:pPr>
            <a:r>
              <a:t/>
            </a:r>
            <a:endParaRPr sz="1600">
              <a:solidFill>
                <a:srgbClr val="0000FF"/>
              </a:solidFill>
            </a:endParaRPr>
          </a:p>
          <a:p>
            <a:pPr indent="-330200" lvl="1" marL="914400" rtl="0" algn="l">
              <a:spcBef>
                <a:spcPts val="0"/>
              </a:spcBef>
              <a:spcAft>
                <a:spcPts val="0"/>
              </a:spcAft>
              <a:buClr>
                <a:srgbClr val="0000FF"/>
              </a:buClr>
              <a:buSzPts val="1600"/>
              <a:buChar char="○"/>
            </a:pPr>
            <a:r>
              <a:rPr lang="en" sz="1600">
                <a:solidFill>
                  <a:srgbClr val="0000FF"/>
                </a:solidFill>
              </a:rPr>
              <a:t>Stochastic synapses </a:t>
            </a:r>
            <a:endParaRPr sz="1600">
              <a:solidFill>
                <a:srgbClr val="0000FF"/>
              </a:solidFill>
            </a:endParaRPr>
          </a:p>
          <a:p>
            <a:pPr indent="0" lvl="0" marL="0" rtl="0" algn="ctr">
              <a:spcBef>
                <a:spcPts val="0"/>
              </a:spcBef>
              <a:spcAft>
                <a:spcPts val="0"/>
              </a:spcAft>
              <a:buNone/>
            </a:pPr>
            <a:r>
              <a:t/>
            </a:r>
            <a:endParaRPr sz="16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6" st="6"/>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7" st="7"/>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8" st="8"/>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2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A64D79"/>
                </a:solidFill>
              </a:rPr>
              <a:t>Connecting to previous work</a:t>
            </a:r>
            <a:endParaRPr>
              <a:solidFill>
                <a:srgbClr val="A64D79"/>
              </a:solidFill>
            </a:endParaRPr>
          </a:p>
          <a:p>
            <a:pPr indent="0" lvl="0" marL="0" rtl="0" algn="l">
              <a:spcBef>
                <a:spcPts val="0"/>
              </a:spcBef>
              <a:spcAft>
                <a:spcPts val="0"/>
              </a:spcAft>
              <a:buNone/>
            </a:pPr>
            <a:r>
              <a:t/>
            </a:r>
            <a:endParaRPr/>
          </a:p>
        </p:txBody>
      </p:sp>
      <p:pic>
        <p:nvPicPr>
          <p:cNvPr id="432" name="Google Shape;432;p26"/>
          <p:cNvPicPr preferRelativeResize="0"/>
          <p:nvPr/>
        </p:nvPicPr>
        <p:blipFill>
          <a:blip r:embed="rId3">
            <a:alphaModFix/>
          </a:blip>
          <a:stretch>
            <a:fillRect/>
          </a:stretch>
        </p:blipFill>
        <p:spPr>
          <a:xfrm>
            <a:off x="1568375" y="1068150"/>
            <a:ext cx="6007254"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Summary</a:t>
            </a:r>
            <a:endParaRPr b="1">
              <a:solidFill>
                <a:srgbClr val="A64D79"/>
              </a:solidFill>
            </a:endParaRPr>
          </a:p>
        </p:txBody>
      </p:sp>
      <p:sp>
        <p:nvSpPr>
          <p:cNvPr id="438" name="Google Shape;438;p27"/>
          <p:cNvSpPr txBox="1"/>
          <p:nvPr/>
        </p:nvSpPr>
        <p:spPr>
          <a:xfrm>
            <a:off x="311650" y="1071750"/>
            <a:ext cx="8520600" cy="3562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Samples generated by Gibbs Sampling algorithm on a binary linear Gaussian model show empirically observed properties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Contrast invariant tuning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Low correlation coefficients for pairs of neurons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Fano Factor of spikes distributed around 1.</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Coefficients of variation for inter-spike-intervals distributed around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LIF network can implement sampling in binary linear-Gaussian image model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However, they are more regular than empirically observed spikes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Larger network with more neurons and hierarchy, stochastic input, stochastic synapses can add irregularity</a:t>
            </a:r>
            <a:endParaRPr>
              <a:solidFill>
                <a:schemeClr val="dk1"/>
              </a:solidFill>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Acknowledgement</a:t>
            </a:r>
            <a:endParaRPr b="1">
              <a:solidFill>
                <a:srgbClr val="A64D79"/>
              </a:solidFill>
            </a:endParaRPr>
          </a:p>
        </p:txBody>
      </p:sp>
      <p:grpSp>
        <p:nvGrpSpPr>
          <p:cNvPr id="444" name="Google Shape;444;p28"/>
          <p:cNvGrpSpPr/>
          <p:nvPr/>
        </p:nvGrpSpPr>
        <p:grpSpPr>
          <a:xfrm>
            <a:off x="929250" y="1017725"/>
            <a:ext cx="7398446" cy="2392525"/>
            <a:chOff x="929250" y="1017725"/>
            <a:chExt cx="7398446" cy="2392525"/>
          </a:xfrm>
        </p:grpSpPr>
        <p:pic>
          <p:nvPicPr>
            <p:cNvPr id="445" name="Google Shape;445;p28"/>
            <p:cNvPicPr preferRelativeResize="0"/>
            <p:nvPr/>
          </p:nvPicPr>
          <p:blipFill>
            <a:blip r:embed="rId3">
              <a:alphaModFix/>
            </a:blip>
            <a:stretch>
              <a:fillRect/>
            </a:stretch>
          </p:blipFill>
          <p:spPr>
            <a:xfrm>
              <a:off x="3623450" y="1459475"/>
              <a:ext cx="1897100" cy="1880750"/>
            </a:xfrm>
            <a:prstGeom prst="rect">
              <a:avLst/>
            </a:prstGeom>
            <a:noFill/>
            <a:ln>
              <a:noFill/>
            </a:ln>
          </p:spPr>
        </p:pic>
        <p:grpSp>
          <p:nvGrpSpPr>
            <p:cNvPr id="446" name="Google Shape;446;p28"/>
            <p:cNvGrpSpPr/>
            <p:nvPr/>
          </p:nvGrpSpPr>
          <p:grpSpPr>
            <a:xfrm>
              <a:off x="929250" y="1017725"/>
              <a:ext cx="7398446" cy="2392525"/>
              <a:chOff x="929250" y="1017725"/>
              <a:chExt cx="7398446" cy="2392525"/>
            </a:xfrm>
          </p:grpSpPr>
          <p:pic>
            <p:nvPicPr>
              <p:cNvPr id="447" name="Google Shape;447;p28"/>
              <p:cNvPicPr preferRelativeResize="0"/>
              <p:nvPr/>
            </p:nvPicPr>
            <p:blipFill>
              <a:blip r:embed="rId4">
                <a:alphaModFix/>
              </a:blip>
              <a:stretch>
                <a:fillRect/>
              </a:stretch>
            </p:blipFill>
            <p:spPr>
              <a:xfrm>
                <a:off x="929250" y="1389450"/>
                <a:ext cx="1592550" cy="2020800"/>
              </a:xfrm>
              <a:prstGeom prst="rect">
                <a:avLst/>
              </a:prstGeom>
              <a:noFill/>
              <a:ln>
                <a:noFill/>
              </a:ln>
            </p:spPr>
          </p:pic>
          <p:pic>
            <p:nvPicPr>
              <p:cNvPr id="448" name="Google Shape;448;p28"/>
              <p:cNvPicPr preferRelativeResize="0"/>
              <p:nvPr/>
            </p:nvPicPr>
            <p:blipFill>
              <a:blip r:embed="rId5">
                <a:alphaModFix/>
              </a:blip>
              <a:stretch>
                <a:fillRect/>
              </a:stretch>
            </p:blipFill>
            <p:spPr>
              <a:xfrm>
                <a:off x="6622200" y="1389450"/>
                <a:ext cx="1705496" cy="2020800"/>
              </a:xfrm>
              <a:prstGeom prst="rect">
                <a:avLst/>
              </a:prstGeom>
              <a:noFill/>
              <a:ln>
                <a:noFill/>
              </a:ln>
            </p:spPr>
          </p:pic>
          <p:sp>
            <p:nvSpPr>
              <p:cNvPr id="449" name="Google Shape;449;p28"/>
              <p:cNvSpPr txBox="1"/>
              <p:nvPr/>
            </p:nvSpPr>
            <p:spPr>
              <a:xfrm>
                <a:off x="3178350" y="1017725"/>
                <a:ext cx="3036600" cy="3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Haefner Lab</a:t>
                </a:r>
                <a:endParaRPr b="1">
                  <a:solidFill>
                    <a:srgbClr val="0000FF"/>
                  </a:solidFill>
                </a:endParaRPr>
              </a:p>
            </p:txBody>
          </p:sp>
        </p:grpSp>
      </p:grpSp>
      <p:sp>
        <p:nvSpPr>
          <p:cNvPr id="450" name="Google Shape;450;p28"/>
          <p:cNvSpPr txBox="1"/>
          <p:nvPr/>
        </p:nvSpPr>
        <p:spPr>
          <a:xfrm>
            <a:off x="2084625" y="1880550"/>
            <a:ext cx="5087700" cy="13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00FF"/>
                </a:solidFill>
              </a:rPr>
              <a:t>And also the Mitchell lab for valuable feedback!!</a:t>
            </a:r>
            <a:endParaRPr b="1" sz="1800">
              <a:solidFill>
                <a:srgbClr val="0000FF"/>
              </a:solidFill>
            </a:endParaRPr>
          </a:p>
        </p:txBody>
      </p:sp>
      <p:sp>
        <p:nvSpPr>
          <p:cNvPr id="451" name="Google Shape;451;p28"/>
          <p:cNvSpPr txBox="1"/>
          <p:nvPr>
            <p:ph type="title"/>
          </p:nvPr>
        </p:nvSpPr>
        <p:spPr>
          <a:xfrm>
            <a:off x="623400" y="192763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Thank you all for listening. :)</a:t>
            </a:r>
            <a:endParaRPr b="1">
              <a:solidFill>
                <a:srgbClr val="A64D79"/>
              </a:solidFill>
            </a:endParaRPr>
          </a:p>
        </p:txBody>
      </p:sp>
      <p:pic>
        <p:nvPicPr>
          <p:cNvPr id="452" name="Google Shape;452;p28"/>
          <p:cNvPicPr preferRelativeResize="0"/>
          <p:nvPr/>
        </p:nvPicPr>
        <p:blipFill>
          <a:blip r:embed="rId6">
            <a:alphaModFix/>
          </a:blip>
          <a:stretch>
            <a:fillRect/>
          </a:stretch>
        </p:blipFill>
        <p:spPr>
          <a:xfrm>
            <a:off x="185725" y="200025"/>
            <a:ext cx="8772525" cy="474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4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5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445025"/>
            <a:ext cx="883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Visual processing as probabilistic inference</a:t>
            </a:r>
            <a:endParaRPr b="1">
              <a:solidFill>
                <a:srgbClr val="741B47"/>
              </a:solidFill>
            </a:endParaRPr>
          </a:p>
        </p:txBody>
      </p:sp>
      <p:sp>
        <p:nvSpPr>
          <p:cNvPr id="62" name="Google Shape;62;p14"/>
          <p:cNvSpPr txBox="1"/>
          <p:nvPr/>
        </p:nvSpPr>
        <p:spPr>
          <a:xfrm>
            <a:off x="6515250" y="4880900"/>
            <a:ext cx="26286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Olshausen and Field, Nature 1996</a:t>
            </a:r>
            <a:endParaRPr b="1" sz="900"/>
          </a:p>
        </p:txBody>
      </p:sp>
      <p:sp>
        <p:nvSpPr>
          <p:cNvPr id="63" name="Google Shape;63;p14"/>
          <p:cNvSpPr txBox="1"/>
          <p:nvPr/>
        </p:nvSpPr>
        <p:spPr>
          <a:xfrm>
            <a:off x="5976450" y="3263275"/>
            <a:ext cx="2379600" cy="572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Computing probability of feature present in </a:t>
            </a:r>
            <a:r>
              <a:rPr b="1" lang="en">
                <a:latin typeface="Times New Roman"/>
                <a:ea typeface="Times New Roman"/>
                <a:cs typeface="Times New Roman"/>
                <a:sym typeface="Times New Roman"/>
              </a:rPr>
              <a:t>I</a:t>
            </a:r>
            <a:endParaRPr b="1">
              <a:latin typeface="Times New Roman"/>
              <a:ea typeface="Times New Roman"/>
              <a:cs typeface="Times New Roman"/>
              <a:sym typeface="Times New Roman"/>
            </a:endParaRPr>
          </a:p>
        </p:txBody>
      </p:sp>
      <p:sp>
        <p:nvSpPr>
          <p:cNvPr id="64" name="Google Shape;64;p14"/>
          <p:cNvSpPr txBox="1"/>
          <p:nvPr/>
        </p:nvSpPr>
        <p:spPr>
          <a:xfrm>
            <a:off x="5990475" y="3936900"/>
            <a:ext cx="2379600" cy="572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But it is  hard and often intractable</a:t>
            </a:r>
            <a:endParaRPr b="1">
              <a:latin typeface="Times New Roman"/>
              <a:ea typeface="Times New Roman"/>
              <a:cs typeface="Times New Roman"/>
              <a:sym typeface="Times New Roman"/>
            </a:endParaRPr>
          </a:p>
        </p:txBody>
      </p:sp>
      <p:cxnSp>
        <p:nvCxnSpPr>
          <p:cNvPr id="65" name="Google Shape;65;p14"/>
          <p:cNvCxnSpPr/>
          <p:nvPr/>
        </p:nvCxnSpPr>
        <p:spPr>
          <a:xfrm>
            <a:off x="4696826" y="3787588"/>
            <a:ext cx="1149900" cy="0"/>
          </a:xfrm>
          <a:prstGeom prst="straightConnector1">
            <a:avLst/>
          </a:prstGeom>
          <a:noFill/>
          <a:ln cap="flat" cmpd="sng" w="76200">
            <a:solidFill>
              <a:schemeClr val="dk2"/>
            </a:solidFill>
            <a:prstDash val="solid"/>
            <a:round/>
            <a:headEnd len="med" w="med" type="triangle"/>
            <a:tailEnd len="med" w="med" type="none"/>
          </a:ln>
        </p:spPr>
      </p:cxnSp>
      <p:sp>
        <p:nvSpPr>
          <p:cNvPr id="66" name="Google Shape;66;p14"/>
          <p:cNvSpPr txBox="1"/>
          <p:nvPr/>
        </p:nvSpPr>
        <p:spPr>
          <a:xfrm>
            <a:off x="5976450" y="3045900"/>
            <a:ext cx="2379600" cy="77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 hypothesize that the brain uses Sampling based algorithm</a:t>
            </a:r>
            <a:endParaRPr b="1">
              <a:latin typeface="Times New Roman"/>
              <a:ea typeface="Times New Roman"/>
              <a:cs typeface="Times New Roman"/>
              <a:sym typeface="Times New Roman"/>
            </a:endParaRPr>
          </a:p>
        </p:txBody>
      </p:sp>
      <p:sp>
        <p:nvSpPr>
          <p:cNvPr id="67" name="Google Shape;67;p14"/>
          <p:cNvSpPr txBox="1"/>
          <p:nvPr/>
        </p:nvSpPr>
        <p:spPr>
          <a:xfrm>
            <a:off x="5609425" y="4025925"/>
            <a:ext cx="3222600" cy="778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Samples generated are continuous values if x represents continuous variable or, 0/1 if x is </a:t>
            </a:r>
            <a:r>
              <a:rPr b="1" lang="en">
                <a:solidFill>
                  <a:srgbClr val="0000FF"/>
                </a:solidFill>
              </a:rPr>
              <a:t>binary</a:t>
            </a:r>
            <a:r>
              <a:rPr lang="en"/>
              <a:t> variable</a:t>
            </a:r>
            <a:endParaRPr b="1">
              <a:latin typeface="Times New Roman"/>
              <a:ea typeface="Times New Roman"/>
              <a:cs typeface="Times New Roman"/>
              <a:sym typeface="Times New Roman"/>
            </a:endParaRPr>
          </a:p>
        </p:txBody>
      </p:sp>
      <p:sp>
        <p:nvSpPr>
          <p:cNvPr id="68" name="Google Shape;68;p14"/>
          <p:cNvSpPr txBox="1"/>
          <p:nvPr/>
        </p:nvSpPr>
        <p:spPr>
          <a:xfrm>
            <a:off x="2740875" y="2551425"/>
            <a:ext cx="22842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FF"/>
                </a:solidFill>
              </a:rPr>
              <a:t>Linear Image Model</a:t>
            </a:r>
            <a:endParaRPr b="1" sz="1600">
              <a:solidFill>
                <a:srgbClr val="0000FF"/>
              </a:solidFill>
            </a:endParaRPr>
          </a:p>
        </p:txBody>
      </p:sp>
      <p:sp>
        <p:nvSpPr>
          <p:cNvPr id="69" name="Google Shape;69;p14"/>
          <p:cNvSpPr txBox="1"/>
          <p:nvPr/>
        </p:nvSpPr>
        <p:spPr>
          <a:xfrm>
            <a:off x="6605325" y="2572500"/>
            <a:ext cx="11499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FF"/>
                </a:solidFill>
              </a:rPr>
              <a:t>Inference</a:t>
            </a:r>
            <a:endParaRPr b="1" sz="1600">
              <a:solidFill>
                <a:srgbClr val="0000FF"/>
              </a:solidFill>
            </a:endParaRPr>
          </a:p>
        </p:txBody>
      </p:sp>
      <p:grpSp>
        <p:nvGrpSpPr>
          <p:cNvPr id="70" name="Google Shape;70;p14"/>
          <p:cNvGrpSpPr/>
          <p:nvPr/>
        </p:nvGrpSpPr>
        <p:grpSpPr>
          <a:xfrm>
            <a:off x="311703" y="1452022"/>
            <a:ext cx="2074845" cy="928636"/>
            <a:chOff x="311693" y="1709741"/>
            <a:chExt cx="2074845" cy="1174003"/>
          </a:xfrm>
        </p:grpSpPr>
        <p:pic>
          <p:nvPicPr>
            <p:cNvPr id="71" name="Google Shape;71;p14"/>
            <p:cNvPicPr preferRelativeResize="0"/>
            <p:nvPr/>
          </p:nvPicPr>
          <p:blipFill>
            <a:blip r:embed="rId3">
              <a:alphaModFix/>
            </a:blip>
            <a:stretch>
              <a:fillRect/>
            </a:stretch>
          </p:blipFill>
          <p:spPr>
            <a:xfrm>
              <a:off x="311693" y="1709741"/>
              <a:ext cx="2074845" cy="1174003"/>
            </a:xfrm>
            <a:prstGeom prst="rect">
              <a:avLst/>
            </a:prstGeom>
            <a:noFill/>
            <a:ln>
              <a:noFill/>
            </a:ln>
          </p:spPr>
        </p:pic>
        <p:pic>
          <p:nvPicPr>
            <p:cNvPr id="72" name="Google Shape;72;p14"/>
            <p:cNvPicPr preferRelativeResize="0"/>
            <p:nvPr/>
          </p:nvPicPr>
          <p:blipFill rotWithShape="1">
            <a:blip r:embed="rId4">
              <a:alphaModFix/>
            </a:blip>
            <a:srcRect b="54191" l="0" r="0" t="0"/>
            <a:stretch/>
          </p:blipFill>
          <p:spPr>
            <a:xfrm>
              <a:off x="403900" y="1998380"/>
              <a:ext cx="1890426" cy="262500"/>
            </a:xfrm>
            <a:prstGeom prst="rect">
              <a:avLst/>
            </a:prstGeom>
            <a:noFill/>
            <a:ln>
              <a:noFill/>
            </a:ln>
          </p:spPr>
        </p:pic>
      </p:grpSp>
      <p:grpSp>
        <p:nvGrpSpPr>
          <p:cNvPr id="73" name="Google Shape;73;p14"/>
          <p:cNvGrpSpPr/>
          <p:nvPr/>
        </p:nvGrpSpPr>
        <p:grpSpPr>
          <a:xfrm>
            <a:off x="3444176" y="1452171"/>
            <a:ext cx="2284250" cy="928636"/>
            <a:chOff x="3444175" y="1703816"/>
            <a:chExt cx="2284250" cy="1174003"/>
          </a:xfrm>
        </p:grpSpPr>
        <p:pic>
          <p:nvPicPr>
            <p:cNvPr id="74" name="Google Shape;74;p14"/>
            <p:cNvPicPr preferRelativeResize="0"/>
            <p:nvPr/>
          </p:nvPicPr>
          <p:blipFill>
            <a:blip r:embed="rId3">
              <a:alphaModFix/>
            </a:blip>
            <a:stretch>
              <a:fillRect/>
            </a:stretch>
          </p:blipFill>
          <p:spPr>
            <a:xfrm>
              <a:off x="3534580" y="1703816"/>
              <a:ext cx="2074845" cy="1174003"/>
            </a:xfrm>
            <a:prstGeom prst="rect">
              <a:avLst/>
            </a:prstGeom>
            <a:noFill/>
            <a:ln>
              <a:noFill/>
            </a:ln>
          </p:spPr>
        </p:pic>
        <p:pic>
          <p:nvPicPr>
            <p:cNvPr id="75" name="Google Shape;75;p14"/>
            <p:cNvPicPr preferRelativeResize="0"/>
            <p:nvPr/>
          </p:nvPicPr>
          <p:blipFill rotWithShape="1">
            <a:blip r:embed="rId5">
              <a:alphaModFix/>
            </a:blip>
            <a:srcRect b="54164" l="0" r="0" t="0"/>
            <a:stretch/>
          </p:blipFill>
          <p:spPr>
            <a:xfrm>
              <a:off x="3444175" y="1998542"/>
              <a:ext cx="2284250" cy="262500"/>
            </a:xfrm>
            <a:prstGeom prst="rect">
              <a:avLst/>
            </a:prstGeom>
            <a:noFill/>
            <a:ln>
              <a:noFill/>
            </a:ln>
          </p:spPr>
        </p:pic>
      </p:grpSp>
      <p:grpSp>
        <p:nvGrpSpPr>
          <p:cNvPr id="76" name="Google Shape;76;p14"/>
          <p:cNvGrpSpPr/>
          <p:nvPr/>
        </p:nvGrpSpPr>
        <p:grpSpPr>
          <a:xfrm>
            <a:off x="6652750" y="1458498"/>
            <a:ext cx="2284275" cy="988980"/>
            <a:chOff x="6652750" y="1709741"/>
            <a:chExt cx="2284275" cy="1174003"/>
          </a:xfrm>
        </p:grpSpPr>
        <p:pic>
          <p:nvPicPr>
            <p:cNvPr id="77" name="Google Shape;77;p14"/>
            <p:cNvPicPr preferRelativeResize="0"/>
            <p:nvPr/>
          </p:nvPicPr>
          <p:blipFill>
            <a:blip r:embed="rId3">
              <a:alphaModFix/>
            </a:blip>
            <a:stretch>
              <a:fillRect/>
            </a:stretch>
          </p:blipFill>
          <p:spPr>
            <a:xfrm>
              <a:off x="6757468" y="1709741"/>
              <a:ext cx="2074845" cy="1174003"/>
            </a:xfrm>
            <a:prstGeom prst="rect">
              <a:avLst/>
            </a:prstGeom>
            <a:noFill/>
            <a:ln>
              <a:noFill/>
            </a:ln>
          </p:spPr>
        </p:pic>
        <p:pic>
          <p:nvPicPr>
            <p:cNvPr id="78" name="Google Shape;78;p14"/>
            <p:cNvPicPr preferRelativeResize="0"/>
            <p:nvPr/>
          </p:nvPicPr>
          <p:blipFill rotWithShape="1">
            <a:blip r:embed="rId6">
              <a:alphaModFix/>
            </a:blip>
            <a:srcRect b="59091" l="0" r="0" t="0"/>
            <a:stretch/>
          </p:blipFill>
          <p:spPr>
            <a:xfrm>
              <a:off x="6652750" y="1881306"/>
              <a:ext cx="2284275" cy="330200"/>
            </a:xfrm>
            <a:prstGeom prst="rect">
              <a:avLst/>
            </a:prstGeom>
            <a:noFill/>
            <a:ln>
              <a:noFill/>
            </a:ln>
          </p:spPr>
        </p:pic>
      </p:grpSp>
      <p:cxnSp>
        <p:nvCxnSpPr>
          <p:cNvPr id="79" name="Google Shape;79;p14"/>
          <p:cNvCxnSpPr/>
          <p:nvPr/>
        </p:nvCxnSpPr>
        <p:spPr>
          <a:xfrm>
            <a:off x="2386526" y="2033638"/>
            <a:ext cx="1149900" cy="0"/>
          </a:xfrm>
          <a:prstGeom prst="straightConnector1">
            <a:avLst/>
          </a:prstGeom>
          <a:noFill/>
          <a:ln cap="flat" cmpd="sng" w="28575">
            <a:solidFill>
              <a:schemeClr val="dk2"/>
            </a:solidFill>
            <a:prstDash val="solid"/>
            <a:round/>
            <a:headEnd len="med" w="med" type="triangle"/>
            <a:tailEnd len="med" w="med" type="triangle"/>
          </a:ln>
        </p:spPr>
      </p:cxnSp>
      <p:cxnSp>
        <p:nvCxnSpPr>
          <p:cNvPr id="80" name="Google Shape;80;p14"/>
          <p:cNvCxnSpPr/>
          <p:nvPr/>
        </p:nvCxnSpPr>
        <p:spPr>
          <a:xfrm>
            <a:off x="5609426" y="2033638"/>
            <a:ext cx="1149900" cy="0"/>
          </a:xfrm>
          <a:prstGeom prst="straightConnector1">
            <a:avLst/>
          </a:prstGeom>
          <a:noFill/>
          <a:ln cap="flat" cmpd="sng" w="28575">
            <a:solidFill>
              <a:schemeClr val="dk2"/>
            </a:solidFill>
            <a:prstDash val="solid"/>
            <a:round/>
            <a:headEnd len="med" w="med" type="triangle"/>
            <a:tailEnd len="med" w="med" type="triangle"/>
          </a:ln>
        </p:spPr>
      </p:cxnSp>
      <p:sp>
        <p:nvSpPr>
          <p:cNvPr id="81" name="Google Shape;81;p14"/>
          <p:cNvSpPr txBox="1"/>
          <p:nvPr/>
        </p:nvSpPr>
        <p:spPr>
          <a:xfrm>
            <a:off x="646663" y="985073"/>
            <a:ext cx="14049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Marr’s Level 1</a:t>
            </a:r>
            <a:endParaRPr b="1">
              <a:solidFill>
                <a:srgbClr val="0000FF"/>
              </a:solidFill>
            </a:endParaRPr>
          </a:p>
        </p:txBody>
      </p:sp>
      <p:sp>
        <p:nvSpPr>
          <p:cNvPr id="82" name="Google Shape;82;p14"/>
          <p:cNvSpPr txBox="1"/>
          <p:nvPr/>
        </p:nvSpPr>
        <p:spPr>
          <a:xfrm>
            <a:off x="3817175" y="985073"/>
            <a:ext cx="14049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Marr’s Level 2</a:t>
            </a:r>
            <a:endParaRPr b="1">
              <a:solidFill>
                <a:srgbClr val="0000FF"/>
              </a:solidFill>
            </a:endParaRPr>
          </a:p>
        </p:txBody>
      </p:sp>
      <p:sp>
        <p:nvSpPr>
          <p:cNvPr id="83" name="Google Shape;83;p14"/>
          <p:cNvSpPr txBox="1"/>
          <p:nvPr/>
        </p:nvSpPr>
        <p:spPr>
          <a:xfrm>
            <a:off x="7092425" y="985073"/>
            <a:ext cx="14049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Marr’s Level 3</a:t>
            </a:r>
            <a:endParaRPr b="1">
              <a:solidFill>
                <a:srgbClr val="0000FF"/>
              </a:solidFill>
            </a:endParaRPr>
          </a:p>
        </p:txBody>
      </p:sp>
      <p:sp>
        <p:nvSpPr>
          <p:cNvPr id="84" name="Google Shape;84;p14"/>
          <p:cNvSpPr txBox="1"/>
          <p:nvPr/>
        </p:nvSpPr>
        <p:spPr>
          <a:xfrm>
            <a:off x="453225" y="1926236"/>
            <a:ext cx="1756500" cy="2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Probabilistic Inference</a:t>
            </a:r>
            <a:endParaRPr sz="1000"/>
          </a:p>
        </p:txBody>
      </p:sp>
      <p:pic>
        <p:nvPicPr>
          <p:cNvPr id="85" name="Google Shape;85;p14"/>
          <p:cNvPicPr preferRelativeResize="0"/>
          <p:nvPr/>
        </p:nvPicPr>
        <p:blipFill>
          <a:blip r:embed="rId7">
            <a:alphaModFix/>
          </a:blip>
          <a:stretch>
            <a:fillRect/>
          </a:stretch>
        </p:blipFill>
        <p:spPr>
          <a:xfrm>
            <a:off x="310775" y="1458500"/>
            <a:ext cx="2074850" cy="928626"/>
          </a:xfrm>
          <a:prstGeom prst="rect">
            <a:avLst/>
          </a:prstGeom>
          <a:noFill/>
          <a:ln cap="flat" cmpd="sng" w="38100">
            <a:solidFill>
              <a:srgbClr val="595959"/>
            </a:solidFill>
            <a:prstDash val="solid"/>
            <a:round/>
            <a:headEnd len="sm" w="sm" type="none"/>
            <a:tailEnd len="sm" w="sm" type="none"/>
          </a:ln>
        </p:spPr>
      </p:pic>
      <p:grpSp>
        <p:nvGrpSpPr>
          <p:cNvPr id="86" name="Google Shape;86;p14"/>
          <p:cNvGrpSpPr/>
          <p:nvPr/>
        </p:nvGrpSpPr>
        <p:grpSpPr>
          <a:xfrm>
            <a:off x="310775" y="2551425"/>
            <a:ext cx="1756501" cy="1880401"/>
            <a:chOff x="310775" y="2551425"/>
            <a:chExt cx="1756501" cy="1880401"/>
          </a:xfrm>
        </p:grpSpPr>
        <p:sp>
          <p:nvSpPr>
            <p:cNvPr id="87" name="Google Shape;87;p14"/>
            <p:cNvSpPr txBox="1"/>
            <p:nvPr/>
          </p:nvSpPr>
          <p:spPr>
            <a:xfrm>
              <a:off x="622275" y="2551425"/>
              <a:ext cx="11499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FF"/>
                  </a:solidFill>
                </a:rPr>
                <a:t>Image (</a:t>
              </a:r>
              <a:r>
                <a:rPr b="1" lang="en" sz="1600">
                  <a:latin typeface="Times New Roman"/>
                  <a:ea typeface="Times New Roman"/>
                  <a:cs typeface="Times New Roman"/>
                  <a:sym typeface="Times New Roman"/>
                </a:rPr>
                <a:t>I</a:t>
              </a:r>
              <a:r>
                <a:rPr b="1" lang="en" sz="1600">
                  <a:solidFill>
                    <a:srgbClr val="0000FF"/>
                  </a:solidFill>
                </a:rPr>
                <a:t>)</a:t>
              </a:r>
              <a:endParaRPr b="1" sz="1600">
                <a:solidFill>
                  <a:srgbClr val="0000FF"/>
                </a:solidFill>
              </a:endParaRPr>
            </a:p>
          </p:txBody>
        </p:sp>
        <p:pic>
          <p:nvPicPr>
            <p:cNvPr id="88" name="Google Shape;88;p14"/>
            <p:cNvPicPr preferRelativeResize="0"/>
            <p:nvPr/>
          </p:nvPicPr>
          <p:blipFill>
            <a:blip r:embed="rId8">
              <a:alphaModFix/>
            </a:blip>
            <a:stretch>
              <a:fillRect/>
            </a:stretch>
          </p:blipFill>
          <p:spPr>
            <a:xfrm>
              <a:off x="310775" y="3155326"/>
              <a:ext cx="1756501" cy="1276500"/>
            </a:xfrm>
            <a:prstGeom prst="rect">
              <a:avLst/>
            </a:prstGeom>
            <a:noFill/>
            <a:ln>
              <a:noFill/>
            </a:ln>
          </p:spPr>
        </p:pic>
      </p:grpSp>
      <p:pic>
        <p:nvPicPr>
          <p:cNvPr id="89" name="Google Shape;89;p14"/>
          <p:cNvPicPr preferRelativeResize="0"/>
          <p:nvPr/>
        </p:nvPicPr>
        <p:blipFill>
          <a:blip r:embed="rId9">
            <a:alphaModFix/>
          </a:blip>
          <a:stretch>
            <a:fillRect/>
          </a:stretch>
        </p:blipFill>
        <p:spPr>
          <a:xfrm>
            <a:off x="2117576" y="3042325"/>
            <a:ext cx="2528937" cy="1880400"/>
          </a:xfrm>
          <a:prstGeom prst="rect">
            <a:avLst/>
          </a:prstGeom>
          <a:noFill/>
          <a:ln>
            <a:noFill/>
          </a:ln>
        </p:spPr>
      </p:pic>
      <p:pic>
        <p:nvPicPr>
          <p:cNvPr id="90" name="Google Shape;90;p14"/>
          <p:cNvPicPr preferRelativeResize="0"/>
          <p:nvPr/>
        </p:nvPicPr>
        <p:blipFill>
          <a:blip r:embed="rId10">
            <a:alphaModFix/>
          </a:blip>
          <a:stretch>
            <a:fillRect/>
          </a:stretch>
        </p:blipFill>
        <p:spPr>
          <a:xfrm>
            <a:off x="2057823" y="3025784"/>
            <a:ext cx="2628600" cy="1992803"/>
          </a:xfrm>
          <a:prstGeom prst="rect">
            <a:avLst/>
          </a:prstGeom>
          <a:noFill/>
          <a:ln>
            <a:noFill/>
          </a:ln>
        </p:spPr>
      </p:pic>
      <p:grpSp>
        <p:nvGrpSpPr>
          <p:cNvPr id="91" name="Google Shape;91;p14"/>
          <p:cNvGrpSpPr/>
          <p:nvPr/>
        </p:nvGrpSpPr>
        <p:grpSpPr>
          <a:xfrm>
            <a:off x="209698" y="2724229"/>
            <a:ext cx="8619850" cy="2279125"/>
            <a:chOff x="1042450" y="2759480"/>
            <a:chExt cx="7195200" cy="2121300"/>
          </a:xfrm>
        </p:grpSpPr>
        <p:sp>
          <p:nvSpPr>
            <p:cNvPr id="92" name="Google Shape;92;p14"/>
            <p:cNvSpPr/>
            <p:nvPr/>
          </p:nvSpPr>
          <p:spPr>
            <a:xfrm>
              <a:off x="1042450" y="2759480"/>
              <a:ext cx="7195200" cy="21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nvSpPr>
          <p:spPr>
            <a:xfrm>
              <a:off x="1699625" y="3093325"/>
              <a:ext cx="6055500" cy="11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00FF"/>
                  </a:solidFill>
                </a:rPr>
                <a:t>GOAL: Use this framework of sampling based probabilistic inference to model what neurons in primary visual area V1 are doing</a:t>
              </a:r>
              <a:endParaRPr b="1" sz="2400">
                <a:solidFill>
                  <a:srgbClr val="0000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6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741B47"/>
                </a:solidFill>
              </a:rPr>
              <a:t>Binary sampling in linear image model</a:t>
            </a:r>
            <a:endParaRPr b="1">
              <a:solidFill>
                <a:srgbClr val="741B47"/>
              </a:solidFill>
            </a:endParaRPr>
          </a:p>
          <a:p>
            <a:pPr indent="0" lvl="0" marL="0" rtl="0" algn="l">
              <a:spcBef>
                <a:spcPts val="0"/>
              </a:spcBef>
              <a:spcAft>
                <a:spcPts val="0"/>
              </a:spcAft>
              <a:buNone/>
            </a:pPr>
            <a:r>
              <a:t/>
            </a:r>
            <a:endParaRPr>
              <a:solidFill>
                <a:srgbClr val="A64D79"/>
              </a:solidFill>
            </a:endParaRPr>
          </a:p>
        </p:txBody>
      </p:sp>
      <p:sp>
        <p:nvSpPr>
          <p:cNvPr id="99" name="Google Shape;99;p15"/>
          <p:cNvSpPr txBox="1"/>
          <p:nvPr/>
        </p:nvSpPr>
        <p:spPr>
          <a:xfrm>
            <a:off x="3889315" y="237948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grpSp>
        <p:nvGrpSpPr>
          <p:cNvPr id="100" name="Google Shape;100;p15"/>
          <p:cNvGrpSpPr/>
          <p:nvPr/>
        </p:nvGrpSpPr>
        <p:grpSpPr>
          <a:xfrm>
            <a:off x="3033933" y="2390157"/>
            <a:ext cx="446862" cy="2441125"/>
            <a:chOff x="3033933" y="2390157"/>
            <a:chExt cx="446862" cy="2441125"/>
          </a:xfrm>
        </p:grpSpPr>
        <p:pic>
          <p:nvPicPr>
            <p:cNvPr id="101" name="Google Shape;101;p15"/>
            <p:cNvPicPr preferRelativeResize="0"/>
            <p:nvPr/>
          </p:nvPicPr>
          <p:blipFill>
            <a:blip r:embed="rId3">
              <a:alphaModFix/>
            </a:blip>
            <a:stretch>
              <a:fillRect/>
            </a:stretch>
          </p:blipFill>
          <p:spPr>
            <a:xfrm>
              <a:off x="3112652" y="2390157"/>
              <a:ext cx="289374" cy="339000"/>
            </a:xfrm>
            <a:prstGeom prst="rect">
              <a:avLst/>
            </a:prstGeom>
            <a:noFill/>
            <a:ln>
              <a:noFill/>
            </a:ln>
          </p:spPr>
        </p:pic>
        <p:pic>
          <p:nvPicPr>
            <p:cNvPr id="102" name="Google Shape;102;p15"/>
            <p:cNvPicPr preferRelativeResize="0"/>
            <p:nvPr/>
          </p:nvPicPr>
          <p:blipFill>
            <a:blip r:embed="rId4">
              <a:alphaModFix/>
            </a:blip>
            <a:stretch>
              <a:fillRect/>
            </a:stretch>
          </p:blipFill>
          <p:spPr>
            <a:xfrm>
              <a:off x="3089927" y="2990382"/>
              <a:ext cx="334850" cy="339000"/>
            </a:xfrm>
            <a:prstGeom prst="rect">
              <a:avLst/>
            </a:prstGeom>
            <a:noFill/>
            <a:ln>
              <a:noFill/>
            </a:ln>
          </p:spPr>
        </p:pic>
        <p:pic>
          <p:nvPicPr>
            <p:cNvPr id="103" name="Google Shape;103;p15"/>
            <p:cNvPicPr preferRelativeResize="0"/>
            <p:nvPr/>
          </p:nvPicPr>
          <p:blipFill>
            <a:blip r:embed="rId5">
              <a:alphaModFix/>
            </a:blip>
            <a:stretch>
              <a:fillRect/>
            </a:stretch>
          </p:blipFill>
          <p:spPr>
            <a:xfrm>
              <a:off x="3112658" y="3543851"/>
              <a:ext cx="334850" cy="344281"/>
            </a:xfrm>
            <a:prstGeom prst="rect">
              <a:avLst/>
            </a:prstGeom>
            <a:noFill/>
            <a:ln>
              <a:noFill/>
            </a:ln>
          </p:spPr>
        </p:pic>
        <p:pic>
          <p:nvPicPr>
            <p:cNvPr id="104" name="Google Shape;104;p15"/>
            <p:cNvPicPr preferRelativeResize="0"/>
            <p:nvPr/>
          </p:nvPicPr>
          <p:blipFill>
            <a:blip r:embed="rId6">
              <a:alphaModFix/>
            </a:blip>
            <a:stretch>
              <a:fillRect/>
            </a:stretch>
          </p:blipFill>
          <p:spPr>
            <a:xfrm>
              <a:off x="3033933" y="4492282"/>
              <a:ext cx="446862" cy="339000"/>
            </a:xfrm>
            <a:prstGeom prst="rect">
              <a:avLst/>
            </a:prstGeom>
            <a:noFill/>
            <a:ln>
              <a:noFill/>
            </a:ln>
          </p:spPr>
        </p:pic>
        <p:pic>
          <p:nvPicPr>
            <p:cNvPr id="105" name="Google Shape;105;p15"/>
            <p:cNvPicPr preferRelativeResize="0"/>
            <p:nvPr/>
          </p:nvPicPr>
          <p:blipFill>
            <a:blip r:embed="rId7">
              <a:alphaModFix/>
            </a:blip>
            <a:stretch>
              <a:fillRect/>
            </a:stretch>
          </p:blipFill>
          <p:spPr>
            <a:xfrm>
              <a:off x="3223408" y="4052062"/>
              <a:ext cx="67884" cy="344275"/>
            </a:xfrm>
            <a:prstGeom prst="rect">
              <a:avLst/>
            </a:prstGeom>
            <a:noFill/>
            <a:ln>
              <a:noFill/>
            </a:ln>
          </p:spPr>
        </p:pic>
      </p:grpSp>
      <p:pic>
        <p:nvPicPr>
          <p:cNvPr id="106" name="Google Shape;106;p15"/>
          <p:cNvPicPr preferRelativeResize="0"/>
          <p:nvPr/>
        </p:nvPicPr>
        <p:blipFill>
          <a:blip r:embed="rId8">
            <a:alphaModFix/>
          </a:blip>
          <a:stretch>
            <a:fillRect/>
          </a:stretch>
        </p:blipFill>
        <p:spPr>
          <a:xfrm>
            <a:off x="360350" y="3329372"/>
            <a:ext cx="561975" cy="561975"/>
          </a:xfrm>
          <a:prstGeom prst="rect">
            <a:avLst/>
          </a:prstGeom>
          <a:noFill/>
          <a:ln>
            <a:noFill/>
          </a:ln>
        </p:spPr>
      </p:pic>
      <p:sp>
        <p:nvSpPr>
          <p:cNvPr id="107" name="Google Shape;107;p15"/>
          <p:cNvSpPr txBox="1"/>
          <p:nvPr/>
        </p:nvSpPr>
        <p:spPr>
          <a:xfrm>
            <a:off x="3889315" y="296203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08" name="Google Shape;108;p15"/>
          <p:cNvSpPr txBox="1"/>
          <p:nvPr/>
        </p:nvSpPr>
        <p:spPr>
          <a:xfrm>
            <a:off x="3889315" y="3518144"/>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9" name="Google Shape;109;p15"/>
          <p:cNvSpPr txBox="1"/>
          <p:nvPr/>
        </p:nvSpPr>
        <p:spPr>
          <a:xfrm>
            <a:off x="3956165" y="446393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grpSp>
        <p:nvGrpSpPr>
          <p:cNvPr id="110" name="Google Shape;110;p15"/>
          <p:cNvGrpSpPr/>
          <p:nvPr/>
        </p:nvGrpSpPr>
        <p:grpSpPr>
          <a:xfrm>
            <a:off x="4224115" y="2381582"/>
            <a:ext cx="401650" cy="2476850"/>
            <a:chOff x="4224115" y="2381582"/>
            <a:chExt cx="401650" cy="2476850"/>
          </a:xfrm>
        </p:grpSpPr>
        <p:sp>
          <p:nvSpPr>
            <p:cNvPr id="111" name="Google Shape;111;p15"/>
            <p:cNvSpPr txBox="1"/>
            <p:nvPr/>
          </p:nvSpPr>
          <p:spPr>
            <a:xfrm>
              <a:off x="4224115" y="238158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2" name="Google Shape;112;p15"/>
            <p:cNvSpPr txBox="1"/>
            <p:nvPr/>
          </p:nvSpPr>
          <p:spPr>
            <a:xfrm>
              <a:off x="4224115" y="296413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3" name="Google Shape;113;p15"/>
            <p:cNvSpPr txBox="1"/>
            <p:nvPr/>
          </p:nvSpPr>
          <p:spPr>
            <a:xfrm>
              <a:off x="4224115" y="3520244"/>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4" name="Google Shape;114;p15"/>
            <p:cNvSpPr txBox="1"/>
            <p:nvPr/>
          </p:nvSpPr>
          <p:spPr>
            <a:xfrm>
              <a:off x="4290965" y="446603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grpSp>
        <p:nvGrpSpPr>
          <p:cNvPr id="115" name="Google Shape;115;p15"/>
          <p:cNvGrpSpPr/>
          <p:nvPr/>
        </p:nvGrpSpPr>
        <p:grpSpPr>
          <a:xfrm>
            <a:off x="4558915" y="2373470"/>
            <a:ext cx="2001357" cy="2492161"/>
            <a:chOff x="4558915" y="2373470"/>
            <a:chExt cx="2001357" cy="2492161"/>
          </a:xfrm>
        </p:grpSpPr>
        <p:sp>
          <p:nvSpPr>
            <p:cNvPr id="116" name="Google Shape;116;p15"/>
            <p:cNvSpPr txBox="1"/>
            <p:nvPr/>
          </p:nvSpPr>
          <p:spPr>
            <a:xfrm>
              <a:off x="4913040" y="237948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7" name="Google Shape;117;p15"/>
            <p:cNvSpPr txBox="1"/>
            <p:nvPr/>
          </p:nvSpPr>
          <p:spPr>
            <a:xfrm>
              <a:off x="5281871" y="237858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8" name="Google Shape;118;p15"/>
            <p:cNvSpPr txBox="1"/>
            <p:nvPr/>
          </p:nvSpPr>
          <p:spPr>
            <a:xfrm>
              <a:off x="5616659" y="237558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9" name="Google Shape;119;p15"/>
            <p:cNvSpPr txBox="1"/>
            <p:nvPr/>
          </p:nvSpPr>
          <p:spPr>
            <a:xfrm>
              <a:off x="5823809" y="2373470"/>
              <a:ext cx="334800" cy="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a:t>
              </a:r>
              <a:endParaRPr b="1" sz="1800"/>
            </a:p>
          </p:txBody>
        </p:sp>
        <p:sp>
          <p:nvSpPr>
            <p:cNvPr id="120" name="Google Shape;120;p15"/>
            <p:cNvSpPr txBox="1"/>
            <p:nvPr/>
          </p:nvSpPr>
          <p:spPr>
            <a:xfrm>
              <a:off x="4558915" y="296712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21" name="Google Shape;121;p15"/>
            <p:cNvSpPr txBox="1"/>
            <p:nvPr/>
          </p:nvSpPr>
          <p:spPr>
            <a:xfrm>
              <a:off x="4913040" y="296203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22" name="Google Shape;122;p15"/>
            <p:cNvSpPr txBox="1"/>
            <p:nvPr/>
          </p:nvSpPr>
          <p:spPr>
            <a:xfrm>
              <a:off x="5281871" y="296113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23" name="Google Shape;123;p15"/>
            <p:cNvSpPr txBox="1"/>
            <p:nvPr/>
          </p:nvSpPr>
          <p:spPr>
            <a:xfrm>
              <a:off x="5616659" y="295813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4" name="Google Shape;124;p15"/>
            <p:cNvSpPr txBox="1"/>
            <p:nvPr/>
          </p:nvSpPr>
          <p:spPr>
            <a:xfrm>
              <a:off x="5823809" y="2956020"/>
              <a:ext cx="334800" cy="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a:t>
              </a:r>
              <a:endParaRPr b="1" sz="1800"/>
            </a:p>
          </p:txBody>
        </p:sp>
        <p:sp>
          <p:nvSpPr>
            <p:cNvPr id="125" name="Google Shape;125;p15"/>
            <p:cNvSpPr txBox="1"/>
            <p:nvPr/>
          </p:nvSpPr>
          <p:spPr>
            <a:xfrm>
              <a:off x="4558915" y="3523234"/>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6" name="Google Shape;126;p15"/>
            <p:cNvSpPr txBox="1"/>
            <p:nvPr/>
          </p:nvSpPr>
          <p:spPr>
            <a:xfrm>
              <a:off x="4913040" y="3518144"/>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27" name="Google Shape;127;p15"/>
            <p:cNvSpPr txBox="1"/>
            <p:nvPr/>
          </p:nvSpPr>
          <p:spPr>
            <a:xfrm>
              <a:off x="5281871" y="3517243"/>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28" name="Google Shape;128;p15"/>
            <p:cNvSpPr txBox="1"/>
            <p:nvPr/>
          </p:nvSpPr>
          <p:spPr>
            <a:xfrm>
              <a:off x="5616659" y="3514245"/>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9" name="Google Shape;129;p15"/>
            <p:cNvSpPr txBox="1"/>
            <p:nvPr/>
          </p:nvSpPr>
          <p:spPr>
            <a:xfrm>
              <a:off x="5823809" y="3512132"/>
              <a:ext cx="334800" cy="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a:t>
              </a:r>
              <a:endParaRPr b="1" sz="1800"/>
            </a:p>
          </p:txBody>
        </p:sp>
        <p:sp>
          <p:nvSpPr>
            <p:cNvPr id="130" name="Google Shape;130;p15"/>
            <p:cNvSpPr txBox="1"/>
            <p:nvPr/>
          </p:nvSpPr>
          <p:spPr>
            <a:xfrm>
              <a:off x="4625765" y="446902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1" name="Google Shape;131;p15"/>
            <p:cNvSpPr txBox="1"/>
            <p:nvPr/>
          </p:nvSpPr>
          <p:spPr>
            <a:xfrm>
              <a:off x="4979890" y="446393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2" name="Google Shape;132;p15"/>
            <p:cNvSpPr txBox="1"/>
            <p:nvPr/>
          </p:nvSpPr>
          <p:spPr>
            <a:xfrm>
              <a:off x="5348721" y="446303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33" name="Google Shape;133;p15"/>
            <p:cNvSpPr txBox="1"/>
            <p:nvPr/>
          </p:nvSpPr>
          <p:spPr>
            <a:xfrm>
              <a:off x="5683509" y="446003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34" name="Google Shape;134;p15"/>
            <p:cNvSpPr txBox="1"/>
            <p:nvPr/>
          </p:nvSpPr>
          <p:spPr>
            <a:xfrm>
              <a:off x="5890659" y="4457920"/>
              <a:ext cx="334800" cy="39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a:t>
              </a:r>
              <a:endParaRPr b="1" sz="1800"/>
            </a:p>
          </p:txBody>
        </p:sp>
        <p:grpSp>
          <p:nvGrpSpPr>
            <p:cNvPr id="135" name="Google Shape;135;p15"/>
            <p:cNvGrpSpPr/>
            <p:nvPr/>
          </p:nvGrpSpPr>
          <p:grpSpPr>
            <a:xfrm>
              <a:off x="4558915" y="2384571"/>
              <a:ext cx="2001357" cy="2481060"/>
              <a:chOff x="4558915" y="2384571"/>
              <a:chExt cx="2001357" cy="2481060"/>
            </a:xfrm>
          </p:grpSpPr>
          <p:sp>
            <p:nvSpPr>
              <p:cNvPr id="136" name="Google Shape;136;p15"/>
              <p:cNvSpPr txBox="1"/>
              <p:nvPr/>
            </p:nvSpPr>
            <p:spPr>
              <a:xfrm>
                <a:off x="4558915" y="238457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7" name="Google Shape;137;p15"/>
              <p:cNvSpPr txBox="1"/>
              <p:nvPr/>
            </p:nvSpPr>
            <p:spPr>
              <a:xfrm>
                <a:off x="6158621" y="238458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8" name="Google Shape;138;p15"/>
              <p:cNvSpPr txBox="1"/>
              <p:nvPr/>
            </p:nvSpPr>
            <p:spPr>
              <a:xfrm>
                <a:off x="6158621" y="296713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39" name="Google Shape;139;p15"/>
              <p:cNvSpPr txBox="1"/>
              <p:nvPr/>
            </p:nvSpPr>
            <p:spPr>
              <a:xfrm>
                <a:off x="6158621" y="3523243"/>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0" name="Google Shape;140;p15"/>
              <p:cNvSpPr txBox="1"/>
              <p:nvPr/>
            </p:nvSpPr>
            <p:spPr>
              <a:xfrm>
                <a:off x="6225471" y="446903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pic>
          <p:nvPicPr>
            <p:cNvPr id="141" name="Google Shape;141;p15"/>
            <p:cNvPicPr preferRelativeResize="0"/>
            <p:nvPr/>
          </p:nvPicPr>
          <p:blipFill>
            <a:blip r:embed="rId7">
              <a:alphaModFix/>
            </a:blip>
            <a:stretch>
              <a:fillRect/>
            </a:stretch>
          </p:blipFill>
          <p:spPr>
            <a:xfrm>
              <a:off x="4960558" y="4017187"/>
              <a:ext cx="67885" cy="344275"/>
            </a:xfrm>
            <a:prstGeom prst="rect">
              <a:avLst/>
            </a:prstGeom>
            <a:noFill/>
            <a:ln>
              <a:noFill/>
            </a:ln>
          </p:spPr>
        </p:pic>
      </p:grpSp>
      <p:grpSp>
        <p:nvGrpSpPr>
          <p:cNvPr id="142" name="Google Shape;142;p15"/>
          <p:cNvGrpSpPr/>
          <p:nvPr/>
        </p:nvGrpSpPr>
        <p:grpSpPr>
          <a:xfrm>
            <a:off x="6852838" y="2389245"/>
            <a:ext cx="1883500" cy="276700"/>
            <a:chOff x="6852838" y="2389245"/>
            <a:chExt cx="1883500" cy="276700"/>
          </a:xfrm>
        </p:grpSpPr>
        <p:pic>
          <p:nvPicPr>
            <p:cNvPr id="143" name="Google Shape;143;p15"/>
            <p:cNvPicPr preferRelativeResize="0"/>
            <p:nvPr/>
          </p:nvPicPr>
          <p:blipFill>
            <a:blip r:embed="rId9">
              <a:alphaModFix/>
            </a:blip>
            <a:stretch>
              <a:fillRect/>
            </a:stretch>
          </p:blipFill>
          <p:spPr>
            <a:xfrm>
              <a:off x="6852838" y="2477604"/>
              <a:ext cx="1883500" cy="188341"/>
            </a:xfrm>
            <a:prstGeom prst="rect">
              <a:avLst/>
            </a:prstGeom>
            <a:noFill/>
            <a:ln>
              <a:noFill/>
            </a:ln>
          </p:spPr>
        </p:pic>
        <p:sp>
          <p:nvSpPr>
            <p:cNvPr id="144" name="Google Shape;144;p15"/>
            <p:cNvSpPr txBox="1"/>
            <p:nvPr/>
          </p:nvSpPr>
          <p:spPr>
            <a:xfrm>
              <a:off x="8022238" y="2389245"/>
              <a:ext cx="396600" cy="18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 . .</a:t>
              </a:r>
              <a:endParaRPr b="1" sz="1200"/>
            </a:p>
          </p:txBody>
        </p:sp>
      </p:grpSp>
      <p:grpSp>
        <p:nvGrpSpPr>
          <p:cNvPr id="145" name="Google Shape;145;p15"/>
          <p:cNvGrpSpPr/>
          <p:nvPr/>
        </p:nvGrpSpPr>
        <p:grpSpPr>
          <a:xfrm>
            <a:off x="6875013" y="3008116"/>
            <a:ext cx="1883500" cy="253627"/>
            <a:chOff x="6875013" y="3008116"/>
            <a:chExt cx="1883500" cy="253627"/>
          </a:xfrm>
        </p:grpSpPr>
        <p:pic>
          <p:nvPicPr>
            <p:cNvPr id="146" name="Google Shape;146;p15"/>
            <p:cNvPicPr preferRelativeResize="0"/>
            <p:nvPr/>
          </p:nvPicPr>
          <p:blipFill>
            <a:blip r:embed="rId10">
              <a:alphaModFix/>
            </a:blip>
            <a:stretch>
              <a:fillRect/>
            </a:stretch>
          </p:blipFill>
          <p:spPr>
            <a:xfrm>
              <a:off x="6875013" y="3073343"/>
              <a:ext cx="1883500" cy="188400"/>
            </a:xfrm>
            <a:prstGeom prst="rect">
              <a:avLst/>
            </a:prstGeom>
            <a:noFill/>
            <a:ln>
              <a:noFill/>
            </a:ln>
          </p:spPr>
        </p:pic>
        <p:sp>
          <p:nvSpPr>
            <p:cNvPr id="147" name="Google Shape;147;p15"/>
            <p:cNvSpPr txBox="1"/>
            <p:nvPr/>
          </p:nvSpPr>
          <p:spPr>
            <a:xfrm>
              <a:off x="8022238" y="3008116"/>
              <a:ext cx="396600" cy="18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 . .</a:t>
              </a:r>
              <a:endParaRPr b="1" sz="1200"/>
            </a:p>
          </p:txBody>
        </p:sp>
      </p:grpSp>
      <p:grpSp>
        <p:nvGrpSpPr>
          <p:cNvPr id="148" name="Google Shape;148;p15"/>
          <p:cNvGrpSpPr/>
          <p:nvPr/>
        </p:nvGrpSpPr>
        <p:grpSpPr>
          <a:xfrm>
            <a:off x="6875013" y="3572684"/>
            <a:ext cx="1883500" cy="245390"/>
            <a:chOff x="6875013" y="3572684"/>
            <a:chExt cx="1883500" cy="245390"/>
          </a:xfrm>
        </p:grpSpPr>
        <p:pic>
          <p:nvPicPr>
            <p:cNvPr id="149" name="Google Shape;149;p15"/>
            <p:cNvPicPr preferRelativeResize="0"/>
            <p:nvPr/>
          </p:nvPicPr>
          <p:blipFill>
            <a:blip r:embed="rId11">
              <a:alphaModFix/>
            </a:blip>
            <a:stretch>
              <a:fillRect/>
            </a:stretch>
          </p:blipFill>
          <p:spPr>
            <a:xfrm>
              <a:off x="6875013" y="3629723"/>
              <a:ext cx="1883500" cy="188350"/>
            </a:xfrm>
            <a:prstGeom prst="rect">
              <a:avLst/>
            </a:prstGeom>
            <a:noFill/>
            <a:ln>
              <a:noFill/>
            </a:ln>
          </p:spPr>
        </p:pic>
        <p:sp>
          <p:nvSpPr>
            <p:cNvPr id="150" name="Google Shape;150;p15"/>
            <p:cNvSpPr txBox="1"/>
            <p:nvPr/>
          </p:nvSpPr>
          <p:spPr>
            <a:xfrm>
              <a:off x="8044413" y="3572684"/>
              <a:ext cx="396600" cy="18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 . .</a:t>
              </a:r>
              <a:endParaRPr b="1" sz="1200"/>
            </a:p>
          </p:txBody>
        </p:sp>
      </p:grpSp>
      <p:grpSp>
        <p:nvGrpSpPr>
          <p:cNvPr id="151" name="Google Shape;151;p15"/>
          <p:cNvGrpSpPr/>
          <p:nvPr/>
        </p:nvGrpSpPr>
        <p:grpSpPr>
          <a:xfrm>
            <a:off x="6875013" y="4435247"/>
            <a:ext cx="1883500" cy="245423"/>
            <a:chOff x="6875013" y="4435247"/>
            <a:chExt cx="1883500" cy="245423"/>
          </a:xfrm>
        </p:grpSpPr>
        <p:pic>
          <p:nvPicPr>
            <p:cNvPr id="152" name="Google Shape;152;p15"/>
            <p:cNvPicPr preferRelativeResize="0"/>
            <p:nvPr/>
          </p:nvPicPr>
          <p:blipFill>
            <a:blip r:embed="rId12">
              <a:alphaModFix/>
            </a:blip>
            <a:stretch>
              <a:fillRect/>
            </a:stretch>
          </p:blipFill>
          <p:spPr>
            <a:xfrm>
              <a:off x="6875013" y="4496914"/>
              <a:ext cx="1883500" cy="183756"/>
            </a:xfrm>
            <a:prstGeom prst="rect">
              <a:avLst/>
            </a:prstGeom>
            <a:noFill/>
            <a:ln>
              <a:noFill/>
            </a:ln>
          </p:spPr>
        </p:pic>
        <p:sp>
          <p:nvSpPr>
            <p:cNvPr id="153" name="Google Shape;153;p15"/>
            <p:cNvSpPr txBox="1"/>
            <p:nvPr/>
          </p:nvSpPr>
          <p:spPr>
            <a:xfrm>
              <a:off x="8022238" y="4435247"/>
              <a:ext cx="396600" cy="18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 . .</a:t>
              </a:r>
              <a:endParaRPr b="1" sz="1200"/>
            </a:p>
          </p:txBody>
        </p:sp>
      </p:grpSp>
      <p:sp>
        <p:nvSpPr>
          <p:cNvPr id="154" name="Google Shape;154;p15"/>
          <p:cNvSpPr txBox="1"/>
          <p:nvPr/>
        </p:nvSpPr>
        <p:spPr>
          <a:xfrm>
            <a:off x="3591677" y="2375030"/>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5" name="Google Shape;155;p15"/>
          <p:cNvSpPr txBox="1"/>
          <p:nvPr/>
        </p:nvSpPr>
        <p:spPr>
          <a:xfrm>
            <a:off x="3591630" y="2957570"/>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6" name="Google Shape;156;p15"/>
          <p:cNvSpPr txBox="1"/>
          <p:nvPr/>
        </p:nvSpPr>
        <p:spPr>
          <a:xfrm>
            <a:off x="3591677" y="3513930"/>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7" name="Google Shape;157;p15"/>
          <p:cNvSpPr txBox="1"/>
          <p:nvPr/>
        </p:nvSpPr>
        <p:spPr>
          <a:xfrm>
            <a:off x="3625090" y="446303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8" name="Google Shape;158;p15"/>
          <p:cNvSpPr txBox="1"/>
          <p:nvPr/>
        </p:nvSpPr>
        <p:spPr>
          <a:xfrm>
            <a:off x="-8300" y="1978525"/>
            <a:ext cx="10887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0000FF"/>
              </a:solidFill>
            </a:endParaRPr>
          </a:p>
          <a:p>
            <a:pPr indent="0" lvl="0" marL="0" rtl="0" algn="ctr">
              <a:spcBef>
                <a:spcPts val="0"/>
              </a:spcBef>
              <a:spcAft>
                <a:spcPts val="0"/>
              </a:spcAft>
              <a:buNone/>
            </a:pPr>
            <a:r>
              <a:rPr b="1" lang="en" sz="1600">
                <a:solidFill>
                  <a:srgbClr val="0000FF"/>
                </a:solidFill>
              </a:rPr>
              <a:t>Image</a:t>
            </a:r>
            <a:r>
              <a:rPr b="1" lang="en" sz="1600">
                <a:solidFill>
                  <a:srgbClr val="0000FF"/>
                </a:solidFill>
              </a:rPr>
              <a:t>(</a:t>
            </a:r>
            <a:r>
              <a:rPr b="1" lang="en" sz="1600">
                <a:latin typeface="Times New Roman"/>
                <a:ea typeface="Times New Roman"/>
                <a:cs typeface="Times New Roman"/>
                <a:sym typeface="Times New Roman"/>
              </a:rPr>
              <a:t>I</a:t>
            </a:r>
            <a:r>
              <a:rPr b="1" lang="en" sz="1600">
                <a:solidFill>
                  <a:srgbClr val="0000FF"/>
                </a:solidFill>
              </a:rPr>
              <a:t>)</a:t>
            </a:r>
            <a:endParaRPr b="1" sz="1600">
              <a:solidFill>
                <a:srgbClr val="0000FF"/>
              </a:solidFill>
            </a:endParaRPr>
          </a:p>
          <a:p>
            <a:pPr indent="0" lvl="0" marL="0" rtl="0" algn="ctr">
              <a:spcBef>
                <a:spcPts val="0"/>
              </a:spcBef>
              <a:spcAft>
                <a:spcPts val="0"/>
              </a:spcAft>
              <a:buNone/>
            </a:pPr>
            <a:r>
              <a:t/>
            </a:r>
            <a:endParaRPr b="1" sz="1600">
              <a:solidFill>
                <a:srgbClr val="0000FF"/>
              </a:solidFill>
            </a:endParaRPr>
          </a:p>
        </p:txBody>
      </p:sp>
      <p:sp>
        <p:nvSpPr>
          <p:cNvPr id="159" name="Google Shape;159;p15"/>
          <p:cNvSpPr txBox="1"/>
          <p:nvPr/>
        </p:nvSpPr>
        <p:spPr>
          <a:xfrm>
            <a:off x="1009856" y="1978525"/>
            <a:ext cx="22782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FF"/>
                </a:solidFill>
              </a:rPr>
              <a:t>Linear Image Model</a:t>
            </a:r>
            <a:endParaRPr b="1" sz="1600">
              <a:solidFill>
                <a:srgbClr val="0000FF"/>
              </a:solidFill>
            </a:endParaRPr>
          </a:p>
        </p:txBody>
      </p:sp>
      <p:sp>
        <p:nvSpPr>
          <p:cNvPr id="160" name="Google Shape;160;p15"/>
          <p:cNvSpPr txBox="1"/>
          <p:nvPr/>
        </p:nvSpPr>
        <p:spPr>
          <a:xfrm>
            <a:off x="3781638" y="1970300"/>
            <a:ext cx="1883400" cy="47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FF"/>
                </a:solidFill>
              </a:rPr>
              <a:t>Binary Samples</a:t>
            </a:r>
            <a:endParaRPr b="1" sz="1600">
              <a:solidFill>
                <a:srgbClr val="0000FF"/>
              </a:solidFill>
            </a:endParaRPr>
          </a:p>
        </p:txBody>
      </p:sp>
      <p:sp>
        <p:nvSpPr>
          <p:cNvPr id="161" name="Google Shape;161;p15"/>
          <p:cNvSpPr txBox="1"/>
          <p:nvPr/>
        </p:nvSpPr>
        <p:spPr>
          <a:xfrm>
            <a:off x="6700606" y="1970300"/>
            <a:ext cx="22782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Spikes</a:t>
            </a:r>
            <a:endParaRPr b="1" sz="1600">
              <a:solidFill>
                <a:srgbClr val="0000FF"/>
              </a:solidFill>
            </a:endParaRPr>
          </a:p>
        </p:txBody>
      </p:sp>
      <p:grpSp>
        <p:nvGrpSpPr>
          <p:cNvPr id="162" name="Google Shape;162;p15"/>
          <p:cNvGrpSpPr/>
          <p:nvPr/>
        </p:nvGrpSpPr>
        <p:grpSpPr>
          <a:xfrm>
            <a:off x="307525" y="985746"/>
            <a:ext cx="8632628" cy="1041144"/>
            <a:chOff x="1008351" y="1167075"/>
            <a:chExt cx="6460097" cy="859952"/>
          </a:xfrm>
        </p:grpSpPr>
        <p:grpSp>
          <p:nvGrpSpPr>
            <p:cNvPr id="163" name="Google Shape;163;p15"/>
            <p:cNvGrpSpPr/>
            <p:nvPr/>
          </p:nvGrpSpPr>
          <p:grpSpPr>
            <a:xfrm>
              <a:off x="1008351" y="1167075"/>
              <a:ext cx="6460097" cy="859952"/>
              <a:chOff x="311555" y="939741"/>
              <a:chExt cx="8522556" cy="1647418"/>
            </a:xfrm>
          </p:grpSpPr>
          <p:grpSp>
            <p:nvGrpSpPr>
              <p:cNvPr id="164" name="Google Shape;164;p15"/>
              <p:cNvGrpSpPr/>
              <p:nvPr/>
            </p:nvGrpSpPr>
            <p:grpSpPr>
              <a:xfrm>
                <a:off x="311693" y="1413156"/>
                <a:ext cx="2074845" cy="1174003"/>
                <a:chOff x="311693" y="1709741"/>
                <a:chExt cx="2074845" cy="1174003"/>
              </a:xfrm>
            </p:grpSpPr>
            <p:pic>
              <p:nvPicPr>
                <p:cNvPr id="165" name="Google Shape;165;p15"/>
                <p:cNvPicPr preferRelativeResize="0"/>
                <p:nvPr/>
              </p:nvPicPr>
              <p:blipFill>
                <a:blip r:embed="rId13">
                  <a:alphaModFix/>
                </a:blip>
                <a:stretch>
                  <a:fillRect/>
                </a:stretch>
              </p:blipFill>
              <p:spPr>
                <a:xfrm>
                  <a:off x="311693" y="1709741"/>
                  <a:ext cx="2074845" cy="1174003"/>
                </a:xfrm>
                <a:prstGeom prst="rect">
                  <a:avLst/>
                </a:prstGeom>
                <a:noFill/>
                <a:ln>
                  <a:noFill/>
                </a:ln>
              </p:spPr>
            </p:pic>
            <p:pic>
              <p:nvPicPr>
                <p:cNvPr id="166" name="Google Shape;166;p15"/>
                <p:cNvPicPr preferRelativeResize="0"/>
                <p:nvPr/>
              </p:nvPicPr>
              <p:blipFill>
                <a:blip r:embed="rId14">
                  <a:alphaModFix/>
                </a:blip>
                <a:stretch>
                  <a:fillRect/>
                </a:stretch>
              </p:blipFill>
              <p:spPr>
                <a:xfrm>
                  <a:off x="460802" y="1787727"/>
                  <a:ext cx="1776308" cy="749068"/>
                </a:xfrm>
                <a:prstGeom prst="rect">
                  <a:avLst/>
                </a:prstGeom>
                <a:noFill/>
                <a:ln>
                  <a:noFill/>
                </a:ln>
              </p:spPr>
            </p:pic>
          </p:grpSp>
          <p:grpSp>
            <p:nvGrpSpPr>
              <p:cNvPr id="167" name="Google Shape;167;p15"/>
              <p:cNvGrpSpPr/>
              <p:nvPr/>
            </p:nvGrpSpPr>
            <p:grpSpPr>
              <a:xfrm>
                <a:off x="3534580" y="1407231"/>
                <a:ext cx="2074845" cy="1174003"/>
                <a:chOff x="3534580" y="1703816"/>
                <a:chExt cx="2074845" cy="1174003"/>
              </a:xfrm>
            </p:grpSpPr>
            <p:pic>
              <p:nvPicPr>
                <p:cNvPr id="168" name="Google Shape;168;p15"/>
                <p:cNvPicPr preferRelativeResize="0"/>
                <p:nvPr/>
              </p:nvPicPr>
              <p:blipFill>
                <a:blip r:embed="rId13">
                  <a:alphaModFix/>
                </a:blip>
                <a:stretch>
                  <a:fillRect/>
                </a:stretch>
              </p:blipFill>
              <p:spPr>
                <a:xfrm>
                  <a:off x="3534580" y="1703816"/>
                  <a:ext cx="2074845" cy="1174003"/>
                </a:xfrm>
                <a:prstGeom prst="rect">
                  <a:avLst/>
                </a:prstGeom>
                <a:noFill/>
                <a:ln>
                  <a:noFill/>
                </a:ln>
              </p:spPr>
            </p:pic>
            <p:pic>
              <p:nvPicPr>
                <p:cNvPr id="169" name="Google Shape;169;p15"/>
                <p:cNvPicPr preferRelativeResize="0"/>
                <p:nvPr/>
              </p:nvPicPr>
              <p:blipFill rotWithShape="1">
                <a:blip r:embed="rId15">
                  <a:alphaModFix/>
                </a:blip>
                <a:srcRect b="47802" l="0" r="0" t="0"/>
                <a:stretch/>
              </p:blipFill>
              <p:spPr>
                <a:xfrm>
                  <a:off x="3628614" y="1787731"/>
                  <a:ext cx="1890434" cy="568645"/>
                </a:xfrm>
                <a:prstGeom prst="rect">
                  <a:avLst/>
                </a:prstGeom>
                <a:noFill/>
                <a:ln>
                  <a:noFill/>
                </a:ln>
              </p:spPr>
            </p:pic>
          </p:grpSp>
          <p:grpSp>
            <p:nvGrpSpPr>
              <p:cNvPr id="170" name="Google Shape;170;p15"/>
              <p:cNvGrpSpPr/>
              <p:nvPr/>
            </p:nvGrpSpPr>
            <p:grpSpPr>
              <a:xfrm>
                <a:off x="6757468" y="1413156"/>
                <a:ext cx="2074845" cy="1174003"/>
                <a:chOff x="6757468" y="1709741"/>
                <a:chExt cx="2074845" cy="1174003"/>
              </a:xfrm>
            </p:grpSpPr>
            <p:pic>
              <p:nvPicPr>
                <p:cNvPr id="171" name="Google Shape;171;p15"/>
                <p:cNvPicPr preferRelativeResize="0"/>
                <p:nvPr/>
              </p:nvPicPr>
              <p:blipFill>
                <a:blip r:embed="rId13">
                  <a:alphaModFix/>
                </a:blip>
                <a:stretch>
                  <a:fillRect/>
                </a:stretch>
              </p:blipFill>
              <p:spPr>
                <a:xfrm>
                  <a:off x="6757468" y="1709741"/>
                  <a:ext cx="2074845" cy="1174003"/>
                </a:xfrm>
                <a:prstGeom prst="rect">
                  <a:avLst/>
                </a:prstGeom>
                <a:noFill/>
                <a:ln>
                  <a:noFill/>
                </a:ln>
              </p:spPr>
            </p:pic>
            <p:pic>
              <p:nvPicPr>
                <p:cNvPr id="172" name="Google Shape;172;p15"/>
                <p:cNvPicPr preferRelativeResize="0"/>
                <p:nvPr/>
              </p:nvPicPr>
              <p:blipFill rotWithShape="1">
                <a:blip r:embed="rId16">
                  <a:alphaModFix/>
                </a:blip>
                <a:srcRect b="52233" l="0" r="0" t="0"/>
                <a:stretch/>
              </p:blipFill>
              <p:spPr>
                <a:xfrm>
                  <a:off x="6837174" y="1793505"/>
                  <a:ext cx="1890434" cy="473389"/>
                </a:xfrm>
                <a:prstGeom prst="rect">
                  <a:avLst/>
                </a:prstGeom>
                <a:noFill/>
                <a:ln>
                  <a:noFill/>
                </a:ln>
              </p:spPr>
            </p:pic>
          </p:grpSp>
          <p:cxnSp>
            <p:nvCxnSpPr>
              <p:cNvPr id="173" name="Google Shape;173;p15"/>
              <p:cNvCxnSpPr/>
              <p:nvPr/>
            </p:nvCxnSpPr>
            <p:spPr>
              <a:xfrm>
                <a:off x="2386526" y="1988314"/>
                <a:ext cx="1149900" cy="0"/>
              </a:xfrm>
              <a:prstGeom prst="straightConnector1">
                <a:avLst/>
              </a:prstGeom>
              <a:noFill/>
              <a:ln cap="flat" cmpd="sng" w="28575">
                <a:solidFill>
                  <a:srgbClr val="595959"/>
                </a:solidFill>
                <a:prstDash val="solid"/>
                <a:round/>
                <a:headEnd len="med" w="med" type="triangle"/>
                <a:tailEnd len="med" w="med" type="triangle"/>
              </a:ln>
            </p:spPr>
          </p:cxnSp>
          <p:cxnSp>
            <p:nvCxnSpPr>
              <p:cNvPr id="174" name="Google Shape;174;p15"/>
              <p:cNvCxnSpPr/>
              <p:nvPr/>
            </p:nvCxnSpPr>
            <p:spPr>
              <a:xfrm>
                <a:off x="5609426" y="1988314"/>
                <a:ext cx="1149900" cy="0"/>
              </a:xfrm>
              <a:prstGeom prst="straightConnector1">
                <a:avLst/>
              </a:prstGeom>
              <a:noFill/>
              <a:ln cap="flat" cmpd="sng" w="28575">
                <a:solidFill>
                  <a:srgbClr val="595959"/>
                </a:solidFill>
                <a:prstDash val="solid"/>
                <a:round/>
                <a:headEnd len="med" w="med" type="triangle"/>
                <a:tailEnd len="med" w="med" type="triangle"/>
              </a:ln>
            </p:spPr>
          </p:cxnSp>
          <p:sp>
            <p:nvSpPr>
              <p:cNvPr id="175" name="Google Shape;175;p15"/>
              <p:cNvSpPr txBox="1"/>
              <p:nvPr/>
            </p:nvSpPr>
            <p:spPr>
              <a:xfrm>
                <a:off x="311555" y="939741"/>
                <a:ext cx="20748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Marr’s Level 1</a:t>
                </a:r>
                <a:endParaRPr b="1">
                  <a:solidFill>
                    <a:srgbClr val="0000FF"/>
                  </a:solidFill>
                </a:endParaRPr>
              </a:p>
            </p:txBody>
          </p:sp>
          <p:sp>
            <p:nvSpPr>
              <p:cNvPr id="176" name="Google Shape;176;p15"/>
              <p:cNvSpPr txBox="1"/>
              <p:nvPr/>
            </p:nvSpPr>
            <p:spPr>
              <a:xfrm>
                <a:off x="3534540" y="939741"/>
                <a:ext cx="20748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Marr’s Level 2</a:t>
                </a:r>
                <a:endParaRPr b="1">
                  <a:solidFill>
                    <a:srgbClr val="0000FF"/>
                  </a:solidFill>
                </a:endParaRPr>
              </a:p>
            </p:txBody>
          </p:sp>
          <p:sp>
            <p:nvSpPr>
              <p:cNvPr id="177" name="Google Shape;177;p15"/>
              <p:cNvSpPr txBox="1"/>
              <p:nvPr/>
            </p:nvSpPr>
            <p:spPr>
              <a:xfrm>
                <a:off x="6759310" y="939741"/>
                <a:ext cx="20748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Marr’s Level 3</a:t>
                </a:r>
                <a:endParaRPr b="1">
                  <a:solidFill>
                    <a:srgbClr val="0000FF"/>
                  </a:solidFill>
                </a:endParaRPr>
              </a:p>
            </p:txBody>
          </p:sp>
        </p:grpSp>
        <p:pic>
          <p:nvPicPr>
            <p:cNvPr id="178" name="Google Shape;178;p15"/>
            <p:cNvPicPr preferRelativeResize="0"/>
            <p:nvPr/>
          </p:nvPicPr>
          <p:blipFill rotWithShape="1">
            <a:blip r:embed="rId17">
              <a:alphaModFix/>
            </a:blip>
            <a:srcRect b="140820" l="0" r="0" t="-228156"/>
            <a:stretch/>
          </p:blipFill>
          <p:spPr>
            <a:xfrm>
              <a:off x="3480793" y="1424241"/>
              <a:ext cx="1526753" cy="556042"/>
            </a:xfrm>
            <a:prstGeom prst="rect">
              <a:avLst/>
            </a:prstGeom>
            <a:noFill/>
            <a:ln cap="flat" cmpd="sng" w="38100">
              <a:solidFill>
                <a:srgbClr val="595959"/>
              </a:solidFill>
              <a:prstDash val="solid"/>
              <a:round/>
              <a:headEnd len="sm" w="sm" type="none"/>
              <a:tailEnd len="sm" w="sm" type="none"/>
            </a:ln>
          </p:spPr>
        </p:pic>
      </p:grpSp>
      <p:sp>
        <p:nvSpPr>
          <p:cNvPr id="179" name="Google Shape;179;p15"/>
          <p:cNvSpPr txBox="1"/>
          <p:nvPr/>
        </p:nvSpPr>
        <p:spPr>
          <a:xfrm>
            <a:off x="3693850" y="1581225"/>
            <a:ext cx="1883400" cy="27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Sampling</a:t>
            </a:r>
            <a:endParaRPr sz="1200"/>
          </a:p>
        </p:txBody>
      </p:sp>
      <p:sp>
        <p:nvSpPr>
          <p:cNvPr id="180" name="Google Shape;180;p15"/>
          <p:cNvSpPr txBox="1"/>
          <p:nvPr/>
        </p:nvSpPr>
        <p:spPr>
          <a:xfrm>
            <a:off x="3693850" y="3173450"/>
            <a:ext cx="5217600" cy="3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Gibbs Sampling Algorithm</a:t>
            </a:r>
            <a:r>
              <a:rPr b="1" lang="en" sz="1800">
                <a:solidFill>
                  <a:srgbClr val="0000FF"/>
                </a:solidFill>
              </a:rPr>
              <a:t> to generate samples</a:t>
            </a:r>
            <a:endParaRPr b="1" sz="1800">
              <a:solidFill>
                <a:srgbClr val="0000FF"/>
              </a:solidFill>
            </a:endParaRPr>
          </a:p>
        </p:txBody>
      </p:sp>
      <p:pic>
        <p:nvPicPr>
          <p:cNvPr id="181" name="Google Shape;181;p15"/>
          <p:cNvPicPr preferRelativeResize="0"/>
          <p:nvPr/>
        </p:nvPicPr>
        <p:blipFill>
          <a:blip r:embed="rId18">
            <a:alphaModFix/>
          </a:blip>
          <a:stretch>
            <a:fillRect/>
          </a:stretch>
        </p:blipFill>
        <p:spPr>
          <a:xfrm>
            <a:off x="1179666" y="2252732"/>
            <a:ext cx="2049475" cy="2557676"/>
          </a:xfrm>
          <a:prstGeom prst="rect">
            <a:avLst/>
          </a:prstGeom>
          <a:noFill/>
          <a:ln>
            <a:noFill/>
          </a:ln>
        </p:spPr>
      </p:pic>
      <p:pic>
        <p:nvPicPr>
          <p:cNvPr id="182" name="Google Shape;182;p15"/>
          <p:cNvPicPr preferRelativeResize="0"/>
          <p:nvPr/>
        </p:nvPicPr>
        <p:blipFill>
          <a:blip r:embed="rId19">
            <a:alphaModFix/>
          </a:blip>
          <a:stretch>
            <a:fillRect/>
          </a:stretch>
        </p:blipFill>
        <p:spPr>
          <a:xfrm>
            <a:off x="976600" y="2337743"/>
            <a:ext cx="2049475" cy="2715265"/>
          </a:xfrm>
          <a:prstGeom prst="rect">
            <a:avLst/>
          </a:prstGeom>
          <a:noFill/>
          <a:ln>
            <a:noFill/>
          </a:ln>
        </p:spPr>
      </p:pic>
      <p:grpSp>
        <p:nvGrpSpPr>
          <p:cNvPr id="183" name="Google Shape;183;p15"/>
          <p:cNvGrpSpPr/>
          <p:nvPr/>
        </p:nvGrpSpPr>
        <p:grpSpPr>
          <a:xfrm>
            <a:off x="78375" y="2107550"/>
            <a:ext cx="3555770" cy="2945351"/>
            <a:chOff x="1042461" y="2720852"/>
            <a:chExt cx="6712800" cy="2273700"/>
          </a:xfrm>
        </p:grpSpPr>
        <p:sp>
          <p:nvSpPr>
            <p:cNvPr id="184" name="Google Shape;184;p15"/>
            <p:cNvSpPr/>
            <p:nvPr/>
          </p:nvSpPr>
          <p:spPr>
            <a:xfrm>
              <a:off x="1042461" y="2720852"/>
              <a:ext cx="6712800" cy="227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txBox="1"/>
            <p:nvPr/>
          </p:nvSpPr>
          <p:spPr>
            <a:xfrm>
              <a:off x="1371115" y="3096315"/>
              <a:ext cx="6055500" cy="15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00FF"/>
                  </a:solidFill>
                </a:rPr>
                <a:t>Are spiking responses of cortical neurons such binary samples?</a:t>
              </a:r>
              <a:endParaRPr b="1" sz="2400">
                <a:solidFill>
                  <a:srgbClr val="0000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Simulated experiments</a:t>
            </a:r>
            <a:endParaRPr b="1">
              <a:solidFill>
                <a:srgbClr val="741B47"/>
              </a:solidFill>
            </a:endParaRPr>
          </a:p>
        </p:txBody>
      </p:sp>
      <p:sp>
        <p:nvSpPr>
          <p:cNvPr id="191" name="Google Shape;191;p16"/>
          <p:cNvSpPr txBox="1"/>
          <p:nvPr>
            <p:ph type="title"/>
          </p:nvPr>
        </p:nvSpPr>
        <p:spPr>
          <a:xfrm>
            <a:off x="56650" y="3737150"/>
            <a:ext cx="8985300" cy="14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Now we can measure anything that an experimentalist would measure.. Say tuning curves, spiking statistics and so on..</a:t>
            </a:r>
            <a:endParaRPr b="1">
              <a:solidFill>
                <a:srgbClr val="741B47"/>
              </a:solidFill>
            </a:endParaRPr>
          </a:p>
        </p:txBody>
      </p:sp>
      <p:grpSp>
        <p:nvGrpSpPr>
          <p:cNvPr id="192" name="Google Shape;192;p16"/>
          <p:cNvGrpSpPr/>
          <p:nvPr/>
        </p:nvGrpSpPr>
        <p:grpSpPr>
          <a:xfrm>
            <a:off x="660450" y="1445975"/>
            <a:ext cx="8638106" cy="2291178"/>
            <a:chOff x="311700" y="1445975"/>
            <a:chExt cx="8638106" cy="2291178"/>
          </a:xfrm>
        </p:grpSpPr>
        <p:pic>
          <p:nvPicPr>
            <p:cNvPr id="193" name="Google Shape;193;p16"/>
            <p:cNvPicPr preferRelativeResize="0"/>
            <p:nvPr/>
          </p:nvPicPr>
          <p:blipFill>
            <a:blip r:embed="rId3">
              <a:alphaModFix/>
            </a:blip>
            <a:stretch>
              <a:fillRect/>
            </a:stretch>
          </p:blipFill>
          <p:spPr>
            <a:xfrm>
              <a:off x="575050" y="2496659"/>
              <a:ext cx="561975" cy="561975"/>
            </a:xfrm>
            <a:prstGeom prst="rect">
              <a:avLst/>
            </a:prstGeom>
            <a:noFill/>
            <a:ln>
              <a:noFill/>
            </a:ln>
          </p:spPr>
        </p:pic>
        <p:sp>
          <p:nvSpPr>
            <p:cNvPr id="194" name="Google Shape;194;p16"/>
            <p:cNvSpPr txBox="1"/>
            <p:nvPr/>
          </p:nvSpPr>
          <p:spPr>
            <a:xfrm>
              <a:off x="311700" y="1445975"/>
              <a:ext cx="10887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0000FF"/>
                </a:solidFill>
              </a:endParaRPr>
            </a:p>
            <a:p>
              <a:pPr indent="0" lvl="0" marL="0" rtl="0" algn="ctr">
                <a:spcBef>
                  <a:spcPts val="0"/>
                </a:spcBef>
                <a:spcAft>
                  <a:spcPts val="0"/>
                </a:spcAft>
                <a:buNone/>
              </a:pPr>
              <a:r>
                <a:rPr b="1" lang="en" sz="1600">
                  <a:solidFill>
                    <a:srgbClr val="0000FF"/>
                  </a:solidFill>
                </a:rPr>
                <a:t>Image(</a:t>
              </a:r>
              <a:r>
                <a:rPr b="1" lang="en" sz="1600">
                  <a:latin typeface="Times New Roman"/>
                  <a:ea typeface="Times New Roman"/>
                  <a:cs typeface="Times New Roman"/>
                  <a:sym typeface="Times New Roman"/>
                </a:rPr>
                <a:t>I</a:t>
              </a:r>
              <a:r>
                <a:rPr b="1" lang="en" sz="1600">
                  <a:solidFill>
                    <a:srgbClr val="0000FF"/>
                  </a:solidFill>
                </a:rPr>
                <a:t>)</a:t>
              </a:r>
              <a:endParaRPr b="1" sz="1600">
                <a:solidFill>
                  <a:srgbClr val="0000FF"/>
                </a:solidFill>
              </a:endParaRPr>
            </a:p>
            <a:p>
              <a:pPr indent="0" lvl="0" marL="0" rtl="0" algn="ctr">
                <a:spcBef>
                  <a:spcPts val="0"/>
                </a:spcBef>
                <a:spcAft>
                  <a:spcPts val="0"/>
                </a:spcAft>
                <a:buNone/>
              </a:pPr>
              <a:r>
                <a:t/>
              </a:r>
              <a:endParaRPr b="1" sz="1600">
                <a:solidFill>
                  <a:srgbClr val="0000FF"/>
                </a:solidFill>
              </a:endParaRPr>
            </a:p>
          </p:txBody>
        </p:sp>
        <p:sp>
          <p:nvSpPr>
            <p:cNvPr id="195" name="Google Shape;195;p16"/>
            <p:cNvSpPr txBox="1"/>
            <p:nvPr/>
          </p:nvSpPr>
          <p:spPr>
            <a:xfrm>
              <a:off x="2452706" y="1445975"/>
              <a:ext cx="22782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Model</a:t>
              </a:r>
              <a:endParaRPr b="1" sz="1600">
                <a:solidFill>
                  <a:srgbClr val="0000FF"/>
                </a:solidFill>
              </a:endParaRPr>
            </a:p>
          </p:txBody>
        </p:sp>
        <p:pic>
          <p:nvPicPr>
            <p:cNvPr id="196" name="Google Shape;196;p16"/>
            <p:cNvPicPr preferRelativeResize="0"/>
            <p:nvPr/>
          </p:nvPicPr>
          <p:blipFill>
            <a:blip r:embed="rId4">
              <a:alphaModFix/>
            </a:blip>
            <a:stretch>
              <a:fillRect/>
            </a:stretch>
          </p:blipFill>
          <p:spPr>
            <a:xfrm>
              <a:off x="2841775" y="2182904"/>
              <a:ext cx="1500051" cy="1554248"/>
            </a:xfrm>
            <a:prstGeom prst="rect">
              <a:avLst/>
            </a:prstGeom>
            <a:noFill/>
            <a:ln>
              <a:noFill/>
            </a:ln>
          </p:spPr>
        </p:pic>
        <p:pic>
          <p:nvPicPr>
            <p:cNvPr id="197" name="Google Shape;197;p16"/>
            <p:cNvPicPr preferRelativeResize="0"/>
            <p:nvPr/>
          </p:nvPicPr>
          <p:blipFill rotWithShape="1">
            <a:blip r:embed="rId5">
              <a:alphaModFix/>
            </a:blip>
            <a:srcRect b="0" l="0" r="24845" t="0"/>
            <a:stretch/>
          </p:blipFill>
          <p:spPr>
            <a:xfrm>
              <a:off x="4333500" y="1558325"/>
              <a:ext cx="872476" cy="870676"/>
            </a:xfrm>
            <a:prstGeom prst="rect">
              <a:avLst/>
            </a:prstGeom>
            <a:noFill/>
            <a:ln cap="flat" cmpd="sng" w="19050">
              <a:solidFill>
                <a:srgbClr val="666666"/>
              </a:solidFill>
              <a:prstDash val="solid"/>
              <a:round/>
              <a:headEnd len="sm" w="sm" type="none"/>
              <a:tailEnd len="sm" w="sm" type="none"/>
            </a:ln>
          </p:spPr>
        </p:pic>
        <p:cxnSp>
          <p:nvCxnSpPr>
            <p:cNvPr id="198" name="Google Shape;198;p16"/>
            <p:cNvCxnSpPr/>
            <p:nvPr/>
          </p:nvCxnSpPr>
          <p:spPr>
            <a:xfrm flipH="1" rot="10800000">
              <a:off x="4008138" y="2277538"/>
              <a:ext cx="305700" cy="317100"/>
            </a:xfrm>
            <a:prstGeom prst="straightConnector1">
              <a:avLst/>
            </a:prstGeom>
            <a:noFill/>
            <a:ln cap="flat" cmpd="sng" w="19050">
              <a:solidFill>
                <a:srgbClr val="434343"/>
              </a:solidFill>
              <a:prstDash val="solid"/>
              <a:round/>
              <a:headEnd len="med" w="med" type="none"/>
              <a:tailEnd len="med" w="med" type="triangle"/>
            </a:ln>
          </p:spPr>
        </p:cxnSp>
        <p:cxnSp>
          <p:nvCxnSpPr>
            <p:cNvPr id="199" name="Google Shape;199;p16"/>
            <p:cNvCxnSpPr/>
            <p:nvPr/>
          </p:nvCxnSpPr>
          <p:spPr>
            <a:xfrm flipH="1" rot="10800000">
              <a:off x="1608975" y="2617350"/>
              <a:ext cx="883800" cy="11400"/>
            </a:xfrm>
            <a:prstGeom prst="straightConnector1">
              <a:avLst/>
            </a:prstGeom>
            <a:noFill/>
            <a:ln cap="flat" cmpd="sng" w="38100">
              <a:solidFill>
                <a:schemeClr val="dk2"/>
              </a:solidFill>
              <a:prstDash val="solid"/>
              <a:round/>
              <a:headEnd len="med" w="med" type="none"/>
              <a:tailEnd len="med" w="med" type="triangle"/>
            </a:ln>
          </p:spPr>
        </p:cxnSp>
        <p:cxnSp>
          <p:nvCxnSpPr>
            <p:cNvPr id="200" name="Google Shape;200;p16"/>
            <p:cNvCxnSpPr/>
            <p:nvPr/>
          </p:nvCxnSpPr>
          <p:spPr>
            <a:xfrm flipH="1" rot="10800000">
              <a:off x="5483000" y="2617350"/>
              <a:ext cx="883800" cy="11400"/>
            </a:xfrm>
            <a:prstGeom prst="straightConnector1">
              <a:avLst/>
            </a:prstGeom>
            <a:noFill/>
            <a:ln cap="flat" cmpd="sng" w="38100">
              <a:solidFill>
                <a:schemeClr val="dk2"/>
              </a:solidFill>
              <a:prstDash val="solid"/>
              <a:round/>
              <a:headEnd len="med" w="med" type="none"/>
              <a:tailEnd len="med" w="med" type="triangle"/>
            </a:ln>
          </p:spPr>
        </p:cxnSp>
        <p:sp>
          <p:nvSpPr>
            <p:cNvPr id="201" name="Google Shape;201;p16"/>
            <p:cNvSpPr txBox="1"/>
            <p:nvPr/>
          </p:nvSpPr>
          <p:spPr>
            <a:xfrm>
              <a:off x="6671606" y="1445975"/>
              <a:ext cx="22782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Spikes</a:t>
              </a:r>
              <a:endParaRPr b="1" sz="1600">
                <a:solidFill>
                  <a:srgbClr val="0000FF"/>
                </a:solidFill>
              </a:endParaRPr>
            </a:p>
          </p:txBody>
        </p:sp>
        <p:grpSp>
          <p:nvGrpSpPr>
            <p:cNvPr id="202" name="Google Shape;202;p16"/>
            <p:cNvGrpSpPr/>
            <p:nvPr/>
          </p:nvGrpSpPr>
          <p:grpSpPr>
            <a:xfrm>
              <a:off x="7410125" y="3056100"/>
              <a:ext cx="883800" cy="651075"/>
              <a:chOff x="7475050" y="2844025"/>
              <a:chExt cx="883800" cy="651075"/>
            </a:xfrm>
          </p:grpSpPr>
          <p:pic>
            <p:nvPicPr>
              <p:cNvPr id="203" name="Google Shape;203;p16"/>
              <p:cNvPicPr preferRelativeResize="0"/>
              <p:nvPr/>
            </p:nvPicPr>
            <p:blipFill>
              <a:blip r:embed="rId6">
                <a:alphaModFix/>
              </a:blip>
              <a:stretch>
                <a:fillRect/>
              </a:stretch>
            </p:blipFill>
            <p:spPr>
              <a:xfrm>
                <a:off x="7475050" y="2844025"/>
                <a:ext cx="860287" cy="82181"/>
              </a:xfrm>
              <a:prstGeom prst="rect">
                <a:avLst/>
              </a:prstGeom>
              <a:noFill/>
              <a:ln>
                <a:noFill/>
              </a:ln>
            </p:spPr>
          </p:pic>
          <p:pic>
            <p:nvPicPr>
              <p:cNvPr id="204" name="Google Shape;204;p16"/>
              <p:cNvPicPr preferRelativeResize="0"/>
              <p:nvPr/>
            </p:nvPicPr>
            <p:blipFill>
              <a:blip r:embed="rId7">
                <a:alphaModFix/>
              </a:blip>
              <a:stretch>
                <a:fillRect/>
              </a:stretch>
            </p:blipFill>
            <p:spPr>
              <a:xfrm>
                <a:off x="7475056" y="3047706"/>
                <a:ext cx="860287" cy="82207"/>
              </a:xfrm>
              <a:prstGeom prst="rect">
                <a:avLst/>
              </a:prstGeom>
              <a:noFill/>
              <a:ln>
                <a:noFill/>
              </a:ln>
            </p:spPr>
          </p:pic>
          <p:pic>
            <p:nvPicPr>
              <p:cNvPr id="205" name="Google Shape;205;p16"/>
              <p:cNvPicPr preferRelativeResize="0"/>
              <p:nvPr/>
            </p:nvPicPr>
            <p:blipFill>
              <a:blip r:embed="rId8">
                <a:alphaModFix/>
              </a:blip>
              <a:stretch>
                <a:fillRect/>
              </a:stretch>
            </p:blipFill>
            <p:spPr>
              <a:xfrm>
                <a:off x="7498563" y="3412915"/>
                <a:ext cx="860288" cy="82185"/>
              </a:xfrm>
              <a:prstGeom prst="rect">
                <a:avLst/>
              </a:prstGeom>
              <a:noFill/>
              <a:ln>
                <a:noFill/>
              </a:ln>
            </p:spPr>
          </p:pic>
          <p:pic>
            <p:nvPicPr>
              <p:cNvPr id="206" name="Google Shape;206;p16"/>
              <p:cNvPicPr preferRelativeResize="0"/>
              <p:nvPr/>
            </p:nvPicPr>
            <p:blipFill>
              <a:blip r:embed="rId9">
                <a:alphaModFix/>
              </a:blip>
              <a:stretch>
                <a:fillRect/>
              </a:stretch>
            </p:blipFill>
            <p:spPr>
              <a:xfrm>
                <a:off x="7475056" y="3251418"/>
                <a:ext cx="860287" cy="80181"/>
              </a:xfrm>
              <a:prstGeom prst="rect">
                <a:avLst/>
              </a:prstGeom>
              <a:noFill/>
              <a:ln>
                <a:noFill/>
              </a:ln>
            </p:spPr>
          </p:pic>
        </p:grpSp>
        <p:grpSp>
          <p:nvGrpSpPr>
            <p:cNvPr id="207" name="Google Shape;207;p16"/>
            <p:cNvGrpSpPr/>
            <p:nvPr/>
          </p:nvGrpSpPr>
          <p:grpSpPr>
            <a:xfrm>
              <a:off x="7410114" y="1845803"/>
              <a:ext cx="714026" cy="635772"/>
              <a:chOff x="4558915" y="2375582"/>
              <a:chExt cx="1934507" cy="1544261"/>
            </a:xfrm>
          </p:grpSpPr>
          <p:sp>
            <p:nvSpPr>
              <p:cNvPr id="208" name="Google Shape;208;p16"/>
              <p:cNvSpPr txBox="1"/>
              <p:nvPr/>
            </p:nvSpPr>
            <p:spPr>
              <a:xfrm>
                <a:off x="4913040" y="237948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09" name="Google Shape;209;p16"/>
              <p:cNvSpPr txBox="1"/>
              <p:nvPr/>
            </p:nvSpPr>
            <p:spPr>
              <a:xfrm>
                <a:off x="5281871" y="237858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0" name="Google Shape;210;p16"/>
              <p:cNvSpPr txBox="1"/>
              <p:nvPr/>
            </p:nvSpPr>
            <p:spPr>
              <a:xfrm>
                <a:off x="5616659" y="237558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1" name="Google Shape;211;p16"/>
              <p:cNvSpPr txBox="1"/>
              <p:nvPr/>
            </p:nvSpPr>
            <p:spPr>
              <a:xfrm>
                <a:off x="4558915" y="296712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2" name="Google Shape;212;p16"/>
              <p:cNvSpPr txBox="1"/>
              <p:nvPr/>
            </p:nvSpPr>
            <p:spPr>
              <a:xfrm>
                <a:off x="4913040" y="2962032"/>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3" name="Google Shape;213;p16"/>
              <p:cNvSpPr txBox="1"/>
              <p:nvPr/>
            </p:nvSpPr>
            <p:spPr>
              <a:xfrm>
                <a:off x="5281871" y="296113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4" name="Google Shape;214;p16"/>
              <p:cNvSpPr txBox="1"/>
              <p:nvPr/>
            </p:nvSpPr>
            <p:spPr>
              <a:xfrm>
                <a:off x="5616659" y="2958132"/>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5" name="Google Shape;215;p16"/>
              <p:cNvSpPr txBox="1"/>
              <p:nvPr/>
            </p:nvSpPr>
            <p:spPr>
              <a:xfrm>
                <a:off x="4558915" y="3523234"/>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6" name="Google Shape;216;p16"/>
              <p:cNvSpPr txBox="1"/>
              <p:nvPr/>
            </p:nvSpPr>
            <p:spPr>
              <a:xfrm>
                <a:off x="4913040" y="3518144"/>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7" name="Google Shape;217;p16"/>
              <p:cNvSpPr txBox="1"/>
              <p:nvPr/>
            </p:nvSpPr>
            <p:spPr>
              <a:xfrm>
                <a:off x="5281871" y="3517243"/>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8" name="Google Shape;218;p16"/>
              <p:cNvSpPr txBox="1"/>
              <p:nvPr/>
            </p:nvSpPr>
            <p:spPr>
              <a:xfrm>
                <a:off x="5616659" y="3514245"/>
                <a:ext cx="3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nvGrpSpPr>
              <p:cNvPr id="219" name="Google Shape;219;p16"/>
              <p:cNvGrpSpPr/>
              <p:nvPr/>
            </p:nvGrpSpPr>
            <p:grpSpPr>
              <a:xfrm>
                <a:off x="4558915" y="2384571"/>
                <a:ext cx="1934507" cy="1535272"/>
                <a:chOff x="4558915" y="2384571"/>
                <a:chExt cx="1934507" cy="1535272"/>
              </a:xfrm>
            </p:grpSpPr>
            <p:sp>
              <p:nvSpPr>
                <p:cNvPr id="220" name="Google Shape;220;p16"/>
                <p:cNvSpPr txBox="1"/>
                <p:nvPr/>
              </p:nvSpPr>
              <p:spPr>
                <a:xfrm>
                  <a:off x="4558915" y="238457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1" name="Google Shape;221;p16"/>
                <p:cNvSpPr txBox="1"/>
                <p:nvPr/>
              </p:nvSpPr>
              <p:spPr>
                <a:xfrm>
                  <a:off x="6158621" y="238458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2" name="Google Shape;222;p16"/>
                <p:cNvSpPr txBox="1"/>
                <p:nvPr/>
              </p:nvSpPr>
              <p:spPr>
                <a:xfrm>
                  <a:off x="6158621" y="2967131"/>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23" name="Google Shape;223;p16"/>
                <p:cNvSpPr txBox="1"/>
                <p:nvPr/>
              </p:nvSpPr>
              <p:spPr>
                <a:xfrm>
                  <a:off x="6158621" y="3523243"/>
                  <a:ext cx="3348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grpSp>
        </p:grpSp>
        <p:cxnSp>
          <p:nvCxnSpPr>
            <p:cNvPr id="224" name="Google Shape;224;p16"/>
            <p:cNvCxnSpPr/>
            <p:nvPr/>
          </p:nvCxnSpPr>
          <p:spPr>
            <a:xfrm flipH="1" rot="10800000">
              <a:off x="7762938" y="2655163"/>
              <a:ext cx="8400" cy="346200"/>
            </a:xfrm>
            <a:prstGeom prst="straightConnector1">
              <a:avLst/>
            </a:prstGeom>
            <a:noFill/>
            <a:ln cap="flat" cmpd="sng" w="19050">
              <a:solidFill>
                <a:schemeClr val="dk2"/>
              </a:solidFill>
              <a:prstDash val="solid"/>
              <a:round/>
              <a:headEnd len="med" w="med" type="triangl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Contrast invariant tuning curves</a:t>
            </a:r>
            <a:endParaRPr b="1">
              <a:solidFill>
                <a:srgbClr val="741B47"/>
              </a:solidFill>
            </a:endParaRPr>
          </a:p>
        </p:txBody>
      </p:sp>
      <p:sp>
        <p:nvSpPr>
          <p:cNvPr id="230" name="Google Shape;230;p17"/>
          <p:cNvSpPr txBox="1"/>
          <p:nvPr/>
        </p:nvSpPr>
        <p:spPr>
          <a:xfrm>
            <a:off x="807148" y="1092875"/>
            <a:ext cx="7529700" cy="51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248 neuron model with PF(features) covering a range of orientations, spatial frequencies and positions </a:t>
            </a:r>
            <a:endParaRPr b="1">
              <a:solidFill>
                <a:srgbClr val="0000FF"/>
              </a:solidFill>
            </a:endParaRPr>
          </a:p>
        </p:txBody>
      </p:sp>
      <p:sp>
        <p:nvSpPr>
          <p:cNvPr id="231" name="Google Shape;231;p17"/>
          <p:cNvSpPr txBox="1"/>
          <p:nvPr/>
        </p:nvSpPr>
        <p:spPr>
          <a:xfrm>
            <a:off x="7716300" y="4911775"/>
            <a:ext cx="23226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Orban et al Neuron 2016</a:t>
            </a:r>
            <a:endParaRPr b="1" sz="900"/>
          </a:p>
        </p:txBody>
      </p:sp>
      <p:pic>
        <p:nvPicPr>
          <p:cNvPr id="232" name="Google Shape;232;p17"/>
          <p:cNvPicPr preferRelativeResize="0"/>
          <p:nvPr/>
        </p:nvPicPr>
        <p:blipFill>
          <a:blip r:embed="rId3">
            <a:alphaModFix/>
          </a:blip>
          <a:stretch>
            <a:fillRect/>
          </a:stretch>
        </p:blipFill>
        <p:spPr>
          <a:xfrm>
            <a:off x="2809900" y="1602875"/>
            <a:ext cx="3365550" cy="3365550"/>
          </a:xfrm>
          <a:prstGeom prst="rect">
            <a:avLst/>
          </a:prstGeom>
          <a:noFill/>
          <a:ln>
            <a:noFill/>
          </a:ln>
        </p:spPr>
      </p:pic>
      <p:pic>
        <p:nvPicPr>
          <p:cNvPr id="233" name="Google Shape;233;p17"/>
          <p:cNvPicPr preferRelativeResize="0"/>
          <p:nvPr/>
        </p:nvPicPr>
        <p:blipFill>
          <a:blip r:embed="rId4">
            <a:alphaModFix/>
          </a:blip>
          <a:stretch>
            <a:fillRect/>
          </a:stretch>
        </p:blipFill>
        <p:spPr>
          <a:xfrm>
            <a:off x="2809888" y="1602863"/>
            <a:ext cx="3365550" cy="3365550"/>
          </a:xfrm>
          <a:prstGeom prst="rect">
            <a:avLst/>
          </a:prstGeom>
          <a:noFill/>
          <a:ln>
            <a:noFill/>
          </a:ln>
        </p:spPr>
      </p:pic>
      <p:pic>
        <p:nvPicPr>
          <p:cNvPr id="234" name="Google Shape;234;p17"/>
          <p:cNvPicPr preferRelativeResize="0"/>
          <p:nvPr/>
        </p:nvPicPr>
        <p:blipFill>
          <a:blip r:embed="rId5">
            <a:alphaModFix/>
          </a:blip>
          <a:stretch>
            <a:fillRect/>
          </a:stretch>
        </p:blipFill>
        <p:spPr>
          <a:xfrm>
            <a:off x="2809900" y="1602887"/>
            <a:ext cx="3365550" cy="3365550"/>
          </a:xfrm>
          <a:prstGeom prst="rect">
            <a:avLst/>
          </a:prstGeom>
          <a:noFill/>
          <a:ln>
            <a:noFill/>
          </a:ln>
        </p:spPr>
      </p:pic>
      <p:pic>
        <p:nvPicPr>
          <p:cNvPr id="235" name="Google Shape;235;p17"/>
          <p:cNvPicPr preferRelativeResize="0"/>
          <p:nvPr/>
        </p:nvPicPr>
        <p:blipFill>
          <a:blip r:embed="rId6">
            <a:alphaModFix/>
          </a:blip>
          <a:stretch>
            <a:fillRect/>
          </a:stretch>
        </p:blipFill>
        <p:spPr>
          <a:xfrm>
            <a:off x="2809900" y="1602875"/>
            <a:ext cx="3365550" cy="3365550"/>
          </a:xfrm>
          <a:prstGeom prst="rect">
            <a:avLst/>
          </a:prstGeom>
          <a:noFill/>
          <a:ln>
            <a:noFill/>
          </a:ln>
        </p:spPr>
      </p:pic>
      <p:pic>
        <p:nvPicPr>
          <p:cNvPr id="236" name="Google Shape;236;p17"/>
          <p:cNvPicPr preferRelativeResize="0"/>
          <p:nvPr/>
        </p:nvPicPr>
        <p:blipFill>
          <a:blip r:embed="rId7">
            <a:alphaModFix/>
          </a:blip>
          <a:stretch>
            <a:fillRect/>
          </a:stretch>
        </p:blipFill>
        <p:spPr>
          <a:xfrm>
            <a:off x="2809900" y="1602875"/>
            <a:ext cx="3365550" cy="3365550"/>
          </a:xfrm>
          <a:prstGeom prst="rect">
            <a:avLst/>
          </a:prstGeom>
          <a:noFill/>
          <a:ln>
            <a:noFill/>
          </a:ln>
        </p:spPr>
      </p:pic>
      <p:sp>
        <p:nvSpPr>
          <p:cNvPr id="237" name="Google Shape;237;p17"/>
          <p:cNvSpPr txBox="1"/>
          <p:nvPr/>
        </p:nvSpPr>
        <p:spPr>
          <a:xfrm>
            <a:off x="3072000" y="4822625"/>
            <a:ext cx="30000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Orientation of grating image shown</a:t>
            </a:r>
            <a:endParaRPr/>
          </a:p>
        </p:txBody>
      </p:sp>
      <p:sp>
        <p:nvSpPr>
          <p:cNvPr id="238" name="Google Shape;238;p17"/>
          <p:cNvSpPr txBox="1"/>
          <p:nvPr/>
        </p:nvSpPr>
        <p:spPr>
          <a:xfrm rot="-5400000">
            <a:off x="1619800" y="3150275"/>
            <a:ext cx="26427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Firing rate of selected neuron</a:t>
            </a:r>
            <a:endParaRPr/>
          </a:p>
        </p:txBody>
      </p:sp>
      <p:pic>
        <p:nvPicPr>
          <p:cNvPr id="239" name="Google Shape;239;p17"/>
          <p:cNvPicPr preferRelativeResize="0"/>
          <p:nvPr/>
        </p:nvPicPr>
        <p:blipFill rotWithShape="1">
          <a:blip r:embed="rId8">
            <a:alphaModFix/>
          </a:blip>
          <a:srcRect b="10721" l="13156" r="10531" t="9028"/>
          <a:stretch/>
        </p:blipFill>
        <p:spPr>
          <a:xfrm rot="-5400000">
            <a:off x="2940888" y="-1186037"/>
            <a:ext cx="3207099" cy="8798425"/>
          </a:xfrm>
          <a:prstGeom prst="rect">
            <a:avLst/>
          </a:prstGeom>
          <a:noFill/>
          <a:ln>
            <a:noFill/>
          </a:ln>
        </p:spPr>
      </p:pic>
      <p:pic>
        <p:nvPicPr>
          <p:cNvPr id="240" name="Google Shape;240;p17"/>
          <p:cNvPicPr preferRelativeResize="0"/>
          <p:nvPr/>
        </p:nvPicPr>
        <p:blipFill rotWithShape="1">
          <a:blip r:embed="rId9">
            <a:alphaModFix/>
          </a:blip>
          <a:srcRect b="0" l="0" r="0" t="32028"/>
          <a:stretch/>
        </p:blipFill>
        <p:spPr>
          <a:xfrm>
            <a:off x="895350" y="2396850"/>
            <a:ext cx="7353300" cy="1152425"/>
          </a:xfrm>
          <a:prstGeom prst="rect">
            <a:avLst/>
          </a:prstGeom>
          <a:noFill/>
          <a:ln>
            <a:noFill/>
          </a:ln>
        </p:spPr>
      </p:pic>
      <p:pic>
        <p:nvPicPr>
          <p:cNvPr id="241" name="Google Shape;241;p17"/>
          <p:cNvPicPr preferRelativeResize="0"/>
          <p:nvPr/>
        </p:nvPicPr>
        <p:blipFill>
          <a:blip r:embed="rId10">
            <a:alphaModFix/>
          </a:blip>
          <a:stretch>
            <a:fillRect/>
          </a:stretch>
        </p:blipFill>
        <p:spPr>
          <a:xfrm>
            <a:off x="6252650" y="2573275"/>
            <a:ext cx="2662750" cy="226204"/>
          </a:xfrm>
          <a:prstGeom prst="rect">
            <a:avLst/>
          </a:prstGeom>
          <a:noFill/>
          <a:ln>
            <a:noFill/>
          </a:ln>
        </p:spPr>
      </p:pic>
      <p:sp>
        <p:nvSpPr>
          <p:cNvPr id="242" name="Google Shape;242;p17"/>
          <p:cNvSpPr txBox="1"/>
          <p:nvPr/>
        </p:nvSpPr>
        <p:spPr>
          <a:xfrm>
            <a:off x="3001375" y="4626650"/>
            <a:ext cx="4514100" cy="31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-π/2          	         0.0          	        π/2</a:t>
            </a:r>
            <a:endParaRPr/>
          </a:p>
        </p:txBody>
      </p:sp>
      <p:grpSp>
        <p:nvGrpSpPr>
          <p:cNvPr id="243" name="Google Shape;243;p17"/>
          <p:cNvGrpSpPr/>
          <p:nvPr/>
        </p:nvGrpSpPr>
        <p:grpSpPr>
          <a:xfrm>
            <a:off x="224800" y="1713525"/>
            <a:ext cx="2585100" cy="1850050"/>
            <a:chOff x="224800" y="1713525"/>
            <a:chExt cx="2585100" cy="1850050"/>
          </a:xfrm>
        </p:grpSpPr>
        <p:pic>
          <p:nvPicPr>
            <p:cNvPr id="244" name="Google Shape;244;p17"/>
            <p:cNvPicPr preferRelativeResize="0"/>
            <p:nvPr/>
          </p:nvPicPr>
          <p:blipFill rotWithShape="1">
            <a:blip r:embed="rId11">
              <a:alphaModFix/>
            </a:blip>
            <a:srcRect b="0" l="0" r="0" t="30187"/>
            <a:stretch/>
          </p:blipFill>
          <p:spPr>
            <a:xfrm>
              <a:off x="635650" y="2359950"/>
              <a:ext cx="1628775" cy="1203625"/>
            </a:xfrm>
            <a:prstGeom prst="rect">
              <a:avLst/>
            </a:prstGeom>
            <a:noFill/>
            <a:ln>
              <a:noFill/>
            </a:ln>
          </p:spPr>
        </p:pic>
        <p:sp>
          <p:nvSpPr>
            <p:cNvPr id="245" name="Google Shape;245;p17"/>
            <p:cNvSpPr txBox="1"/>
            <p:nvPr/>
          </p:nvSpPr>
          <p:spPr>
            <a:xfrm>
              <a:off x="224800" y="1713525"/>
              <a:ext cx="2585100" cy="7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Feature of the selected neuron</a:t>
              </a:r>
              <a:endParaRPr b="1"/>
            </a:p>
          </p:txBody>
        </p:sp>
      </p:grpSp>
      <p:sp>
        <p:nvSpPr>
          <p:cNvPr id="246" name="Google Shape;246;p17"/>
          <p:cNvSpPr txBox="1"/>
          <p:nvPr/>
        </p:nvSpPr>
        <p:spPr>
          <a:xfrm>
            <a:off x="2067900" y="2198250"/>
            <a:ext cx="50082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Oriented gratings shown as images, one at a time!</a:t>
            </a:r>
            <a:endParaRPr b="1"/>
          </a:p>
        </p:txBody>
      </p:sp>
      <p:sp>
        <p:nvSpPr>
          <p:cNvPr id="247" name="Google Shape;247;p17"/>
          <p:cNvSpPr txBox="1"/>
          <p:nvPr/>
        </p:nvSpPr>
        <p:spPr>
          <a:xfrm>
            <a:off x="6469925" y="2184450"/>
            <a:ext cx="2107500" cy="2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Images</a:t>
            </a:r>
            <a:endParaRPr b="1"/>
          </a:p>
        </p:txBody>
      </p:sp>
      <p:pic>
        <p:nvPicPr>
          <p:cNvPr id="248" name="Google Shape;248;p17"/>
          <p:cNvPicPr preferRelativeResize="0"/>
          <p:nvPr/>
        </p:nvPicPr>
        <p:blipFill>
          <a:blip r:embed="rId12">
            <a:alphaModFix/>
          </a:blip>
          <a:stretch>
            <a:fillRect/>
          </a:stretch>
        </p:blipFill>
        <p:spPr>
          <a:xfrm>
            <a:off x="2996125" y="1733454"/>
            <a:ext cx="3151750" cy="2479221"/>
          </a:xfrm>
          <a:prstGeom prst="rect">
            <a:avLst/>
          </a:prstGeom>
          <a:noFill/>
          <a:ln cap="flat" cmpd="sng" w="38100">
            <a:solidFill>
              <a:srgbClr val="000000"/>
            </a:solidFill>
            <a:prstDash val="solid"/>
            <a:round/>
            <a:headEnd len="sm" w="sm" type="none"/>
            <a:tailEnd len="sm" w="sm" type="none"/>
          </a:ln>
        </p:spPr>
      </p:pic>
      <p:sp>
        <p:nvSpPr>
          <p:cNvPr id="249" name="Google Shape;249;p17"/>
          <p:cNvSpPr txBox="1"/>
          <p:nvPr/>
        </p:nvSpPr>
        <p:spPr>
          <a:xfrm>
            <a:off x="6821400" y="4501825"/>
            <a:ext cx="23226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Orientation Selectivity in the Cat's Striate Cortex is Invariant with Stimulus Contrast </a:t>
            </a:r>
            <a:endParaRPr b="1" sz="900"/>
          </a:p>
          <a:p>
            <a:pPr indent="0" lvl="0" marL="0" rtl="0" algn="l">
              <a:spcBef>
                <a:spcPts val="0"/>
              </a:spcBef>
              <a:spcAft>
                <a:spcPts val="0"/>
              </a:spcAft>
              <a:buNone/>
            </a:pPr>
            <a:r>
              <a:rPr b="1" lang="en" sz="900"/>
              <a:t>G. Sclar and R.D. Freeman </a:t>
            </a:r>
            <a:endParaRPr b="1" sz="900"/>
          </a:p>
        </p:txBody>
      </p:sp>
      <p:grpSp>
        <p:nvGrpSpPr>
          <p:cNvPr id="250" name="Google Shape;250;p17"/>
          <p:cNvGrpSpPr/>
          <p:nvPr/>
        </p:nvGrpSpPr>
        <p:grpSpPr>
          <a:xfrm>
            <a:off x="3279450" y="1713525"/>
            <a:ext cx="2585100" cy="1970675"/>
            <a:chOff x="3279450" y="1713525"/>
            <a:chExt cx="2585100" cy="1970675"/>
          </a:xfrm>
        </p:grpSpPr>
        <p:pic>
          <p:nvPicPr>
            <p:cNvPr id="251" name="Google Shape;251;p17"/>
            <p:cNvPicPr preferRelativeResize="0"/>
            <p:nvPr/>
          </p:nvPicPr>
          <p:blipFill rotWithShape="1">
            <a:blip r:embed="rId11">
              <a:alphaModFix/>
            </a:blip>
            <a:srcRect b="0" l="0" r="0" t="31431"/>
            <a:stretch/>
          </p:blipFill>
          <p:spPr>
            <a:xfrm>
              <a:off x="3678275" y="2502062"/>
              <a:ext cx="1628775" cy="1182138"/>
            </a:xfrm>
            <a:prstGeom prst="rect">
              <a:avLst/>
            </a:prstGeom>
            <a:noFill/>
            <a:ln>
              <a:noFill/>
            </a:ln>
          </p:spPr>
        </p:pic>
        <p:sp>
          <p:nvSpPr>
            <p:cNvPr id="252" name="Google Shape;252;p17"/>
            <p:cNvSpPr txBox="1"/>
            <p:nvPr/>
          </p:nvSpPr>
          <p:spPr>
            <a:xfrm>
              <a:off x="3279450" y="1713525"/>
              <a:ext cx="2585100" cy="7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Feature of the selected neuron</a:t>
              </a:r>
              <a:endParaRPr b="1"/>
            </a:p>
          </p:txBody>
        </p:sp>
      </p:grpSp>
      <p:pic>
        <p:nvPicPr>
          <p:cNvPr id="253" name="Google Shape;253;p17"/>
          <p:cNvPicPr preferRelativeResize="0"/>
          <p:nvPr/>
        </p:nvPicPr>
        <p:blipFill>
          <a:blip r:embed="rId12">
            <a:alphaModFix/>
          </a:blip>
          <a:stretch>
            <a:fillRect/>
          </a:stretch>
        </p:blipFill>
        <p:spPr>
          <a:xfrm>
            <a:off x="6469925" y="1743040"/>
            <a:ext cx="2585100" cy="2033472"/>
          </a:xfrm>
          <a:prstGeom prst="rect">
            <a:avLst/>
          </a:prstGeom>
          <a:noFill/>
          <a:ln cap="flat" cmpd="sng" w="38100">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Are simulated responses variable?</a:t>
            </a:r>
            <a:endParaRPr b="1">
              <a:solidFill>
                <a:srgbClr val="741B47"/>
              </a:solidFill>
            </a:endParaRPr>
          </a:p>
        </p:txBody>
      </p:sp>
      <p:grpSp>
        <p:nvGrpSpPr>
          <p:cNvPr id="259" name="Google Shape;259;p18"/>
          <p:cNvGrpSpPr/>
          <p:nvPr/>
        </p:nvGrpSpPr>
        <p:grpSpPr>
          <a:xfrm>
            <a:off x="2973990" y="1542275"/>
            <a:ext cx="3316109" cy="3349674"/>
            <a:chOff x="2973990" y="1542275"/>
            <a:chExt cx="3316109" cy="3349674"/>
          </a:xfrm>
        </p:grpSpPr>
        <p:grpSp>
          <p:nvGrpSpPr>
            <p:cNvPr id="260" name="Google Shape;260;p18"/>
            <p:cNvGrpSpPr/>
            <p:nvPr/>
          </p:nvGrpSpPr>
          <p:grpSpPr>
            <a:xfrm>
              <a:off x="2973990" y="1542275"/>
              <a:ext cx="3316109" cy="3349674"/>
              <a:chOff x="2973990" y="1542275"/>
              <a:chExt cx="3316109" cy="3349674"/>
            </a:xfrm>
          </p:grpSpPr>
          <p:sp>
            <p:nvSpPr>
              <p:cNvPr id="261" name="Google Shape;261;p18"/>
              <p:cNvSpPr txBox="1"/>
              <p:nvPr/>
            </p:nvSpPr>
            <p:spPr>
              <a:xfrm>
                <a:off x="3382200" y="1542275"/>
                <a:ext cx="2379600" cy="68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Histogram of coefficient of variation for interspike intervals</a:t>
                </a:r>
                <a:endParaRPr b="1">
                  <a:solidFill>
                    <a:srgbClr val="0000FF"/>
                  </a:solidFill>
                </a:endParaRPr>
              </a:p>
            </p:txBody>
          </p:sp>
          <p:pic>
            <p:nvPicPr>
              <p:cNvPr id="262" name="Google Shape;262;p18"/>
              <p:cNvPicPr preferRelativeResize="0"/>
              <p:nvPr/>
            </p:nvPicPr>
            <p:blipFill>
              <a:blip r:embed="rId3">
                <a:alphaModFix/>
              </a:blip>
              <a:stretch>
                <a:fillRect/>
              </a:stretch>
            </p:blipFill>
            <p:spPr>
              <a:xfrm>
                <a:off x="2973990" y="2276225"/>
                <a:ext cx="3316109" cy="2615724"/>
              </a:xfrm>
              <a:prstGeom prst="rect">
                <a:avLst/>
              </a:prstGeom>
              <a:noFill/>
              <a:ln>
                <a:noFill/>
              </a:ln>
            </p:spPr>
          </p:pic>
        </p:grpSp>
        <p:pic>
          <p:nvPicPr>
            <p:cNvPr id="263" name="Google Shape;263;p18"/>
            <p:cNvPicPr preferRelativeResize="0"/>
            <p:nvPr/>
          </p:nvPicPr>
          <p:blipFill>
            <a:blip r:embed="rId4">
              <a:alphaModFix/>
            </a:blip>
            <a:stretch>
              <a:fillRect/>
            </a:stretch>
          </p:blipFill>
          <p:spPr>
            <a:xfrm>
              <a:off x="5177337" y="2586527"/>
              <a:ext cx="669375" cy="502025"/>
            </a:xfrm>
            <a:prstGeom prst="rect">
              <a:avLst/>
            </a:prstGeom>
            <a:noFill/>
            <a:ln cap="flat" cmpd="sng" w="9525">
              <a:solidFill>
                <a:srgbClr val="434343"/>
              </a:solidFill>
              <a:prstDash val="solid"/>
              <a:round/>
              <a:headEnd len="sm" w="sm" type="none"/>
              <a:tailEnd len="sm" w="sm" type="none"/>
            </a:ln>
          </p:spPr>
        </p:pic>
      </p:grpSp>
      <p:grpSp>
        <p:nvGrpSpPr>
          <p:cNvPr id="264" name="Google Shape;264;p18"/>
          <p:cNvGrpSpPr/>
          <p:nvPr/>
        </p:nvGrpSpPr>
        <p:grpSpPr>
          <a:xfrm>
            <a:off x="97475" y="1542275"/>
            <a:ext cx="3057341" cy="3349675"/>
            <a:chOff x="97475" y="1542275"/>
            <a:chExt cx="3057341" cy="3349675"/>
          </a:xfrm>
        </p:grpSpPr>
        <p:grpSp>
          <p:nvGrpSpPr>
            <p:cNvPr id="265" name="Google Shape;265;p18"/>
            <p:cNvGrpSpPr/>
            <p:nvPr/>
          </p:nvGrpSpPr>
          <p:grpSpPr>
            <a:xfrm>
              <a:off x="97475" y="1542275"/>
              <a:ext cx="3057341" cy="3349675"/>
              <a:chOff x="97475" y="1542275"/>
              <a:chExt cx="3057341" cy="3349675"/>
            </a:xfrm>
          </p:grpSpPr>
          <p:sp>
            <p:nvSpPr>
              <p:cNvPr id="266" name="Google Shape;266;p18"/>
              <p:cNvSpPr txBox="1"/>
              <p:nvPr/>
            </p:nvSpPr>
            <p:spPr>
              <a:xfrm>
                <a:off x="436350" y="1542275"/>
                <a:ext cx="2379600" cy="68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Histogram of fano factor for spike counts in 100 ms bins</a:t>
                </a:r>
                <a:endParaRPr b="1">
                  <a:solidFill>
                    <a:srgbClr val="0000FF"/>
                  </a:solidFill>
                </a:endParaRPr>
              </a:p>
            </p:txBody>
          </p:sp>
          <p:pic>
            <p:nvPicPr>
              <p:cNvPr id="267" name="Google Shape;267;p18"/>
              <p:cNvPicPr preferRelativeResize="0"/>
              <p:nvPr/>
            </p:nvPicPr>
            <p:blipFill>
              <a:blip r:embed="rId5">
                <a:alphaModFix/>
              </a:blip>
              <a:stretch>
                <a:fillRect/>
              </a:stretch>
            </p:blipFill>
            <p:spPr>
              <a:xfrm>
                <a:off x="97475" y="2276225"/>
                <a:ext cx="3057341" cy="2615725"/>
              </a:xfrm>
              <a:prstGeom prst="rect">
                <a:avLst/>
              </a:prstGeom>
              <a:noFill/>
              <a:ln>
                <a:noFill/>
              </a:ln>
            </p:spPr>
          </p:pic>
        </p:grpSp>
        <p:pic>
          <p:nvPicPr>
            <p:cNvPr id="268" name="Google Shape;268;p18"/>
            <p:cNvPicPr preferRelativeResize="0"/>
            <p:nvPr/>
          </p:nvPicPr>
          <p:blipFill>
            <a:blip r:embed="rId6">
              <a:alphaModFix/>
            </a:blip>
            <a:stretch>
              <a:fillRect/>
            </a:stretch>
          </p:blipFill>
          <p:spPr>
            <a:xfrm>
              <a:off x="440000" y="2607425"/>
              <a:ext cx="681306" cy="572700"/>
            </a:xfrm>
            <a:prstGeom prst="rect">
              <a:avLst/>
            </a:prstGeom>
            <a:noFill/>
            <a:ln cap="flat" cmpd="sng" w="9525">
              <a:solidFill>
                <a:srgbClr val="434343"/>
              </a:solidFill>
              <a:prstDash val="solid"/>
              <a:round/>
              <a:headEnd len="sm" w="sm" type="none"/>
              <a:tailEnd len="sm" w="sm" type="none"/>
            </a:ln>
          </p:spPr>
        </p:pic>
      </p:grpSp>
      <p:grpSp>
        <p:nvGrpSpPr>
          <p:cNvPr id="269" name="Google Shape;269;p18"/>
          <p:cNvGrpSpPr/>
          <p:nvPr/>
        </p:nvGrpSpPr>
        <p:grpSpPr>
          <a:xfrm>
            <a:off x="5905250" y="1489025"/>
            <a:ext cx="3258000" cy="3456175"/>
            <a:chOff x="5905250" y="1489025"/>
            <a:chExt cx="3258000" cy="3456175"/>
          </a:xfrm>
        </p:grpSpPr>
        <p:sp>
          <p:nvSpPr>
            <p:cNvPr id="270" name="Google Shape;270;p18"/>
            <p:cNvSpPr txBox="1"/>
            <p:nvPr/>
          </p:nvSpPr>
          <p:spPr>
            <a:xfrm>
              <a:off x="5905250" y="1489025"/>
              <a:ext cx="3258000" cy="7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FF"/>
                  </a:solidFill>
                </a:rPr>
                <a:t>Distribution of pairwise correlation coefficients matches empirical observation (</a:t>
              </a:r>
              <a:r>
                <a:rPr lang="en">
                  <a:solidFill>
                    <a:srgbClr val="0000FF"/>
                  </a:solidFill>
                </a:rPr>
                <a:t>Ecker et al 2010</a:t>
              </a:r>
              <a:r>
                <a:rPr b="1" lang="en">
                  <a:solidFill>
                    <a:srgbClr val="0000FF"/>
                  </a:solidFill>
                </a:rPr>
                <a:t>)</a:t>
              </a:r>
              <a:endParaRPr b="1">
                <a:solidFill>
                  <a:srgbClr val="0000FF"/>
                </a:solidFill>
              </a:endParaRPr>
            </a:p>
          </p:txBody>
        </p:sp>
        <p:grpSp>
          <p:nvGrpSpPr>
            <p:cNvPr id="271" name="Google Shape;271;p18"/>
            <p:cNvGrpSpPr/>
            <p:nvPr/>
          </p:nvGrpSpPr>
          <p:grpSpPr>
            <a:xfrm>
              <a:off x="6092138" y="2276225"/>
              <a:ext cx="2884225" cy="2668975"/>
              <a:chOff x="6328050" y="2146775"/>
              <a:chExt cx="2884225" cy="2668975"/>
            </a:xfrm>
          </p:grpSpPr>
          <p:pic>
            <p:nvPicPr>
              <p:cNvPr id="272" name="Google Shape;272;p18"/>
              <p:cNvPicPr preferRelativeResize="0"/>
              <p:nvPr/>
            </p:nvPicPr>
            <p:blipFill rotWithShape="1">
              <a:blip r:embed="rId7">
                <a:alphaModFix/>
              </a:blip>
              <a:srcRect b="17327" l="21531" r="0" t="21269"/>
              <a:stretch/>
            </p:blipFill>
            <p:spPr>
              <a:xfrm>
                <a:off x="6549225" y="2146775"/>
                <a:ext cx="2663050" cy="2498875"/>
              </a:xfrm>
              <a:prstGeom prst="rect">
                <a:avLst/>
              </a:prstGeom>
              <a:noFill/>
              <a:ln>
                <a:noFill/>
              </a:ln>
            </p:spPr>
          </p:pic>
          <p:sp>
            <p:nvSpPr>
              <p:cNvPr id="273" name="Google Shape;273;p18"/>
              <p:cNvSpPr txBox="1"/>
              <p:nvPr/>
            </p:nvSpPr>
            <p:spPr>
              <a:xfrm>
                <a:off x="6421625" y="4521150"/>
                <a:ext cx="2663100" cy="2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Pairwise correlation of sampled spikes</a:t>
                </a:r>
                <a:endParaRPr sz="1100"/>
              </a:p>
            </p:txBody>
          </p:sp>
          <p:sp>
            <p:nvSpPr>
              <p:cNvPr id="274" name="Google Shape;274;p18"/>
              <p:cNvSpPr txBox="1"/>
              <p:nvPr/>
            </p:nvSpPr>
            <p:spPr>
              <a:xfrm rot="-5400000">
                <a:off x="5143800" y="3331025"/>
                <a:ext cx="2663100" cy="2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Normalized frequency</a:t>
                </a:r>
                <a:endParaRPr sz="1100"/>
              </a:p>
            </p:txBody>
          </p:sp>
        </p:grpSp>
      </p:grpSp>
      <p:sp>
        <p:nvSpPr>
          <p:cNvPr id="275" name="Google Shape;275;p18"/>
          <p:cNvSpPr txBox="1"/>
          <p:nvPr/>
        </p:nvSpPr>
        <p:spPr>
          <a:xfrm>
            <a:off x="6186650" y="1631650"/>
            <a:ext cx="2776200" cy="270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Variability of spikes emerges naturally from the sampling based algorithm that we assume the brain uses to do probabilistic inference</a:t>
            </a:r>
            <a:endParaRPr b="1">
              <a:solidFill>
                <a:srgbClr val="0000FF"/>
              </a:solidFill>
            </a:endParaRPr>
          </a:p>
        </p:txBody>
      </p:sp>
      <p:pic>
        <p:nvPicPr>
          <p:cNvPr id="276" name="Google Shape;276;p18"/>
          <p:cNvPicPr preferRelativeResize="0"/>
          <p:nvPr/>
        </p:nvPicPr>
        <p:blipFill>
          <a:blip r:embed="rId8">
            <a:alphaModFix/>
          </a:blip>
          <a:stretch>
            <a:fillRect/>
          </a:stretch>
        </p:blipFill>
        <p:spPr>
          <a:xfrm>
            <a:off x="5021450" y="1393700"/>
            <a:ext cx="1925400" cy="1567475"/>
          </a:xfrm>
          <a:prstGeom prst="rect">
            <a:avLst/>
          </a:prstGeom>
          <a:noFill/>
          <a:ln cap="flat" cmpd="sng" w="38100">
            <a:solidFill>
              <a:srgbClr val="000000"/>
            </a:solidFill>
            <a:prstDash val="solid"/>
            <a:round/>
            <a:headEnd len="sm" w="sm" type="none"/>
            <a:tailEnd len="sm" w="sm" type="none"/>
          </a:ln>
        </p:spPr>
      </p:pic>
      <p:sp>
        <p:nvSpPr>
          <p:cNvPr id="277" name="Google Shape;277;p18"/>
          <p:cNvSpPr txBox="1"/>
          <p:nvPr/>
        </p:nvSpPr>
        <p:spPr>
          <a:xfrm>
            <a:off x="5336829" y="4527203"/>
            <a:ext cx="36144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300"/>
              </a:spcBef>
              <a:spcAft>
                <a:spcPts val="0"/>
              </a:spcAft>
              <a:buNone/>
            </a:pPr>
            <a:r>
              <a:rPr b="1" lang="en" sz="600">
                <a:solidFill>
                  <a:srgbClr val="020202"/>
                </a:solidFill>
              </a:rPr>
              <a:t>Three-dimensional mapping of microcircuit correlation structure; R. James Cotton,  Emmanouil Froudarakis,  Patrick Storer,  Peter Saggau and Andreas S. Tolias </a:t>
            </a:r>
            <a:endParaRPr b="1" sz="600">
              <a:solidFill>
                <a:srgbClr val="020202"/>
              </a:solidFill>
            </a:endParaRPr>
          </a:p>
          <a:p>
            <a:pPr indent="0" lvl="0" marL="0" rtl="0" algn="l">
              <a:lnSpc>
                <a:spcPct val="115000"/>
              </a:lnSpc>
              <a:spcBef>
                <a:spcPts val="2300"/>
              </a:spcBef>
              <a:spcAft>
                <a:spcPts val="0"/>
              </a:spcAft>
              <a:buClr>
                <a:schemeClr val="dk1"/>
              </a:buClr>
              <a:buSzPts val="1100"/>
              <a:buFont typeface="Arial"/>
              <a:buNone/>
            </a:pPr>
            <a:r>
              <a:t/>
            </a:r>
            <a:endParaRPr b="1" sz="600">
              <a:solidFill>
                <a:srgbClr val="020202"/>
              </a:solidFill>
            </a:endParaRPr>
          </a:p>
          <a:p>
            <a:pPr indent="0" lvl="0" marL="0" rtl="0" algn="l">
              <a:spcBef>
                <a:spcPts val="2300"/>
              </a:spcBef>
              <a:spcAft>
                <a:spcPts val="0"/>
              </a:spcAft>
              <a:buNone/>
            </a:pPr>
            <a:r>
              <a:t/>
            </a:r>
            <a:endParaRPr sz="600"/>
          </a:p>
        </p:txBody>
      </p:sp>
      <p:pic>
        <p:nvPicPr>
          <p:cNvPr id="278" name="Google Shape;278;p18"/>
          <p:cNvPicPr preferRelativeResize="0"/>
          <p:nvPr/>
        </p:nvPicPr>
        <p:blipFill>
          <a:blip r:embed="rId9">
            <a:alphaModFix/>
          </a:blip>
          <a:stretch>
            <a:fillRect/>
          </a:stretch>
        </p:blipFill>
        <p:spPr>
          <a:xfrm>
            <a:off x="2320100" y="1509187"/>
            <a:ext cx="4503799" cy="3383524"/>
          </a:xfrm>
          <a:prstGeom prst="rect">
            <a:avLst/>
          </a:prstGeom>
          <a:noFill/>
          <a:ln>
            <a:noFill/>
          </a:ln>
        </p:spPr>
      </p:pic>
      <p:sp>
        <p:nvSpPr>
          <p:cNvPr id="279" name="Google Shape;279;p18"/>
          <p:cNvSpPr txBox="1"/>
          <p:nvPr/>
        </p:nvSpPr>
        <p:spPr>
          <a:xfrm>
            <a:off x="1869350" y="995229"/>
            <a:ext cx="5077500" cy="50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0000FF"/>
                </a:solidFill>
              </a:rPr>
              <a:t>Pairwise Correlations sorted as per orientations preferred by neurons</a:t>
            </a:r>
            <a:endParaRPr b="1" sz="18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741B47"/>
                </a:solidFill>
              </a:rPr>
              <a:t>Intuition behind Gibbs Sampling</a:t>
            </a:r>
            <a:endParaRPr>
              <a:solidFill>
                <a:srgbClr val="741B47"/>
              </a:solidFill>
            </a:endParaRPr>
          </a:p>
          <a:p>
            <a:pPr indent="0" lvl="0" marL="0" rtl="0" algn="l">
              <a:spcBef>
                <a:spcPts val="0"/>
              </a:spcBef>
              <a:spcAft>
                <a:spcPts val="0"/>
              </a:spcAft>
              <a:buNone/>
            </a:pPr>
            <a:r>
              <a:t/>
            </a:r>
            <a:endParaRPr/>
          </a:p>
        </p:txBody>
      </p:sp>
      <p:sp>
        <p:nvSpPr>
          <p:cNvPr id="285" name="Google Shape;285;p19"/>
          <p:cNvSpPr txBox="1"/>
          <p:nvPr/>
        </p:nvSpPr>
        <p:spPr>
          <a:xfrm>
            <a:off x="1575000" y="1180863"/>
            <a:ext cx="6288600" cy="3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00FF"/>
                </a:solidFill>
              </a:rPr>
              <a:t>In Gibbs Sampling we compute:</a:t>
            </a:r>
            <a:endParaRPr b="1" sz="1800">
              <a:solidFill>
                <a:srgbClr val="0000FF"/>
              </a:solidFill>
            </a:endParaRPr>
          </a:p>
        </p:txBody>
      </p:sp>
      <p:sp>
        <p:nvSpPr>
          <p:cNvPr id="286" name="Google Shape;286;p19"/>
          <p:cNvSpPr txBox="1"/>
          <p:nvPr/>
        </p:nvSpPr>
        <p:spPr>
          <a:xfrm>
            <a:off x="181300" y="4485162"/>
            <a:ext cx="8803800" cy="6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00FF"/>
                </a:solidFill>
              </a:rPr>
              <a:t>The feedforward and recurrent drive together determine whether neuron ‘i’ should spike or not.</a:t>
            </a:r>
            <a:endParaRPr b="1" sz="1800">
              <a:solidFill>
                <a:srgbClr val="0000FF"/>
              </a:solidFill>
            </a:endParaRPr>
          </a:p>
        </p:txBody>
      </p:sp>
      <p:pic>
        <p:nvPicPr>
          <p:cNvPr id="287" name="Google Shape;287;p19"/>
          <p:cNvPicPr preferRelativeResize="0"/>
          <p:nvPr/>
        </p:nvPicPr>
        <p:blipFill rotWithShape="1">
          <a:blip r:embed="rId3">
            <a:alphaModFix/>
          </a:blip>
          <a:srcRect b="0" l="0" r="0" t="12280"/>
          <a:stretch/>
        </p:blipFill>
        <p:spPr>
          <a:xfrm>
            <a:off x="1918025" y="1937575"/>
            <a:ext cx="5832274" cy="2456975"/>
          </a:xfrm>
          <a:prstGeom prst="rect">
            <a:avLst/>
          </a:prstGeom>
          <a:noFill/>
          <a:ln>
            <a:noFill/>
          </a:ln>
        </p:spPr>
      </p:pic>
      <p:pic>
        <p:nvPicPr>
          <p:cNvPr id="288" name="Google Shape;288;p19"/>
          <p:cNvPicPr preferRelativeResize="0"/>
          <p:nvPr/>
        </p:nvPicPr>
        <p:blipFill>
          <a:blip r:embed="rId4">
            <a:alphaModFix/>
          </a:blip>
          <a:stretch>
            <a:fillRect/>
          </a:stretch>
        </p:blipFill>
        <p:spPr>
          <a:xfrm>
            <a:off x="3276600" y="2003123"/>
            <a:ext cx="3178600" cy="2390375"/>
          </a:xfrm>
          <a:prstGeom prst="rect">
            <a:avLst/>
          </a:prstGeom>
          <a:noFill/>
          <a:ln>
            <a:noFill/>
          </a:ln>
        </p:spPr>
      </p:pic>
      <p:grpSp>
        <p:nvGrpSpPr>
          <p:cNvPr id="289" name="Google Shape;289;p19"/>
          <p:cNvGrpSpPr/>
          <p:nvPr/>
        </p:nvGrpSpPr>
        <p:grpSpPr>
          <a:xfrm>
            <a:off x="5906381" y="2837950"/>
            <a:ext cx="3078919" cy="572700"/>
            <a:chOff x="5906381" y="2837950"/>
            <a:chExt cx="3078919" cy="572700"/>
          </a:xfrm>
        </p:grpSpPr>
        <p:cxnSp>
          <p:nvCxnSpPr>
            <p:cNvPr id="290" name="Google Shape;290;p19"/>
            <p:cNvCxnSpPr/>
            <p:nvPr/>
          </p:nvCxnSpPr>
          <p:spPr>
            <a:xfrm flipH="1" rot="10800000">
              <a:off x="5906381" y="3124300"/>
              <a:ext cx="1155900" cy="14400"/>
            </a:xfrm>
            <a:prstGeom prst="straightConnector1">
              <a:avLst/>
            </a:prstGeom>
            <a:noFill/>
            <a:ln cap="flat" cmpd="sng" w="28575">
              <a:solidFill>
                <a:srgbClr val="0000FF"/>
              </a:solidFill>
              <a:prstDash val="solid"/>
              <a:round/>
              <a:headEnd len="med" w="med" type="triangle"/>
              <a:tailEnd len="med" w="med" type="none"/>
            </a:ln>
          </p:spPr>
        </p:cxnSp>
        <p:sp>
          <p:nvSpPr>
            <p:cNvPr id="291" name="Google Shape;291;p19"/>
            <p:cNvSpPr txBox="1"/>
            <p:nvPr/>
          </p:nvSpPr>
          <p:spPr>
            <a:xfrm>
              <a:off x="7127100" y="2837950"/>
              <a:ext cx="1858200" cy="572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Feedforward drive from the Image</a:t>
              </a:r>
              <a:endParaRPr b="1">
                <a:solidFill>
                  <a:srgbClr val="0000FF"/>
                </a:solidFill>
              </a:endParaRPr>
            </a:p>
          </p:txBody>
        </p:sp>
      </p:grpSp>
      <p:grpSp>
        <p:nvGrpSpPr>
          <p:cNvPr id="292" name="Google Shape;292;p19"/>
          <p:cNvGrpSpPr/>
          <p:nvPr/>
        </p:nvGrpSpPr>
        <p:grpSpPr>
          <a:xfrm>
            <a:off x="256388" y="2837950"/>
            <a:ext cx="3834200" cy="1649075"/>
            <a:chOff x="861150" y="2900650"/>
            <a:chExt cx="3834200" cy="1649075"/>
          </a:xfrm>
        </p:grpSpPr>
        <p:grpSp>
          <p:nvGrpSpPr>
            <p:cNvPr id="293" name="Google Shape;293;p19"/>
            <p:cNvGrpSpPr/>
            <p:nvPr/>
          </p:nvGrpSpPr>
          <p:grpSpPr>
            <a:xfrm>
              <a:off x="2810013" y="3433125"/>
              <a:ext cx="1885338" cy="1116600"/>
              <a:chOff x="2810013" y="3433125"/>
              <a:chExt cx="1885338" cy="1116600"/>
            </a:xfrm>
          </p:grpSpPr>
          <p:cxnSp>
            <p:nvCxnSpPr>
              <p:cNvPr id="294" name="Google Shape;294;p19"/>
              <p:cNvCxnSpPr/>
              <p:nvPr/>
            </p:nvCxnSpPr>
            <p:spPr>
              <a:xfrm rot="10800000">
                <a:off x="2810013" y="3433125"/>
                <a:ext cx="15600" cy="1116600"/>
              </a:xfrm>
              <a:prstGeom prst="straightConnector1">
                <a:avLst/>
              </a:prstGeom>
              <a:noFill/>
              <a:ln cap="flat" cmpd="sng" w="28575">
                <a:solidFill>
                  <a:srgbClr val="0000FF"/>
                </a:solidFill>
                <a:prstDash val="solid"/>
                <a:round/>
                <a:headEnd len="med" w="med" type="none"/>
                <a:tailEnd len="med" w="med" type="none"/>
              </a:ln>
            </p:spPr>
          </p:cxnSp>
          <p:cxnSp>
            <p:nvCxnSpPr>
              <p:cNvPr id="295" name="Google Shape;295;p19"/>
              <p:cNvCxnSpPr/>
              <p:nvPr/>
            </p:nvCxnSpPr>
            <p:spPr>
              <a:xfrm flipH="1" rot="10800000">
                <a:off x="2813150" y="4527000"/>
                <a:ext cx="1882200" cy="3600"/>
              </a:xfrm>
              <a:prstGeom prst="straightConnector1">
                <a:avLst/>
              </a:prstGeom>
              <a:noFill/>
              <a:ln cap="flat" cmpd="sng" w="28575">
                <a:solidFill>
                  <a:srgbClr val="0000FF"/>
                </a:solidFill>
                <a:prstDash val="solid"/>
                <a:round/>
                <a:headEnd len="med" w="med" type="none"/>
                <a:tailEnd len="med" w="med" type="triangle"/>
              </a:ln>
            </p:spPr>
          </p:cxnSp>
        </p:grpSp>
        <p:sp>
          <p:nvSpPr>
            <p:cNvPr id="296" name="Google Shape;296;p19"/>
            <p:cNvSpPr txBox="1"/>
            <p:nvPr/>
          </p:nvSpPr>
          <p:spPr>
            <a:xfrm>
              <a:off x="861150" y="2900650"/>
              <a:ext cx="2345400" cy="5100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Recurrent Connections with other neurons</a:t>
              </a:r>
              <a:endParaRPr b="1">
                <a:solidFill>
                  <a:srgbClr val="0000FF"/>
                </a:solidFill>
              </a:endParaRPr>
            </a:p>
          </p:txBody>
        </p:sp>
      </p:grpSp>
      <p:pic>
        <p:nvPicPr>
          <p:cNvPr id="297" name="Google Shape;297;p19"/>
          <p:cNvPicPr preferRelativeResize="0"/>
          <p:nvPr/>
        </p:nvPicPr>
        <p:blipFill>
          <a:blip r:embed="rId5">
            <a:alphaModFix/>
          </a:blip>
          <a:stretch>
            <a:fillRect/>
          </a:stretch>
        </p:blipFill>
        <p:spPr>
          <a:xfrm>
            <a:off x="3235844" y="1994902"/>
            <a:ext cx="3271699" cy="2612075"/>
          </a:xfrm>
          <a:prstGeom prst="rect">
            <a:avLst/>
          </a:prstGeom>
          <a:noFill/>
          <a:ln>
            <a:noFill/>
          </a:ln>
        </p:spPr>
      </p:pic>
      <p:pic>
        <p:nvPicPr>
          <p:cNvPr id="298" name="Google Shape;298;p19"/>
          <p:cNvPicPr preferRelativeResize="0"/>
          <p:nvPr/>
        </p:nvPicPr>
        <p:blipFill rotWithShape="1">
          <a:blip r:embed="rId3">
            <a:alphaModFix/>
          </a:blip>
          <a:srcRect b="87693" l="-6229" r="-4807" t="-3398"/>
          <a:stretch/>
        </p:blipFill>
        <p:spPr>
          <a:xfrm>
            <a:off x="1596425" y="1544400"/>
            <a:ext cx="6475476" cy="439900"/>
          </a:xfrm>
          <a:prstGeom prst="rect">
            <a:avLst/>
          </a:prstGeom>
          <a:noFill/>
          <a:ln>
            <a:noFill/>
          </a:ln>
        </p:spPr>
      </p:pic>
      <p:pic>
        <p:nvPicPr>
          <p:cNvPr id="299" name="Google Shape;299;p19"/>
          <p:cNvPicPr preferRelativeResize="0"/>
          <p:nvPr/>
        </p:nvPicPr>
        <p:blipFill>
          <a:blip r:embed="rId6">
            <a:alphaModFix/>
          </a:blip>
          <a:stretch>
            <a:fillRect/>
          </a:stretch>
        </p:blipFill>
        <p:spPr>
          <a:xfrm>
            <a:off x="3226165" y="1997033"/>
            <a:ext cx="3289600" cy="2626367"/>
          </a:xfrm>
          <a:prstGeom prst="rect">
            <a:avLst/>
          </a:prstGeom>
          <a:noFill/>
          <a:ln>
            <a:noFill/>
          </a:ln>
        </p:spPr>
      </p:pic>
      <p:pic>
        <p:nvPicPr>
          <p:cNvPr id="300" name="Google Shape;300;p19"/>
          <p:cNvPicPr preferRelativeResize="0"/>
          <p:nvPr/>
        </p:nvPicPr>
        <p:blipFill>
          <a:blip r:embed="rId7">
            <a:alphaModFix/>
          </a:blip>
          <a:stretch>
            <a:fillRect/>
          </a:stretch>
        </p:blipFill>
        <p:spPr>
          <a:xfrm>
            <a:off x="5763725" y="2318875"/>
            <a:ext cx="1612937" cy="439900"/>
          </a:xfrm>
          <a:prstGeom prst="rect">
            <a:avLst/>
          </a:prstGeom>
          <a:noFill/>
          <a:ln cap="flat" cmpd="sng" w="19050">
            <a:solidFill>
              <a:schemeClr val="dk2"/>
            </a:solidFill>
            <a:prstDash val="solid"/>
            <a:round/>
            <a:headEnd len="sm" w="sm" type="none"/>
            <a:tailEnd len="sm" w="sm" type="none"/>
          </a:ln>
        </p:spPr>
      </p:pic>
      <p:pic>
        <p:nvPicPr>
          <p:cNvPr id="301" name="Google Shape;301;p19"/>
          <p:cNvPicPr preferRelativeResize="0"/>
          <p:nvPr/>
        </p:nvPicPr>
        <p:blipFill>
          <a:blip r:embed="rId8">
            <a:alphaModFix/>
          </a:blip>
          <a:stretch>
            <a:fillRect/>
          </a:stretch>
        </p:blipFill>
        <p:spPr>
          <a:xfrm>
            <a:off x="256400" y="3623062"/>
            <a:ext cx="2707401" cy="488213"/>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8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ph type="title"/>
          </p:nvPr>
        </p:nvSpPr>
        <p:spPr>
          <a:xfrm>
            <a:off x="311700" y="3465175"/>
            <a:ext cx="8520600" cy="11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Can a network of Leaky Integrate and Fire (LIF) neurons implement binary sampling?</a:t>
            </a:r>
            <a:endParaRPr b="1">
              <a:solidFill>
                <a:srgbClr val="741B47"/>
              </a:solidFill>
            </a:endParaRPr>
          </a:p>
        </p:txBody>
      </p:sp>
      <p:grpSp>
        <p:nvGrpSpPr>
          <p:cNvPr id="307" name="Google Shape;307;p20"/>
          <p:cNvGrpSpPr/>
          <p:nvPr/>
        </p:nvGrpSpPr>
        <p:grpSpPr>
          <a:xfrm>
            <a:off x="311700" y="1956801"/>
            <a:ext cx="8832225" cy="1041144"/>
            <a:chOff x="311700" y="1956801"/>
            <a:chExt cx="8832225" cy="1041144"/>
          </a:xfrm>
        </p:grpSpPr>
        <p:grpSp>
          <p:nvGrpSpPr>
            <p:cNvPr id="308" name="Google Shape;308;p20"/>
            <p:cNvGrpSpPr/>
            <p:nvPr/>
          </p:nvGrpSpPr>
          <p:grpSpPr>
            <a:xfrm>
              <a:off x="311700" y="1956801"/>
              <a:ext cx="8632628" cy="1041144"/>
              <a:chOff x="311555" y="939741"/>
              <a:chExt cx="8522556" cy="1647418"/>
            </a:xfrm>
          </p:grpSpPr>
          <p:grpSp>
            <p:nvGrpSpPr>
              <p:cNvPr id="309" name="Google Shape;309;p20"/>
              <p:cNvGrpSpPr/>
              <p:nvPr/>
            </p:nvGrpSpPr>
            <p:grpSpPr>
              <a:xfrm>
                <a:off x="311693" y="1413156"/>
                <a:ext cx="2074845" cy="1174003"/>
                <a:chOff x="311693" y="1709741"/>
                <a:chExt cx="2074845" cy="1174003"/>
              </a:xfrm>
            </p:grpSpPr>
            <p:pic>
              <p:nvPicPr>
                <p:cNvPr id="310" name="Google Shape;310;p20"/>
                <p:cNvPicPr preferRelativeResize="0"/>
                <p:nvPr/>
              </p:nvPicPr>
              <p:blipFill>
                <a:blip r:embed="rId3">
                  <a:alphaModFix/>
                </a:blip>
                <a:stretch>
                  <a:fillRect/>
                </a:stretch>
              </p:blipFill>
              <p:spPr>
                <a:xfrm>
                  <a:off x="311693" y="1709741"/>
                  <a:ext cx="2074845" cy="1174003"/>
                </a:xfrm>
                <a:prstGeom prst="rect">
                  <a:avLst/>
                </a:prstGeom>
                <a:noFill/>
                <a:ln>
                  <a:noFill/>
                </a:ln>
              </p:spPr>
            </p:pic>
            <p:pic>
              <p:nvPicPr>
                <p:cNvPr id="311" name="Google Shape;311;p20"/>
                <p:cNvPicPr preferRelativeResize="0"/>
                <p:nvPr/>
              </p:nvPicPr>
              <p:blipFill>
                <a:blip r:embed="rId4">
                  <a:alphaModFix/>
                </a:blip>
                <a:stretch>
                  <a:fillRect/>
                </a:stretch>
              </p:blipFill>
              <p:spPr>
                <a:xfrm>
                  <a:off x="460802" y="1787727"/>
                  <a:ext cx="1776308" cy="749068"/>
                </a:xfrm>
                <a:prstGeom prst="rect">
                  <a:avLst/>
                </a:prstGeom>
                <a:noFill/>
                <a:ln>
                  <a:noFill/>
                </a:ln>
              </p:spPr>
            </p:pic>
          </p:grpSp>
          <p:grpSp>
            <p:nvGrpSpPr>
              <p:cNvPr id="312" name="Google Shape;312;p20"/>
              <p:cNvGrpSpPr/>
              <p:nvPr/>
            </p:nvGrpSpPr>
            <p:grpSpPr>
              <a:xfrm>
                <a:off x="3534580" y="1407231"/>
                <a:ext cx="2074845" cy="1174003"/>
                <a:chOff x="3534580" y="1703816"/>
                <a:chExt cx="2074845" cy="1174003"/>
              </a:xfrm>
            </p:grpSpPr>
            <p:pic>
              <p:nvPicPr>
                <p:cNvPr id="313" name="Google Shape;313;p20"/>
                <p:cNvPicPr preferRelativeResize="0"/>
                <p:nvPr/>
              </p:nvPicPr>
              <p:blipFill>
                <a:blip r:embed="rId3">
                  <a:alphaModFix/>
                </a:blip>
                <a:stretch>
                  <a:fillRect/>
                </a:stretch>
              </p:blipFill>
              <p:spPr>
                <a:xfrm>
                  <a:off x="3534580" y="1703816"/>
                  <a:ext cx="2074845" cy="1174003"/>
                </a:xfrm>
                <a:prstGeom prst="rect">
                  <a:avLst/>
                </a:prstGeom>
                <a:noFill/>
                <a:ln>
                  <a:noFill/>
                </a:ln>
              </p:spPr>
            </p:pic>
            <p:pic>
              <p:nvPicPr>
                <p:cNvPr id="314" name="Google Shape;314;p20"/>
                <p:cNvPicPr preferRelativeResize="0"/>
                <p:nvPr/>
              </p:nvPicPr>
              <p:blipFill rotWithShape="1">
                <a:blip r:embed="rId5">
                  <a:alphaModFix/>
                </a:blip>
                <a:srcRect b="47802" l="0" r="0" t="0"/>
                <a:stretch/>
              </p:blipFill>
              <p:spPr>
                <a:xfrm>
                  <a:off x="3628614" y="1787731"/>
                  <a:ext cx="1890434" cy="568645"/>
                </a:xfrm>
                <a:prstGeom prst="rect">
                  <a:avLst/>
                </a:prstGeom>
                <a:noFill/>
                <a:ln>
                  <a:noFill/>
                </a:ln>
              </p:spPr>
            </p:pic>
          </p:grpSp>
          <p:grpSp>
            <p:nvGrpSpPr>
              <p:cNvPr id="315" name="Google Shape;315;p20"/>
              <p:cNvGrpSpPr/>
              <p:nvPr/>
            </p:nvGrpSpPr>
            <p:grpSpPr>
              <a:xfrm>
                <a:off x="6713422" y="1413156"/>
                <a:ext cx="2120685" cy="1174003"/>
                <a:chOff x="6713422" y="1709741"/>
                <a:chExt cx="2120685" cy="1174003"/>
              </a:xfrm>
            </p:grpSpPr>
            <p:pic>
              <p:nvPicPr>
                <p:cNvPr id="316" name="Google Shape;316;p20"/>
                <p:cNvPicPr preferRelativeResize="0"/>
                <p:nvPr/>
              </p:nvPicPr>
              <p:blipFill>
                <a:blip r:embed="rId3">
                  <a:alphaModFix/>
                </a:blip>
                <a:stretch>
                  <a:fillRect/>
                </a:stretch>
              </p:blipFill>
              <p:spPr>
                <a:xfrm>
                  <a:off x="6757468" y="1709741"/>
                  <a:ext cx="2074845" cy="1174003"/>
                </a:xfrm>
                <a:prstGeom prst="rect">
                  <a:avLst/>
                </a:prstGeom>
                <a:noFill/>
                <a:ln>
                  <a:noFill/>
                </a:ln>
              </p:spPr>
            </p:pic>
            <p:pic>
              <p:nvPicPr>
                <p:cNvPr id="317" name="Google Shape;317;p20"/>
                <p:cNvPicPr preferRelativeResize="0"/>
                <p:nvPr/>
              </p:nvPicPr>
              <p:blipFill rotWithShape="1">
                <a:blip r:embed="rId6">
                  <a:alphaModFix/>
                </a:blip>
                <a:srcRect b="52233" l="0" r="0" t="0"/>
                <a:stretch/>
              </p:blipFill>
              <p:spPr>
                <a:xfrm>
                  <a:off x="6713422" y="1793505"/>
                  <a:ext cx="2120685" cy="568644"/>
                </a:xfrm>
                <a:prstGeom prst="rect">
                  <a:avLst/>
                </a:prstGeom>
                <a:noFill/>
                <a:ln>
                  <a:noFill/>
                </a:ln>
              </p:spPr>
            </p:pic>
          </p:grpSp>
          <p:cxnSp>
            <p:nvCxnSpPr>
              <p:cNvPr id="318" name="Google Shape;318;p20"/>
              <p:cNvCxnSpPr/>
              <p:nvPr/>
            </p:nvCxnSpPr>
            <p:spPr>
              <a:xfrm>
                <a:off x="2386526" y="1988314"/>
                <a:ext cx="1149900" cy="0"/>
              </a:xfrm>
              <a:prstGeom prst="straightConnector1">
                <a:avLst/>
              </a:prstGeom>
              <a:noFill/>
              <a:ln cap="flat" cmpd="sng" w="28575">
                <a:solidFill>
                  <a:srgbClr val="595959"/>
                </a:solidFill>
                <a:prstDash val="solid"/>
                <a:round/>
                <a:headEnd len="med" w="med" type="triangle"/>
                <a:tailEnd len="med" w="med" type="triangle"/>
              </a:ln>
            </p:spPr>
          </p:cxnSp>
          <p:cxnSp>
            <p:nvCxnSpPr>
              <p:cNvPr id="319" name="Google Shape;319;p20"/>
              <p:cNvCxnSpPr/>
              <p:nvPr/>
            </p:nvCxnSpPr>
            <p:spPr>
              <a:xfrm>
                <a:off x="5609426" y="1988314"/>
                <a:ext cx="1149900" cy="0"/>
              </a:xfrm>
              <a:prstGeom prst="straightConnector1">
                <a:avLst/>
              </a:prstGeom>
              <a:noFill/>
              <a:ln cap="flat" cmpd="sng" w="28575">
                <a:solidFill>
                  <a:srgbClr val="595959"/>
                </a:solidFill>
                <a:prstDash val="solid"/>
                <a:round/>
                <a:headEnd len="med" w="med" type="triangle"/>
                <a:tailEnd len="med" w="med" type="triangle"/>
              </a:ln>
            </p:spPr>
          </p:cxnSp>
          <p:sp>
            <p:nvSpPr>
              <p:cNvPr id="320" name="Google Shape;320;p20"/>
              <p:cNvSpPr txBox="1"/>
              <p:nvPr/>
            </p:nvSpPr>
            <p:spPr>
              <a:xfrm>
                <a:off x="311555" y="939741"/>
                <a:ext cx="20748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Marr’s Level 1</a:t>
                </a:r>
                <a:endParaRPr b="1">
                  <a:solidFill>
                    <a:srgbClr val="0000FF"/>
                  </a:solidFill>
                </a:endParaRPr>
              </a:p>
            </p:txBody>
          </p:sp>
          <p:sp>
            <p:nvSpPr>
              <p:cNvPr id="321" name="Google Shape;321;p20"/>
              <p:cNvSpPr txBox="1"/>
              <p:nvPr/>
            </p:nvSpPr>
            <p:spPr>
              <a:xfrm>
                <a:off x="3534540" y="939741"/>
                <a:ext cx="20748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Marr’s Level 2</a:t>
                </a:r>
                <a:endParaRPr b="1">
                  <a:solidFill>
                    <a:srgbClr val="0000FF"/>
                  </a:solidFill>
                </a:endParaRPr>
              </a:p>
            </p:txBody>
          </p:sp>
          <p:sp>
            <p:nvSpPr>
              <p:cNvPr id="322" name="Google Shape;322;p20"/>
              <p:cNvSpPr txBox="1"/>
              <p:nvPr/>
            </p:nvSpPr>
            <p:spPr>
              <a:xfrm>
                <a:off x="6759310" y="939741"/>
                <a:ext cx="20748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Marr’s Level 3</a:t>
                </a:r>
                <a:endParaRPr b="1">
                  <a:solidFill>
                    <a:srgbClr val="0000FF"/>
                  </a:solidFill>
                </a:endParaRPr>
              </a:p>
            </p:txBody>
          </p:sp>
        </p:grpSp>
        <p:sp>
          <p:nvSpPr>
            <p:cNvPr id="323" name="Google Shape;323;p20"/>
            <p:cNvSpPr txBox="1"/>
            <p:nvPr/>
          </p:nvSpPr>
          <p:spPr>
            <a:xfrm>
              <a:off x="3693850" y="2552279"/>
              <a:ext cx="1883400" cy="27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Sampling</a:t>
              </a:r>
              <a:endParaRPr sz="1200"/>
            </a:p>
          </p:txBody>
        </p:sp>
        <p:sp>
          <p:nvSpPr>
            <p:cNvPr id="324" name="Google Shape;324;p20"/>
            <p:cNvSpPr txBox="1"/>
            <p:nvPr/>
          </p:nvSpPr>
          <p:spPr>
            <a:xfrm>
              <a:off x="6843825" y="2552279"/>
              <a:ext cx="23001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Leaky Integrate and Fire</a:t>
              </a:r>
              <a:endParaRPr sz="1200"/>
            </a:p>
          </p:txBody>
        </p:sp>
      </p:grpSp>
      <p:sp>
        <p:nvSpPr>
          <p:cNvPr id="325" name="Google Shape;3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41B47"/>
                </a:solidFill>
              </a:rPr>
              <a:t>Connecting sampling and biologically realistic implementation</a:t>
            </a:r>
            <a:endParaRPr b="1">
              <a:solidFill>
                <a:srgbClr val="741B4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741B47"/>
                </a:solidFill>
              </a:rPr>
              <a:t>Connecting sampling to LIF neuron spikes</a:t>
            </a:r>
            <a:endParaRPr>
              <a:solidFill>
                <a:srgbClr val="741B47"/>
              </a:solidFill>
            </a:endParaRPr>
          </a:p>
          <a:p>
            <a:pPr indent="0" lvl="0" marL="0" rtl="0" algn="l">
              <a:spcBef>
                <a:spcPts val="0"/>
              </a:spcBef>
              <a:spcAft>
                <a:spcPts val="0"/>
              </a:spcAft>
              <a:buNone/>
            </a:pPr>
            <a:r>
              <a:t/>
            </a:r>
            <a:endParaRPr/>
          </a:p>
        </p:txBody>
      </p:sp>
      <p:sp>
        <p:nvSpPr>
          <p:cNvPr id="331" name="Google Shape;331;p21"/>
          <p:cNvSpPr txBox="1"/>
          <p:nvPr/>
        </p:nvSpPr>
        <p:spPr>
          <a:xfrm>
            <a:off x="3186207" y="1525310"/>
            <a:ext cx="3008400" cy="759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Input Current to make neuron fire with a probability</a:t>
            </a:r>
            <a:endParaRPr b="1" sz="1600">
              <a:solidFill>
                <a:srgbClr val="0000FF"/>
              </a:solidFill>
            </a:endParaRPr>
          </a:p>
        </p:txBody>
      </p:sp>
      <p:sp>
        <p:nvSpPr>
          <p:cNvPr id="332" name="Google Shape;332;p21"/>
          <p:cNvSpPr txBox="1"/>
          <p:nvPr/>
        </p:nvSpPr>
        <p:spPr>
          <a:xfrm>
            <a:off x="6746072" y="1541501"/>
            <a:ext cx="1949700" cy="72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Gibbs Sampling from posterior distribution </a:t>
            </a:r>
            <a:endParaRPr b="1" sz="1600">
              <a:solidFill>
                <a:srgbClr val="0000FF"/>
              </a:solidFill>
            </a:endParaRPr>
          </a:p>
        </p:txBody>
      </p:sp>
      <p:sp>
        <p:nvSpPr>
          <p:cNvPr id="333" name="Google Shape;333;p21"/>
          <p:cNvSpPr txBox="1"/>
          <p:nvPr/>
        </p:nvSpPr>
        <p:spPr>
          <a:xfrm>
            <a:off x="260600" y="4313900"/>
            <a:ext cx="8736000" cy="759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Input Current needed to make LIF neuron fire with the desired posterior probability</a:t>
            </a:r>
            <a:endParaRPr b="1" sz="1600">
              <a:solidFill>
                <a:srgbClr val="0000FF"/>
              </a:solidFill>
            </a:endParaRPr>
          </a:p>
        </p:txBody>
      </p:sp>
      <p:pic>
        <p:nvPicPr>
          <p:cNvPr id="334" name="Google Shape;334;p21"/>
          <p:cNvPicPr preferRelativeResize="0"/>
          <p:nvPr/>
        </p:nvPicPr>
        <p:blipFill>
          <a:blip r:embed="rId3">
            <a:alphaModFix/>
          </a:blip>
          <a:stretch>
            <a:fillRect/>
          </a:stretch>
        </p:blipFill>
        <p:spPr>
          <a:xfrm>
            <a:off x="6446975" y="2878025"/>
            <a:ext cx="1017800" cy="266875"/>
          </a:xfrm>
          <a:prstGeom prst="rect">
            <a:avLst/>
          </a:prstGeom>
          <a:noFill/>
          <a:ln>
            <a:noFill/>
          </a:ln>
        </p:spPr>
      </p:pic>
      <p:sp>
        <p:nvSpPr>
          <p:cNvPr id="335" name="Google Shape;335;p21"/>
          <p:cNvSpPr txBox="1"/>
          <p:nvPr/>
        </p:nvSpPr>
        <p:spPr>
          <a:xfrm>
            <a:off x="91425" y="1525288"/>
            <a:ext cx="2645100" cy="759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Neurons in General</a:t>
            </a:r>
            <a:endParaRPr b="1" sz="1600">
              <a:solidFill>
                <a:srgbClr val="0000FF"/>
              </a:solidFill>
            </a:endParaRPr>
          </a:p>
        </p:txBody>
      </p:sp>
      <p:grpSp>
        <p:nvGrpSpPr>
          <p:cNvPr id="336" name="Google Shape;336;p21"/>
          <p:cNvGrpSpPr/>
          <p:nvPr/>
        </p:nvGrpSpPr>
        <p:grpSpPr>
          <a:xfrm>
            <a:off x="1736360" y="2339211"/>
            <a:ext cx="1782190" cy="1333940"/>
            <a:chOff x="1431560" y="2567811"/>
            <a:chExt cx="1782190" cy="1333940"/>
          </a:xfrm>
        </p:grpSpPr>
        <p:grpSp>
          <p:nvGrpSpPr>
            <p:cNvPr id="337" name="Google Shape;337;p21"/>
            <p:cNvGrpSpPr/>
            <p:nvPr/>
          </p:nvGrpSpPr>
          <p:grpSpPr>
            <a:xfrm>
              <a:off x="1431560" y="2567811"/>
              <a:ext cx="1782190" cy="1316928"/>
              <a:chOff x="1202960" y="2644011"/>
              <a:chExt cx="1782190" cy="1316928"/>
            </a:xfrm>
          </p:grpSpPr>
          <p:pic>
            <p:nvPicPr>
              <p:cNvPr id="338" name="Google Shape;338;p21"/>
              <p:cNvPicPr preferRelativeResize="0"/>
              <p:nvPr/>
            </p:nvPicPr>
            <p:blipFill rotWithShape="1">
              <a:blip r:embed="rId4">
                <a:alphaModFix/>
              </a:blip>
              <a:srcRect b="0" l="0" r="0" t="5329"/>
              <a:stretch/>
            </p:blipFill>
            <p:spPr>
              <a:xfrm>
                <a:off x="1522176" y="3238869"/>
                <a:ext cx="1029975" cy="572700"/>
              </a:xfrm>
              <a:prstGeom prst="rect">
                <a:avLst/>
              </a:prstGeom>
              <a:noFill/>
              <a:ln>
                <a:noFill/>
              </a:ln>
            </p:spPr>
          </p:pic>
          <p:cxnSp>
            <p:nvCxnSpPr>
              <p:cNvPr id="339" name="Google Shape;339;p21"/>
              <p:cNvCxnSpPr/>
              <p:nvPr/>
            </p:nvCxnSpPr>
            <p:spPr>
              <a:xfrm rot="10800000">
                <a:off x="2198100" y="2934550"/>
                <a:ext cx="37200" cy="302700"/>
              </a:xfrm>
              <a:prstGeom prst="straightConnector1">
                <a:avLst/>
              </a:prstGeom>
              <a:noFill/>
              <a:ln cap="flat" cmpd="sng" w="19050">
                <a:solidFill>
                  <a:srgbClr val="0000FF"/>
                </a:solidFill>
                <a:prstDash val="solid"/>
                <a:round/>
                <a:headEnd len="med" w="med" type="stealth"/>
                <a:tailEnd len="med" w="med" type="none"/>
              </a:ln>
            </p:spPr>
          </p:cxnSp>
          <p:cxnSp>
            <p:nvCxnSpPr>
              <p:cNvPr id="340" name="Google Shape;340;p21"/>
              <p:cNvCxnSpPr/>
              <p:nvPr/>
            </p:nvCxnSpPr>
            <p:spPr>
              <a:xfrm flipH="1" rot="10800000">
                <a:off x="1795375" y="2957413"/>
                <a:ext cx="289500" cy="253200"/>
              </a:xfrm>
              <a:prstGeom prst="straightConnector1">
                <a:avLst/>
              </a:prstGeom>
              <a:noFill/>
              <a:ln cap="flat" cmpd="sng" w="19050">
                <a:solidFill>
                  <a:srgbClr val="0000FF"/>
                </a:solidFill>
                <a:prstDash val="solid"/>
                <a:round/>
                <a:headEnd len="med" w="med" type="stealth"/>
                <a:tailEnd len="med" w="med" type="none"/>
              </a:ln>
            </p:spPr>
          </p:cxnSp>
          <p:cxnSp>
            <p:nvCxnSpPr>
              <p:cNvPr id="341" name="Google Shape;341;p21"/>
              <p:cNvCxnSpPr/>
              <p:nvPr/>
            </p:nvCxnSpPr>
            <p:spPr>
              <a:xfrm rot="10800000">
                <a:off x="2243600" y="2945950"/>
                <a:ext cx="294600" cy="291300"/>
              </a:xfrm>
              <a:prstGeom prst="straightConnector1">
                <a:avLst/>
              </a:prstGeom>
              <a:noFill/>
              <a:ln cap="flat" cmpd="sng" w="19050">
                <a:solidFill>
                  <a:srgbClr val="0000FF"/>
                </a:solidFill>
                <a:prstDash val="solid"/>
                <a:round/>
                <a:headEnd len="med" w="med" type="stealth"/>
                <a:tailEnd len="med" w="med" type="none"/>
              </a:ln>
            </p:spPr>
          </p:cxnSp>
          <p:sp>
            <p:nvSpPr>
              <p:cNvPr id="342" name="Google Shape;342;p21"/>
              <p:cNvSpPr txBox="1"/>
              <p:nvPr/>
            </p:nvSpPr>
            <p:spPr>
              <a:xfrm>
                <a:off x="1308150" y="2644011"/>
                <a:ext cx="16770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Output spikes</a:t>
                </a:r>
                <a:endParaRPr/>
              </a:p>
            </p:txBody>
          </p:sp>
          <p:sp>
            <p:nvSpPr>
              <p:cNvPr id="343" name="Google Shape;343;p21"/>
              <p:cNvSpPr txBox="1"/>
              <p:nvPr/>
            </p:nvSpPr>
            <p:spPr>
              <a:xfrm rot="5400000">
                <a:off x="2253625" y="3210926"/>
                <a:ext cx="8424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Threshold</a:t>
                </a:r>
                <a:endParaRPr sz="800"/>
              </a:p>
            </p:txBody>
          </p:sp>
          <p:cxnSp>
            <p:nvCxnSpPr>
              <p:cNvPr id="344" name="Google Shape;344;p21"/>
              <p:cNvCxnSpPr/>
              <p:nvPr/>
            </p:nvCxnSpPr>
            <p:spPr>
              <a:xfrm>
                <a:off x="1561213" y="3344287"/>
                <a:ext cx="997200" cy="0"/>
              </a:xfrm>
              <a:prstGeom prst="straightConnector1">
                <a:avLst/>
              </a:prstGeom>
              <a:noFill/>
              <a:ln cap="flat" cmpd="sng" w="28575">
                <a:solidFill>
                  <a:srgbClr val="FF0000"/>
                </a:solidFill>
                <a:prstDash val="lgDash"/>
                <a:round/>
                <a:headEnd len="med" w="med" type="none"/>
                <a:tailEnd len="med" w="med" type="none"/>
              </a:ln>
            </p:spPr>
          </p:cxnSp>
          <p:sp>
            <p:nvSpPr>
              <p:cNvPr id="345" name="Google Shape;345;p21"/>
              <p:cNvSpPr txBox="1"/>
              <p:nvPr/>
            </p:nvSpPr>
            <p:spPr>
              <a:xfrm rot="-5400000">
                <a:off x="908360" y="3413138"/>
                <a:ext cx="8424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Membrane Potential</a:t>
                </a:r>
                <a:endParaRPr sz="800"/>
              </a:p>
            </p:txBody>
          </p:sp>
        </p:grpSp>
        <p:sp>
          <p:nvSpPr>
            <p:cNvPr id="346" name="Google Shape;346;p21"/>
            <p:cNvSpPr txBox="1"/>
            <p:nvPr/>
          </p:nvSpPr>
          <p:spPr>
            <a:xfrm>
              <a:off x="1841338" y="3648551"/>
              <a:ext cx="842400" cy="2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Time in ms</a:t>
              </a:r>
              <a:endParaRPr sz="800"/>
            </a:p>
          </p:txBody>
        </p:sp>
      </p:grpSp>
      <p:grpSp>
        <p:nvGrpSpPr>
          <p:cNvPr id="347" name="Google Shape;347;p21"/>
          <p:cNvGrpSpPr/>
          <p:nvPr/>
        </p:nvGrpSpPr>
        <p:grpSpPr>
          <a:xfrm>
            <a:off x="6372642" y="2298200"/>
            <a:ext cx="2809825" cy="435575"/>
            <a:chOff x="6441250" y="2232200"/>
            <a:chExt cx="2809825" cy="435575"/>
          </a:xfrm>
        </p:grpSpPr>
        <p:pic>
          <p:nvPicPr>
            <p:cNvPr id="348" name="Google Shape;348;p21"/>
            <p:cNvPicPr preferRelativeResize="0"/>
            <p:nvPr/>
          </p:nvPicPr>
          <p:blipFill rotWithShape="1">
            <a:blip r:embed="rId5">
              <a:alphaModFix/>
            </a:blip>
            <a:srcRect b="101064" l="-1168" r="51651" t="10738"/>
            <a:stretch/>
          </p:blipFill>
          <p:spPr>
            <a:xfrm flipH="1" rot="10800000">
              <a:off x="6441250" y="2232200"/>
              <a:ext cx="1949701" cy="237951"/>
            </a:xfrm>
            <a:prstGeom prst="rect">
              <a:avLst/>
            </a:prstGeom>
            <a:noFill/>
            <a:ln>
              <a:noFill/>
            </a:ln>
          </p:spPr>
        </p:pic>
        <p:pic>
          <p:nvPicPr>
            <p:cNvPr id="349" name="Google Shape;349;p21"/>
            <p:cNvPicPr preferRelativeResize="0"/>
            <p:nvPr/>
          </p:nvPicPr>
          <p:blipFill rotWithShape="1">
            <a:blip r:embed="rId5">
              <a:alphaModFix/>
            </a:blip>
            <a:srcRect b="103712" l="46906" r="-3203" t="12585"/>
            <a:stretch/>
          </p:blipFill>
          <p:spPr>
            <a:xfrm flipH="1" rot="10800000">
              <a:off x="7034425" y="2339200"/>
              <a:ext cx="2216650" cy="328575"/>
            </a:xfrm>
            <a:prstGeom prst="rect">
              <a:avLst/>
            </a:prstGeom>
            <a:noFill/>
            <a:ln>
              <a:noFill/>
            </a:ln>
          </p:spPr>
        </p:pic>
      </p:grpSp>
      <p:pic>
        <p:nvPicPr>
          <p:cNvPr id="350" name="Google Shape;350;p21"/>
          <p:cNvPicPr preferRelativeResize="0"/>
          <p:nvPr/>
        </p:nvPicPr>
        <p:blipFill>
          <a:blip r:embed="rId6">
            <a:alphaModFix/>
          </a:blip>
          <a:stretch>
            <a:fillRect/>
          </a:stretch>
        </p:blipFill>
        <p:spPr>
          <a:xfrm>
            <a:off x="0" y="2526800"/>
            <a:ext cx="2044975" cy="1722425"/>
          </a:xfrm>
          <a:prstGeom prst="rect">
            <a:avLst/>
          </a:prstGeom>
          <a:noFill/>
          <a:ln>
            <a:noFill/>
          </a:ln>
        </p:spPr>
      </p:pic>
      <p:sp>
        <p:nvSpPr>
          <p:cNvPr id="351" name="Google Shape;351;p21"/>
          <p:cNvSpPr txBox="1"/>
          <p:nvPr/>
        </p:nvSpPr>
        <p:spPr>
          <a:xfrm>
            <a:off x="91425" y="1541488"/>
            <a:ext cx="2645100" cy="759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Leaky Integrate and Fire neuron (LIF) is one such neuron model</a:t>
            </a:r>
            <a:endParaRPr b="1" sz="1600">
              <a:solidFill>
                <a:srgbClr val="0000FF"/>
              </a:solidFill>
            </a:endParaRPr>
          </a:p>
        </p:txBody>
      </p:sp>
      <p:pic>
        <p:nvPicPr>
          <p:cNvPr id="352" name="Google Shape;352;p21"/>
          <p:cNvPicPr preferRelativeResize="0"/>
          <p:nvPr/>
        </p:nvPicPr>
        <p:blipFill rotWithShape="1">
          <a:blip r:embed="rId5">
            <a:alphaModFix/>
          </a:blip>
          <a:srcRect b="0" l="0" r="0" t="14244"/>
          <a:stretch/>
        </p:blipFill>
        <p:spPr>
          <a:xfrm>
            <a:off x="6474631" y="2664790"/>
            <a:ext cx="2852825" cy="1252725"/>
          </a:xfrm>
          <a:prstGeom prst="rect">
            <a:avLst/>
          </a:prstGeom>
          <a:noFill/>
          <a:ln>
            <a:noFill/>
          </a:ln>
        </p:spPr>
      </p:pic>
      <p:sp>
        <p:nvSpPr>
          <p:cNvPr id="353" name="Google Shape;353;p21"/>
          <p:cNvSpPr txBox="1"/>
          <p:nvPr/>
        </p:nvSpPr>
        <p:spPr>
          <a:xfrm>
            <a:off x="260600" y="4313888"/>
            <a:ext cx="8736000" cy="759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Input Current depends on the strength of recurrent connections from neighbouring neurons and feedforward input from the image, as in Gibbs Sampling!</a:t>
            </a:r>
            <a:endParaRPr b="1" sz="1600">
              <a:solidFill>
                <a:srgbClr val="0000FF"/>
              </a:solidFill>
            </a:endParaRPr>
          </a:p>
        </p:txBody>
      </p:sp>
      <p:sp>
        <p:nvSpPr>
          <p:cNvPr id="354" name="Google Shape;354;p21"/>
          <p:cNvSpPr txBox="1"/>
          <p:nvPr/>
        </p:nvSpPr>
        <p:spPr>
          <a:xfrm>
            <a:off x="1434750" y="4310013"/>
            <a:ext cx="6274500" cy="435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Recurrent and Feedforward terms set up the weights for the network of neurons .</a:t>
            </a:r>
            <a:endParaRPr b="1" sz="1600">
              <a:solidFill>
                <a:srgbClr val="0000FF"/>
              </a:solidFill>
            </a:endParaRPr>
          </a:p>
        </p:txBody>
      </p:sp>
      <p:sp>
        <p:nvSpPr>
          <p:cNvPr id="355" name="Google Shape;355;p21"/>
          <p:cNvSpPr txBox="1"/>
          <p:nvPr/>
        </p:nvSpPr>
        <p:spPr>
          <a:xfrm>
            <a:off x="4826950" y="4806400"/>
            <a:ext cx="42717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Hierarchical Bayesian inference in the visual cortex Tai Sing Lee David Mumford</a:t>
            </a:r>
            <a:endParaRPr b="1" sz="800"/>
          </a:p>
        </p:txBody>
      </p:sp>
      <p:pic>
        <p:nvPicPr>
          <p:cNvPr id="356" name="Google Shape;356;p21"/>
          <p:cNvPicPr preferRelativeResize="0"/>
          <p:nvPr/>
        </p:nvPicPr>
        <p:blipFill>
          <a:blip r:embed="rId7">
            <a:alphaModFix/>
          </a:blip>
          <a:stretch>
            <a:fillRect/>
          </a:stretch>
        </p:blipFill>
        <p:spPr>
          <a:xfrm>
            <a:off x="3217048" y="2436100"/>
            <a:ext cx="3155603" cy="1722425"/>
          </a:xfrm>
          <a:prstGeom prst="rect">
            <a:avLst/>
          </a:prstGeom>
          <a:noFill/>
          <a:ln>
            <a:noFill/>
          </a:ln>
        </p:spPr>
      </p:pic>
      <p:pic>
        <p:nvPicPr>
          <p:cNvPr id="357" name="Google Shape;357;p21"/>
          <p:cNvPicPr preferRelativeResize="0"/>
          <p:nvPr/>
        </p:nvPicPr>
        <p:blipFill>
          <a:blip r:embed="rId8">
            <a:alphaModFix/>
          </a:blip>
          <a:stretch>
            <a:fillRect/>
          </a:stretch>
        </p:blipFill>
        <p:spPr>
          <a:xfrm>
            <a:off x="2307705" y="1109325"/>
            <a:ext cx="4528597" cy="3109100"/>
          </a:xfrm>
          <a:prstGeom prst="rect">
            <a:avLst/>
          </a:prstGeom>
          <a:noFill/>
          <a:ln>
            <a:noFill/>
          </a:ln>
        </p:spPr>
      </p:pic>
      <p:sp>
        <p:nvSpPr>
          <p:cNvPr id="358" name="Google Shape;358;p21"/>
          <p:cNvSpPr txBox="1"/>
          <p:nvPr/>
        </p:nvSpPr>
        <p:spPr>
          <a:xfrm>
            <a:off x="286100" y="4191151"/>
            <a:ext cx="8685000" cy="679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FF"/>
                </a:solidFill>
              </a:rPr>
              <a:t>Probabilistic infere</a:t>
            </a:r>
            <a:r>
              <a:rPr b="1" lang="en" sz="1600">
                <a:solidFill>
                  <a:srgbClr val="0000FF"/>
                </a:solidFill>
              </a:rPr>
              <a:t>n</a:t>
            </a:r>
            <a:r>
              <a:rPr b="1" lang="en" sz="1600">
                <a:solidFill>
                  <a:srgbClr val="0000FF"/>
                </a:solidFill>
              </a:rPr>
              <a:t>ce through sampling requires the connection weights to be such that they agree with</a:t>
            </a:r>
            <a:r>
              <a:rPr b="1" lang="en" sz="1600">
                <a:solidFill>
                  <a:srgbClr val="0000FF"/>
                </a:solidFill>
              </a:rPr>
              <a:t> </a:t>
            </a:r>
            <a:r>
              <a:rPr b="1" lang="en" sz="1600">
                <a:solidFill>
                  <a:srgbClr val="0000FF"/>
                </a:solidFill>
              </a:rPr>
              <a:t>ob</a:t>
            </a:r>
            <a:r>
              <a:rPr b="1" lang="en" sz="1600">
                <a:solidFill>
                  <a:srgbClr val="0000FF"/>
                </a:solidFill>
              </a:rPr>
              <a:t>s</a:t>
            </a:r>
            <a:r>
              <a:rPr b="1" lang="en" sz="1600">
                <a:solidFill>
                  <a:srgbClr val="0000FF"/>
                </a:solidFill>
              </a:rPr>
              <a:t>ervation in cortex. Not hardcoded into the model!!</a:t>
            </a:r>
            <a:endParaRPr b="1" sz="16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5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5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