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Economica" panose="020B0604020202020204" charset="0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c2cc41f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c2cc41f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8c2cc41f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8c2cc41f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c2cc41f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c2cc41f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c2cc41f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8c2cc41f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8c2cc41fd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8c2cc41fd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c2cc41f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8c2cc41f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c2cc41fd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8c2cc41fd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c2cc41fd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c2cc41fd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8c2cc41fd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8c2cc41fd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8c2cc41f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8c2cc41fd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c2cc41f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c2cc41f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c2cc41fd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8c2cc41fd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8c2cc41fd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8c2cc41fd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8c2cc41fd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8c2cc41fd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8c2cc41fd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8c2cc41fd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c2cc41fd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8c2cc41fd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c2cc41fd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8c2cc41fd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2cc41fd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2cc41fd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8c2cc41fd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8c2cc41fd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8c2cc41fd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8c2cc41fd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8c2cc41fd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8c2cc41fd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cc41f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cc41f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8c2cc41fd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8c2cc41fd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8c2cc41fd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8c2cc41fd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8c2cc41fd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8c2cc41fd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8c2cc41fd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8c2cc41fd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c2cc41fd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c2cc41fd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c2cc41fd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c2cc41fd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c2cc41f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c2cc41f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c2cc41fd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c2cc41fd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c2cc41f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c2cc41f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c2cc41f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c2cc41f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Credit Loan Fraud Prediction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Helping to find the right customer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144475"/>
            <a:ext cx="85206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‘last_rech_date_ma’</a:t>
            </a:r>
            <a:endParaRPr sz="250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2871800"/>
            <a:ext cx="8520600" cy="17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classes 0 and 1 are showing some differences.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last recharge date on the main account is slightly lesser for non-defaulters than defaulters.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589375"/>
            <a:ext cx="6217296" cy="22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133775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‘last_rech_amt_ma’</a:t>
            </a:r>
            <a:endParaRPr sz="250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2861075"/>
            <a:ext cx="8520600" cy="17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classes 0 and 1 in ‘label’ in distributions are showing some difference.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last recharged amount on an average for defaulters is lesser than non-defaulters.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75" y="567875"/>
            <a:ext cx="6246645" cy="22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144475"/>
            <a:ext cx="85206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‘fr_ma_rech30’</a:t>
            </a:r>
            <a:endParaRPr sz="250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2914650"/>
            <a:ext cx="8520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can see that the distribution of labels 0 &amp;1 and well distinguished in the fr_ma_rech30 after cleaning.Left is before cleaning and right is after cleaning.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frequency of recharging the main account done for 30 days by non defaulters is greater than defaulters.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25" y="752575"/>
            <a:ext cx="3458775" cy="20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900" y="752575"/>
            <a:ext cx="3737375" cy="20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133750"/>
            <a:ext cx="85206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‘medianamnt_ma_rech30’</a:t>
            </a:r>
            <a:endParaRPr sz="25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2882500"/>
            <a:ext cx="8520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graph above shows that the Defaulters have done a slightly lesser amount of recharges to their main account than non-defaulters.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0" y="589450"/>
            <a:ext cx="6246218" cy="22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133750"/>
            <a:ext cx="85206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‘cnt_ma_rech90’</a:t>
            </a:r>
            <a:endParaRPr sz="2500"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2903925"/>
            <a:ext cx="8520600" cy="16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number of recharges done by the defaulters over 90 days is slightly lesser than the number of recharges done by non-defaulters.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975" y="557350"/>
            <a:ext cx="6334699" cy="23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155175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‘fr_ma_rech90’</a:t>
            </a:r>
            <a:endParaRPr sz="250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2903925"/>
            <a:ext cx="8520600" cy="16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classes 0 and 1 show some distinctions.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frequency of recharges done by defaulters on the main account over a period of 90 days is lesser than that of non-defaulters.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0" y="589275"/>
            <a:ext cx="6362652" cy="2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144475"/>
            <a:ext cx="85206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‘sumamnt_ma_rech90’</a:t>
            </a:r>
            <a:endParaRPr sz="2500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2861075"/>
            <a:ext cx="8520600" cy="17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total amount of recharge done by defaulters over 90 days is slightly lesser than done by non-defaulters.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589375"/>
            <a:ext cx="6331314" cy="22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123050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‘medianamnt_ma_rech90’</a:t>
            </a:r>
            <a:endParaRPr sz="2500"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2893225"/>
            <a:ext cx="8520600" cy="1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label 0 and 1 distribution in medianamnt_ma_rech90 show some difference.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Median amount of recharge done by defaulters on the main account over 90 days is slightly lesser than that done by non-defaulters.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25" y="535850"/>
            <a:ext cx="6450645" cy="2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123050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‘cnt_loan30’</a:t>
            </a:r>
            <a:endParaRPr sz="2500"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2893225"/>
            <a:ext cx="8520600" cy="1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cnt_loans30 distribution shows some difference between labels 0 and 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defaulters have taken a lesser number of loans over 30 days than non defaulters.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557150"/>
            <a:ext cx="6306347" cy="23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65275" y="123050"/>
            <a:ext cx="85206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‘amnt_loans30’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2882500"/>
            <a:ext cx="8520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amnt_loans30 distribution shows good difference between labels 0 and 1.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total amount of loans taken by defaulters in the last 30 days is lesser than that of non-defaulters on an average.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567950"/>
            <a:ext cx="6248248" cy="2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Problem Statement And Understanding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telecom company is collaborating with an MFI to provide micro-credit on mobile balances to be paid back in 5 days for its customers.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order to improve the selection of customers for the credit, the client wants some predictions that could help them in further investment and improvement in selection of customers.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Consumer is believed to be defaulter if he deviates from the path of paying back the loaned amount within the time duration of 5 days.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loan amount of 5 (in Indonesian Rupiah), payback amount should be 6 (in Indonesian Rupiah), while, for the loan amount of 10 (in Indonesian Rupiah), the payback amount should be 12 (in Indonesian Rupiah).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 binary classification problem with target classes 0 and 1.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155175"/>
            <a:ext cx="85206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‘maxamnt_loans30’</a:t>
            </a:r>
            <a:endParaRPr sz="25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2893225"/>
            <a:ext cx="8520600" cy="1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distribution means are showing some distinction between labels 0 and 1 for maxamnt_loans30.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maximum amount taken as loan by defaulters is on an average lesser than the non-defaulters.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00" y="567975"/>
            <a:ext cx="6277122" cy="23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14447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‘amnt_loans90’</a:t>
            </a:r>
            <a:endParaRPr sz="2500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1700" y="2839650"/>
            <a:ext cx="85206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distributions between 0 and 1 labels show good difference in amnt_loans90.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total amount of loans taken by the defaulters is lesser than non-defaulters.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675175"/>
            <a:ext cx="5922794" cy="21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133750"/>
            <a:ext cx="8520600" cy="4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‘maxamnt_loans90’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311700" y="2828925"/>
            <a:ext cx="8520600" cy="17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maximum amount of loans taken by defaulters over a period of 90 days is lesser than the maximum amount of loans taken by non-defaulters.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50" y="610750"/>
            <a:ext cx="5934861" cy="22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16592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‘PayBack’ Before Cleaning(left) and After Cleaning(right)</a:t>
            </a:r>
            <a:endParaRPr sz="2500" b="1"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00" y="696625"/>
            <a:ext cx="3555225" cy="21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96625"/>
            <a:ext cx="3507575" cy="21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2874175"/>
            <a:ext cx="3555225" cy="2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000" y="2874175"/>
            <a:ext cx="3432575" cy="20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14447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Pay Back Observations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After cleaning the payback variables show pretty good difference between labels 0 and 1.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On an average, the time taken by defaulters to pay back the loan is greater than the time taken by non-defaulter to pay back the loan over a period of 30 or 90.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311700" y="176625"/>
            <a:ext cx="85206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pdate - Month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311700" y="3107525"/>
            <a:ext cx="8520600" cy="14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month of 6 and 7 have some defaulters. Month 8 doesn't have any defaulters.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50" y="685725"/>
            <a:ext cx="6888394" cy="20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4572000" y="1157300"/>
            <a:ext cx="42603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As per Z-Score method, the Total percentage of outliers in the data is 25.6%.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As per IQR method, the total percentage of extreme outliers in the data is 46.6%.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Since there is a large percentage of data as outliers, these outliers could be natural outliers.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760800"/>
            <a:ext cx="4358874" cy="38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11700" y="165900"/>
            <a:ext cx="85206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Correlation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1"/>
          </p:nvPr>
        </p:nvSpPr>
        <p:spPr>
          <a:xfrm>
            <a:off x="311700" y="3473200"/>
            <a:ext cx="85206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payback30 and payback90 show strong negative correlation with the target variable 'label'.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50" y="763250"/>
            <a:ext cx="4969676" cy="2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231125" y="404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Assumptions Made for Data Cleaning activities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311700" y="977425"/>
            <a:ext cx="8520600" cy="3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Mobile numbers are integers.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or number of days are never negative.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Extremely large positive values are data entered in either minutes or seconds  instead of days.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Amount spent cannot be negative.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Larger amounts could be natural variations in the data.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Frequency within 30 will ne less than 30.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Frequency within 90 will be less than 90.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and 10 Indonasian Rupiah are the only loan amount options.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could be records with 0 as the loan amount.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customer will be a defaulter if they don't pay back the loan amount within 5 days of issuing the loan. So, the Average payback value will be less than or equal to 5 for records with label = 1 and Average payback value to be greater than 5 for records with label = 0.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Steps taken to complete the Project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Performed data cleaning based on the information provided and assumptions made.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Performed quantile range based scaling transformation using ‘RobustScaler’, since there were outliers in the data and the variables were in different scales.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Performed Yeo Johnson based transformation using ‘PowerTransformer’ to remove the skewness in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Trained and validated different Machine Learning classification models(simple and ensemble models) to select a suitable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Chose the final model based on Log-loss, weighted ROC-AUC curve and confusion matrix metics.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a binary classification problem with numeric binary target variable. The target variable contains 0s and 1s.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Variable Data-types: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‘pdate’ and ‘pcircle’ variables are of object type.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the other variables are of numeric type.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Null Values: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There are no Null values.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Shape: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209593 records and 35 features + 1 target variable in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Imbalance dataset: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contains 87.5% records with target class as 1 and 12.5% records with target class 0.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311700" y="455250"/>
            <a:ext cx="8520600" cy="5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Model score comparison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Simple Models(left) and Ensemble models(right)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74" y="1252475"/>
            <a:ext cx="3791600" cy="3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375" y="1252475"/>
            <a:ext cx="3943839" cy="36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311700" y="246450"/>
            <a:ext cx="8520600" cy="5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Comparing finalized models’ test scores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00" y="826275"/>
            <a:ext cx="3655225" cy="17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00" y="850075"/>
            <a:ext cx="3838575" cy="17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25" y="2637075"/>
            <a:ext cx="3655225" cy="23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60875"/>
            <a:ext cx="3989775" cy="23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Finalized Model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final model used is DecisionTreeClassifier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tuned hyper parameters used are: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cpp_alpha=0.0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class_weight=’balanced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criterion=’entropy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max_depth=5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max_features=None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max_leaf_nodes=None,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min_impurity_decrease=0.0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min_impurity_split=None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min_samples_leaf=1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min_samples_split=2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min_weight_fraction_leaf=0.0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splitter=’best’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63" y="2078725"/>
            <a:ext cx="28860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Decision Tree Classifier is giving slightly a better result than Logistic Regression. The log_loss of DecisionTree is slightly lesser than Logistic Regression. The Confusion matrix also shows slightly better results for Decision Tree in the test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models are able to learn the data pretty well. However, DecisionTree based models are robust to outliers. There were lot of outliers in the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performance shows low bias and low variance.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target has good correlation with pay back, however, the other variables are also showing some correlation with target.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Exploratory Data Analysis Cont.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Descriptive Statistics: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some unrealistic values in the dataset.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the variables are either moderately or highly skewed. The means of the variables are larger than their medians.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variables are in different scales.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of the variables have high standard deviation.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some extreme outliers in the data based on the max values and the values in the 1st, 2nd and 3rd Quartiles.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Data cleaning was performed on majority of the variables.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073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Visualizations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Distribution of the Variables before(left) and after(right) cleaning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017725"/>
            <a:ext cx="4230300" cy="35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466050" cy="34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27175"/>
            <a:ext cx="85206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aon - Age on cellular network</a:t>
            </a:r>
            <a:endParaRPr sz="2500" b="1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3153975"/>
            <a:ext cx="8520600" cy="14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After cleaning the date, the 'aon' variable can distinguish between the labels 1 and 0.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tenure of defaulters on an average is lesser than the tenure of defaulters on the cellular network.</a:t>
            </a:r>
            <a:endParaRPr sz="15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75" y="1020375"/>
            <a:ext cx="3480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50" y="958475"/>
            <a:ext cx="3638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23050"/>
            <a:ext cx="85206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‘daily_decr30’</a:t>
            </a:r>
            <a:endParaRPr sz="2500" b="1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3182550"/>
            <a:ext cx="85206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of the values are pretty close.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labels 0 and 1 are somewhat distinguished.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daily spent amount for 30 days for defaulters is lesser than non defaulters on an average.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610850"/>
            <a:ext cx="6718200" cy="24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133750"/>
            <a:ext cx="8520600" cy="4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‘daily_decr90’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3096825"/>
            <a:ext cx="85206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of the values are pretty close. The labels 0 and 1 are somewhat distinguished.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daily spent amount for 90 days for defaulters is slightly lesser than non defaulters on an average.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00" y="610750"/>
            <a:ext cx="6833868" cy="24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Microsoft Office PowerPoint</Application>
  <PresentationFormat>On-screen Show (16:9)</PresentationFormat>
  <Paragraphs>130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Open Sans</vt:lpstr>
      <vt:lpstr>Economica</vt:lpstr>
      <vt:lpstr>Luxe</vt:lpstr>
      <vt:lpstr>Micro Credit Loan Fraud Prediction</vt:lpstr>
      <vt:lpstr>Problem Statement And Understanding</vt:lpstr>
      <vt:lpstr>Exploratory Data Analysis</vt:lpstr>
      <vt:lpstr>Exploratory Data Analysis Cont.</vt:lpstr>
      <vt:lpstr>Visualizations</vt:lpstr>
      <vt:lpstr>Distribution of the Variables before(left) and after(right) cleaning</vt:lpstr>
      <vt:lpstr>aon - Age on cellular network</vt:lpstr>
      <vt:lpstr>‘daily_decr30’</vt:lpstr>
      <vt:lpstr>‘daily_decr90’</vt:lpstr>
      <vt:lpstr>‘last_rech_date_ma’</vt:lpstr>
      <vt:lpstr>‘last_rech_amt_ma’</vt:lpstr>
      <vt:lpstr>‘fr_ma_rech30’</vt:lpstr>
      <vt:lpstr>‘medianamnt_ma_rech30’</vt:lpstr>
      <vt:lpstr>‘cnt_ma_rech90’</vt:lpstr>
      <vt:lpstr>‘fr_ma_rech90’</vt:lpstr>
      <vt:lpstr>‘sumamnt_ma_rech90’</vt:lpstr>
      <vt:lpstr>‘medianamnt_ma_rech90’</vt:lpstr>
      <vt:lpstr>‘cnt_loan30’</vt:lpstr>
      <vt:lpstr>‘amnt_loans30’</vt:lpstr>
      <vt:lpstr>‘maxamnt_loans30’</vt:lpstr>
      <vt:lpstr>‘amnt_loans90’</vt:lpstr>
      <vt:lpstr>‘maxamnt_loans90’</vt:lpstr>
      <vt:lpstr>‘PayBack’ Before Cleaning(left) and After Cleaning(right)</vt:lpstr>
      <vt:lpstr>Pay Back Observations</vt:lpstr>
      <vt:lpstr>pdate - Month</vt:lpstr>
      <vt:lpstr>Outliers</vt:lpstr>
      <vt:lpstr>Correlation</vt:lpstr>
      <vt:lpstr>Assumptions Made for Data Cleaning activities</vt:lpstr>
      <vt:lpstr>Steps taken to complete the Project</vt:lpstr>
      <vt:lpstr>Model score comparison Simple Models(left) and Ensemble models(right)</vt:lpstr>
      <vt:lpstr>Comparing finalized models’ test scores</vt:lpstr>
      <vt:lpstr>Finalized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Fraud Prediction</dc:title>
  <dc:creator>Ankeet</dc:creator>
  <cp:lastModifiedBy>ankeet97@outlook.com</cp:lastModifiedBy>
  <cp:revision>1</cp:revision>
  <dcterms:modified xsi:type="dcterms:W3CDTF">2022-09-07T18:51:01Z</dcterms:modified>
</cp:coreProperties>
</file>